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4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7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367C-D581-4A73-B3B7-CB16E13C9694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8109-7159-4FE3-88DE-403743B4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7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850 </a:t>
            </a:r>
            <a:r>
              <a:rPr lang="en-US" dirty="0" err="1"/>
              <a:t>hPa</a:t>
            </a:r>
            <a:r>
              <a:rPr lang="en-US" dirty="0"/>
              <a:t> 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90688"/>
            <a:ext cx="5801784" cy="4351338"/>
          </a:xfrm>
        </p:spPr>
      </p:pic>
      <p:sp>
        <p:nvSpPr>
          <p:cNvPr id="7" name="TextBox 6"/>
          <p:cNvSpPr txBox="1"/>
          <p:nvPr/>
        </p:nvSpPr>
        <p:spPr>
          <a:xfrm>
            <a:off x="838200" y="6311900"/>
            <a:ext cx="55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http://www.spc.noaa.gov/obswx/maps/</a:t>
            </a:r>
          </a:p>
        </p:txBody>
      </p:sp>
      <p:sp>
        <p:nvSpPr>
          <p:cNvPr id="8" name="Oval 7"/>
          <p:cNvSpPr/>
          <p:nvPr/>
        </p:nvSpPr>
        <p:spPr>
          <a:xfrm>
            <a:off x="5978105" y="2216989"/>
            <a:ext cx="1440611" cy="198407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8100696">
            <a:off x="7913080" y="1866301"/>
            <a:ext cx="982463" cy="1229203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6781800" y="2943225"/>
            <a:ext cx="209550" cy="200025"/>
          </a:xfrm>
          <a:prstGeom prst="star5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8492395" y="2380889"/>
            <a:ext cx="209550" cy="200025"/>
          </a:xfrm>
          <a:prstGeom prst="star5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Q-G Omega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7" b="6009"/>
          <a:stretch/>
        </p:blipFill>
        <p:spPr>
          <a:xfrm>
            <a:off x="2879028" y="1690688"/>
            <a:ext cx="6433941" cy="41148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http://www.atmo.arizona.edu/~tgalarneau/realtime/diagnostics.html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7673" y="5238750"/>
            <a:ext cx="112966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1000 </a:t>
            </a:r>
            <a:r>
              <a:rPr lang="en-US" sz="1600" b="1" dirty="0" err="1"/>
              <a:t>hPa</a:t>
            </a:r>
            <a:r>
              <a:rPr lang="en-US" sz="1600" b="1" dirty="0"/>
              <a:t> height (contours, m), 1000-500 </a:t>
            </a:r>
            <a:r>
              <a:rPr lang="en-US" sz="1600" b="1" dirty="0" err="1"/>
              <a:t>hPa</a:t>
            </a:r>
            <a:r>
              <a:rPr lang="en-US" sz="1600" b="1" dirty="0"/>
              <a:t> thickness (dashed green contours, dam), absolute vorticity (shaded, x10</a:t>
            </a:r>
            <a:r>
              <a:rPr lang="en-US" sz="1600" b="1" baseline="30000" dirty="0"/>
              <a:t>-5</a:t>
            </a:r>
            <a:r>
              <a:rPr lang="en-US" sz="1600" b="1" dirty="0"/>
              <a:t> s</a:t>
            </a:r>
            <a:r>
              <a:rPr lang="en-US" sz="1600" b="1" baseline="30000" dirty="0"/>
              <a:t>-1</a:t>
            </a:r>
            <a:r>
              <a:rPr lang="en-US" sz="16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8963" y="169068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positive (cyclonic) absolute vorticity advection.</a:t>
            </a:r>
          </a:p>
        </p:txBody>
      </p:sp>
      <p:sp>
        <p:nvSpPr>
          <p:cNvPr id="9" name="Oval 8"/>
          <p:cNvSpPr/>
          <p:nvPr/>
        </p:nvSpPr>
        <p:spPr>
          <a:xfrm>
            <a:off x="6362700" y="2381250"/>
            <a:ext cx="704850" cy="1600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3636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0600 UTC 10 Feb 2017</a:t>
            </a:r>
          </a:p>
        </p:txBody>
      </p:sp>
    </p:spTree>
    <p:extLst>
      <p:ext uri="{BB962C8B-B14F-4D97-AF65-F5344CB8AC3E}">
        <p14:creationId xmlns:p14="http://schemas.microsoft.com/office/powerpoint/2010/main" val="4221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Q-G Omega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7" b="6009"/>
          <a:stretch/>
        </p:blipFill>
        <p:spPr>
          <a:xfrm>
            <a:off x="2879028" y="1690688"/>
            <a:ext cx="6433941" cy="41148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http://www.atmo.arizona.edu/~tgalarneau/realtime/diagnostics.html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8963" y="1690688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Near-zero absolute vorticity advection.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Implies: cyclonic absolute vorticity advection that decreases with height…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…or forcing for descent at ~700 </a:t>
            </a:r>
            <a:r>
              <a:rPr lang="en-US" dirty="0" err="1"/>
              <a:t>hPa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673" y="5238750"/>
            <a:ext cx="112966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700 </a:t>
            </a:r>
            <a:r>
              <a:rPr lang="en-US" sz="1600" b="1" dirty="0" err="1"/>
              <a:t>hPa</a:t>
            </a:r>
            <a:r>
              <a:rPr lang="en-US" sz="1600" b="1" dirty="0"/>
              <a:t> height (contours, dam), 900-500 </a:t>
            </a:r>
            <a:r>
              <a:rPr lang="en-US" sz="1600" b="1" dirty="0" err="1"/>
              <a:t>hPa</a:t>
            </a:r>
            <a:r>
              <a:rPr lang="en-US" sz="1600" b="1" dirty="0"/>
              <a:t> thickness (dashed green contours, dam), relative vorticity (shaded, x10</a:t>
            </a:r>
            <a:r>
              <a:rPr lang="en-US" sz="1600" b="1" baseline="30000" dirty="0"/>
              <a:t>-5</a:t>
            </a:r>
            <a:r>
              <a:rPr lang="en-US" sz="1600" b="1" dirty="0"/>
              <a:t> s</a:t>
            </a:r>
            <a:r>
              <a:rPr lang="en-US" sz="1600" b="1" baseline="30000" dirty="0"/>
              <a:t>-1</a:t>
            </a:r>
            <a:r>
              <a:rPr lang="en-US" sz="1600" b="1" dirty="0"/>
              <a:t>)</a:t>
            </a:r>
          </a:p>
        </p:txBody>
      </p:sp>
      <p:sp>
        <p:nvSpPr>
          <p:cNvPr id="10" name="Oval 9"/>
          <p:cNvSpPr/>
          <p:nvPr/>
        </p:nvSpPr>
        <p:spPr>
          <a:xfrm>
            <a:off x="6362700" y="2381250"/>
            <a:ext cx="704850" cy="1600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3636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0600 UTC 10 Feb 2017</a:t>
            </a:r>
          </a:p>
        </p:txBody>
      </p:sp>
    </p:spTree>
    <p:extLst>
      <p:ext uri="{BB962C8B-B14F-4D97-AF65-F5344CB8AC3E}">
        <p14:creationId xmlns:p14="http://schemas.microsoft.com/office/powerpoint/2010/main" val="19622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Q-G Omega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7" b="5136"/>
          <a:stretch/>
        </p:blipFill>
        <p:spPr>
          <a:xfrm>
            <a:off x="2924702" y="1690688"/>
            <a:ext cx="6342590" cy="41148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http://www.atmo.arizona.edu/~tgalarneau/realtime/diagnostics.html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6700" y="5776913"/>
            <a:ext cx="20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forcing for descent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8071" y="5776913"/>
            <a:ext cx="20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forcing for ascent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673" y="5238750"/>
            <a:ext cx="112966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700 </a:t>
            </a:r>
            <a:r>
              <a:rPr lang="en-US" sz="1600" b="1" dirty="0" err="1"/>
              <a:t>hPa</a:t>
            </a:r>
            <a:r>
              <a:rPr lang="en-US" sz="1600" b="1" dirty="0"/>
              <a:t> height (contours, dam), 900-500 </a:t>
            </a:r>
            <a:r>
              <a:rPr lang="en-US" sz="1600" b="1" dirty="0" err="1"/>
              <a:t>hPa</a:t>
            </a:r>
            <a:r>
              <a:rPr lang="en-US" sz="1600" b="1" dirty="0"/>
              <a:t> thickness (dashed green contours, dam), vorticity advection term (shaded)</a:t>
            </a:r>
          </a:p>
        </p:txBody>
      </p:sp>
      <p:sp>
        <p:nvSpPr>
          <p:cNvPr id="8" name="Oval 7"/>
          <p:cNvSpPr/>
          <p:nvPr/>
        </p:nvSpPr>
        <p:spPr>
          <a:xfrm>
            <a:off x="6362700" y="2381250"/>
            <a:ext cx="704850" cy="1600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38963" y="1690688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Differential vorticity advection forcing term is near-zero in this example.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636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0600 UTC 10 Feb 2017</a:t>
            </a:r>
          </a:p>
        </p:txBody>
      </p:sp>
    </p:spTree>
    <p:extLst>
      <p:ext uri="{BB962C8B-B14F-4D97-AF65-F5344CB8AC3E}">
        <p14:creationId xmlns:p14="http://schemas.microsoft.com/office/powerpoint/2010/main" val="243912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Q-G Omega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7" b="5145"/>
          <a:stretch/>
        </p:blipFill>
        <p:spPr>
          <a:xfrm>
            <a:off x="3088792" y="1890713"/>
            <a:ext cx="6014415" cy="38862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http://www.atmo.arizona.edu/~tgalarneau/realtime/diagnostics.html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6700" y="5776913"/>
            <a:ext cx="20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forcing for descent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8071" y="5776913"/>
            <a:ext cx="20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forcing for ascent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673" y="5238750"/>
            <a:ext cx="112966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700 </a:t>
            </a:r>
            <a:r>
              <a:rPr lang="en-US" sz="1600" b="1" dirty="0" err="1"/>
              <a:t>hPa</a:t>
            </a:r>
            <a:r>
              <a:rPr lang="en-US" sz="1600" b="1" dirty="0"/>
              <a:t> height (contours, dam), 900-500 </a:t>
            </a:r>
            <a:r>
              <a:rPr lang="en-US" sz="1600" b="1" dirty="0" err="1"/>
              <a:t>hPa</a:t>
            </a:r>
            <a:r>
              <a:rPr lang="en-US" sz="1600" b="1" dirty="0"/>
              <a:t> thickness (dashed green contours, dam), temperature advection term (shaded)</a:t>
            </a:r>
          </a:p>
        </p:txBody>
      </p:sp>
      <p:sp>
        <p:nvSpPr>
          <p:cNvPr id="13" name="Oval 12"/>
          <p:cNvSpPr/>
          <p:nvPr/>
        </p:nvSpPr>
        <p:spPr>
          <a:xfrm>
            <a:off x="6362700" y="2381250"/>
            <a:ext cx="704850" cy="1600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238963" y="1690688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 advection forcing term is strongly positive.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Implies: forcing for ascent.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636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0600 UTC 10 Feb 2017</a:t>
            </a:r>
          </a:p>
        </p:txBody>
      </p:sp>
    </p:spTree>
    <p:extLst>
      <p:ext uri="{BB962C8B-B14F-4D97-AF65-F5344CB8AC3E}">
        <p14:creationId xmlns:p14="http://schemas.microsoft.com/office/powerpoint/2010/main" val="302562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Q-Vector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3" b="5137"/>
          <a:stretch/>
        </p:blipFill>
        <p:spPr>
          <a:xfrm>
            <a:off x="2858544" y="1690688"/>
            <a:ext cx="6474905" cy="41148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http://www.atmo.arizona.edu/~tgalarneau/realtime/diagnostics.html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6700" y="5776913"/>
            <a:ext cx="20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forcing for descent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8071" y="5776913"/>
            <a:ext cx="20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forcing for ascent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673" y="5238750"/>
            <a:ext cx="112966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700 </a:t>
            </a:r>
            <a:r>
              <a:rPr lang="en-US" sz="1600" b="1" dirty="0" err="1"/>
              <a:t>hPa</a:t>
            </a:r>
            <a:r>
              <a:rPr lang="en-US" sz="1600" b="1" dirty="0"/>
              <a:t> height (contours, dam), temperature (dashed green contours, °C), Q-vector convergence (shaded)</a:t>
            </a:r>
          </a:p>
        </p:txBody>
      </p:sp>
      <p:sp>
        <p:nvSpPr>
          <p:cNvPr id="13" name="Oval 12"/>
          <p:cNvSpPr/>
          <p:nvPr/>
        </p:nvSpPr>
        <p:spPr>
          <a:xfrm>
            <a:off x="6362700" y="2381250"/>
            <a:ext cx="704850" cy="1600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238963" y="1690688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Q-vector convergence implies forcing for ascent.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Added bonus: Q-vectors point along and in the same direction as temperature gradient, implying (warm) frontogenesis.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636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0600 UTC 10 Feb 2017</a:t>
            </a:r>
          </a:p>
        </p:txBody>
      </p:sp>
    </p:spTree>
    <p:extLst>
      <p:ext uri="{BB962C8B-B14F-4D97-AF65-F5344CB8AC3E}">
        <p14:creationId xmlns:p14="http://schemas.microsoft.com/office/powerpoint/2010/main" val="70522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Q-Vector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7" b="5546"/>
          <a:stretch/>
        </p:blipFill>
        <p:spPr>
          <a:xfrm>
            <a:off x="2896921" y="1690688"/>
            <a:ext cx="6398151" cy="41148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http://www.atmo.arizona.edu/~tgalarneau/realtime/diagnostics.html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6700" y="5776913"/>
            <a:ext cx="20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forcing for descent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8071" y="5776913"/>
            <a:ext cx="20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forcing for ascent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673" y="5238750"/>
            <a:ext cx="112966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700 </a:t>
            </a:r>
            <a:r>
              <a:rPr lang="en-US" sz="1600" b="1" dirty="0" err="1"/>
              <a:t>hPa</a:t>
            </a:r>
            <a:r>
              <a:rPr lang="en-US" sz="1600" b="1" dirty="0"/>
              <a:t> height (contours, dam), temperature (dashed green contours, °C), Q-vector convergence (shaded)</a:t>
            </a:r>
          </a:p>
        </p:txBody>
      </p:sp>
      <p:sp>
        <p:nvSpPr>
          <p:cNvPr id="13" name="Oval 12"/>
          <p:cNvSpPr/>
          <p:nvPr/>
        </p:nvSpPr>
        <p:spPr>
          <a:xfrm rot="19254955">
            <a:off x="7184215" y="2761756"/>
            <a:ext cx="535946" cy="5534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238963" y="1690688"/>
            <a:ext cx="281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Strong Q-vector convergence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-plus-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frontogenesis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event was responsible 3-4”/</a:t>
            </a:r>
            <a:r>
              <a:rPr lang="en-US" dirty="0" err="1"/>
              <a:t>hr</a:t>
            </a:r>
            <a:r>
              <a:rPr lang="en-US" dirty="0"/>
              <a:t> snowfall rates with a mesoscale band of snow rooted ~850-700 </a:t>
            </a:r>
            <a:r>
              <a:rPr lang="en-US" dirty="0" err="1"/>
              <a:t>hPa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636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1200 UTC 9 Feb 2017</a:t>
            </a:r>
          </a:p>
        </p:txBody>
      </p:sp>
    </p:spTree>
    <p:extLst>
      <p:ext uri="{BB962C8B-B14F-4D97-AF65-F5344CB8AC3E}">
        <p14:creationId xmlns:p14="http://schemas.microsoft.com/office/powerpoint/2010/main" val="63848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Q-Vector Example: Corresponding Radar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6" y="1690688"/>
            <a:ext cx="5486400" cy="41148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College of DuPage via http://www2.mmm.ucar.edu/imagearchive/</a:t>
            </a:r>
          </a:p>
        </p:txBody>
      </p:sp>
      <p:sp>
        <p:nvSpPr>
          <p:cNvPr id="13" name="Oval 12"/>
          <p:cNvSpPr/>
          <p:nvPr/>
        </p:nvSpPr>
        <p:spPr>
          <a:xfrm rot="19254955">
            <a:off x="7184215" y="2761756"/>
            <a:ext cx="535946" cy="5534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2278501">
            <a:off x="6244539" y="2566989"/>
            <a:ext cx="364109" cy="23622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700 </a:t>
            </a:r>
            <a:r>
              <a:rPr lang="en-US" dirty="0" err="1"/>
              <a:t>hPa</a:t>
            </a:r>
            <a:r>
              <a:rPr lang="en-US" dirty="0"/>
              <a:t> 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90688"/>
            <a:ext cx="5801784" cy="4351338"/>
          </a:xfrm>
        </p:spPr>
      </p:pic>
      <p:sp>
        <p:nvSpPr>
          <p:cNvPr id="7" name="TextBox 6"/>
          <p:cNvSpPr txBox="1"/>
          <p:nvPr/>
        </p:nvSpPr>
        <p:spPr>
          <a:xfrm>
            <a:off x="838200" y="6311900"/>
            <a:ext cx="55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http://www.spc.noaa.gov/obswx/maps/</a:t>
            </a:r>
          </a:p>
        </p:txBody>
      </p:sp>
      <p:sp>
        <p:nvSpPr>
          <p:cNvPr id="5" name="Oval 4"/>
          <p:cNvSpPr/>
          <p:nvPr/>
        </p:nvSpPr>
        <p:spPr>
          <a:xfrm rot="2032225">
            <a:off x="6263051" y="2523569"/>
            <a:ext cx="1000113" cy="1683021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8100696">
            <a:off x="8080076" y="1773119"/>
            <a:ext cx="763474" cy="1229203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6781800" y="2943225"/>
            <a:ext cx="209550" cy="200025"/>
          </a:xfrm>
          <a:prstGeom prst="star5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8492395" y="2380889"/>
            <a:ext cx="209550" cy="200025"/>
          </a:xfrm>
          <a:prstGeom prst="star5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Bay, WI Sounding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18"/>
          <a:stretch/>
        </p:blipFill>
        <p:spPr>
          <a:xfrm>
            <a:off x="2282076" y="1770760"/>
            <a:ext cx="7627847" cy="38862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55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http://www.spc.noaa.gov/exper/soundings/</a:t>
            </a:r>
          </a:p>
        </p:txBody>
      </p:sp>
      <p:sp>
        <p:nvSpPr>
          <p:cNvPr id="6" name="Oval 5"/>
          <p:cNvSpPr/>
          <p:nvPr/>
        </p:nvSpPr>
        <p:spPr>
          <a:xfrm>
            <a:off x="5733288" y="4672584"/>
            <a:ext cx="310896" cy="5029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33288" y="5000054"/>
            <a:ext cx="310896" cy="5029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645706" y="2398275"/>
            <a:ext cx="1233889" cy="1138139"/>
          </a:xfrm>
          <a:custGeom>
            <a:avLst/>
            <a:gdLst>
              <a:gd name="connsiteX0" fmla="*/ 0 w 1233889"/>
              <a:gd name="connsiteY0" fmla="*/ 388992 h 1138139"/>
              <a:gd name="connsiteX1" fmla="*/ 374574 w 1233889"/>
              <a:gd name="connsiteY1" fmla="*/ 36453 h 1138139"/>
              <a:gd name="connsiteX2" fmla="*/ 914400 w 1233889"/>
              <a:gd name="connsiteY2" fmla="*/ 58486 h 1138139"/>
              <a:gd name="connsiteX3" fmla="*/ 1178805 w 1233889"/>
              <a:gd name="connsiteY3" fmla="*/ 455094 h 1138139"/>
              <a:gd name="connsiteX4" fmla="*/ 1233889 w 1233889"/>
              <a:gd name="connsiteY4" fmla="*/ 1138139 h 113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889" h="1138139">
                <a:moveTo>
                  <a:pt x="0" y="388992"/>
                </a:moveTo>
                <a:cubicBezTo>
                  <a:pt x="111087" y="240264"/>
                  <a:pt x="222174" y="91537"/>
                  <a:pt x="374574" y="36453"/>
                </a:cubicBezTo>
                <a:cubicBezTo>
                  <a:pt x="526974" y="-18631"/>
                  <a:pt x="780362" y="-11288"/>
                  <a:pt x="914400" y="58486"/>
                </a:cubicBezTo>
                <a:cubicBezTo>
                  <a:pt x="1048439" y="128259"/>
                  <a:pt x="1125557" y="275152"/>
                  <a:pt x="1178805" y="455094"/>
                </a:cubicBezTo>
                <a:cubicBezTo>
                  <a:pt x="1232053" y="635036"/>
                  <a:pt x="1232971" y="886587"/>
                  <a:pt x="1233889" y="113813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15125" y="1933575"/>
            <a:ext cx="438150" cy="36385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Yarmouth, Nova Scotia Sounding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08"/>
          <a:stretch/>
        </p:blipFill>
        <p:spPr>
          <a:xfrm>
            <a:off x="2298252" y="1770759"/>
            <a:ext cx="7595495" cy="38862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55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http://www.spc.noaa.gov/exper/soundings/</a:t>
            </a:r>
          </a:p>
        </p:txBody>
      </p:sp>
      <p:sp>
        <p:nvSpPr>
          <p:cNvPr id="6" name="Oval 5"/>
          <p:cNvSpPr/>
          <p:nvPr/>
        </p:nvSpPr>
        <p:spPr>
          <a:xfrm>
            <a:off x="5733288" y="4672584"/>
            <a:ext cx="310896" cy="50292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33288" y="5000054"/>
            <a:ext cx="310896" cy="50292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10800000" flipH="1">
            <a:off x="7664757" y="3333749"/>
            <a:ext cx="1107768" cy="667542"/>
          </a:xfrm>
          <a:custGeom>
            <a:avLst/>
            <a:gdLst>
              <a:gd name="connsiteX0" fmla="*/ 0 w 1233889"/>
              <a:gd name="connsiteY0" fmla="*/ 388992 h 1138139"/>
              <a:gd name="connsiteX1" fmla="*/ 374574 w 1233889"/>
              <a:gd name="connsiteY1" fmla="*/ 36453 h 1138139"/>
              <a:gd name="connsiteX2" fmla="*/ 914400 w 1233889"/>
              <a:gd name="connsiteY2" fmla="*/ 58486 h 1138139"/>
              <a:gd name="connsiteX3" fmla="*/ 1178805 w 1233889"/>
              <a:gd name="connsiteY3" fmla="*/ 455094 h 1138139"/>
              <a:gd name="connsiteX4" fmla="*/ 1233889 w 1233889"/>
              <a:gd name="connsiteY4" fmla="*/ 1138139 h 113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889" h="1138139">
                <a:moveTo>
                  <a:pt x="0" y="388992"/>
                </a:moveTo>
                <a:cubicBezTo>
                  <a:pt x="111087" y="240264"/>
                  <a:pt x="222174" y="91537"/>
                  <a:pt x="374574" y="36453"/>
                </a:cubicBezTo>
                <a:cubicBezTo>
                  <a:pt x="526974" y="-18631"/>
                  <a:pt x="780362" y="-11288"/>
                  <a:pt x="914400" y="58486"/>
                </a:cubicBezTo>
                <a:cubicBezTo>
                  <a:pt x="1048439" y="128259"/>
                  <a:pt x="1125557" y="275152"/>
                  <a:pt x="1178805" y="455094"/>
                </a:cubicBezTo>
                <a:cubicBezTo>
                  <a:pt x="1232053" y="635036"/>
                  <a:pt x="1232971" y="886587"/>
                  <a:pt x="1233889" y="113813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15125" y="1933575"/>
            <a:ext cx="438150" cy="363855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3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Q-G Omega Temperature Advection Term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7" b="5145"/>
          <a:stretch/>
        </p:blipFill>
        <p:spPr>
          <a:xfrm>
            <a:off x="3088792" y="1890713"/>
            <a:ext cx="6014415" cy="38862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http://www.atmo.arizona.edu/~tgalarneau/realtime/diagnostics.html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38925" y="3086100"/>
            <a:ext cx="209550" cy="200025"/>
          </a:xfrm>
          <a:prstGeom prst="star5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530370" y="3019063"/>
            <a:ext cx="209550" cy="200025"/>
          </a:xfrm>
          <a:prstGeom prst="star5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88932" y="1890713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(Note 6 h early offset from the soundings on the previous slides.)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76700" y="5776913"/>
            <a:ext cx="20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forcing for descent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8071" y="5776913"/>
            <a:ext cx="2019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forcing for ascent</a:t>
            </a:r>
          </a:p>
        </p:txBody>
      </p:sp>
    </p:spTree>
    <p:extLst>
      <p:ext uri="{BB962C8B-B14F-4D97-AF65-F5344CB8AC3E}">
        <p14:creationId xmlns:p14="http://schemas.microsoft.com/office/powerpoint/2010/main" val="181972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Q-G Height Tendency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1" b="4926"/>
          <a:stretch/>
        </p:blipFill>
        <p:spPr>
          <a:xfrm>
            <a:off x="2953036" y="1690688"/>
            <a:ext cx="6285927" cy="41148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http://www.atmo.arizona.edu/~tgalarneau/realtime/diagnostics.html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6962" y="5219700"/>
            <a:ext cx="74580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500 </a:t>
            </a:r>
            <a:r>
              <a:rPr lang="en-US" sz="1600" b="1" dirty="0" err="1"/>
              <a:t>hPa</a:t>
            </a:r>
            <a:r>
              <a:rPr lang="en-US" sz="1600" b="1" dirty="0"/>
              <a:t> height (contours, dam), wind (barbs; kt), absolute vorticity (shaded, x10</a:t>
            </a:r>
            <a:r>
              <a:rPr lang="en-US" sz="1600" b="1" baseline="30000" dirty="0"/>
              <a:t>-5</a:t>
            </a:r>
            <a:r>
              <a:rPr lang="en-US" sz="1600" b="1" dirty="0"/>
              <a:t> s</a:t>
            </a:r>
            <a:r>
              <a:rPr lang="en-US" sz="1600" b="1" baseline="30000" dirty="0"/>
              <a:t>-1</a:t>
            </a:r>
            <a:r>
              <a:rPr lang="en-US" sz="1600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8963" y="1690688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to possibly negative (anticyclonic) absolute vorticity advection.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Implies: forcing for height rises at 500 </a:t>
            </a:r>
            <a:r>
              <a:rPr lang="en-US" dirty="0" err="1"/>
              <a:t>hPa</a:t>
            </a:r>
            <a:r>
              <a:rPr lang="en-US" dirty="0"/>
              <a:t>.</a:t>
            </a:r>
          </a:p>
        </p:txBody>
      </p:sp>
      <p:sp>
        <p:nvSpPr>
          <p:cNvPr id="9" name="Oval 8"/>
          <p:cNvSpPr/>
          <p:nvPr/>
        </p:nvSpPr>
        <p:spPr>
          <a:xfrm>
            <a:off x="6362700" y="2381250"/>
            <a:ext cx="704850" cy="1600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3636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0600 UTC 10 Feb 2017</a:t>
            </a:r>
          </a:p>
        </p:txBody>
      </p:sp>
    </p:spTree>
    <p:extLst>
      <p:ext uri="{BB962C8B-B14F-4D97-AF65-F5344CB8AC3E}">
        <p14:creationId xmlns:p14="http://schemas.microsoft.com/office/powerpoint/2010/main" val="111411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Q-G Height Tendency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9" b="5208"/>
          <a:stretch/>
        </p:blipFill>
        <p:spPr>
          <a:xfrm>
            <a:off x="2837621" y="1690688"/>
            <a:ext cx="6516757" cy="41148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http://www.atmo.arizona.edu/~tgalarneau/realtime/diagnostics.html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0731" y="5219700"/>
            <a:ext cx="81105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700 </a:t>
            </a:r>
            <a:r>
              <a:rPr lang="en-US" sz="1600" b="1" dirty="0" err="1"/>
              <a:t>hPa</a:t>
            </a:r>
            <a:r>
              <a:rPr lang="en-US" sz="1600" b="1" dirty="0"/>
              <a:t> height (contours, dam), wind (barbs and shaded; kt), temperature (red contours, °C)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8963" y="1690688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Moderately strong warm air advection at 700 </a:t>
            </a:r>
            <a:r>
              <a:rPr lang="en-US" dirty="0" err="1"/>
              <a:t>hPa</a:t>
            </a:r>
            <a:r>
              <a:rPr lang="en-US" dirty="0"/>
              <a:t>.</a:t>
            </a:r>
          </a:p>
        </p:txBody>
      </p:sp>
      <p:sp>
        <p:nvSpPr>
          <p:cNvPr id="9" name="Oval 8"/>
          <p:cNvSpPr/>
          <p:nvPr/>
        </p:nvSpPr>
        <p:spPr>
          <a:xfrm>
            <a:off x="6362700" y="2381250"/>
            <a:ext cx="704850" cy="1600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3636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0600 UTC 10 Feb 2017</a:t>
            </a:r>
          </a:p>
        </p:txBody>
      </p:sp>
    </p:spTree>
    <p:extLst>
      <p:ext uri="{BB962C8B-B14F-4D97-AF65-F5344CB8AC3E}">
        <p14:creationId xmlns:p14="http://schemas.microsoft.com/office/powerpoint/2010/main" val="41535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Q-G Height Tendency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 b="6008"/>
          <a:stretch/>
        </p:blipFill>
        <p:spPr>
          <a:xfrm>
            <a:off x="2795962" y="1690688"/>
            <a:ext cx="6600074" cy="41148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http://www.atmo.arizona.edu/~tgalarneau/realtime/diagnostics.html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0731" y="5219700"/>
            <a:ext cx="81105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700 </a:t>
            </a:r>
            <a:r>
              <a:rPr lang="en-US" sz="1600" b="1" dirty="0" err="1"/>
              <a:t>hPa</a:t>
            </a:r>
            <a:r>
              <a:rPr lang="en-US" sz="1600" b="1" dirty="0"/>
              <a:t> height (contours, dam), wind (barbs and shaded; kt), temperature (red contours, °C)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8963" y="1690688"/>
            <a:ext cx="281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Neutral temperature advection at 300 </a:t>
            </a:r>
            <a:r>
              <a:rPr lang="en-US" dirty="0" err="1"/>
              <a:t>hPa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Implies: warm air advection decreasing with height…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…or forcing for height rises at 500 </a:t>
            </a:r>
            <a:r>
              <a:rPr lang="en-US" dirty="0" err="1"/>
              <a:t>hPa</a:t>
            </a:r>
            <a:r>
              <a:rPr lang="en-US" dirty="0"/>
              <a:t>.</a:t>
            </a:r>
          </a:p>
        </p:txBody>
      </p:sp>
      <p:sp>
        <p:nvSpPr>
          <p:cNvPr id="9" name="Oval 8"/>
          <p:cNvSpPr/>
          <p:nvPr/>
        </p:nvSpPr>
        <p:spPr>
          <a:xfrm>
            <a:off x="6362700" y="2381250"/>
            <a:ext cx="704850" cy="1600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3636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0600 UTC 10 Feb 2017</a:t>
            </a:r>
          </a:p>
        </p:txBody>
      </p:sp>
    </p:spTree>
    <p:extLst>
      <p:ext uri="{BB962C8B-B14F-4D97-AF65-F5344CB8AC3E}">
        <p14:creationId xmlns:p14="http://schemas.microsoft.com/office/powerpoint/2010/main" val="14037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Q-G Omega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9" b="5208"/>
          <a:stretch/>
        </p:blipFill>
        <p:spPr>
          <a:xfrm>
            <a:off x="2837621" y="1690688"/>
            <a:ext cx="6516757" cy="4114800"/>
          </a:xfrm>
        </p:spPr>
      </p:pic>
      <p:sp>
        <p:nvSpPr>
          <p:cNvPr id="5" name="TextBox 4"/>
          <p:cNvSpPr txBox="1"/>
          <p:nvPr/>
        </p:nvSpPr>
        <p:spPr>
          <a:xfrm>
            <a:off x="838200" y="63119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Image from http://www.atmo.arizona.edu/~tgalarneau/realtime/diagnostics.html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0731" y="5219700"/>
            <a:ext cx="811053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700 </a:t>
            </a:r>
            <a:r>
              <a:rPr lang="en-US" sz="1600" b="1" dirty="0" err="1"/>
              <a:t>hPa</a:t>
            </a:r>
            <a:r>
              <a:rPr lang="en-US" sz="1600" b="1" dirty="0"/>
              <a:t> height (contours, dam), wind (barbs and shaded; kt), temperature (red contours, °C)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8963" y="1690688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Moderately strong warm air advection at 700 </a:t>
            </a:r>
            <a:r>
              <a:rPr lang="en-US" dirty="0" err="1"/>
              <a:t>hPa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Implies: forcing for ascent at 700 </a:t>
            </a:r>
            <a:r>
              <a:rPr lang="en-US" dirty="0" err="1"/>
              <a:t>hPa</a:t>
            </a:r>
            <a:r>
              <a:rPr lang="en-US" dirty="0"/>
              <a:t>.</a:t>
            </a:r>
          </a:p>
        </p:txBody>
      </p:sp>
      <p:sp>
        <p:nvSpPr>
          <p:cNvPr id="9" name="Oval 8"/>
          <p:cNvSpPr/>
          <p:nvPr/>
        </p:nvSpPr>
        <p:spPr>
          <a:xfrm>
            <a:off x="6362700" y="2381250"/>
            <a:ext cx="704850" cy="1600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3636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0600 UTC 10 Feb 2017</a:t>
            </a:r>
          </a:p>
        </p:txBody>
      </p:sp>
    </p:spTree>
    <p:extLst>
      <p:ext uri="{BB962C8B-B14F-4D97-AF65-F5344CB8AC3E}">
        <p14:creationId xmlns:p14="http://schemas.microsoft.com/office/powerpoint/2010/main" val="25589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688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850 hPa Chart</vt:lpstr>
      <vt:lpstr>700 hPa Chart</vt:lpstr>
      <vt:lpstr>Green Bay, WI Sounding</vt:lpstr>
      <vt:lpstr>Yarmouth, Nova Scotia Sounding</vt:lpstr>
      <vt:lpstr>Q-G Omega Temperature Advection Term</vt:lpstr>
      <vt:lpstr>Q-G Height Tendency Example</vt:lpstr>
      <vt:lpstr>Q-G Height Tendency Example</vt:lpstr>
      <vt:lpstr>Q-G Height Tendency Example</vt:lpstr>
      <vt:lpstr>Q-G Omega Example</vt:lpstr>
      <vt:lpstr>Q-G Omega Example</vt:lpstr>
      <vt:lpstr>Q-G Omega Example</vt:lpstr>
      <vt:lpstr>Q-G Omega Example</vt:lpstr>
      <vt:lpstr>Q-G Omega Example</vt:lpstr>
      <vt:lpstr>Q-Vector Example</vt:lpstr>
      <vt:lpstr>Q-Vector Example</vt:lpstr>
      <vt:lpstr>Q-Vector Example: Corresponding Radar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850 hPa Chart</dc:title>
  <dc:creator>Clark Evans</dc:creator>
  <cp:lastModifiedBy>Clark Evans</cp:lastModifiedBy>
  <cp:revision>7</cp:revision>
  <dcterms:created xsi:type="dcterms:W3CDTF">2017-02-10T17:16:37Z</dcterms:created>
  <dcterms:modified xsi:type="dcterms:W3CDTF">2017-02-10T17:58:29Z</dcterms:modified>
</cp:coreProperties>
</file>