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9" r:id="rId4"/>
    <p:sldId id="264" r:id="rId5"/>
    <p:sldId id="256" r:id="rId6"/>
    <p:sldId id="259" r:id="rId7"/>
    <p:sldId id="260" r:id="rId8"/>
    <p:sldId id="258" r:id="rId9"/>
    <p:sldId id="261" r:id="rId10"/>
    <p:sldId id="262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2DD8-A866-4DF2-8AEF-14345AA2A27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6C2C-DBDC-49DE-A79D-1FF953CD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3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2DD8-A866-4DF2-8AEF-14345AA2A27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6C2C-DBDC-49DE-A79D-1FF953CD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6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2DD8-A866-4DF2-8AEF-14345AA2A27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6C2C-DBDC-49DE-A79D-1FF953CD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5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2DD8-A866-4DF2-8AEF-14345AA2A27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6C2C-DBDC-49DE-A79D-1FF953CD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6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2DD8-A866-4DF2-8AEF-14345AA2A27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6C2C-DBDC-49DE-A79D-1FF953CD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1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2DD8-A866-4DF2-8AEF-14345AA2A27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6C2C-DBDC-49DE-A79D-1FF953CD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2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2DD8-A866-4DF2-8AEF-14345AA2A27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6C2C-DBDC-49DE-A79D-1FF953CD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2DD8-A866-4DF2-8AEF-14345AA2A27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6C2C-DBDC-49DE-A79D-1FF953CD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2DD8-A866-4DF2-8AEF-14345AA2A27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6C2C-DBDC-49DE-A79D-1FF953CD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7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2DD8-A866-4DF2-8AEF-14345AA2A27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6C2C-DBDC-49DE-A79D-1FF953CD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6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2DD8-A866-4DF2-8AEF-14345AA2A27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6C2C-DBDC-49DE-A79D-1FF953CD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9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2DD8-A866-4DF2-8AEF-14345AA2A27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6C2C-DBDC-49DE-A79D-1FF953CD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2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Vertically-Uniform Westerly Winds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571708"/>
            <a:ext cx="6400800" cy="3000036"/>
          </a:xfrm>
        </p:spPr>
      </p:pic>
      <p:sp>
        <p:nvSpPr>
          <p:cNvPr id="2" name="5-Point Star 1"/>
          <p:cNvSpPr/>
          <p:nvPr/>
        </p:nvSpPr>
        <p:spPr>
          <a:xfrm>
            <a:off x="4589253" y="3217653"/>
            <a:ext cx="215660" cy="25879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3846303" y="3942330"/>
            <a:ext cx="215660" cy="258792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027653" y="6323368"/>
            <a:ext cx="215660" cy="258792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360278" y="6323368"/>
            <a:ext cx="215660" cy="25879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85925" y="6268098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entirely perpendicular to beam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86650" y="627345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entirely along-beam</a:t>
            </a:r>
          </a:p>
        </p:txBody>
      </p:sp>
    </p:spTree>
    <p:extLst>
      <p:ext uri="{BB962C8B-B14F-4D97-AF65-F5344CB8AC3E}">
        <p14:creationId xmlns:p14="http://schemas.microsoft.com/office/powerpoint/2010/main" val="198968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Veering Winds with Height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43" y="2207933"/>
            <a:ext cx="5952114" cy="3727587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7458075" y="3667125"/>
            <a:ext cx="0" cy="3048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277100" y="4052676"/>
            <a:ext cx="95250" cy="2667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858000" y="4219363"/>
            <a:ext cx="219075" cy="23812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350794" y="4243175"/>
            <a:ext cx="307181" cy="1143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00750" y="3819525"/>
            <a:ext cx="23812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24125" y="6268099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veering of winds through progressively distant range ring locations</a:t>
            </a:r>
          </a:p>
        </p:txBody>
      </p:sp>
    </p:spTree>
    <p:extLst>
      <p:ext uri="{BB962C8B-B14F-4D97-AF65-F5344CB8AC3E}">
        <p14:creationId xmlns:p14="http://schemas.microsoft.com/office/powerpoint/2010/main" val="224777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Veering and Backing Winds with Height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43" y="2254400"/>
            <a:ext cx="5952114" cy="3634652"/>
          </a:xfrm>
        </p:spPr>
      </p:pic>
      <p:sp>
        <p:nvSpPr>
          <p:cNvPr id="5" name="TextBox 4"/>
          <p:cNvSpPr txBox="1"/>
          <p:nvPr/>
        </p:nvSpPr>
        <p:spPr>
          <a:xfrm>
            <a:off x="2524125" y="6268099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Any volunteers wish to take this one on?</a:t>
            </a:r>
          </a:p>
        </p:txBody>
      </p:sp>
    </p:spTree>
    <p:extLst>
      <p:ext uri="{BB962C8B-B14F-4D97-AF65-F5344CB8AC3E}">
        <p14:creationId xmlns:p14="http://schemas.microsoft.com/office/powerpoint/2010/main" val="38486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Rotation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3119943" y="2643820"/>
            <a:ext cx="5952114" cy="2855812"/>
          </a:xfrm>
        </p:spPr>
      </p:pic>
      <p:sp>
        <p:nvSpPr>
          <p:cNvPr id="2" name="Rectangle 1"/>
          <p:cNvSpPr/>
          <p:nvPr/>
        </p:nvSpPr>
        <p:spPr>
          <a:xfrm>
            <a:off x="4457700" y="5467350"/>
            <a:ext cx="4714875" cy="37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4457700" y="5467350"/>
            <a:ext cx="257175" cy="25717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486650" y="5509351"/>
            <a:ext cx="257175" cy="25717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24125" y="6268099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radar location is indicated for each panel by the black star.</a:t>
            </a:r>
          </a:p>
        </p:txBody>
      </p:sp>
    </p:spTree>
    <p:extLst>
      <p:ext uri="{BB962C8B-B14F-4D97-AF65-F5344CB8AC3E}">
        <p14:creationId xmlns:p14="http://schemas.microsoft.com/office/powerpoint/2010/main" val="118201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Convergence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3119943" y="2663027"/>
            <a:ext cx="5952114" cy="2817398"/>
          </a:xfrm>
        </p:spPr>
      </p:pic>
      <p:sp>
        <p:nvSpPr>
          <p:cNvPr id="2" name="Rectangle 1"/>
          <p:cNvSpPr/>
          <p:nvPr/>
        </p:nvSpPr>
        <p:spPr>
          <a:xfrm>
            <a:off x="3171825" y="2352675"/>
            <a:ext cx="5667375" cy="37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71825" y="2724150"/>
            <a:ext cx="20955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4591050" y="5533602"/>
            <a:ext cx="257175" cy="25717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524750" y="5533602"/>
            <a:ext cx="257175" cy="25717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4125" y="6268099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radar location is indicated for each panel by the black star.</a:t>
            </a:r>
          </a:p>
        </p:txBody>
      </p:sp>
    </p:spTree>
    <p:extLst>
      <p:ext uri="{BB962C8B-B14F-4D97-AF65-F5344CB8AC3E}">
        <p14:creationId xmlns:p14="http://schemas.microsoft.com/office/powerpoint/2010/main" val="353895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+ Convergence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3331594" y="2663027"/>
            <a:ext cx="5528812" cy="2817398"/>
          </a:xfrm>
        </p:spPr>
      </p:pic>
      <p:sp>
        <p:nvSpPr>
          <p:cNvPr id="2" name="Rectangle 1"/>
          <p:cNvSpPr/>
          <p:nvPr/>
        </p:nvSpPr>
        <p:spPr>
          <a:xfrm>
            <a:off x="3381375" y="5156981"/>
            <a:ext cx="5667375" cy="37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31254" y="2614996"/>
            <a:ext cx="20955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4800600" y="5271281"/>
            <a:ext cx="257175" cy="25717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477125" y="5271281"/>
            <a:ext cx="257175" cy="25717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24125" y="6268099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radar location is indicated for each panel by the black star.</a:t>
            </a:r>
          </a:p>
        </p:txBody>
      </p:sp>
    </p:spTree>
    <p:extLst>
      <p:ext uri="{BB962C8B-B14F-4D97-AF65-F5344CB8AC3E}">
        <p14:creationId xmlns:p14="http://schemas.microsoft.com/office/powerpoint/2010/main" val="22206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Evaluation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horizontal wind components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are known, and vertical velocity is negligible, then the radial velocity </a:t>
            </a:r>
            <a:r>
              <a:rPr lang="en-US" i="1" dirty="0"/>
              <a:t>v</a:t>
            </a:r>
            <a:r>
              <a:rPr lang="en-US" i="1" baseline="-25000" dirty="0"/>
              <a:t>R</a:t>
            </a:r>
            <a:r>
              <a:rPr lang="en-US" dirty="0"/>
              <a:t> is given by: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646222"/>
              </p:ext>
            </p:extLst>
          </p:nvPr>
        </p:nvGraphicFramePr>
        <p:xfrm>
          <a:off x="3275912" y="3096439"/>
          <a:ext cx="5640176" cy="63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904760" imgH="215640" progId="Equation.3">
                  <p:embed/>
                </p:oleObj>
              </mc:Choice>
              <mc:Fallback>
                <p:oleObj name="Equation" r:id="rId3" imgW="19047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912" y="3096439"/>
                        <a:ext cx="5640176" cy="639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837156"/>
              </p:ext>
            </p:extLst>
          </p:nvPr>
        </p:nvGraphicFramePr>
        <p:xfrm>
          <a:off x="1089721" y="4317384"/>
          <a:ext cx="873348" cy="499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355320" imgH="203040" progId="Equation.3">
                  <p:embed/>
                </p:oleObj>
              </mc:Choice>
              <mc:Fallback>
                <p:oleObj name="Equation" r:id="rId5" imgW="3553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9721" y="4317384"/>
                        <a:ext cx="873348" cy="499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386361" y="4281188"/>
            <a:ext cx="8787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projects the horizontal wind onto a sloping elevation angle (since </a:t>
            </a:r>
            <a:r>
              <a:rPr lang="en-US" sz="2800" i="1" dirty="0"/>
              <a:t>v</a:t>
            </a:r>
            <a:r>
              <a:rPr lang="en-US" sz="2800" i="1" baseline="-25000" dirty="0"/>
              <a:t>R</a:t>
            </a:r>
            <a:r>
              <a:rPr lang="en-US" sz="2800" dirty="0"/>
              <a:t> is along the </a:t>
            </a:r>
            <a:r>
              <a:rPr lang="en-US" sz="2800" dirty="0">
                <a:solidFill>
                  <a:srgbClr val="0070C0"/>
                </a:solidFill>
              </a:rPr>
              <a:t>slope</a:t>
            </a:r>
            <a:r>
              <a:rPr lang="en-US" sz="2800" dirty="0"/>
              <a:t>, not a </a:t>
            </a:r>
            <a:r>
              <a:rPr lang="en-US" sz="2800" dirty="0">
                <a:solidFill>
                  <a:srgbClr val="FF0000"/>
                </a:solidFill>
              </a:rPr>
              <a:t>2-D surface</a:t>
            </a:r>
            <a:r>
              <a:rPr lang="en-US" sz="2800" dirty="0"/>
              <a:t> like </a:t>
            </a:r>
            <a:r>
              <a:rPr lang="en-US" sz="2800" i="1" dirty="0"/>
              <a:t>u</a:t>
            </a:r>
            <a:r>
              <a:rPr lang="en-US" sz="2800" dirty="0"/>
              <a:t> and </a:t>
            </a:r>
            <a:r>
              <a:rPr lang="en-US" sz="2800" i="1" dirty="0"/>
              <a:t>v</a:t>
            </a:r>
            <a:r>
              <a:rPr lang="en-US" sz="2800" dirty="0"/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88166" y="6176963"/>
            <a:ext cx="702526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300000" flipH="1">
            <a:off x="2888166" y="5864887"/>
            <a:ext cx="7025268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43200" y="5558740"/>
            <a:ext cx="12032" cy="618223"/>
          </a:xfrm>
          <a:prstGeom prst="straightConnector1">
            <a:avLst/>
          </a:prstGeom>
          <a:ln w="3175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13225" y="5680221"/>
            <a:ext cx="4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4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Evaluation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horizontal wind components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dirty="0"/>
              <a:t> are known, and vertical velocity is negligible, then the radial velocity </a:t>
            </a:r>
            <a:r>
              <a:rPr lang="en-US" i="1" dirty="0"/>
              <a:t>v</a:t>
            </a:r>
            <a:r>
              <a:rPr lang="en-US" i="1" baseline="-25000" dirty="0"/>
              <a:t>R</a:t>
            </a:r>
            <a:r>
              <a:rPr lang="en-US" dirty="0"/>
              <a:t> is given by: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275912" y="3096439"/>
          <a:ext cx="5640176" cy="63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904760" imgH="215640" progId="Equation.3">
                  <p:embed/>
                </p:oleObj>
              </mc:Choice>
              <mc:Fallback>
                <p:oleObj name="Equation" r:id="rId3" imgW="1904760" imgH="2156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912" y="3096439"/>
                        <a:ext cx="5640176" cy="639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795583"/>
              </p:ext>
            </p:extLst>
          </p:nvPr>
        </p:nvGraphicFramePr>
        <p:xfrm>
          <a:off x="668338" y="4318000"/>
          <a:ext cx="17176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698400" imgH="203040" progId="Equation.3">
                  <p:embed/>
                </p:oleObj>
              </mc:Choice>
              <mc:Fallback>
                <p:oleObj name="Equation" r:id="rId5" imgW="698400" imgH="20304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8338" y="4318000"/>
                        <a:ext cx="171767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386361" y="4245092"/>
            <a:ext cx="8787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project </a:t>
            </a:r>
            <a:r>
              <a:rPr lang="en-US" sz="2800" i="1" dirty="0"/>
              <a:t>u</a:t>
            </a:r>
            <a:r>
              <a:rPr lang="en-US" sz="2800" dirty="0"/>
              <a:t> and </a:t>
            </a:r>
            <a:r>
              <a:rPr lang="en-US" sz="2800" i="1" dirty="0"/>
              <a:t>v</a:t>
            </a:r>
            <a:r>
              <a:rPr lang="en-US" sz="2800" dirty="0"/>
              <a:t> onto the radial given by the chosen azimuthal angle </a:t>
            </a:r>
            <a:r>
              <a:rPr lang="el-GR" sz="2800" dirty="0"/>
              <a:t>θ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86013" y="5642811"/>
            <a:ext cx="9137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horizontal wind direction = azimuth angle:  </a:t>
            </a:r>
            <a:r>
              <a:rPr lang="en-US" b="1" i="1" dirty="0">
                <a:solidFill>
                  <a:srgbClr val="FF0000"/>
                </a:solidFill>
              </a:rPr>
              <a:t>v</a:t>
            </a:r>
            <a:r>
              <a:rPr lang="en-US" b="1" i="1" baseline="-25000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rgbClr val="FF0000"/>
                </a:solidFill>
              </a:rPr>
              <a:t> ~ wind speed (slightly smaller due to tilt angle)</a:t>
            </a:r>
          </a:p>
          <a:p>
            <a:r>
              <a:rPr lang="en-US" b="1" dirty="0">
                <a:solidFill>
                  <a:srgbClr val="0070C0"/>
                </a:solidFill>
              </a:rPr>
              <a:t>horizontal wind direction    azimuth angle:  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b="1" i="1" baseline="-25000" dirty="0">
                <a:solidFill>
                  <a:srgbClr val="0070C0"/>
                </a:solidFill>
              </a:rPr>
              <a:t>R</a:t>
            </a:r>
            <a:r>
              <a:rPr lang="en-US" b="1" dirty="0">
                <a:solidFill>
                  <a:srgbClr val="0070C0"/>
                </a:solidFill>
              </a:rPr>
              <a:t> = 0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727860"/>
              </p:ext>
            </p:extLst>
          </p:nvPr>
        </p:nvGraphicFramePr>
        <p:xfrm>
          <a:off x="4888832" y="6043889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7" imgW="152280" imgH="164880" progId="Equation.3">
                  <p:embed/>
                </p:oleObj>
              </mc:Choice>
              <mc:Fallback>
                <p:oleObj name="Equation" r:id="rId7" imgW="15228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88832" y="6043889"/>
                        <a:ext cx="152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26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Front – Wind Discontinuity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43" y="2520752"/>
            <a:ext cx="5952114" cy="3101947"/>
          </a:xfrm>
        </p:spPr>
      </p:pic>
      <p:sp>
        <p:nvSpPr>
          <p:cNvPr id="5" name="TextBox 4"/>
          <p:cNvSpPr txBox="1"/>
          <p:nvPr/>
        </p:nvSpPr>
        <p:spPr>
          <a:xfrm>
            <a:off x="2524125" y="6268099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Similar to previous slide, except rotated with wind and with discontinuity</a:t>
            </a:r>
          </a:p>
        </p:txBody>
      </p:sp>
    </p:spTree>
    <p:extLst>
      <p:ext uri="{BB962C8B-B14F-4D97-AF65-F5344CB8AC3E}">
        <p14:creationId xmlns:p14="http://schemas.microsoft.com/office/powerpoint/2010/main" val="220045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Westerly Shear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073593"/>
            <a:ext cx="6400800" cy="3996267"/>
          </a:xfrm>
        </p:spPr>
      </p:pic>
      <p:sp>
        <p:nvSpPr>
          <p:cNvPr id="5" name="TextBox 4"/>
          <p:cNvSpPr txBox="1"/>
          <p:nvPr/>
        </p:nvSpPr>
        <p:spPr>
          <a:xfrm>
            <a:off x="2524125" y="6268099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 radar beam becomes elevated with height, inferred velocity increases</a:t>
            </a:r>
          </a:p>
        </p:txBody>
      </p:sp>
    </p:spTree>
    <p:extLst>
      <p:ext uri="{BB962C8B-B14F-4D97-AF65-F5344CB8AC3E}">
        <p14:creationId xmlns:p14="http://schemas.microsoft.com/office/powerpoint/2010/main" val="147540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Westerly Shear with Confluence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558024"/>
            <a:ext cx="6400800" cy="3027405"/>
          </a:xfrm>
        </p:spPr>
      </p:pic>
      <p:sp>
        <p:nvSpPr>
          <p:cNvPr id="8" name="TextBox 7"/>
          <p:cNvSpPr txBox="1"/>
          <p:nvPr/>
        </p:nvSpPr>
        <p:spPr>
          <a:xfrm>
            <a:off x="2524125" y="6268099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Inferred inbound velocities skew to right of N-S radial</a:t>
            </a:r>
          </a:p>
        </p:txBody>
      </p:sp>
    </p:spTree>
    <p:extLst>
      <p:ext uri="{BB962C8B-B14F-4D97-AF65-F5344CB8AC3E}">
        <p14:creationId xmlns:p14="http://schemas.microsoft.com/office/powerpoint/2010/main" val="401711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Westerly Shear with Diffluence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1" y="2558024"/>
            <a:ext cx="6222998" cy="3027405"/>
          </a:xfrm>
        </p:spPr>
      </p:pic>
      <p:sp>
        <p:nvSpPr>
          <p:cNvPr id="5" name="TextBox 4"/>
          <p:cNvSpPr txBox="1"/>
          <p:nvPr/>
        </p:nvSpPr>
        <p:spPr>
          <a:xfrm>
            <a:off x="2524125" y="6268099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Inferred outbound velocities skew to left of N-S radial</a:t>
            </a:r>
          </a:p>
        </p:txBody>
      </p:sp>
    </p:spTree>
    <p:extLst>
      <p:ext uri="{BB962C8B-B14F-4D97-AF65-F5344CB8AC3E}">
        <p14:creationId xmlns:p14="http://schemas.microsoft.com/office/powerpoint/2010/main" val="30060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Westerly Elevated Jet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074943"/>
            <a:ext cx="6400800" cy="3993567"/>
          </a:xfrm>
        </p:spPr>
      </p:pic>
      <p:sp>
        <p:nvSpPr>
          <p:cNvPr id="5" name="TextBox 4"/>
          <p:cNvSpPr txBox="1"/>
          <p:nvPr/>
        </p:nvSpPr>
        <p:spPr>
          <a:xfrm>
            <a:off x="1262062" y="6268099"/>
            <a:ext cx="966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 radar beam becomes elevated with height, inferred velocity increases to jet level, then decreases</a:t>
            </a:r>
          </a:p>
        </p:txBody>
      </p:sp>
    </p:spTree>
    <p:extLst>
      <p:ext uri="{BB962C8B-B14F-4D97-AF65-F5344CB8AC3E}">
        <p14:creationId xmlns:p14="http://schemas.microsoft.com/office/powerpoint/2010/main" val="92669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Winds with Height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07933"/>
            <a:ext cx="6400800" cy="3727587"/>
          </a:xfrm>
        </p:spPr>
      </p:pic>
      <p:cxnSp>
        <p:nvCxnSpPr>
          <p:cNvPr id="3" name="Straight Arrow Connector 2"/>
          <p:cNvCxnSpPr/>
          <p:nvPr/>
        </p:nvCxnSpPr>
        <p:spPr>
          <a:xfrm>
            <a:off x="7524750" y="3667125"/>
            <a:ext cx="0" cy="3048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362825" y="3362325"/>
            <a:ext cx="95250" cy="2667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48475" y="3105150"/>
            <a:ext cx="219075" cy="23812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88894" y="3314700"/>
            <a:ext cx="307181" cy="1143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0750" y="3819525"/>
            <a:ext cx="23812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24125" y="6268099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backing of winds through progressively distant range ring locations</a:t>
            </a:r>
          </a:p>
        </p:txBody>
      </p:sp>
    </p:spTree>
    <p:extLst>
      <p:ext uri="{BB962C8B-B14F-4D97-AF65-F5344CB8AC3E}">
        <p14:creationId xmlns:p14="http://schemas.microsoft.com/office/powerpoint/2010/main" val="76764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301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Microsoft Equation 3.0</vt:lpstr>
      <vt:lpstr>Vertically-Uniform Westerly Winds</vt:lpstr>
      <vt:lpstr>Analytic Evaluation</vt:lpstr>
      <vt:lpstr>Analytic Evaluation</vt:lpstr>
      <vt:lpstr>Cold Front – Wind Discontinuity</vt:lpstr>
      <vt:lpstr>Westerly Shear</vt:lpstr>
      <vt:lpstr>Westerly Shear with Confluence</vt:lpstr>
      <vt:lpstr>Westerly Shear with Diffluence</vt:lpstr>
      <vt:lpstr>Westerly Elevated Jet</vt:lpstr>
      <vt:lpstr>Backing Winds with Height</vt:lpstr>
      <vt:lpstr>Veering Winds with Height</vt:lpstr>
      <vt:lpstr>Veering and Backing Winds with Height</vt:lpstr>
      <vt:lpstr>Pure Rotation</vt:lpstr>
      <vt:lpstr>Pure Convergence</vt:lpstr>
      <vt:lpstr>Rotation + Convergence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Uniform Westerly Winds</dc:title>
  <dc:creator>Clark Evans</dc:creator>
  <cp:lastModifiedBy>Clark Evans</cp:lastModifiedBy>
  <cp:revision>7</cp:revision>
  <dcterms:created xsi:type="dcterms:W3CDTF">2017-01-30T19:17:54Z</dcterms:created>
  <dcterms:modified xsi:type="dcterms:W3CDTF">2017-02-01T21:56:00Z</dcterms:modified>
</cp:coreProperties>
</file>