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8" r:id="rId4"/>
    <p:sldId id="280" r:id="rId5"/>
    <p:sldId id="28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2" r:id="rId14"/>
    <p:sldId id="283" r:id="rId15"/>
    <p:sldId id="284" r:id="rId16"/>
    <p:sldId id="28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6D897-5D4A-4817-B7FB-EF88BB49242D}" v="30" dt="2022-01-18T19:28:54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26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9069E96A-1668-412F-9401-6ED7EDB0D9DB}"/>
    <pc:docChg chg="delSld modSld">
      <pc:chgData name="Clark Evans" userId="3e2a8c8b-6a2e-49da-bdc9-2fe681837cf0" providerId="ADAL" clId="{9069E96A-1668-412F-9401-6ED7EDB0D9DB}" dt="2020-02-10T16:28:11.350" v="5" actId="2696"/>
      <pc:docMkLst>
        <pc:docMk/>
      </pc:docMkLst>
      <pc:sldChg chg="del">
        <pc:chgData name="Clark Evans" userId="3e2a8c8b-6a2e-49da-bdc9-2fe681837cf0" providerId="ADAL" clId="{9069E96A-1668-412F-9401-6ED7EDB0D9DB}" dt="2020-02-10T16:28:11.350" v="5" actId="2696"/>
        <pc:sldMkLst>
          <pc:docMk/>
          <pc:sldMk cId="0" sldId="276"/>
        </pc:sldMkLst>
      </pc:sldChg>
      <pc:sldChg chg="addSp modSp">
        <pc:chgData name="Clark Evans" userId="3e2a8c8b-6a2e-49da-bdc9-2fe681837cf0" providerId="ADAL" clId="{9069E96A-1668-412F-9401-6ED7EDB0D9DB}" dt="2020-02-10T16:27:38.882" v="4" actId="207"/>
        <pc:sldMkLst>
          <pc:docMk/>
          <pc:sldMk cId="0" sldId="277"/>
        </pc:sldMkLst>
        <pc:spChg chg="add mod">
          <ac:chgData name="Clark Evans" userId="3e2a8c8b-6a2e-49da-bdc9-2fe681837cf0" providerId="ADAL" clId="{9069E96A-1668-412F-9401-6ED7EDB0D9DB}" dt="2020-02-10T16:27:38.882" v="4" actId="207"/>
          <ac:spMkLst>
            <pc:docMk/>
            <pc:sldMk cId="0" sldId="277"/>
            <ac:spMk id="2" creationId="{AE2340F6-922C-45E0-8A63-7B3A79F85C40}"/>
          </ac:spMkLst>
        </pc:spChg>
      </pc:sldChg>
    </pc:docChg>
  </pc:docChgLst>
  <pc:docChgLst>
    <pc:chgData name="Clark Evans" userId="3e2a8c8b-6a2e-49da-bdc9-2fe681837cf0" providerId="ADAL" clId="{EDA6D897-5D4A-4817-B7FB-EF88BB49242D}"/>
    <pc:docChg chg="undo custSel addSld modSld sldOrd">
      <pc:chgData name="Clark Evans" userId="3e2a8c8b-6a2e-49da-bdc9-2fe681837cf0" providerId="ADAL" clId="{EDA6D897-5D4A-4817-B7FB-EF88BB49242D}" dt="2022-01-19T06:18:54.183" v="651"/>
      <pc:docMkLst>
        <pc:docMk/>
      </pc:docMkLst>
      <pc:sldChg chg="modSp mod">
        <pc:chgData name="Clark Evans" userId="3e2a8c8b-6a2e-49da-bdc9-2fe681837cf0" providerId="ADAL" clId="{EDA6D897-5D4A-4817-B7FB-EF88BB49242D}" dt="2022-01-18T18:38:59.047" v="2"/>
        <pc:sldMkLst>
          <pc:docMk/>
          <pc:sldMk cId="0" sldId="282"/>
        </pc:sldMkLst>
        <pc:spChg chg="mod">
          <ac:chgData name="Clark Evans" userId="3e2a8c8b-6a2e-49da-bdc9-2fe681837cf0" providerId="ADAL" clId="{EDA6D897-5D4A-4817-B7FB-EF88BB49242D}" dt="2022-01-18T18:38:59.047" v="2"/>
          <ac:spMkLst>
            <pc:docMk/>
            <pc:sldMk cId="0" sldId="282"/>
            <ac:spMk id="14340" creationId="{00000000-0000-0000-0000-000000000000}"/>
          </ac:spMkLst>
        </pc:spChg>
      </pc:sldChg>
      <pc:sldChg chg="modSp mod">
        <pc:chgData name="Clark Evans" userId="3e2a8c8b-6a2e-49da-bdc9-2fe681837cf0" providerId="ADAL" clId="{EDA6D897-5D4A-4817-B7FB-EF88BB49242D}" dt="2022-01-18T19:50:17.618" v="649" actId="20577"/>
        <pc:sldMkLst>
          <pc:docMk/>
          <pc:sldMk cId="0" sldId="285"/>
        </pc:sldMkLst>
        <pc:spChg chg="mod">
          <ac:chgData name="Clark Evans" userId="3e2a8c8b-6a2e-49da-bdc9-2fe681837cf0" providerId="ADAL" clId="{EDA6D897-5D4A-4817-B7FB-EF88BB49242D}" dt="2022-01-18T19:50:17.618" v="649" actId="20577"/>
          <ac:spMkLst>
            <pc:docMk/>
            <pc:sldMk cId="0" sldId="285"/>
            <ac:spMk id="17415" creationId="{00000000-0000-0000-0000-000000000000}"/>
          </ac:spMkLst>
        </pc:spChg>
      </pc:sldChg>
      <pc:sldChg chg="addSp delSp modSp new mod ord modClrScheme chgLayout">
        <pc:chgData name="Clark Evans" userId="3e2a8c8b-6a2e-49da-bdc9-2fe681837cf0" providerId="ADAL" clId="{EDA6D897-5D4A-4817-B7FB-EF88BB49242D}" dt="2022-01-19T06:18:54.183" v="651"/>
        <pc:sldMkLst>
          <pc:docMk/>
          <pc:sldMk cId="3701215799" sldId="292"/>
        </pc:sldMkLst>
        <pc:spChg chg="mod ord">
          <ac:chgData name="Clark Evans" userId="3e2a8c8b-6a2e-49da-bdc9-2fe681837cf0" providerId="ADAL" clId="{EDA6D897-5D4A-4817-B7FB-EF88BB49242D}" dt="2022-01-18T19:25:51.321" v="32" actId="700"/>
          <ac:spMkLst>
            <pc:docMk/>
            <pc:sldMk cId="3701215799" sldId="292"/>
            <ac:spMk id="2" creationId="{EA35E303-7DE2-4EA9-8F08-FFA0A4709066}"/>
          </ac:spMkLst>
        </pc:spChg>
        <pc:spChg chg="del mod ord">
          <ac:chgData name="Clark Evans" userId="3e2a8c8b-6a2e-49da-bdc9-2fe681837cf0" providerId="ADAL" clId="{EDA6D897-5D4A-4817-B7FB-EF88BB49242D}" dt="2022-01-18T19:25:51.321" v="32" actId="700"/>
          <ac:spMkLst>
            <pc:docMk/>
            <pc:sldMk cId="3701215799" sldId="292"/>
            <ac:spMk id="3" creationId="{44FC4BFD-CD0D-41DB-ACDF-4D42C9B4CC2A}"/>
          </ac:spMkLst>
        </pc:spChg>
        <pc:spChg chg="add del mod ord">
          <ac:chgData name="Clark Evans" userId="3e2a8c8b-6a2e-49da-bdc9-2fe681837cf0" providerId="ADAL" clId="{EDA6D897-5D4A-4817-B7FB-EF88BB49242D}" dt="2022-01-18T19:25:56.322" v="33" actId="931"/>
          <ac:spMkLst>
            <pc:docMk/>
            <pc:sldMk cId="3701215799" sldId="292"/>
            <ac:spMk id="4" creationId="{6B6D19E7-A91E-4812-B99E-A02AAD5826A8}"/>
          </ac:spMkLst>
        </pc:spChg>
        <pc:spChg chg="add del mod ord">
          <ac:chgData name="Clark Evans" userId="3e2a8c8b-6a2e-49da-bdc9-2fe681837cf0" providerId="ADAL" clId="{EDA6D897-5D4A-4817-B7FB-EF88BB49242D}" dt="2022-01-18T19:25:59.522" v="34" actId="931"/>
          <ac:spMkLst>
            <pc:docMk/>
            <pc:sldMk cId="3701215799" sldId="292"/>
            <ac:spMk id="5" creationId="{909C85F0-0BE9-4328-8F42-0973EB473C40}"/>
          </ac:spMkLst>
        </pc:spChg>
        <pc:spChg chg="add del mod">
          <ac:chgData name="Clark Evans" userId="3e2a8c8b-6a2e-49da-bdc9-2fe681837cf0" providerId="ADAL" clId="{EDA6D897-5D4A-4817-B7FB-EF88BB49242D}" dt="2022-01-18T19:26:12.193" v="43"/>
          <ac:spMkLst>
            <pc:docMk/>
            <pc:sldMk cId="3701215799" sldId="292"/>
            <ac:spMk id="10" creationId="{DE545D4D-7113-4E8C-B98A-386824E2A3B1}"/>
          </ac:spMkLst>
        </pc:spChg>
        <pc:spChg chg="add mod">
          <ac:chgData name="Clark Evans" userId="3e2a8c8b-6a2e-49da-bdc9-2fe681837cf0" providerId="ADAL" clId="{EDA6D897-5D4A-4817-B7FB-EF88BB49242D}" dt="2022-01-18T19:28:51.954" v="641" actId="1036"/>
          <ac:spMkLst>
            <pc:docMk/>
            <pc:sldMk cId="3701215799" sldId="292"/>
            <ac:spMk id="11" creationId="{A5CCB8D3-7DBB-4174-8008-DCC9A2F10A8C}"/>
          </ac:spMkLst>
        </pc:spChg>
        <pc:spChg chg="add mod">
          <ac:chgData name="Clark Evans" userId="3e2a8c8b-6a2e-49da-bdc9-2fe681837cf0" providerId="ADAL" clId="{EDA6D897-5D4A-4817-B7FB-EF88BB49242D}" dt="2022-01-18T19:28:51.954" v="641" actId="1036"/>
          <ac:spMkLst>
            <pc:docMk/>
            <pc:sldMk cId="3701215799" sldId="292"/>
            <ac:spMk id="12" creationId="{639432C5-ABE0-49B6-9C17-DD129A9929EF}"/>
          </ac:spMkLst>
        </pc:spChg>
        <pc:picChg chg="add mod">
          <ac:chgData name="Clark Evans" userId="3e2a8c8b-6a2e-49da-bdc9-2fe681837cf0" providerId="ADAL" clId="{EDA6D897-5D4A-4817-B7FB-EF88BB49242D}" dt="2022-01-18T19:28:54.438" v="647" actId="1036"/>
          <ac:picMkLst>
            <pc:docMk/>
            <pc:sldMk cId="3701215799" sldId="292"/>
            <ac:picMk id="7" creationId="{093ACF10-D715-4FD6-A716-69E7BCB22EAB}"/>
          </ac:picMkLst>
        </pc:picChg>
        <pc:picChg chg="add mod">
          <ac:chgData name="Clark Evans" userId="3e2a8c8b-6a2e-49da-bdc9-2fe681837cf0" providerId="ADAL" clId="{EDA6D897-5D4A-4817-B7FB-EF88BB49242D}" dt="2022-01-18T19:28:54.438" v="647" actId="1036"/>
          <ac:picMkLst>
            <pc:docMk/>
            <pc:sldMk cId="3701215799" sldId="292"/>
            <ac:picMk id="9" creationId="{3F744AD0-B30E-4436-9211-7695AFBBCA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7388D4-67C4-4EC9-BA2A-82F531F3819A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9ECA13-239A-4758-8240-45A505BD9D6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4F21F-7740-4383-8885-7224107EBD54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2AA3B-26FE-414A-A7FD-D0C044D67E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26B97-CF8E-43D5-AAA9-764F2A3DD0B0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64E08-EAFB-412A-853C-26598EF63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6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520C3-AFA8-4A3F-91CD-2E207515EABF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EBE6CE-98EC-463D-9CF3-23E5548A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0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2F070-837B-4441-84C1-CE4EC5F31C3B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DEB68-F9E6-4370-BF71-EAB27B94F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84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4E669-0232-48F2-B426-C0250E686317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BCF29-CD3F-4B50-A550-1A5200477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05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C6F80-016D-4E06-8A8C-E58D3239EE00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305F04-4F66-4D8E-A84F-19A5F5C2A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14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6CECE-A813-4696-A480-210C0DEBB99B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C05BF-9ADC-448D-B944-630BAC6D2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50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7201-3CBF-4B66-84F1-89EE98FDACD7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61258-4644-4F0F-BCBF-866EDBF4F5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2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95E82-25F7-44B1-BBAB-43D582625AD3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3ED8B-01F5-4DB8-926E-4384CC2280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82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97AC3-4E05-4CDE-98D2-04DF67243F7E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375EE-B9F0-4E59-9D09-F7852F13C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B6262-8349-4785-A662-A310379DEEF3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BC6F62-D098-44C6-8780-327CA5A9B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76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D6D9EA-C75F-4DA7-8D38-2CE288180612}" type="datetimeFigureOut">
              <a:rPr lang="en-US"/>
              <a:pPr>
                <a:defRPr/>
              </a:pPr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1AC9F42-21DA-4D05-B83B-175988175E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Equatorial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Kelvin Wave Solution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2262188"/>
            <a:ext cx="4754563" cy="3200400"/>
          </a:xfrm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323975" y="6477000"/>
            <a:ext cx="6564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Matsuno (1966), their Figure 8. © 1966, J. Meteor. Soc. Japan.)</a:t>
            </a:r>
          </a:p>
        </p:txBody>
      </p:sp>
      <p:sp>
        <p:nvSpPr>
          <p:cNvPr id="2" name="Cloud 1"/>
          <p:cNvSpPr/>
          <p:nvPr/>
        </p:nvSpPr>
        <p:spPr>
          <a:xfrm>
            <a:off x="5029200" y="3276600"/>
            <a:ext cx="762000" cy="533400"/>
          </a:xfrm>
          <a:prstGeom prst="cloud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562600" y="3429000"/>
            <a:ext cx="1295400" cy="650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TextBox 7"/>
          <p:cNvSpPr txBox="1">
            <a:spLocks noChangeArrowheads="1"/>
          </p:cNvSpPr>
          <p:nvPr/>
        </p:nvSpPr>
        <p:spPr bwMode="auto">
          <a:xfrm>
            <a:off x="6934200" y="3124200"/>
            <a:ext cx="1676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Location of maximized convergence</a:t>
            </a:r>
          </a:p>
        </p:txBody>
      </p:sp>
      <p:sp>
        <p:nvSpPr>
          <p:cNvPr id="12296" name="TextBox 12"/>
          <p:cNvSpPr txBox="1">
            <a:spLocks noChangeArrowheads="1"/>
          </p:cNvSpPr>
          <p:nvPr/>
        </p:nvSpPr>
        <p:spPr bwMode="auto">
          <a:xfrm>
            <a:off x="304800" y="2505075"/>
            <a:ext cx="1676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F0"/>
                </a:solidFill>
              </a:rPr>
              <a:t>Winds maximized near equator and decay rapidly N/S from there.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Winds also maximized at heart of mass (pressure) field anomalies and decay E/W from there.</a:t>
            </a:r>
          </a:p>
        </p:txBody>
      </p:sp>
      <p:sp>
        <p:nvSpPr>
          <p:cNvPr id="12297" name="TextBox 7"/>
          <p:cNvSpPr txBox="1">
            <a:spLocks noChangeArrowheads="1"/>
          </p:cNvSpPr>
          <p:nvPr/>
        </p:nvSpPr>
        <p:spPr bwMode="auto">
          <a:xfrm>
            <a:off x="2209800" y="1676400"/>
            <a:ext cx="365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Cyclonic shear vorticity located to the N/S of equator; along equator: opposite signed pressure field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Kelvin Wave Solution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7800"/>
            <a:ext cx="6096000" cy="4572000"/>
          </a:xfrm>
        </p:spPr>
      </p:pic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25146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8" name="TextBox 14"/>
          <p:cNvSpPr txBox="1">
            <a:spLocks noChangeArrowheads="1"/>
          </p:cNvSpPr>
          <p:nvPr/>
        </p:nvSpPr>
        <p:spPr bwMode="auto">
          <a:xfrm>
            <a:off x="7543800" y="4572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Diabatic generation of cyclonic PV rearward of lower pressures acts as a brake on wave propagation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E303-7DE2-4EA9-8F08-FFA0A470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3ACF10-D715-4FD6-A716-69E7BCB2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6239"/>
            <a:ext cx="4038600" cy="255576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744AD0-B30E-4436-9211-7695AFBB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016239"/>
            <a:ext cx="4038600" cy="255576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CCB8D3-7DBB-4174-8008-DCC9A2F10A8C}"/>
              </a:ext>
            </a:extLst>
          </p:cNvPr>
          <p:cNvSpPr txBox="1"/>
          <p:nvPr/>
        </p:nvSpPr>
        <p:spPr>
          <a:xfrm>
            <a:off x="457200" y="4926449"/>
            <a:ext cx="4038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bell curve has an amplitude of 100 and is centered at </a:t>
            </a:r>
            <a:r>
              <a:rPr lang="en-US" sz="1400" i="1" dirty="0"/>
              <a:t>x</a:t>
            </a:r>
            <a:r>
              <a:rPr lang="en-US" sz="1400" dirty="0"/>
              <a:t>=50. Its wavenumber 0-4 components each have different wavelengths (zero to four waves across the domain) and amplitudes (in this case, becoming smaller as wavenumber increases).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432C5-ABE0-49B6-9C17-DD129A9929EF}"/>
              </a:ext>
            </a:extLst>
          </p:cNvPr>
          <p:cNvSpPr txBox="1"/>
          <p:nvPr/>
        </p:nvSpPr>
        <p:spPr>
          <a:xfrm>
            <a:off x="4648200" y="4926448"/>
            <a:ext cx="4038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Retaining the partial sums of wavenumbers 0-1, 0-2, 0-3, 0-4, and 0-8 shows that the partial sum more closely resembles the bell curve when more wavenumbers are retained. In this example, retaining wavenumbers 0-8 nearly matches the bell curve.</a:t>
            </a:r>
          </a:p>
        </p:txBody>
      </p:sp>
    </p:spTree>
    <p:extLst>
      <p:ext uri="{BB962C8B-B14F-4D97-AF65-F5344CB8AC3E}">
        <p14:creationId xmlns:p14="http://schemas.microsoft.com/office/powerpoint/2010/main" val="37012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Wave Monitoring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63725"/>
            <a:ext cx="8229600" cy="3895725"/>
          </a:xfrm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2077907" y="6477000"/>
            <a:ext cx="5056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https://ncics.org/portfolio/monitor/mjo/.)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8839200" y="2274888"/>
            <a:ext cx="0" cy="2438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3"/>
          <p:cNvSpPr txBox="1">
            <a:spLocks noChangeArrowheads="1"/>
          </p:cNvSpPr>
          <p:nvPr/>
        </p:nvSpPr>
        <p:spPr bwMode="auto">
          <a:xfrm>
            <a:off x="7239000" y="1209675"/>
            <a:ext cx="190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Longevity (lower frequency = higher period)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6096000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Box 10"/>
          <p:cNvSpPr txBox="1">
            <a:spLocks noChangeArrowheads="1"/>
          </p:cNvSpPr>
          <p:nvPr/>
        </p:nvSpPr>
        <p:spPr bwMode="auto">
          <a:xfrm>
            <a:off x="3779838" y="5746750"/>
            <a:ext cx="1652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direction of motion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57800" y="6069013"/>
            <a:ext cx="2819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Wave Monitoring</a:t>
            </a:r>
          </a:p>
        </p:txBody>
      </p:sp>
      <p:pic>
        <p:nvPicPr>
          <p:cNvPr id="1536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600200"/>
            <a:ext cx="4143375" cy="4572000"/>
          </a:xfrm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3800" y="2286000"/>
            <a:ext cx="0" cy="838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35500" y="2384425"/>
            <a:ext cx="12700" cy="30257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12"/>
          <p:cNvSpPr txBox="1">
            <a:spLocks noChangeArrowheads="1"/>
          </p:cNvSpPr>
          <p:nvPr/>
        </p:nvSpPr>
        <p:spPr bwMode="auto">
          <a:xfrm>
            <a:off x="6705600" y="52578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Equatorially asymmetric OLR anomalies</a:t>
            </a:r>
          </a:p>
        </p:txBody>
      </p:sp>
      <p:sp>
        <p:nvSpPr>
          <p:cNvPr id="15368" name="TextBox 16"/>
          <p:cNvSpPr txBox="1">
            <a:spLocks noChangeArrowheads="1"/>
          </p:cNvSpPr>
          <p:nvPr/>
        </p:nvSpPr>
        <p:spPr bwMode="auto">
          <a:xfrm>
            <a:off x="6705600" y="28956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Strong, widespread, long-lasting OLR anomalies</a:t>
            </a:r>
          </a:p>
        </p:txBody>
      </p:sp>
      <p:sp>
        <p:nvSpPr>
          <p:cNvPr id="15369" name="TextBox 17"/>
          <p:cNvSpPr txBox="1">
            <a:spLocks noChangeArrowheads="1"/>
          </p:cNvSpPr>
          <p:nvPr/>
        </p:nvSpPr>
        <p:spPr bwMode="auto">
          <a:xfrm>
            <a:off x="6705600" y="36576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Equatorially symmetric OLR anomalies</a:t>
            </a:r>
          </a:p>
        </p:txBody>
      </p:sp>
      <p:sp>
        <p:nvSpPr>
          <p:cNvPr id="15370" name="TextBox 18"/>
          <p:cNvSpPr txBox="1">
            <a:spLocks noChangeArrowheads="1"/>
          </p:cNvSpPr>
          <p:nvPr/>
        </p:nvSpPr>
        <p:spPr bwMode="auto">
          <a:xfrm>
            <a:off x="6705600" y="4445000"/>
            <a:ext cx="236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Local, near-equator OLR anomalies</a:t>
            </a:r>
          </a:p>
        </p:txBody>
      </p:sp>
      <p:sp>
        <p:nvSpPr>
          <p:cNvPr id="15371" name="TextBox 21"/>
          <p:cNvSpPr txBox="1">
            <a:spLocks noChangeArrowheads="1"/>
          </p:cNvSpPr>
          <p:nvPr/>
        </p:nvSpPr>
        <p:spPr bwMode="auto">
          <a:xfrm>
            <a:off x="381000" y="1952625"/>
            <a:ext cx="205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Yellow: suppressed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convection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Blue: enhanced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convection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Wave Monitoring</a:t>
            </a:r>
          </a:p>
        </p:txBody>
      </p:sp>
      <p:pic>
        <p:nvPicPr>
          <p:cNvPr id="1638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735138"/>
            <a:ext cx="4143375" cy="4302125"/>
          </a:xfrm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1638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65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Wave Monitoring</a:t>
            </a:r>
          </a:p>
        </p:txBody>
      </p:sp>
      <p:pic>
        <p:nvPicPr>
          <p:cNvPr id="17411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6" b="9848"/>
          <a:stretch>
            <a:fillRect/>
          </a:stretch>
        </p:blipFill>
        <p:spPr>
          <a:xfrm>
            <a:off x="2438400" y="1371600"/>
            <a:ext cx="4273550" cy="4800600"/>
          </a:xfrm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273175" y="6477000"/>
            <a:ext cx="66659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http://www.atmos.albany.edu/facstaff/roundy/waves/hovsdet/)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73875" y="1676400"/>
            <a:ext cx="0" cy="3429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TextBox 3"/>
          <p:cNvSpPr txBox="1">
            <a:spLocks noChangeArrowheads="1"/>
          </p:cNvSpPr>
          <p:nvPr/>
        </p:nvSpPr>
        <p:spPr bwMode="auto">
          <a:xfrm>
            <a:off x="6569075" y="5127625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time</a:t>
            </a:r>
          </a:p>
        </p:txBody>
      </p: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152400" y="1538288"/>
            <a:ext cx="2057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(All fields are meridionally averaged)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Kelvin Waves</a:t>
            </a:r>
          </a:p>
        </p:txBody>
      </p:sp>
      <p:pic>
        <p:nvPicPr>
          <p:cNvPr id="307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4038" y="1801813"/>
            <a:ext cx="5495925" cy="4124325"/>
          </a:xfrm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2340F6-922C-45E0-8A63-7B3A79F85C40}"/>
              </a:ext>
            </a:extLst>
          </p:cNvPr>
          <p:cNvSpPr/>
          <p:nvPr/>
        </p:nvSpPr>
        <p:spPr>
          <a:xfrm>
            <a:off x="1981200" y="2362200"/>
            <a:ext cx="2590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Rossby Waves</a:t>
            </a:r>
          </a:p>
        </p:txBody>
      </p:sp>
      <p:pic>
        <p:nvPicPr>
          <p:cNvPr id="409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95400"/>
            <a:ext cx="5495925" cy="3476625"/>
          </a:xfrm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174750" y="6477000"/>
            <a:ext cx="6862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(Figures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410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5" y="3505200"/>
            <a:ext cx="30638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Mixed Rossby-Gravity Waves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9963" y="1801813"/>
            <a:ext cx="4664075" cy="4124325"/>
          </a:xfrm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3" name="Oval 2"/>
          <p:cNvSpPr/>
          <p:nvPr/>
        </p:nvSpPr>
        <p:spPr>
          <a:xfrm rot="19039288">
            <a:off x="5006975" y="2960688"/>
            <a:ext cx="590550" cy="180975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 rot="19096055">
            <a:off x="6232525" y="3028950"/>
            <a:ext cx="590550" cy="170497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Preferred Equatorial Wave Paths</a:t>
            </a:r>
          </a:p>
        </p:txBody>
      </p:sp>
      <p:pic>
        <p:nvPicPr>
          <p:cNvPr id="614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400800" cy="4827588"/>
          </a:xfrm>
        </p:spPr>
      </p:pic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Rossby Wave Solution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2900" y="2105025"/>
            <a:ext cx="3378200" cy="3517900"/>
          </a:xfrm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323975" y="6477000"/>
            <a:ext cx="6564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Matsuno (1966), their Figure 4c. © 1966, J. Meteor. Soc. Japan.)</a:t>
            </a:r>
          </a:p>
        </p:txBody>
      </p:sp>
      <p:sp>
        <p:nvSpPr>
          <p:cNvPr id="2" name="Cloud 1"/>
          <p:cNvSpPr/>
          <p:nvPr/>
        </p:nvSpPr>
        <p:spPr>
          <a:xfrm>
            <a:off x="5562600" y="2743200"/>
            <a:ext cx="762000" cy="533400"/>
          </a:xfrm>
          <a:prstGeom prst="cloud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562600" y="3657600"/>
            <a:ext cx="762000" cy="533400"/>
          </a:xfrm>
          <a:prstGeom prst="cloud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324600" y="3124200"/>
            <a:ext cx="5334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24600" y="3581400"/>
            <a:ext cx="533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Box 7"/>
          <p:cNvSpPr txBox="1">
            <a:spLocks noChangeArrowheads="1"/>
          </p:cNvSpPr>
          <p:nvPr/>
        </p:nvSpPr>
        <p:spPr bwMode="auto">
          <a:xfrm>
            <a:off x="6934200" y="3124200"/>
            <a:ext cx="1676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Location of maximized convergence</a:t>
            </a:r>
          </a:p>
        </p:txBody>
      </p:sp>
      <p:sp>
        <p:nvSpPr>
          <p:cNvPr id="8202" name="TextBox 12"/>
          <p:cNvSpPr txBox="1">
            <a:spLocks noChangeArrowheads="1"/>
          </p:cNvSpPr>
          <p:nvPr/>
        </p:nvSpPr>
        <p:spPr bwMode="auto">
          <a:xfrm>
            <a:off x="1295400" y="2927350"/>
            <a:ext cx="1676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Winds maximized near equator and decay rapidly N/S from there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Equatorial Rossby Wave Solution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7800"/>
            <a:ext cx="6096000" cy="4572000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858000" y="4419600"/>
            <a:ext cx="11430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TextBox 14"/>
          <p:cNvSpPr txBox="1">
            <a:spLocks noChangeArrowheads="1"/>
          </p:cNvSpPr>
          <p:nvPr/>
        </p:nvSpPr>
        <p:spPr bwMode="auto">
          <a:xfrm>
            <a:off x="7543800" y="4572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Diabatic generation of cyclonic PV rearward of lower pressures acts as a brake on wave propagation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858000" y="3295650"/>
            <a:ext cx="1143000" cy="1809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Mixed Rossby-Gravity Wave Solution</a:t>
            </a:r>
          </a:p>
        </p:txBody>
      </p:sp>
      <p:pic>
        <p:nvPicPr>
          <p:cNvPr id="1024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3063" y="2105025"/>
            <a:ext cx="3317875" cy="3517900"/>
          </a:xfrm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323975" y="6477000"/>
            <a:ext cx="6564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Matsuno (1966), their Figure 6b. © 1966, J. Meteor. Soc. Japan.)</a:t>
            </a:r>
          </a:p>
        </p:txBody>
      </p:sp>
      <p:sp>
        <p:nvSpPr>
          <p:cNvPr id="2" name="Cloud 1"/>
          <p:cNvSpPr/>
          <p:nvPr/>
        </p:nvSpPr>
        <p:spPr>
          <a:xfrm>
            <a:off x="3276600" y="2590800"/>
            <a:ext cx="762000" cy="533400"/>
          </a:xfrm>
          <a:prstGeom prst="cloud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5562600" y="3886200"/>
            <a:ext cx="762000" cy="533400"/>
          </a:xfrm>
          <a:prstGeom prst="cloud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114800" y="2819400"/>
            <a:ext cx="2743200" cy="3429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24600" y="3581400"/>
            <a:ext cx="533400" cy="228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9" name="TextBox 7"/>
          <p:cNvSpPr txBox="1">
            <a:spLocks noChangeArrowheads="1"/>
          </p:cNvSpPr>
          <p:nvPr/>
        </p:nvSpPr>
        <p:spPr bwMode="auto">
          <a:xfrm>
            <a:off x="6934200" y="3124200"/>
            <a:ext cx="1676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Locations of maximized speed convergence</a:t>
            </a:r>
          </a:p>
        </p:txBody>
      </p:sp>
      <p:sp>
        <p:nvSpPr>
          <p:cNvPr id="10250" name="TextBox 12"/>
          <p:cNvSpPr txBox="1">
            <a:spLocks noChangeArrowheads="1"/>
          </p:cNvSpPr>
          <p:nvPr/>
        </p:nvSpPr>
        <p:spPr bwMode="auto">
          <a:xfrm>
            <a:off x="1295400" y="2927350"/>
            <a:ext cx="1676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Winds maximized near equator and decay rapidly N/S from there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Mixed Rossby-Gravity Wave Solution</a:t>
            </a:r>
          </a:p>
        </p:txBody>
      </p:sp>
      <p:pic>
        <p:nvPicPr>
          <p:cNvPr id="1126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447800"/>
            <a:ext cx="6096000" cy="4572000"/>
          </a:xfrm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267200"/>
            <a:ext cx="251460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0" name="TextBox 14"/>
          <p:cNvSpPr txBox="1">
            <a:spLocks noChangeArrowheads="1"/>
          </p:cNvSpPr>
          <p:nvPr/>
        </p:nvSpPr>
        <p:spPr bwMode="auto">
          <a:xfrm>
            <a:off x="7543800" y="4572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Diabatic generation of cyclonic PV rearward of lower pressures acts as a brake on wave propagation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1000" y="4800600"/>
            <a:ext cx="38100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579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Equatorial Waves</vt:lpstr>
      <vt:lpstr>Kelvin Waves</vt:lpstr>
      <vt:lpstr>Equatorial Rossby Waves</vt:lpstr>
      <vt:lpstr>Mixed Rossby-Gravity Waves</vt:lpstr>
      <vt:lpstr>Preferred Equatorial Wave Paths</vt:lpstr>
      <vt:lpstr>Equatorial Rossby Wave Solution</vt:lpstr>
      <vt:lpstr>Equatorial Rossby Wave Solution</vt:lpstr>
      <vt:lpstr>Mixed Rossby-Gravity Wave Solution</vt:lpstr>
      <vt:lpstr>Mixed Rossby-Gravity Wave Solution</vt:lpstr>
      <vt:lpstr>Kelvin Wave Solution</vt:lpstr>
      <vt:lpstr>Kelvin Wave Solution</vt:lpstr>
      <vt:lpstr>Fourier Transform Examples</vt:lpstr>
      <vt:lpstr>Equatorial Wave Monitoring</vt:lpstr>
      <vt:lpstr>Equatorial Wave Monitoring</vt:lpstr>
      <vt:lpstr>Equatorial Wave Monitoring</vt:lpstr>
      <vt:lpstr>Equatorial Wave Monitoring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67</cp:revision>
  <dcterms:created xsi:type="dcterms:W3CDTF">2012-01-06T20:24:21Z</dcterms:created>
  <dcterms:modified xsi:type="dcterms:W3CDTF">2022-01-19T06:19:20Z</dcterms:modified>
</cp:coreProperties>
</file>