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74" r:id="rId3"/>
    <p:sldId id="306" r:id="rId4"/>
    <p:sldId id="307" r:id="rId5"/>
    <p:sldId id="308" r:id="rId6"/>
    <p:sldId id="309" r:id="rId7"/>
    <p:sldId id="313" r:id="rId8"/>
    <p:sldId id="310" r:id="rId9"/>
    <p:sldId id="324" r:id="rId10"/>
    <p:sldId id="311" r:id="rId11"/>
    <p:sldId id="312" r:id="rId12"/>
    <p:sldId id="314" r:id="rId13"/>
    <p:sldId id="258" r:id="rId14"/>
    <p:sldId id="275" r:id="rId15"/>
    <p:sldId id="315" r:id="rId16"/>
    <p:sldId id="318" r:id="rId17"/>
    <p:sldId id="316" r:id="rId18"/>
    <p:sldId id="317" r:id="rId19"/>
    <p:sldId id="319" r:id="rId20"/>
    <p:sldId id="321" r:id="rId21"/>
    <p:sldId id="323" r:id="rId22"/>
    <p:sldId id="320" r:id="rId2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716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cs typeface="Arial" charset="0"/>
              </a:defRPr>
            </a:lvl1pPr>
          </a:lstStyle>
          <a:p>
            <a:pPr>
              <a:defRPr/>
            </a:pPr>
            <a:fld id="{DD44797D-B4CE-4099-BE01-89E4C4FA515F}" type="datetimeFigureOut">
              <a:rPr lang="en-US"/>
              <a:pPr>
                <a:defRPr/>
              </a:pPr>
              <a:t>1/22/2018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35E39CB-DBB4-4C8A-A5A0-EC5936818DC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34AAF9-371A-4254-9F1D-60486DF4C97E}" type="datetimeFigureOut">
              <a:rPr lang="en-US"/>
              <a:pPr>
                <a:defRPr/>
              </a:pPr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EE1425-1A34-4E20-9129-61D77224103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8376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1F71FC-2334-481C-86F1-638E509788E2}" type="datetimeFigureOut">
              <a:rPr lang="en-US"/>
              <a:pPr>
                <a:defRPr/>
              </a:pPr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7DB7F2-569D-4C39-94EF-7C5F1C82CE6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692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E11536-878D-4BD3-9F25-AB34E88B26D7}" type="datetimeFigureOut">
              <a:rPr lang="en-US"/>
              <a:pPr>
                <a:defRPr/>
              </a:pPr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64DBE0-4E69-42FB-A77A-FE8BDB50CEB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0065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028506-84CE-4AB5-9B1A-F85A898D397F}" type="datetimeFigureOut">
              <a:rPr lang="en-US"/>
              <a:pPr>
                <a:defRPr/>
              </a:pPr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53696E-396F-49FE-BE61-63F94D5E0AE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9843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E41D8C-C69A-42B3-9897-A722BB66281E}" type="datetimeFigureOut">
              <a:rPr lang="en-US"/>
              <a:pPr>
                <a:defRPr/>
              </a:pPr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DC15BE-E3B9-42E5-8386-76CA2EB716A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339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206E57-BD3C-4901-A38B-E03549F8A7BB}" type="datetimeFigureOut">
              <a:rPr lang="en-US"/>
              <a:pPr>
                <a:defRPr/>
              </a:pPr>
              <a:t>1/22/2018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33A249-51FC-473F-B66C-15E1427016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908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960CAF-0116-4C2D-87C0-4F00AEBAABE0}" type="datetimeFigureOut">
              <a:rPr lang="en-US"/>
              <a:pPr>
                <a:defRPr/>
              </a:pPr>
              <a:t>1/22/2018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F221DD-897F-4C03-BD5C-8FF8FA1B06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6826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33B28A-038E-4D6F-92BE-308F3D39F04B}" type="datetimeFigureOut">
              <a:rPr lang="en-US"/>
              <a:pPr>
                <a:defRPr/>
              </a:pPr>
              <a:t>1/22/2018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2826B6-62A1-4899-BE2E-8A30B160ABB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9075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13597D-36E2-4B7D-B2E6-CB2C77870F13}" type="datetimeFigureOut">
              <a:rPr lang="en-US"/>
              <a:pPr>
                <a:defRPr/>
              </a:pPr>
              <a:t>1/22/2018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B88C95-29DB-4066-9F93-BB5274988FC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5679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0C9D40-5A82-4D5F-9DFD-0EFB9336D58D}" type="datetimeFigureOut">
              <a:rPr lang="en-US"/>
              <a:pPr>
                <a:defRPr/>
              </a:pPr>
              <a:t>1/22/2018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21F003-A573-4250-80AC-EB2A41ECBAE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7463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8F6EA1-BD28-4544-B935-B9037B14A491}" type="datetimeFigureOut">
              <a:rPr lang="en-US"/>
              <a:pPr>
                <a:defRPr/>
              </a:pPr>
              <a:t>1/22/2018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28F845-F7EB-4757-AFB8-35CD46B4FAE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4601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F10474F-3F35-4825-BB14-09971F6909C6}" type="datetimeFigureOut">
              <a:rPr lang="en-US"/>
              <a:pPr>
                <a:defRPr/>
              </a:pPr>
              <a:t>1/22/2018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BD9A4EF1-F38A-4138-B7E1-6663E57F2A1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381000" y="2130425"/>
            <a:ext cx="8382000" cy="1470025"/>
          </a:xfrm>
        </p:spPr>
        <p:txBody>
          <a:bodyPr/>
          <a:lstStyle/>
          <a:p>
            <a:pPr eaLnBrk="1" hangingPunct="1"/>
            <a:r>
              <a:rPr lang="en-US" altLang="en-US" sz="4000" smtClean="0"/>
              <a:t>Tropical Jets and Disturbances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en-US" sz="2800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 smtClean="0"/>
              <a:t>AEW Vertical Structure: v’, u’, </a:t>
            </a:r>
            <a:r>
              <a:rPr lang="el-GR" altLang="en-US" sz="3800" smtClean="0"/>
              <a:t>ζ</a:t>
            </a:r>
            <a:r>
              <a:rPr lang="en-US" altLang="en-US" sz="3800" smtClean="0"/>
              <a:t>’, D’</a:t>
            </a:r>
          </a:p>
        </p:txBody>
      </p:sp>
      <p:sp>
        <p:nvSpPr>
          <p:cNvPr id="11267" name="TextBox 4"/>
          <p:cNvSpPr txBox="1">
            <a:spLocks noChangeArrowheads="1"/>
          </p:cNvSpPr>
          <p:nvPr/>
        </p:nvSpPr>
        <p:spPr bwMode="auto">
          <a:xfrm>
            <a:off x="1412875" y="6477000"/>
            <a:ext cx="63865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1"/>
              <a:t>(Figure obtained from Reed et al. (1977), © 1977 American Meteorological Society.)</a:t>
            </a:r>
          </a:p>
        </p:txBody>
      </p:sp>
      <p:pic>
        <p:nvPicPr>
          <p:cNvPr id="11268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075" y="1831975"/>
            <a:ext cx="4133850" cy="415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9" name="TextBox 4"/>
          <p:cNvSpPr txBox="1">
            <a:spLocks noChangeArrowheads="1"/>
          </p:cNvSpPr>
          <p:nvPr/>
        </p:nvSpPr>
        <p:spPr bwMode="auto">
          <a:xfrm>
            <a:off x="2141538" y="1828800"/>
            <a:ext cx="3476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B050"/>
                </a:solidFill>
              </a:rPr>
              <a:t>v'</a:t>
            </a:r>
          </a:p>
        </p:txBody>
      </p:sp>
      <p:sp>
        <p:nvSpPr>
          <p:cNvPr id="11270" name="TextBox 5"/>
          <p:cNvSpPr txBox="1">
            <a:spLocks noChangeArrowheads="1"/>
          </p:cNvSpPr>
          <p:nvPr/>
        </p:nvSpPr>
        <p:spPr bwMode="auto">
          <a:xfrm>
            <a:off x="6634163" y="1828800"/>
            <a:ext cx="3635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B050"/>
                </a:solidFill>
              </a:rPr>
              <a:t>u'</a:t>
            </a:r>
          </a:p>
        </p:txBody>
      </p:sp>
      <p:sp>
        <p:nvSpPr>
          <p:cNvPr id="11271" name="TextBox 6"/>
          <p:cNvSpPr txBox="1">
            <a:spLocks noChangeArrowheads="1"/>
          </p:cNvSpPr>
          <p:nvPr/>
        </p:nvSpPr>
        <p:spPr bwMode="auto">
          <a:xfrm>
            <a:off x="2154238" y="3810000"/>
            <a:ext cx="3222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B050"/>
                </a:solidFill>
              </a:rPr>
              <a:t>ζ'</a:t>
            </a:r>
          </a:p>
        </p:txBody>
      </p:sp>
      <p:sp>
        <p:nvSpPr>
          <p:cNvPr id="11272" name="TextBox 10"/>
          <p:cNvSpPr txBox="1">
            <a:spLocks noChangeArrowheads="1"/>
          </p:cNvSpPr>
          <p:nvPr/>
        </p:nvSpPr>
        <p:spPr bwMode="auto">
          <a:xfrm>
            <a:off x="6623050" y="3810000"/>
            <a:ext cx="3857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B050"/>
                </a:solidFill>
              </a:rPr>
              <a:t>D'</a:t>
            </a:r>
          </a:p>
        </p:txBody>
      </p:sp>
      <p:sp>
        <p:nvSpPr>
          <p:cNvPr id="11273" name="TextBox 11"/>
          <p:cNvSpPr txBox="1">
            <a:spLocks noChangeArrowheads="1"/>
          </p:cNvSpPr>
          <p:nvPr/>
        </p:nvSpPr>
        <p:spPr bwMode="auto">
          <a:xfrm>
            <a:off x="2033588" y="5991225"/>
            <a:ext cx="50768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chemeClr val="tx2"/>
                </a:solidFill>
              </a:rPr>
              <a:t>all cross-sections are along central latitude of wave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 smtClean="0"/>
              <a:t>AEW Vertical Structure: </a:t>
            </a:r>
            <a:r>
              <a:rPr lang="el-GR" altLang="en-US" sz="3800" smtClean="0"/>
              <a:t>ω</a:t>
            </a:r>
            <a:r>
              <a:rPr lang="en-US" altLang="en-US" sz="3800" smtClean="0"/>
              <a:t>’, T’, RH’</a:t>
            </a:r>
          </a:p>
        </p:txBody>
      </p:sp>
      <p:sp>
        <p:nvSpPr>
          <p:cNvPr id="12291" name="TextBox 4"/>
          <p:cNvSpPr txBox="1">
            <a:spLocks noChangeArrowheads="1"/>
          </p:cNvSpPr>
          <p:nvPr/>
        </p:nvSpPr>
        <p:spPr bwMode="auto">
          <a:xfrm>
            <a:off x="1412875" y="6477000"/>
            <a:ext cx="63865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1"/>
              <a:t>(Figure obtained from Reed et al. (1977), © 1977 American Meteorological Society.)</a:t>
            </a:r>
          </a:p>
        </p:txBody>
      </p:sp>
      <p:pic>
        <p:nvPicPr>
          <p:cNvPr id="1229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933"/>
          <a:stretch>
            <a:fillRect/>
          </a:stretch>
        </p:blipFill>
        <p:spPr bwMode="auto">
          <a:xfrm>
            <a:off x="304800" y="2263775"/>
            <a:ext cx="2743200" cy="246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3" name="TextBox 4"/>
          <p:cNvSpPr txBox="1">
            <a:spLocks noChangeArrowheads="1"/>
          </p:cNvSpPr>
          <p:nvPr/>
        </p:nvSpPr>
        <p:spPr bwMode="auto">
          <a:xfrm>
            <a:off x="1473200" y="4945063"/>
            <a:ext cx="4048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l-GR" altLang="en-US" sz="1800" b="1">
                <a:solidFill>
                  <a:srgbClr val="00B050"/>
                </a:solidFill>
              </a:rPr>
              <a:t>ω</a:t>
            </a:r>
            <a:r>
              <a:rPr lang="en-US" altLang="en-US" sz="1800" b="1">
                <a:solidFill>
                  <a:srgbClr val="00B050"/>
                </a:solidFill>
              </a:rPr>
              <a:t>'</a:t>
            </a:r>
          </a:p>
        </p:txBody>
      </p:sp>
      <p:sp>
        <p:nvSpPr>
          <p:cNvPr id="12294" name="TextBox 5"/>
          <p:cNvSpPr txBox="1">
            <a:spLocks noChangeArrowheads="1"/>
          </p:cNvSpPr>
          <p:nvPr/>
        </p:nvSpPr>
        <p:spPr bwMode="auto">
          <a:xfrm>
            <a:off x="4429125" y="4945063"/>
            <a:ext cx="3524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B050"/>
                </a:solidFill>
              </a:rPr>
              <a:t>T'</a:t>
            </a:r>
          </a:p>
        </p:txBody>
      </p:sp>
      <p:sp>
        <p:nvSpPr>
          <p:cNvPr id="12295" name="TextBox 6"/>
          <p:cNvSpPr txBox="1">
            <a:spLocks noChangeArrowheads="1"/>
          </p:cNvSpPr>
          <p:nvPr/>
        </p:nvSpPr>
        <p:spPr bwMode="auto">
          <a:xfrm>
            <a:off x="7286625" y="4945063"/>
            <a:ext cx="514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B050"/>
                </a:solidFill>
              </a:rPr>
              <a:t>RH'</a:t>
            </a:r>
          </a:p>
        </p:txBody>
      </p:sp>
      <p:sp>
        <p:nvSpPr>
          <p:cNvPr id="12296" name="TextBox 7"/>
          <p:cNvSpPr txBox="1">
            <a:spLocks noChangeArrowheads="1"/>
          </p:cNvSpPr>
          <p:nvPr/>
        </p:nvSpPr>
        <p:spPr bwMode="auto">
          <a:xfrm>
            <a:off x="2033588" y="6107113"/>
            <a:ext cx="50768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chemeClr val="tx2"/>
                </a:solidFill>
              </a:rPr>
              <a:t>all cross-sections are along central latitude of wave</a:t>
            </a:r>
          </a:p>
        </p:txBody>
      </p:sp>
      <p:pic>
        <p:nvPicPr>
          <p:cNvPr id="12297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353" b="31143"/>
          <a:stretch>
            <a:fillRect/>
          </a:stretch>
        </p:blipFill>
        <p:spPr bwMode="auto">
          <a:xfrm>
            <a:off x="3233738" y="2209800"/>
            <a:ext cx="2743200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8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939" b="5305"/>
          <a:stretch>
            <a:fillRect/>
          </a:stretch>
        </p:blipFill>
        <p:spPr bwMode="auto">
          <a:xfrm>
            <a:off x="6172200" y="2535238"/>
            <a:ext cx="2743200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 smtClean="0"/>
              <a:t>African Easterly Waves: Clouds and Rain</a:t>
            </a:r>
          </a:p>
        </p:txBody>
      </p:sp>
      <p:sp>
        <p:nvSpPr>
          <p:cNvPr id="13315" name="TextBox 4"/>
          <p:cNvSpPr txBox="1">
            <a:spLocks noChangeArrowheads="1"/>
          </p:cNvSpPr>
          <p:nvPr/>
        </p:nvSpPr>
        <p:spPr bwMode="auto">
          <a:xfrm>
            <a:off x="1412875" y="6477000"/>
            <a:ext cx="63865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1"/>
              <a:t>(Figure obtained from Reed et al. (1977), © 1977 American Meteorological Society.)</a:t>
            </a:r>
          </a:p>
        </p:txBody>
      </p:sp>
      <p:pic>
        <p:nvPicPr>
          <p:cNvPr id="13316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8825" y="1619250"/>
            <a:ext cx="2546350" cy="458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TextBox 4"/>
          <p:cNvSpPr txBox="1">
            <a:spLocks noChangeArrowheads="1"/>
          </p:cNvSpPr>
          <p:nvPr/>
        </p:nvSpPr>
        <p:spPr bwMode="auto">
          <a:xfrm>
            <a:off x="2673350" y="1611313"/>
            <a:ext cx="7064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</a:rPr>
              <a:t>cloud</a:t>
            </a:r>
          </a:p>
        </p:txBody>
      </p:sp>
      <p:sp>
        <p:nvSpPr>
          <p:cNvPr id="13318" name="TextBox 5"/>
          <p:cNvSpPr txBox="1">
            <a:spLocks noChangeArrowheads="1"/>
          </p:cNvSpPr>
          <p:nvPr/>
        </p:nvSpPr>
        <p:spPr bwMode="auto">
          <a:xfrm>
            <a:off x="2532063" y="3810000"/>
            <a:ext cx="98901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</a:rPr>
              <a:t>rain rate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 smtClean="0"/>
              <a:t>Tropical Easterly Jet</a:t>
            </a:r>
          </a:p>
        </p:txBody>
      </p:sp>
      <p:sp>
        <p:nvSpPr>
          <p:cNvPr id="14339" name="TextBox 4"/>
          <p:cNvSpPr txBox="1">
            <a:spLocks noChangeArrowheads="1"/>
          </p:cNvSpPr>
          <p:nvPr/>
        </p:nvSpPr>
        <p:spPr bwMode="auto">
          <a:xfrm>
            <a:off x="1177925" y="6477000"/>
            <a:ext cx="67881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400" b="1" dirty="0"/>
              <a:t>(Figure obtained from </a:t>
            </a:r>
            <a:r>
              <a:rPr lang="en-US" altLang="en-US" sz="1400" b="1" i="1" dirty="0"/>
              <a:t>Introduction to Tropical Meteorology</a:t>
            </a:r>
            <a:r>
              <a:rPr lang="en-US" altLang="en-US" sz="1400" b="1" dirty="0"/>
              <a:t>, 2</a:t>
            </a:r>
            <a:r>
              <a:rPr lang="en-US" altLang="en-US" sz="1400" b="1" baseline="30000" dirty="0"/>
              <a:t>nd</a:t>
            </a:r>
            <a:r>
              <a:rPr lang="en-US" altLang="en-US" sz="1400" b="1" dirty="0"/>
              <a:t> Edition, © </a:t>
            </a:r>
            <a:r>
              <a:rPr lang="en-US" altLang="en-US" sz="1400" b="1" dirty="0" smtClean="0"/>
              <a:t>2016 COMET.)</a:t>
            </a:r>
            <a:endParaRPr lang="en-US" altLang="en-US" sz="1400" b="1" dirty="0"/>
          </a:p>
        </p:txBody>
      </p:sp>
      <p:pic>
        <p:nvPicPr>
          <p:cNvPr id="14340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2850" y="1600200"/>
            <a:ext cx="4170363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 smtClean="0"/>
              <a:t>African Easterly Jet: Climatology</a:t>
            </a:r>
          </a:p>
        </p:txBody>
      </p:sp>
      <p:sp>
        <p:nvSpPr>
          <p:cNvPr id="15363" name="TextBox 4"/>
          <p:cNvSpPr txBox="1">
            <a:spLocks noChangeArrowheads="1"/>
          </p:cNvSpPr>
          <p:nvPr/>
        </p:nvSpPr>
        <p:spPr bwMode="auto">
          <a:xfrm>
            <a:off x="1616075" y="6477000"/>
            <a:ext cx="59340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1"/>
              <a:t>(Figure obtained from Cook (1999), © 1999 American Meteorological Society.)</a:t>
            </a:r>
          </a:p>
        </p:txBody>
      </p:sp>
      <p:pic>
        <p:nvPicPr>
          <p:cNvPr id="1536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7663" y="1524000"/>
            <a:ext cx="3368675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5" name="TextBox 4"/>
          <p:cNvSpPr txBox="1">
            <a:spLocks noChangeArrowheads="1"/>
          </p:cNvSpPr>
          <p:nvPr/>
        </p:nvSpPr>
        <p:spPr bwMode="auto">
          <a:xfrm>
            <a:off x="625475" y="1611313"/>
            <a:ext cx="174307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</a:rPr>
              <a:t>600 hPa U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</a:rPr>
              <a:t>NCEP Reanalysis</a:t>
            </a:r>
          </a:p>
        </p:txBody>
      </p:sp>
      <p:sp>
        <p:nvSpPr>
          <p:cNvPr id="15366" name="TextBox 5"/>
          <p:cNvSpPr txBox="1">
            <a:spLocks noChangeArrowheads="1"/>
          </p:cNvSpPr>
          <p:nvPr/>
        </p:nvSpPr>
        <p:spPr bwMode="auto">
          <a:xfrm>
            <a:off x="438150" y="3886200"/>
            <a:ext cx="21177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</a:rPr>
              <a:t>500 hPa U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</a:rPr>
              <a:t>ECMWF Climatology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 smtClean="0"/>
              <a:t>African Easterly Jet: Climatology</a:t>
            </a:r>
          </a:p>
        </p:txBody>
      </p:sp>
      <p:sp>
        <p:nvSpPr>
          <p:cNvPr id="16387" name="TextBox 4"/>
          <p:cNvSpPr txBox="1">
            <a:spLocks noChangeArrowheads="1"/>
          </p:cNvSpPr>
          <p:nvPr/>
        </p:nvSpPr>
        <p:spPr bwMode="auto">
          <a:xfrm>
            <a:off x="1616075" y="6477000"/>
            <a:ext cx="59340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1"/>
              <a:t>(Figure obtained from Cook (1999), © 1999 American Meteorological Society.)</a:t>
            </a:r>
          </a:p>
        </p:txBody>
      </p:sp>
      <p:pic>
        <p:nvPicPr>
          <p:cNvPr id="16388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7413" y="2057400"/>
            <a:ext cx="48514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9" name="TextBox 4"/>
          <p:cNvSpPr txBox="1">
            <a:spLocks noChangeArrowheads="1"/>
          </p:cNvSpPr>
          <p:nvPr/>
        </p:nvSpPr>
        <p:spPr bwMode="auto">
          <a:xfrm>
            <a:off x="228600" y="1981200"/>
            <a:ext cx="192881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</a:rPr>
              <a:t>Vertical cross-section at 0° longitude, NCEP Reanalysis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 smtClean="0"/>
              <a:t>African Easterly Jet: Climatology</a:t>
            </a:r>
          </a:p>
        </p:txBody>
      </p:sp>
      <p:sp>
        <p:nvSpPr>
          <p:cNvPr id="17411" name="TextBox 4"/>
          <p:cNvSpPr txBox="1">
            <a:spLocks noChangeArrowheads="1"/>
          </p:cNvSpPr>
          <p:nvPr/>
        </p:nvSpPr>
        <p:spPr bwMode="auto">
          <a:xfrm>
            <a:off x="1373188" y="6477000"/>
            <a:ext cx="64198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1"/>
              <a:t>(Figure obtained from Thorncroft and Blackburn (1999), © 1999 Wiley Interscience.)</a:t>
            </a:r>
          </a:p>
        </p:txBody>
      </p:sp>
      <p:pic>
        <p:nvPicPr>
          <p:cNvPr id="1741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238" y="1752600"/>
            <a:ext cx="561975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3" name="TextBox 4"/>
          <p:cNvSpPr txBox="1">
            <a:spLocks noChangeArrowheads="1"/>
          </p:cNvSpPr>
          <p:nvPr/>
        </p:nvSpPr>
        <p:spPr bwMode="auto">
          <a:xfrm>
            <a:off x="914400" y="2209800"/>
            <a:ext cx="19288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B050"/>
                </a:solidFill>
              </a:rPr>
              <a:t>Vertical cross-section at 5°E</a:t>
            </a:r>
          </a:p>
        </p:txBody>
      </p:sp>
      <p:sp>
        <p:nvSpPr>
          <p:cNvPr id="17414" name="TextBox 5"/>
          <p:cNvSpPr txBox="1">
            <a:spLocks noChangeArrowheads="1"/>
          </p:cNvSpPr>
          <p:nvPr/>
        </p:nvSpPr>
        <p:spPr bwMode="auto">
          <a:xfrm>
            <a:off x="914400" y="3429000"/>
            <a:ext cx="192881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B050"/>
                </a:solidFill>
              </a:rPr>
              <a:t>Vertical cross-section averaged between 10°E-31°W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 smtClean="0"/>
              <a:t>African Easterly Jet: Climatology</a:t>
            </a:r>
          </a:p>
        </p:txBody>
      </p:sp>
      <p:sp>
        <p:nvSpPr>
          <p:cNvPr id="18435" name="TextBox 4"/>
          <p:cNvSpPr txBox="1">
            <a:spLocks noChangeArrowheads="1"/>
          </p:cNvSpPr>
          <p:nvPr/>
        </p:nvSpPr>
        <p:spPr bwMode="auto">
          <a:xfrm>
            <a:off x="1616075" y="6477000"/>
            <a:ext cx="59340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1"/>
              <a:t>(Figure obtained from Cook (1999), © 1999 American Meteorological Society.)</a:t>
            </a:r>
          </a:p>
        </p:txBody>
      </p:sp>
      <p:pic>
        <p:nvPicPr>
          <p:cNvPr id="18436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6888" y="1546225"/>
            <a:ext cx="309245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7" name="TextBox 5"/>
          <p:cNvSpPr txBox="1">
            <a:spLocks noChangeArrowheads="1"/>
          </p:cNvSpPr>
          <p:nvPr/>
        </p:nvSpPr>
        <p:spPr bwMode="auto">
          <a:xfrm>
            <a:off x="214313" y="1611313"/>
            <a:ext cx="25638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</a:rPr>
              <a:t>600 hPa height and (</a:t>
            </a:r>
            <a:r>
              <a:rPr lang="en-US" altLang="en-US" sz="1800" b="1" i="1">
                <a:solidFill>
                  <a:srgbClr val="FF0000"/>
                </a:solidFill>
              </a:rPr>
              <a:t>u</a:t>
            </a:r>
            <a:r>
              <a:rPr lang="en-US" altLang="en-US" sz="1800" b="1">
                <a:solidFill>
                  <a:srgbClr val="FF0000"/>
                </a:solidFill>
              </a:rPr>
              <a:t>,</a:t>
            </a:r>
            <a:r>
              <a:rPr lang="en-US" altLang="en-US" sz="1800" b="1" i="1">
                <a:solidFill>
                  <a:srgbClr val="FF0000"/>
                </a:solidFill>
              </a:rPr>
              <a:t>v</a:t>
            </a:r>
            <a:r>
              <a:rPr lang="en-US" altLang="en-US" sz="1800" b="1">
                <a:solidFill>
                  <a:srgbClr val="FF0000"/>
                </a:solidFill>
              </a:rPr>
              <a:t>),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</a:rPr>
              <a:t>NCEP Reanalysis</a:t>
            </a:r>
          </a:p>
        </p:txBody>
      </p:sp>
      <p:sp>
        <p:nvSpPr>
          <p:cNvPr id="18438" name="TextBox 7"/>
          <p:cNvSpPr txBox="1">
            <a:spLocks noChangeArrowheads="1"/>
          </p:cNvSpPr>
          <p:nvPr/>
        </p:nvSpPr>
        <p:spPr bwMode="auto">
          <a:xfrm>
            <a:off x="227013" y="3773488"/>
            <a:ext cx="25638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</a:rPr>
              <a:t>925 hPa height and (</a:t>
            </a:r>
            <a:r>
              <a:rPr lang="en-US" altLang="en-US" sz="1800" b="1" i="1">
                <a:solidFill>
                  <a:srgbClr val="FF0000"/>
                </a:solidFill>
              </a:rPr>
              <a:t>u</a:t>
            </a:r>
            <a:r>
              <a:rPr lang="en-US" altLang="en-US" sz="1800" b="1">
                <a:solidFill>
                  <a:srgbClr val="FF0000"/>
                </a:solidFill>
              </a:rPr>
              <a:t>,</a:t>
            </a:r>
            <a:r>
              <a:rPr lang="en-US" altLang="en-US" sz="1800" b="1" i="1">
                <a:solidFill>
                  <a:srgbClr val="FF0000"/>
                </a:solidFill>
              </a:rPr>
              <a:t>v</a:t>
            </a:r>
            <a:r>
              <a:rPr lang="en-US" altLang="en-US" sz="1800" b="1">
                <a:solidFill>
                  <a:srgbClr val="FF0000"/>
                </a:solidFill>
              </a:rPr>
              <a:t>),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</a:rPr>
              <a:t>NCEP Reanalysis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 smtClean="0"/>
              <a:t>African Easterly Jet: Climatology</a:t>
            </a:r>
          </a:p>
        </p:txBody>
      </p:sp>
      <p:sp>
        <p:nvSpPr>
          <p:cNvPr id="19459" name="TextBox 4"/>
          <p:cNvSpPr txBox="1">
            <a:spLocks noChangeArrowheads="1"/>
          </p:cNvSpPr>
          <p:nvPr/>
        </p:nvSpPr>
        <p:spPr bwMode="auto">
          <a:xfrm>
            <a:off x="1616075" y="6477000"/>
            <a:ext cx="593407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1"/>
              <a:t>(Figure obtained from Cook (1999), © 1999 American Meteorological Society.)</a:t>
            </a:r>
          </a:p>
        </p:txBody>
      </p:sp>
      <p:pic>
        <p:nvPicPr>
          <p:cNvPr id="19460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225" y="2057400"/>
            <a:ext cx="4803775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1" name="TextBox 4"/>
          <p:cNvSpPr txBox="1">
            <a:spLocks noChangeArrowheads="1"/>
          </p:cNvSpPr>
          <p:nvPr/>
        </p:nvSpPr>
        <p:spPr bwMode="auto">
          <a:xfrm>
            <a:off x="228600" y="1981200"/>
            <a:ext cx="192881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</a:rPr>
              <a:t>Meridional temperature gradient at 12.5°N</a:t>
            </a:r>
            <a:br>
              <a:rPr lang="en-US" altLang="en-US" sz="1800" b="1">
                <a:solidFill>
                  <a:srgbClr val="FF0000"/>
                </a:solidFill>
              </a:rPr>
            </a:br>
            <a:r>
              <a:rPr lang="en-US" altLang="en-US" sz="1800" b="1">
                <a:solidFill>
                  <a:srgbClr val="FF0000"/>
                </a:solidFill>
              </a:rPr>
              <a:t>(*2x10</a:t>
            </a:r>
            <a:r>
              <a:rPr lang="en-US" altLang="en-US" sz="1800" b="1" baseline="30000">
                <a:solidFill>
                  <a:srgbClr val="FF0000"/>
                </a:solidFill>
              </a:rPr>
              <a:t>-6</a:t>
            </a:r>
            <a:r>
              <a:rPr lang="en-US" altLang="en-US" sz="1800" b="1">
                <a:solidFill>
                  <a:srgbClr val="FF0000"/>
                </a:solidFill>
              </a:rPr>
              <a:t> K m</a:t>
            </a:r>
            <a:r>
              <a:rPr lang="en-US" altLang="en-US" sz="1800" b="1" baseline="30000">
                <a:solidFill>
                  <a:srgbClr val="FF0000"/>
                </a:solidFill>
              </a:rPr>
              <a:t>-1</a:t>
            </a:r>
            <a:r>
              <a:rPr lang="en-US" altLang="en-US" sz="1800" b="1">
                <a:solidFill>
                  <a:srgbClr val="FF0000"/>
                </a:solidFill>
              </a:rPr>
              <a:t>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 smtClean="0"/>
              <a:t>African Easterly Jet: Schematic</a:t>
            </a:r>
          </a:p>
        </p:txBody>
      </p:sp>
      <p:sp>
        <p:nvSpPr>
          <p:cNvPr id="20483" name="TextBox 4"/>
          <p:cNvSpPr txBox="1">
            <a:spLocks noChangeArrowheads="1"/>
          </p:cNvSpPr>
          <p:nvPr/>
        </p:nvSpPr>
        <p:spPr bwMode="auto">
          <a:xfrm>
            <a:off x="1373188" y="6477000"/>
            <a:ext cx="64198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1"/>
              <a:t>(Figure obtained from Thorncroft and Blackburn (1999), © 1999 Wiley Interscience.)</a:t>
            </a:r>
          </a:p>
        </p:txBody>
      </p:sp>
      <p:pic>
        <p:nvPicPr>
          <p:cNvPr id="20484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3238" y="2025650"/>
            <a:ext cx="5619750" cy="402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5" name="TextBox 1"/>
          <p:cNvSpPr txBox="1">
            <a:spLocks noChangeArrowheads="1"/>
          </p:cNvSpPr>
          <p:nvPr/>
        </p:nvSpPr>
        <p:spPr bwMode="auto">
          <a:xfrm>
            <a:off x="6858000" y="4419600"/>
            <a:ext cx="990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1" i="1">
                <a:solidFill>
                  <a:srgbClr val="FF0000"/>
                </a:solidFill>
              </a:rPr>
              <a:t>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 smtClean="0"/>
              <a:t>African Easterly Waves</a:t>
            </a:r>
          </a:p>
        </p:txBody>
      </p:sp>
      <p:sp>
        <p:nvSpPr>
          <p:cNvPr id="3075" name="TextBox 4"/>
          <p:cNvSpPr txBox="1">
            <a:spLocks noChangeArrowheads="1"/>
          </p:cNvSpPr>
          <p:nvPr/>
        </p:nvSpPr>
        <p:spPr bwMode="auto">
          <a:xfrm>
            <a:off x="1211263" y="6477000"/>
            <a:ext cx="67897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1" dirty="0"/>
              <a:t>(Figure obtained from </a:t>
            </a:r>
            <a:r>
              <a:rPr lang="en-US" altLang="en-US" sz="1400" b="1" i="1" dirty="0"/>
              <a:t>Introduction to Tropical Meteorology</a:t>
            </a:r>
            <a:r>
              <a:rPr lang="en-US" altLang="en-US" sz="1400" b="1" dirty="0"/>
              <a:t>, 2</a:t>
            </a:r>
            <a:r>
              <a:rPr lang="en-US" altLang="en-US" sz="1400" b="1" baseline="30000" dirty="0"/>
              <a:t>nd</a:t>
            </a:r>
            <a:r>
              <a:rPr lang="en-US" altLang="en-US" sz="1400" b="1" dirty="0"/>
              <a:t> Edition, © </a:t>
            </a:r>
            <a:r>
              <a:rPr lang="en-US" altLang="en-US" sz="1400" b="1" dirty="0" smtClean="0"/>
              <a:t>2016 COMET.)</a:t>
            </a:r>
            <a:endParaRPr lang="en-US" altLang="en-US" sz="1400" b="1" dirty="0"/>
          </a:p>
        </p:txBody>
      </p:sp>
      <p:pic>
        <p:nvPicPr>
          <p:cNvPr id="3076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0" y="1619250"/>
            <a:ext cx="6350000" cy="458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 smtClean="0"/>
              <a:t>Saharan Air Layer</a:t>
            </a:r>
          </a:p>
        </p:txBody>
      </p:sp>
      <p:sp>
        <p:nvSpPr>
          <p:cNvPr id="21507" name="TextBox 4"/>
          <p:cNvSpPr txBox="1">
            <a:spLocks noChangeArrowheads="1"/>
          </p:cNvSpPr>
          <p:nvPr/>
        </p:nvSpPr>
        <p:spPr bwMode="auto">
          <a:xfrm>
            <a:off x="896938" y="6477000"/>
            <a:ext cx="73739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1"/>
              <a:t>(Figure obtained from Karyampudi and Carlson (1988), © 1988 American Meteorological Society.)</a:t>
            </a:r>
          </a:p>
        </p:txBody>
      </p:sp>
      <p:pic>
        <p:nvPicPr>
          <p:cNvPr id="21508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038" y="1679575"/>
            <a:ext cx="4756150" cy="449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9" name="TextBox 6"/>
          <p:cNvSpPr txBox="1">
            <a:spLocks noChangeArrowheads="1"/>
          </p:cNvSpPr>
          <p:nvPr/>
        </p:nvSpPr>
        <p:spPr bwMode="auto">
          <a:xfrm>
            <a:off x="242888" y="1905000"/>
            <a:ext cx="196691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70C0"/>
                </a:solidFill>
              </a:rPr>
              <a:t>Over Africa (solid)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70C0"/>
                </a:solidFill>
              </a:rPr>
              <a:t>Along Coast (dash)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 smtClean="0"/>
              <a:t>Saharan Air Layer</a:t>
            </a:r>
          </a:p>
        </p:txBody>
      </p:sp>
      <p:sp>
        <p:nvSpPr>
          <p:cNvPr id="22531" name="TextBox 4"/>
          <p:cNvSpPr txBox="1">
            <a:spLocks noChangeArrowheads="1"/>
          </p:cNvSpPr>
          <p:nvPr/>
        </p:nvSpPr>
        <p:spPr bwMode="auto">
          <a:xfrm>
            <a:off x="896938" y="6477000"/>
            <a:ext cx="73739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1"/>
              <a:t>(Figure obtained from Karyampudi and Carlson (1988), © 1988 American Meteorological Society.)</a:t>
            </a:r>
          </a:p>
        </p:txBody>
      </p:sp>
      <p:pic>
        <p:nvPicPr>
          <p:cNvPr id="2253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8788" y="1600200"/>
            <a:ext cx="316865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3" name="TextBox 4"/>
          <p:cNvSpPr txBox="1">
            <a:spLocks noChangeArrowheads="1"/>
          </p:cNvSpPr>
          <p:nvPr/>
        </p:nvSpPr>
        <p:spPr bwMode="auto">
          <a:xfrm>
            <a:off x="688975" y="1687513"/>
            <a:ext cx="18256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</a:rPr>
              <a:t>SAL Height (hPa):</a:t>
            </a:r>
            <a:br>
              <a:rPr lang="en-US" altLang="en-US" sz="1800" b="1">
                <a:solidFill>
                  <a:srgbClr val="FF0000"/>
                </a:solidFill>
              </a:rPr>
            </a:br>
            <a:r>
              <a:rPr lang="en-US" altLang="en-US" sz="1800" b="1">
                <a:solidFill>
                  <a:srgbClr val="0070C0"/>
                </a:solidFill>
              </a:rPr>
              <a:t>Top (dash)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70C0"/>
                </a:solidFill>
              </a:rPr>
              <a:t>Base (solid)</a:t>
            </a:r>
          </a:p>
        </p:txBody>
      </p:sp>
      <p:sp>
        <p:nvSpPr>
          <p:cNvPr id="22534" name="TextBox 6"/>
          <p:cNvSpPr txBox="1">
            <a:spLocks noChangeArrowheads="1"/>
          </p:cNvSpPr>
          <p:nvPr/>
        </p:nvSpPr>
        <p:spPr bwMode="auto">
          <a:xfrm>
            <a:off x="573088" y="3897313"/>
            <a:ext cx="20558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</a:rPr>
              <a:t>SAL Thickness (hPa)</a:t>
            </a:r>
            <a:endParaRPr lang="en-US" altLang="en-US" sz="1800" b="1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 smtClean="0"/>
              <a:t>Saharan Air Layer</a:t>
            </a:r>
          </a:p>
        </p:txBody>
      </p:sp>
      <p:sp>
        <p:nvSpPr>
          <p:cNvPr id="23555" name="TextBox 4"/>
          <p:cNvSpPr txBox="1">
            <a:spLocks noChangeArrowheads="1"/>
          </p:cNvSpPr>
          <p:nvPr/>
        </p:nvSpPr>
        <p:spPr bwMode="auto">
          <a:xfrm>
            <a:off x="1511300" y="6477000"/>
            <a:ext cx="61436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1"/>
              <a:t>(Figure obtained from Dunion (2011), © 2011 American Meteorological Society.)</a:t>
            </a:r>
          </a:p>
        </p:txBody>
      </p:sp>
      <p:pic>
        <p:nvPicPr>
          <p:cNvPr id="23556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723" b="33430"/>
          <a:stretch>
            <a:fillRect/>
          </a:stretch>
        </p:blipFill>
        <p:spPr bwMode="auto">
          <a:xfrm>
            <a:off x="2046288" y="1679575"/>
            <a:ext cx="5073650" cy="449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 smtClean="0"/>
              <a:t>African Easterly Waves</a:t>
            </a:r>
          </a:p>
        </p:txBody>
      </p:sp>
      <p:sp>
        <p:nvSpPr>
          <p:cNvPr id="4099" name="TextBox 4"/>
          <p:cNvSpPr txBox="1">
            <a:spLocks noChangeArrowheads="1"/>
          </p:cNvSpPr>
          <p:nvPr/>
        </p:nvSpPr>
        <p:spPr bwMode="auto">
          <a:xfrm>
            <a:off x="1211263" y="6477000"/>
            <a:ext cx="67897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1" dirty="0"/>
              <a:t>(Figure obtained from </a:t>
            </a:r>
            <a:r>
              <a:rPr lang="en-US" altLang="en-US" sz="1400" b="1" i="1" dirty="0"/>
              <a:t>Introduction to Tropical Meteorology</a:t>
            </a:r>
            <a:r>
              <a:rPr lang="en-US" altLang="en-US" sz="1400" b="1" dirty="0"/>
              <a:t>, 2</a:t>
            </a:r>
            <a:r>
              <a:rPr lang="en-US" altLang="en-US" sz="1400" b="1" baseline="30000" dirty="0"/>
              <a:t>nd</a:t>
            </a:r>
            <a:r>
              <a:rPr lang="en-US" altLang="en-US" sz="1400" b="1" dirty="0"/>
              <a:t> Edition, © </a:t>
            </a:r>
            <a:r>
              <a:rPr lang="en-US" altLang="en-US" sz="1400" b="1" dirty="0" smtClean="0"/>
              <a:t>2016 COMET.)</a:t>
            </a:r>
            <a:endParaRPr lang="en-US" altLang="en-US" sz="1400" b="1" dirty="0"/>
          </a:p>
        </p:txBody>
      </p:sp>
      <p:pic>
        <p:nvPicPr>
          <p:cNvPr id="4100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8163" y="1619250"/>
            <a:ext cx="5527675" cy="458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 smtClean="0"/>
              <a:t>African Easterly Waves: Total Wind</a:t>
            </a:r>
          </a:p>
        </p:txBody>
      </p:sp>
      <p:sp>
        <p:nvSpPr>
          <p:cNvPr id="5123" name="TextBox 4"/>
          <p:cNvSpPr txBox="1">
            <a:spLocks noChangeArrowheads="1"/>
          </p:cNvSpPr>
          <p:nvPr/>
        </p:nvSpPr>
        <p:spPr bwMode="auto">
          <a:xfrm>
            <a:off x="1412875" y="6477000"/>
            <a:ext cx="63865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1"/>
              <a:t>(Figure obtained from Reed et al. (1977), © 1977 American Meteorological Society.)</a:t>
            </a:r>
          </a:p>
        </p:txBody>
      </p:sp>
      <p:pic>
        <p:nvPicPr>
          <p:cNvPr id="5124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075" y="1619250"/>
            <a:ext cx="4133850" cy="458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TextBox 1"/>
          <p:cNvSpPr txBox="1">
            <a:spLocks noChangeArrowheads="1"/>
          </p:cNvSpPr>
          <p:nvPr/>
        </p:nvSpPr>
        <p:spPr bwMode="auto">
          <a:xfrm>
            <a:off x="1593850" y="1619250"/>
            <a:ext cx="8763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70C0"/>
                </a:solidFill>
              </a:rPr>
              <a:t>surface</a:t>
            </a:r>
          </a:p>
        </p:txBody>
      </p:sp>
      <p:sp>
        <p:nvSpPr>
          <p:cNvPr id="5126" name="TextBox 5"/>
          <p:cNvSpPr txBox="1">
            <a:spLocks noChangeArrowheads="1"/>
          </p:cNvSpPr>
          <p:nvPr/>
        </p:nvSpPr>
        <p:spPr bwMode="auto">
          <a:xfrm>
            <a:off x="6638925" y="1619250"/>
            <a:ext cx="944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70C0"/>
                </a:solidFill>
              </a:rPr>
              <a:t>850 hPa</a:t>
            </a:r>
          </a:p>
        </p:txBody>
      </p:sp>
      <p:sp>
        <p:nvSpPr>
          <p:cNvPr id="5127" name="TextBox 6"/>
          <p:cNvSpPr txBox="1">
            <a:spLocks noChangeArrowheads="1"/>
          </p:cNvSpPr>
          <p:nvPr/>
        </p:nvSpPr>
        <p:spPr bwMode="auto">
          <a:xfrm>
            <a:off x="6638925" y="3810000"/>
            <a:ext cx="9445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70C0"/>
                </a:solidFill>
              </a:rPr>
              <a:t>200 hPa</a:t>
            </a:r>
          </a:p>
        </p:txBody>
      </p:sp>
      <p:sp>
        <p:nvSpPr>
          <p:cNvPr id="5128" name="TextBox 7"/>
          <p:cNvSpPr txBox="1">
            <a:spLocks noChangeArrowheads="1"/>
          </p:cNvSpPr>
          <p:nvPr/>
        </p:nvSpPr>
        <p:spPr bwMode="auto">
          <a:xfrm>
            <a:off x="1560513" y="3810000"/>
            <a:ext cx="9445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70C0"/>
                </a:solidFill>
              </a:rPr>
              <a:t>700 hPa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 smtClean="0"/>
              <a:t>African Easterly Waves: Wave Only</a:t>
            </a:r>
          </a:p>
        </p:txBody>
      </p:sp>
      <p:sp>
        <p:nvSpPr>
          <p:cNvPr id="6147" name="TextBox 4"/>
          <p:cNvSpPr txBox="1">
            <a:spLocks noChangeArrowheads="1"/>
          </p:cNvSpPr>
          <p:nvPr/>
        </p:nvSpPr>
        <p:spPr bwMode="auto">
          <a:xfrm>
            <a:off x="1412875" y="6477000"/>
            <a:ext cx="63865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1"/>
              <a:t>(Figure obtained from Reed et al. (1977), © 1977 American Meteorological Society.)</a:t>
            </a:r>
          </a:p>
        </p:txBody>
      </p:sp>
      <p:pic>
        <p:nvPicPr>
          <p:cNvPr id="6148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075" y="1701800"/>
            <a:ext cx="413385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9" name="TextBox 4"/>
          <p:cNvSpPr txBox="1">
            <a:spLocks noChangeArrowheads="1"/>
          </p:cNvSpPr>
          <p:nvPr/>
        </p:nvSpPr>
        <p:spPr bwMode="auto">
          <a:xfrm>
            <a:off x="1593850" y="1619250"/>
            <a:ext cx="8763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70C0"/>
                </a:solidFill>
              </a:rPr>
              <a:t>surface</a:t>
            </a:r>
          </a:p>
        </p:txBody>
      </p:sp>
      <p:sp>
        <p:nvSpPr>
          <p:cNvPr id="6150" name="TextBox 5"/>
          <p:cNvSpPr txBox="1">
            <a:spLocks noChangeArrowheads="1"/>
          </p:cNvSpPr>
          <p:nvPr/>
        </p:nvSpPr>
        <p:spPr bwMode="auto">
          <a:xfrm>
            <a:off x="6638925" y="1619250"/>
            <a:ext cx="9445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70C0"/>
                </a:solidFill>
              </a:rPr>
              <a:t>850 hPa</a:t>
            </a:r>
          </a:p>
        </p:txBody>
      </p:sp>
      <p:sp>
        <p:nvSpPr>
          <p:cNvPr id="6151" name="TextBox 6"/>
          <p:cNvSpPr txBox="1">
            <a:spLocks noChangeArrowheads="1"/>
          </p:cNvSpPr>
          <p:nvPr/>
        </p:nvSpPr>
        <p:spPr bwMode="auto">
          <a:xfrm>
            <a:off x="6638925" y="3810000"/>
            <a:ext cx="9445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70C0"/>
                </a:solidFill>
              </a:rPr>
              <a:t>200 hPa</a:t>
            </a:r>
          </a:p>
        </p:txBody>
      </p:sp>
      <p:sp>
        <p:nvSpPr>
          <p:cNvPr id="6152" name="TextBox 7"/>
          <p:cNvSpPr txBox="1">
            <a:spLocks noChangeArrowheads="1"/>
          </p:cNvSpPr>
          <p:nvPr/>
        </p:nvSpPr>
        <p:spPr bwMode="auto">
          <a:xfrm>
            <a:off x="1560513" y="3810000"/>
            <a:ext cx="9445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70C0"/>
                </a:solidFill>
              </a:rPr>
              <a:t>700 hPa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 smtClean="0"/>
              <a:t>African Easterly Waves: Vorticity</a:t>
            </a:r>
          </a:p>
        </p:txBody>
      </p:sp>
      <p:sp>
        <p:nvSpPr>
          <p:cNvPr id="7171" name="TextBox 4"/>
          <p:cNvSpPr txBox="1">
            <a:spLocks noChangeArrowheads="1"/>
          </p:cNvSpPr>
          <p:nvPr/>
        </p:nvSpPr>
        <p:spPr bwMode="auto">
          <a:xfrm>
            <a:off x="1412875" y="6477000"/>
            <a:ext cx="63865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1"/>
              <a:t>(Figure obtained from Reed et al. (1977), © 1977 American Meteorological Society.)</a:t>
            </a:r>
          </a:p>
        </p:txBody>
      </p:sp>
      <p:pic>
        <p:nvPicPr>
          <p:cNvPr id="717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075" y="2081213"/>
            <a:ext cx="4133850" cy="366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3" name="TextBox 4"/>
          <p:cNvSpPr txBox="1">
            <a:spLocks noChangeArrowheads="1"/>
          </p:cNvSpPr>
          <p:nvPr/>
        </p:nvSpPr>
        <p:spPr bwMode="auto">
          <a:xfrm>
            <a:off x="1593850" y="2068513"/>
            <a:ext cx="8763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70C0"/>
                </a:solidFill>
              </a:rPr>
              <a:t>surface</a:t>
            </a:r>
          </a:p>
        </p:txBody>
      </p:sp>
      <p:sp>
        <p:nvSpPr>
          <p:cNvPr id="7174" name="TextBox 5"/>
          <p:cNvSpPr txBox="1">
            <a:spLocks noChangeArrowheads="1"/>
          </p:cNvSpPr>
          <p:nvPr/>
        </p:nvSpPr>
        <p:spPr bwMode="auto">
          <a:xfrm>
            <a:off x="6638925" y="2068513"/>
            <a:ext cx="944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70C0"/>
                </a:solidFill>
              </a:rPr>
              <a:t>850 hPa</a:t>
            </a:r>
          </a:p>
        </p:txBody>
      </p:sp>
      <p:sp>
        <p:nvSpPr>
          <p:cNvPr id="7175" name="TextBox 6"/>
          <p:cNvSpPr txBox="1">
            <a:spLocks noChangeArrowheads="1"/>
          </p:cNvSpPr>
          <p:nvPr/>
        </p:nvSpPr>
        <p:spPr bwMode="auto">
          <a:xfrm>
            <a:off x="6638925" y="3810000"/>
            <a:ext cx="9445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70C0"/>
                </a:solidFill>
              </a:rPr>
              <a:t>200 hPa</a:t>
            </a:r>
          </a:p>
        </p:txBody>
      </p:sp>
      <p:sp>
        <p:nvSpPr>
          <p:cNvPr id="7176" name="TextBox 7"/>
          <p:cNvSpPr txBox="1">
            <a:spLocks noChangeArrowheads="1"/>
          </p:cNvSpPr>
          <p:nvPr/>
        </p:nvSpPr>
        <p:spPr bwMode="auto">
          <a:xfrm>
            <a:off x="1560513" y="3810000"/>
            <a:ext cx="9445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70C0"/>
                </a:solidFill>
              </a:rPr>
              <a:t>700 hPa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 smtClean="0"/>
              <a:t>African Easterly Waves: Divergence</a:t>
            </a:r>
          </a:p>
        </p:txBody>
      </p:sp>
      <p:sp>
        <p:nvSpPr>
          <p:cNvPr id="8195" name="TextBox 4"/>
          <p:cNvSpPr txBox="1">
            <a:spLocks noChangeArrowheads="1"/>
          </p:cNvSpPr>
          <p:nvPr/>
        </p:nvSpPr>
        <p:spPr bwMode="auto">
          <a:xfrm>
            <a:off x="1412875" y="6477000"/>
            <a:ext cx="63865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1"/>
              <a:t>(Figure obtained from Reed et al. (1977), © 1977 American Meteorological Society.)</a:t>
            </a:r>
          </a:p>
        </p:txBody>
      </p:sp>
      <p:pic>
        <p:nvPicPr>
          <p:cNvPr id="8196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075" y="2060575"/>
            <a:ext cx="4133850" cy="370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7" name="TextBox 4"/>
          <p:cNvSpPr txBox="1">
            <a:spLocks noChangeArrowheads="1"/>
          </p:cNvSpPr>
          <p:nvPr/>
        </p:nvSpPr>
        <p:spPr bwMode="auto">
          <a:xfrm>
            <a:off x="1593850" y="2068513"/>
            <a:ext cx="8763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70C0"/>
                </a:solidFill>
              </a:rPr>
              <a:t>surface</a:t>
            </a:r>
          </a:p>
        </p:txBody>
      </p:sp>
      <p:sp>
        <p:nvSpPr>
          <p:cNvPr id="8198" name="TextBox 5"/>
          <p:cNvSpPr txBox="1">
            <a:spLocks noChangeArrowheads="1"/>
          </p:cNvSpPr>
          <p:nvPr/>
        </p:nvSpPr>
        <p:spPr bwMode="auto">
          <a:xfrm>
            <a:off x="6638925" y="2068513"/>
            <a:ext cx="944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70C0"/>
                </a:solidFill>
              </a:rPr>
              <a:t>850 hPa</a:t>
            </a:r>
          </a:p>
        </p:txBody>
      </p:sp>
      <p:sp>
        <p:nvSpPr>
          <p:cNvPr id="8199" name="TextBox 6"/>
          <p:cNvSpPr txBox="1">
            <a:spLocks noChangeArrowheads="1"/>
          </p:cNvSpPr>
          <p:nvPr/>
        </p:nvSpPr>
        <p:spPr bwMode="auto">
          <a:xfrm>
            <a:off x="6638925" y="3810000"/>
            <a:ext cx="9445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70C0"/>
                </a:solidFill>
              </a:rPr>
              <a:t>200 hPa</a:t>
            </a:r>
          </a:p>
        </p:txBody>
      </p:sp>
      <p:sp>
        <p:nvSpPr>
          <p:cNvPr id="8200" name="TextBox 7"/>
          <p:cNvSpPr txBox="1">
            <a:spLocks noChangeArrowheads="1"/>
          </p:cNvSpPr>
          <p:nvPr/>
        </p:nvSpPr>
        <p:spPr bwMode="auto">
          <a:xfrm>
            <a:off x="1560513" y="3810000"/>
            <a:ext cx="9445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70C0"/>
                </a:solidFill>
              </a:rPr>
              <a:t>700 hPa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 smtClean="0"/>
              <a:t>African Easterly Waves: </a:t>
            </a:r>
            <a:r>
              <a:rPr lang="el-GR" altLang="en-US" sz="3800" smtClean="0"/>
              <a:t>ω</a:t>
            </a:r>
            <a:r>
              <a:rPr lang="en-US" altLang="en-US" sz="3800" smtClean="0"/>
              <a:t>’</a:t>
            </a:r>
          </a:p>
        </p:txBody>
      </p:sp>
      <p:sp>
        <p:nvSpPr>
          <p:cNvPr id="9219" name="TextBox 4"/>
          <p:cNvSpPr txBox="1">
            <a:spLocks noChangeArrowheads="1"/>
          </p:cNvSpPr>
          <p:nvPr/>
        </p:nvSpPr>
        <p:spPr bwMode="auto">
          <a:xfrm>
            <a:off x="1412875" y="6477000"/>
            <a:ext cx="63865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1"/>
              <a:t>(Figure obtained from Reed et al. (1977), © 1977 American Meteorological Society.)</a:t>
            </a:r>
          </a:p>
        </p:txBody>
      </p:sp>
      <p:pic>
        <p:nvPicPr>
          <p:cNvPr id="9220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630"/>
          <a:stretch>
            <a:fillRect/>
          </a:stretch>
        </p:blipFill>
        <p:spPr bwMode="auto">
          <a:xfrm>
            <a:off x="1862138" y="2971800"/>
            <a:ext cx="5486400" cy="208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1" name="TextBox 4"/>
          <p:cNvSpPr txBox="1">
            <a:spLocks noChangeArrowheads="1"/>
          </p:cNvSpPr>
          <p:nvPr/>
        </p:nvSpPr>
        <p:spPr bwMode="auto">
          <a:xfrm>
            <a:off x="2743200" y="2438400"/>
            <a:ext cx="9445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70C0"/>
                </a:solidFill>
              </a:rPr>
              <a:t>850 hPa</a:t>
            </a:r>
          </a:p>
        </p:txBody>
      </p:sp>
      <p:sp>
        <p:nvSpPr>
          <p:cNvPr id="9222" name="TextBox 5"/>
          <p:cNvSpPr txBox="1">
            <a:spLocks noChangeArrowheads="1"/>
          </p:cNvSpPr>
          <p:nvPr/>
        </p:nvSpPr>
        <p:spPr bwMode="auto">
          <a:xfrm>
            <a:off x="5684838" y="2438400"/>
            <a:ext cx="944562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70C0"/>
                </a:solidFill>
              </a:rPr>
              <a:t>300 hPa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800" smtClean="0"/>
              <a:t>African Easterly Waves: T’, RH’</a:t>
            </a:r>
          </a:p>
        </p:txBody>
      </p:sp>
      <p:sp>
        <p:nvSpPr>
          <p:cNvPr id="10243" name="TextBox 4"/>
          <p:cNvSpPr txBox="1">
            <a:spLocks noChangeArrowheads="1"/>
          </p:cNvSpPr>
          <p:nvPr/>
        </p:nvSpPr>
        <p:spPr bwMode="auto">
          <a:xfrm>
            <a:off x="1412875" y="6477000"/>
            <a:ext cx="63865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400" b="1"/>
              <a:t>(Figure obtained from Reed et al. (1977), © 1977 American Meteorological Society.)</a:t>
            </a:r>
          </a:p>
        </p:txBody>
      </p:sp>
      <p:pic>
        <p:nvPicPr>
          <p:cNvPr id="10244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13"/>
          <a:stretch>
            <a:fillRect/>
          </a:stretch>
        </p:blipFill>
        <p:spPr bwMode="auto">
          <a:xfrm>
            <a:off x="2319338" y="1701800"/>
            <a:ext cx="4572000" cy="469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5" name="TextBox 4"/>
          <p:cNvSpPr txBox="1">
            <a:spLocks noChangeArrowheads="1"/>
          </p:cNvSpPr>
          <p:nvPr/>
        </p:nvSpPr>
        <p:spPr bwMode="auto">
          <a:xfrm>
            <a:off x="2865438" y="1249363"/>
            <a:ext cx="9445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70C0"/>
                </a:solidFill>
              </a:rPr>
              <a:t>850 hPa</a:t>
            </a:r>
          </a:p>
        </p:txBody>
      </p:sp>
      <p:sp>
        <p:nvSpPr>
          <p:cNvPr id="10246" name="TextBox 5"/>
          <p:cNvSpPr txBox="1">
            <a:spLocks noChangeArrowheads="1"/>
          </p:cNvSpPr>
          <p:nvPr/>
        </p:nvSpPr>
        <p:spPr bwMode="auto">
          <a:xfrm>
            <a:off x="5380038" y="1230313"/>
            <a:ext cx="9445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70C0"/>
                </a:solidFill>
              </a:rPr>
              <a:t>300 hPa</a:t>
            </a:r>
          </a:p>
        </p:txBody>
      </p:sp>
      <p:sp>
        <p:nvSpPr>
          <p:cNvPr id="10247" name="TextBox 7"/>
          <p:cNvSpPr txBox="1">
            <a:spLocks noChangeArrowheads="1"/>
          </p:cNvSpPr>
          <p:nvPr/>
        </p:nvSpPr>
        <p:spPr bwMode="auto">
          <a:xfrm>
            <a:off x="1752600" y="2362200"/>
            <a:ext cx="3540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B050"/>
                </a:solidFill>
              </a:rPr>
              <a:t>T'</a:t>
            </a:r>
          </a:p>
        </p:txBody>
      </p:sp>
      <p:sp>
        <p:nvSpPr>
          <p:cNvPr id="10248" name="TextBox 8"/>
          <p:cNvSpPr txBox="1">
            <a:spLocks noChangeArrowheads="1"/>
          </p:cNvSpPr>
          <p:nvPr/>
        </p:nvSpPr>
        <p:spPr bwMode="auto">
          <a:xfrm>
            <a:off x="1671638" y="4495800"/>
            <a:ext cx="5143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B050"/>
                </a:solidFill>
              </a:rPr>
              <a:t>RH'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595</Words>
  <Application>Microsoft Office PowerPoint</Application>
  <PresentationFormat>On-screen Show (4:3)</PresentationFormat>
  <Paragraphs>94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Calibri</vt:lpstr>
      <vt:lpstr>Arial</vt:lpstr>
      <vt:lpstr>Office Theme</vt:lpstr>
      <vt:lpstr>Tropical Jets and Disturbances</vt:lpstr>
      <vt:lpstr>African Easterly Waves</vt:lpstr>
      <vt:lpstr>African Easterly Waves</vt:lpstr>
      <vt:lpstr>African Easterly Waves: Total Wind</vt:lpstr>
      <vt:lpstr>African Easterly Waves: Wave Only</vt:lpstr>
      <vt:lpstr>African Easterly Waves: Vorticity</vt:lpstr>
      <vt:lpstr>African Easterly Waves: Divergence</vt:lpstr>
      <vt:lpstr>African Easterly Waves: ω’</vt:lpstr>
      <vt:lpstr>African Easterly Waves: T’, RH’</vt:lpstr>
      <vt:lpstr>AEW Vertical Structure: v’, u’, ζ’, D’</vt:lpstr>
      <vt:lpstr>AEW Vertical Structure: ω’, T’, RH’</vt:lpstr>
      <vt:lpstr>African Easterly Waves: Clouds and Rain</vt:lpstr>
      <vt:lpstr>Tropical Easterly Jet</vt:lpstr>
      <vt:lpstr>African Easterly Jet: Climatology</vt:lpstr>
      <vt:lpstr>African Easterly Jet: Climatology</vt:lpstr>
      <vt:lpstr>African Easterly Jet: Climatology</vt:lpstr>
      <vt:lpstr>African Easterly Jet: Climatology</vt:lpstr>
      <vt:lpstr>African Easterly Jet: Climatology</vt:lpstr>
      <vt:lpstr>African Easterly Jet: Schematic</vt:lpstr>
      <vt:lpstr>Saharan Air Layer</vt:lpstr>
      <vt:lpstr>Saharan Air Layer</vt:lpstr>
      <vt:lpstr>Saharan Air Layer</vt:lpstr>
    </vt:vector>
  </TitlesOfParts>
  <Company>UW-Milwaukee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Introduction: Tropical Meteorology</dc:title>
  <dc:creator>Clark Evans</dc:creator>
  <cp:lastModifiedBy>Clark Evans</cp:lastModifiedBy>
  <cp:revision>53</cp:revision>
  <dcterms:created xsi:type="dcterms:W3CDTF">2012-01-06T20:24:21Z</dcterms:created>
  <dcterms:modified xsi:type="dcterms:W3CDTF">2018-01-22T22:12:33Z</dcterms:modified>
</cp:coreProperties>
</file>