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311" r:id="rId3"/>
    <p:sldId id="310" r:id="rId4"/>
    <p:sldId id="274" r:id="rId5"/>
    <p:sldId id="312" r:id="rId6"/>
    <p:sldId id="313" r:id="rId7"/>
    <p:sldId id="315" r:id="rId8"/>
    <p:sldId id="314" r:id="rId9"/>
    <p:sldId id="316" r:id="rId10"/>
    <p:sldId id="317" r:id="rId11"/>
    <p:sldId id="318" r:id="rId12"/>
    <p:sldId id="335" r:id="rId13"/>
    <p:sldId id="330" r:id="rId14"/>
    <p:sldId id="334" r:id="rId15"/>
    <p:sldId id="333" r:id="rId16"/>
    <p:sldId id="332" r:id="rId17"/>
    <p:sldId id="331" r:id="rId18"/>
    <p:sldId id="327" r:id="rId19"/>
    <p:sldId id="329" r:id="rId20"/>
    <p:sldId id="328" r:id="rId21"/>
    <p:sldId id="321" r:id="rId22"/>
    <p:sldId id="326" r:id="rId23"/>
    <p:sldId id="325" r:id="rId24"/>
    <p:sldId id="324" r:id="rId25"/>
    <p:sldId id="323" r:id="rId26"/>
    <p:sldId id="322" r:id="rId27"/>
    <p:sldId id="319" r:id="rId28"/>
    <p:sldId id="320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2A3BDB-1C60-4311-9FB1-35A76B2F1657}" v="5" dt="2022-02-25T19:14:45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47" d="100"/>
          <a:sy n="147" d="100"/>
        </p:scale>
        <p:origin x="46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Evans" userId="3e2a8c8b-6a2e-49da-bdc9-2fe681837cf0" providerId="ADAL" clId="{2DEBAAFE-F719-42D0-A302-CF88298E2BC9}"/>
    <pc:docChg chg="modSld">
      <pc:chgData name="Clark Evans" userId="3e2a8c8b-6a2e-49da-bdc9-2fe681837cf0" providerId="ADAL" clId="{2DEBAAFE-F719-42D0-A302-CF88298E2BC9}" dt="2020-03-26T18:44:14.558" v="0" actId="113"/>
      <pc:docMkLst>
        <pc:docMk/>
      </pc:docMkLst>
      <pc:sldChg chg="modSp">
        <pc:chgData name="Clark Evans" userId="3e2a8c8b-6a2e-49da-bdc9-2fe681837cf0" providerId="ADAL" clId="{2DEBAAFE-F719-42D0-A302-CF88298E2BC9}" dt="2020-03-26T18:44:14.558" v="0" actId="113"/>
        <pc:sldMkLst>
          <pc:docMk/>
          <pc:sldMk cId="0" sldId="316"/>
        </pc:sldMkLst>
        <pc:spChg chg="mod">
          <ac:chgData name="Clark Evans" userId="3e2a8c8b-6a2e-49da-bdc9-2fe681837cf0" providerId="ADAL" clId="{2DEBAAFE-F719-42D0-A302-CF88298E2BC9}" dt="2020-03-26T18:44:14.558" v="0" actId="113"/>
          <ac:spMkLst>
            <pc:docMk/>
            <pc:sldMk cId="0" sldId="316"/>
            <ac:spMk id="2" creationId="{00000000-0000-0000-0000-000000000000}"/>
          </ac:spMkLst>
        </pc:spChg>
        <pc:spChg chg="mod">
          <ac:chgData name="Clark Evans" userId="3e2a8c8b-6a2e-49da-bdc9-2fe681837cf0" providerId="ADAL" clId="{2DEBAAFE-F719-42D0-A302-CF88298E2BC9}" dt="2020-03-26T18:44:14.558" v="0" actId="113"/>
          <ac:spMkLst>
            <pc:docMk/>
            <pc:sldMk cId="0" sldId="316"/>
            <ac:spMk id="5" creationId="{00000000-0000-0000-0000-000000000000}"/>
          </ac:spMkLst>
        </pc:spChg>
      </pc:sldChg>
    </pc:docChg>
  </pc:docChgLst>
  <pc:docChgLst>
    <pc:chgData name="Clark Evans" userId="3e2a8c8b-6a2e-49da-bdc9-2fe681837cf0" providerId="ADAL" clId="{942A3BDB-1C60-4311-9FB1-35A76B2F1657}"/>
    <pc:docChg chg="modSld">
      <pc:chgData name="Clark Evans" userId="3e2a8c8b-6a2e-49da-bdc9-2fe681837cf0" providerId="ADAL" clId="{942A3BDB-1C60-4311-9FB1-35A76B2F1657}" dt="2022-02-25T19:14:45.744" v="49" actId="1035"/>
      <pc:docMkLst>
        <pc:docMk/>
      </pc:docMkLst>
      <pc:sldChg chg="modSp mod">
        <pc:chgData name="Clark Evans" userId="3e2a8c8b-6a2e-49da-bdc9-2fe681837cf0" providerId="ADAL" clId="{942A3BDB-1C60-4311-9FB1-35A76B2F1657}" dt="2022-02-25T19:14:23.701" v="28" actId="14100"/>
        <pc:sldMkLst>
          <pc:docMk/>
          <pc:sldMk cId="0" sldId="321"/>
        </pc:sldMkLst>
        <pc:spChg chg="mod">
          <ac:chgData name="Clark Evans" userId="3e2a8c8b-6a2e-49da-bdc9-2fe681837cf0" providerId="ADAL" clId="{942A3BDB-1C60-4311-9FB1-35A76B2F1657}" dt="2022-02-25T19:14:23.701" v="28" actId="14100"/>
          <ac:spMkLst>
            <pc:docMk/>
            <pc:sldMk cId="0" sldId="321"/>
            <ac:spMk id="22533" creationId="{00000000-0000-0000-0000-000000000000}"/>
          </ac:spMkLst>
        </pc:spChg>
      </pc:sldChg>
      <pc:sldChg chg="modSp mod">
        <pc:chgData name="Clark Evans" userId="3e2a8c8b-6a2e-49da-bdc9-2fe681837cf0" providerId="ADAL" clId="{942A3BDB-1C60-4311-9FB1-35A76B2F1657}" dt="2022-02-25T19:14:45.744" v="49" actId="1035"/>
        <pc:sldMkLst>
          <pc:docMk/>
          <pc:sldMk cId="0" sldId="328"/>
        </pc:sldMkLst>
        <pc:spChg chg="mod">
          <ac:chgData name="Clark Evans" userId="3e2a8c8b-6a2e-49da-bdc9-2fe681837cf0" providerId="ADAL" clId="{942A3BDB-1C60-4311-9FB1-35A76B2F1657}" dt="2022-02-25T19:14:39.071" v="46" actId="20577"/>
          <ac:spMkLst>
            <pc:docMk/>
            <pc:sldMk cId="0" sldId="328"/>
            <ac:spMk id="21509" creationId="{00000000-0000-0000-0000-000000000000}"/>
          </ac:spMkLst>
        </pc:spChg>
        <pc:picChg chg="mod">
          <ac:chgData name="Clark Evans" userId="3e2a8c8b-6a2e-49da-bdc9-2fe681837cf0" providerId="ADAL" clId="{942A3BDB-1C60-4311-9FB1-35A76B2F1657}" dt="2022-02-25T19:14:45.744" v="49" actId="1035"/>
          <ac:picMkLst>
            <pc:docMk/>
            <pc:sldMk cId="0" sldId="328"/>
            <ac:picMk id="21507" creationId="{00000000-0000-0000-0000-000000000000}"/>
          </ac:picMkLst>
        </pc:picChg>
      </pc:sldChg>
      <pc:sldChg chg="modSp mod">
        <pc:chgData name="Clark Evans" userId="3e2a8c8b-6a2e-49da-bdc9-2fe681837cf0" providerId="ADAL" clId="{942A3BDB-1C60-4311-9FB1-35A76B2F1657}" dt="2022-02-25T19:13:45.714" v="25" actId="14100"/>
        <pc:sldMkLst>
          <pc:docMk/>
          <pc:sldMk cId="0" sldId="332"/>
        </pc:sldMkLst>
        <pc:spChg chg="mod">
          <ac:chgData name="Clark Evans" userId="3e2a8c8b-6a2e-49da-bdc9-2fe681837cf0" providerId="ADAL" clId="{942A3BDB-1C60-4311-9FB1-35A76B2F1657}" dt="2022-02-25T19:13:45.714" v="25" actId="14100"/>
          <ac:spMkLst>
            <pc:docMk/>
            <pc:sldMk cId="0" sldId="332"/>
            <ac:spMk id="174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8B93BF62-B45D-4BD2-85B8-DA41BEBCAE7C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8DAFDA5-CA4B-4D02-B221-26647D64D1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FB3349-904C-445F-8A0E-C560DFCCAC8D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768B40-F86A-415E-A7F6-0F0950406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33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9207D7-6804-4A4F-B5F2-88D867A3F35D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8B0FEF-7489-40F7-827F-8DCEA2339C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86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68C481-3FE9-4DD2-9D87-271A5A08F579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F57F0A-E106-4595-8006-CCF0D4DF10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3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83F77-56EF-4C24-8766-1BBF721AC8B1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09049-3678-4E2F-87A5-DB8B81F097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407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4E624-C23C-488D-AE5C-45C9A0699991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1BE60C-4362-47CC-B762-33BC5301A2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034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1727C-5017-4D7A-9FE1-FA5868DD85B4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562CD-AD92-411A-80F1-4E81C124A4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912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A0F55B-C78B-45AF-A434-BB13183A03A8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4685E-BDC5-4907-ADA9-4E67F82BF7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61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C89C0-D99E-4B34-8673-F559CB9CF5C9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9BC092-238A-4406-A0B2-C8033C5370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123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09030-B124-41F8-B3D6-9B7D36AFEBC2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8D4BFE-9328-427D-AD09-08851640F4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99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6D815-1F99-46D5-82D5-E64F2221AFA0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ED568D-9565-4A70-A34B-CC22B16EBE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94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66860-97D7-4338-83E7-9BD7B51997A6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97A10-87D7-4268-A0B7-F3C03750F5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79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D7DE133-58FD-4050-B00E-0F48679D459E}" type="datetimeFigureOut">
              <a:rPr lang="en-US"/>
              <a:pPr>
                <a:defRPr/>
              </a:pPr>
              <a:t>2/25/2022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A38BC29D-070C-43AE-B710-14703D3E28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sz="4000"/>
              <a:t>Monsoons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800"/>
              <a:t>Asymmetric Heating: Monsoon</a:t>
            </a:r>
          </a:p>
        </p:txBody>
      </p:sp>
      <p:pic>
        <p:nvPicPr>
          <p:cNvPr id="1126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81200"/>
            <a:ext cx="61055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TextBox 4"/>
          <p:cNvSpPr txBox="1">
            <a:spLocks noChangeArrowheads="1"/>
          </p:cNvSpPr>
          <p:nvPr/>
        </p:nvSpPr>
        <p:spPr bwMode="auto">
          <a:xfrm>
            <a:off x="1108075" y="6477000"/>
            <a:ext cx="699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Gill (1980), © 1980 Royal Meteorological Society/Wiley Interscience.)</a:t>
            </a:r>
          </a:p>
        </p:txBody>
      </p:sp>
      <p:sp>
        <p:nvSpPr>
          <p:cNvPr id="11269" name="TextBox 1"/>
          <p:cNvSpPr txBox="1">
            <a:spLocks noChangeArrowheads="1"/>
          </p:cNvSpPr>
          <p:nvPr/>
        </p:nvSpPr>
        <p:spPr bwMode="auto">
          <a:xfrm>
            <a:off x="6172200" y="23622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zonal velocity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183313" y="35052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streamfunction</a:t>
            </a:r>
          </a:p>
        </p:txBody>
      </p:sp>
      <p:sp>
        <p:nvSpPr>
          <p:cNvPr id="11271" name="TextBox 5"/>
          <p:cNvSpPr txBox="1">
            <a:spLocks noChangeArrowheads="1"/>
          </p:cNvSpPr>
          <p:nvPr/>
        </p:nvSpPr>
        <p:spPr bwMode="auto">
          <a:xfrm>
            <a:off x="6172200" y="4583113"/>
            <a:ext cx="221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pressure perturbation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800"/>
              <a:t>Symmetric + Asymmetric Solution</a:t>
            </a:r>
          </a:p>
        </p:txBody>
      </p:sp>
      <p:pic>
        <p:nvPicPr>
          <p:cNvPr id="1229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6988"/>
            <a:ext cx="5740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extBox 4"/>
          <p:cNvSpPr txBox="1">
            <a:spLocks noChangeArrowheads="1"/>
          </p:cNvSpPr>
          <p:nvPr/>
        </p:nvSpPr>
        <p:spPr bwMode="auto">
          <a:xfrm>
            <a:off x="1108075" y="6477000"/>
            <a:ext cx="699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Gill (1980), © 1980 Royal Meteorological Society/Wiley Interscience.)</a:t>
            </a:r>
          </a:p>
        </p:txBody>
      </p:sp>
      <p:sp>
        <p:nvSpPr>
          <p:cNvPr id="12293" name="TextBox 1"/>
          <p:cNvSpPr txBox="1">
            <a:spLocks noChangeArrowheads="1"/>
          </p:cNvSpPr>
          <p:nvPr/>
        </p:nvSpPr>
        <p:spPr bwMode="auto">
          <a:xfrm>
            <a:off x="7086600" y="1905000"/>
            <a:ext cx="1463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(u,v) </a:t>
            </a:r>
            <a:r>
              <a:rPr lang="en-US" altLang="en-US" sz="1800"/>
              <a:t>- vectors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w</a:t>
            </a:r>
            <a:r>
              <a:rPr lang="en-US" altLang="en-US" sz="1800"/>
              <a:t> - contours</a:t>
            </a:r>
            <a:endParaRPr lang="en-US" altLang="en-US" sz="1800" i="1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7070725" y="3657600"/>
            <a:ext cx="1463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(u,v) </a:t>
            </a:r>
            <a:r>
              <a:rPr lang="en-US" altLang="en-US" sz="1800"/>
              <a:t>- vectors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/>
              <a:t> - contours</a:t>
            </a:r>
            <a:endParaRPr lang="en-US" altLang="en-US" sz="1800" i="1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Asian Monsoon: Structure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pic>
        <p:nvPicPr>
          <p:cNvPr id="1331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0" t="6369" b="47139"/>
          <a:stretch>
            <a:fillRect/>
          </a:stretch>
        </p:blipFill>
        <p:spPr bwMode="auto">
          <a:xfrm>
            <a:off x="1866900" y="1600200"/>
            <a:ext cx="54483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1"/>
          <p:cNvSpPr txBox="1">
            <a:spLocks noChangeArrowheads="1"/>
          </p:cNvSpPr>
          <p:nvPr/>
        </p:nvSpPr>
        <p:spPr bwMode="auto">
          <a:xfrm>
            <a:off x="2682875" y="5459413"/>
            <a:ext cx="3816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Shaded: OLR (lower: more convective)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Vector: 850 hPa Winds (m s</a:t>
            </a:r>
            <a:r>
              <a:rPr lang="en-US" altLang="en-US" sz="1800" b="1" i="1" baseline="30000"/>
              <a:t>-1</a:t>
            </a:r>
            <a:r>
              <a:rPr lang="en-US" altLang="en-US" sz="1800" b="1" i="1"/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Streamlines: 200 hPa Winds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Asian Monsoon: Key Features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8" y="1600200"/>
            <a:ext cx="60960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Asian Monsoon: Normal Onset Date</a:t>
            </a:r>
          </a:p>
        </p:txBody>
      </p:sp>
      <p:pic>
        <p:nvPicPr>
          <p:cNvPr id="1536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279"/>
          <a:stretch>
            <a:fillRect/>
          </a:stretch>
        </p:blipFill>
        <p:spPr bwMode="auto">
          <a:xfrm>
            <a:off x="1371600" y="2427288"/>
            <a:ext cx="6400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Asian Monsoon: Precipitation</a:t>
            </a:r>
          </a:p>
        </p:txBody>
      </p:sp>
      <p:pic>
        <p:nvPicPr>
          <p:cNvPr id="1638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1828800"/>
            <a:ext cx="46291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8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6781800" y="2209800"/>
            <a:ext cx="1600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Near India</a:t>
            </a:r>
          </a:p>
        </p:txBody>
      </p:sp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6781800" y="3886200"/>
            <a:ext cx="1752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/>
              <a:t>W. Pacific Ocean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Oceanic Transport: Asian Monsoon</a:t>
            </a:r>
          </a:p>
        </p:txBody>
      </p:sp>
      <p:pic>
        <p:nvPicPr>
          <p:cNvPr id="1741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52" r="50000"/>
          <a:stretch>
            <a:fillRect/>
          </a:stretch>
        </p:blipFill>
        <p:spPr bwMode="auto">
          <a:xfrm>
            <a:off x="4343400" y="2590800"/>
            <a:ext cx="44624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pic>
        <p:nvPicPr>
          <p:cNvPr id="17413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371600"/>
            <a:ext cx="40497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TextBox 1"/>
          <p:cNvSpPr txBox="1">
            <a:spLocks noChangeArrowheads="1"/>
          </p:cNvSpPr>
          <p:nvPr/>
        </p:nvSpPr>
        <p:spPr bwMode="auto">
          <a:xfrm>
            <a:off x="228600" y="5105400"/>
            <a:ext cx="412591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Grey arrows</a:t>
            </a:r>
            <a:r>
              <a:rPr lang="en-US" altLang="en-US" dirty="0"/>
              <a:t>: oceanic transport through the depth of the oceanic mixed layer (~90° in layer-average)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Mei-yu/Baiu Front</a:t>
            </a:r>
          </a:p>
        </p:txBody>
      </p:sp>
      <p:pic>
        <p:nvPicPr>
          <p:cNvPr id="1843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84400"/>
            <a:ext cx="4876800" cy="325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Mei-yu/Baiu Front: Precipitation</a:t>
            </a:r>
          </a:p>
        </p:txBody>
      </p:sp>
      <p:pic>
        <p:nvPicPr>
          <p:cNvPr id="1945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771775"/>
            <a:ext cx="7354888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2000250" y="2220913"/>
            <a:ext cx="1446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Total Rainfall</a:t>
            </a:r>
          </a:p>
        </p:txBody>
      </p:sp>
      <p:sp>
        <p:nvSpPr>
          <p:cNvPr id="19462" name="TextBox 1"/>
          <p:cNvSpPr txBox="1">
            <a:spLocks noChangeArrowheads="1"/>
          </p:cNvSpPr>
          <p:nvPr/>
        </p:nvSpPr>
        <p:spPr bwMode="auto">
          <a:xfrm>
            <a:off x="4894263" y="2209800"/>
            <a:ext cx="2935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Mei-yu/Baiu-related Rainfall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Monsoon Trough</a:t>
            </a:r>
          </a:p>
        </p:txBody>
      </p:sp>
      <p:pic>
        <p:nvPicPr>
          <p:cNvPr id="2048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Monsoon Flow Patterns</a:t>
            </a:r>
          </a:p>
        </p:txBody>
      </p:sp>
      <p:pic>
        <p:nvPicPr>
          <p:cNvPr id="30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99" t="11374" r="17049" b="4608"/>
          <a:stretch>
            <a:fillRect/>
          </a:stretch>
        </p:blipFill>
        <p:spPr bwMode="auto">
          <a:xfrm>
            <a:off x="3430588" y="1600200"/>
            <a:ext cx="2351087" cy="454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Structure of the Australian Monsoon</a:t>
            </a:r>
          </a:p>
        </p:txBody>
      </p:sp>
      <p:pic>
        <p:nvPicPr>
          <p:cNvPr id="2150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42" t="53177"/>
          <a:stretch>
            <a:fillRect/>
          </a:stretch>
        </p:blipFill>
        <p:spPr bwMode="auto">
          <a:xfrm>
            <a:off x="2065338" y="1752600"/>
            <a:ext cx="5402262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sp>
        <p:nvSpPr>
          <p:cNvPr id="21509" name="TextBox 1"/>
          <p:cNvSpPr txBox="1">
            <a:spLocks noChangeArrowheads="1"/>
          </p:cNvSpPr>
          <p:nvPr/>
        </p:nvSpPr>
        <p:spPr bwMode="auto">
          <a:xfrm>
            <a:off x="2884525" y="5410200"/>
            <a:ext cx="34130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/>
              <a:t>Shaded: OLR (blues: reduced OLR)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/>
              <a:t>Vector: 850 </a:t>
            </a:r>
            <a:r>
              <a:rPr lang="en-US" altLang="en-US" sz="1800" b="1" i="1" dirty="0" err="1"/>
              <a:t>hPa</a:t>
            </a:r>
            <a:r>
              <a:rPr lang="en-US" altLang="en-US" sz="1800" b="1" i="1" dirty="0"/>
              <a:t> Winds (m s</a:t>
            </a:r>
            <a:r>
              <a:rPr lang="en-US" altLang="en-US" sz="1800" b="1" i="1" baseline="30000" dirty="0"/>
              <a:t>-1</a:t>
            </a:r>
            <a:r>
              <a:rPr lang="en-US" altLang="en-US" sz="1800" b="1" i="1" dirty="0"/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 dirty="0"/>
              <a:t>Streamlines: 200 </a:t>
            </a:r>
            <a:r>
              <a:rPr lang="en-US" altLang="en-US" sz="1800" b="1" i="1" dirty="0" err="1"/>
              <a:t>hPa</a:t>
            </a:r>
            <a:r>
              <a:rPr lang="en-US" altLang="en-US" sz="1800" b="1" i="1" dirty="0"/>
              <a:t> Winds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Oceanic Transport: Australian Monsoon</a:t>
            </a:r>
          </a:p>
        </p:txBody>
      </p:sp>
      <p:pic>
        <p:nvPicPr>
          <p:cNvPr id="2253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0585"/>
          <a:stretch>
            <a:fillRect/>
          </a:stretch>
        </p:blipFill>
        <p:spPr bwMode="auto">
          <a:xfrm>
            <a:off x="1295400" y="1905000"/>
            <a:ext cx="503396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6400800" y="4160838"/>
            <a:ext cx="25908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/>
              <a:t>Grey arrows: </a:t>
            </a:r>
            <a:r>
              <a:rPr lang="en-US" altLang="en-US" dirty="0"/>
              <a:t>oceanic transport through the depth of the oceanic mixed layer (~90° in layer-average)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Australian/Maritime Continent Monsoon</a:t>
            </a:r>
          </a:p>
        </p:txBody>
      </p:sp>
      <p:pic>
        <p:nvPicPr>
          <p:cNvPr id="2355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58785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pic>
        <p:nvPicPr>
          <p:cNvPr id="23557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396"/>
          <a:stretch>
            <a:fillRect/>
          </a:stretch>
        </p:blipFill>
        <p:spPr bwMode="auto">
          <a:xfrm>
            <a:off x="4468813" y="3733800"/>
            <a:ext cx="46751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West African Monsoon</a:t>
            </a:r>
          </a:p>
        </p:txBody>
      </p:sp>
      <p:pic>
        <p:nvPicPr>
          <p:cNvPr id="2457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054225"/>
            <a:ext cx="8412163" cy="351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sp>
        <p:nvSpPr>
          <p:cNvPr id="24581" name="TextBox 1"/>
          <p:cNvSpPr txBox="1">
            <a:spLocks noChangeArrowheads="1"/>
          </p:cNvSpPr>
          <p:nvPr/>
        </p:nvSpPr>
        <p:spPr bwMode="auto">
          <a:xfrm>
            <a:off x="1876425" y="1616075"/>
            <a:ext cx="1333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NH Summer</a:t>
            </a:r>
          </a:p>
        </p:txBody>
      </p:sp>
      <p:sp>
        <p:nvSpPr>
          <p:cNvPr id="24582" name="TextBox 1"/>
          <p:cNvSpPr txBox="1">
            <a:spLocks noChangeArrowheads="1"/>
          </p:cNvSpPr>
          <p:nvPr/>
        </p:nvSpPr>
        <p:spPr bwMode="auto">
          <a:xfrm>
            <a:off x="5791200" y="1600200"/>
            <a:ext cx="1287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SH Summer</a:t>
            </a:r>
          </a:p>
        </p:txBody>
      </p:sp>
      <p:sp>
        <p:nvSpPr>
          <p:cNvPr id="24583" name="TextBox 1"/>
          <p:cNvSpPr txBox="1">
            <a:spLocks noChangeArrowheads="1"/>
          </p:cNvSpPr>
          <p:nvPr/>
        </p:nvSpPr>
        <p:spPr bwMode="auto">
          <a:xfrm>
            <a:off x="2682875" y="5400675"/>
            <a:ext cx="3816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Shaded: OLR (lower: more convective)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Vector: 850 hPa Winds (m s</a:t>
            </a:r>
            <a:r>
              <a:rPr lang="en-US" altLang="en-US" sz="1800" b="1" i="1" baseline="30000"/>
              <a:t>-1</a:t>
            </a:r>
            <a:r>
              <a:rPr lang="en-US" altLang="en-US" sz="1800" b="1" i="1"/>
              <a:t>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Streamlines: 200 hPa Winds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Monsoons of the Americas</a:t>
            </a:r>
          </a:p>
        </p:txBody>
      </p:sp>
      <p:pic>
        <p:nvPicPr>
          <p:cNvPr id="2560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70125"/>
            <a:ext cx="84121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1211263" y="1905000"/>
            <a:ext cx="2663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North American Monsoon</a:t>
            </a:r>
          </a:p>
        </p:txBody>
      </p:sp>
      <p:sp>
        <p:nvSpPr>
          <p:cNvPr id="25606" name="TextBox 1"/>
          <p:cNvSpPr txBox="1">
            <a:spLocks noChangeArrowheads="1"/>
          </p:cNvSpPr>
          <p:nvPr/>
        </p:nvSpPr>
        <p:spPr bwMode="auto">
          <a:xfrm>
            <a:off x="5105400" y="1889125"/>
            <a:ext cx="2659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South American Monsoon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North American Monsoon</a:t>
            </a:r>
          </a:p>
        </p:txBody>
      </p:sp>
      <p:pic>
        <p:nvPicPr>
          <p:cNvPr id="2662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828800"/>
            <a:ext cx="640080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South American Monsoon</a:t>
            </a:r>
          </a:p>
        </p:txBody>
      </p:sp>
      <p:pic>
        <p:nvPicPr>
          <p:cNvPr id="27651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938" y="1752600"/>
            <a:ext cx="6400800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Indian Ocean Dipole</a:t>
            </a:r>
          </a:p>
        </p:txBody>
      </p:sp>
      <p:pic>
        <p:nvPicPr>
          <p:cNvPr id="28675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738" y="1684338"/>
            <a:ext cx="4995862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Active and Break Periods</a:t>
            </a:r>
          </a:p>
        </p:txBody>
      </p:sp>
      <p:pic>
        <p:nvPicPr>
          <p:cNvPr id="296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84338"/>
            <a:ext cx="5878513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sp>
        <p:nvSpPr>
          <p:cNvPr id="29701" name="TextBox 1"/>
          <p:cNvSpPr txBox="1">
            <a:spLocks noChangeArrowheads="1"/>
          </p:cNvSpPr>
          <p:nvPr/>
        </p:nvSpPr>
        <p:spPr bwMode="auto">
          <a:xfrm>
            <a:off x="865188" y="3733800"/>
            <a:ext cx="7604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active</a:t>
            </a:r>
          </a:p>
        </p:txBody>
      </p:sp>
      <p:sp>
        <p:nvSpPr>
          <p:cNvPr id="29702" name="TextBox 1"/>
          <p:cNvSpPr txBox="1">
            <a:spLocks noChangeArrowheads="1"/>
          </p:cNvSpPr>
          <p:nvPr/>
        </p:nvSpPr>
        <p:spPr bwMode="auto">
          <a:xfrm>
            <a:off x="898525" y="1905000"/>
            <a:ext cx="7334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800" b="1" i="1"/>
              <a:t>break</a:t>
            </a:r>
          </a:p>
        </p:txBody>
      </p:sp>
      <p:sp>
        <p:nvSpPr>
          <p:cNvPr id="29703" name="TextBox 1"/>
          <p:cNvSpPr txBox="1">
            <a:spLocks noChangeArrowheads="1"/>
          </p:cNvSpPr>
          <p:nvPr/>
        </p:nvSpPr>
        <p:spPr bwMode="auto">
          <a:xfrm>
            <a:off x="7239000" y="3048000"/>
            <a:ext cx="19335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u="sng"/>
              <a:t>Convection Modulation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Red</a:t>
            </a:r>
            <a:r>
              <a:rPr lang="en-US" altLang="en-US" sz="1400"/>
              <a:t>: suppressed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>
                <a:solidFill>
                  <a:schemeClr val="tx2"/>
                </a:solidFill>
              </a:rPr>
              <a:t>Blue</a:t>
            </a:r>
            <a:r>
              <a:rPr lang="en-US" altLang="en-US" sz="1400"/>
              <a:t>: enhanced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Thickness View of the Monsoon</a:t>
            </a:r>
          </a:p>
        </p:txBody>
      </p:sp>
      <p:pic>
        <p:nvPicPr>
          <p:cNvPr id="409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20800"/>
            <a:ext cx="7620000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Force Balances: Impact of Friction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2016 COMET.)</a:t>
            </a:r>
          </a:p>
        </p:txBody>
      </p:sp>
      <p:pic>
        <p:nvPicPr>
          <p:cNvPr id="512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422400"/>
            <a:ext cx="63500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800"/>
              <a:t>Symmetric Heating: Walker Circulation</a:t>
            </a:r>
          </a:p>
        </p:txBody>
      </p:sp>
      <p:pic>
        <p:nvPicPr>
          <p:cNvPr id="6147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789"/>
          <a:stretch>
            <a:fillRect/>
          </a:stretch>
        </p:blipFill>
        <p:spPr bwMode="auto">
          <a:xfrm>
            <a:off x="23813" y="1296988"/>
            <a:ext cx="77152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1108075" y="6477000"/>
            <a:ext cx="699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Gill (1980), © 1980 Royal Meteorological Society/Wiley Interscience.)</a:t>
            </a:r>
          </a:p>
        </p:txBody>
      </p:sp>
      <p:sp>
        <p:nvSpPr>
          <p:cNvPr id="6149" name="TextBox 1"/>
          <p:cNvSpPr txBox="1">
            <a:spLocks noChangeArrowheads="1"/>
          </p:cNvSpPr>
          <p:nvPr/>
        </p:nvSpPr>
        <p:spPr bwMode="auto">
          <a:xfrm>
            <a:off x="7543800" y="2133600"/>
            <a:ext cx="1463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(u,v) </a:t>
            </a:r>
            <a:r>
              <a:rPr lang="en-US" altLang="en-US" sz="1800"/>
              <a:t>- vectors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w</a:t>
            </a:r>
            <a:r>
              <a:rPr lang="en-US" altLang="en-US" sz="1800"/>
              <a:t> - contours</a:t>
            </a:r>
            <a:endParaRPr lang="en-US" altLang="en-US" sz="1800" i="1"/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7543800" y="3811588"/>
            <a:ext cx="1463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(u,v) </a:t>
            </a:r>
            <a:r>
              <a:rPr lang="en-US" altLang="en-US" sz="1800"/>
              <a:t>- vectors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/>
              <a:t> - contours</a:t>
            </a:r>
            <a:endParaRPr lang="en-US" altLang="en-US" sz="1800" i="1"/>
          </a:p>
        </p:txBody>
      </p:sp>
      <p:sp>
        <p:nvSpPr>
          <p:cNvPr id="6151" name="TextBox 9"/>
          <p:cNvSpPr txBox="1">
            <a:spLocks noChangeArrowheads="1"/>
          </p:cNvSpPr>
          <p:nvPr/>
        </p:nvSpPr>
        <p:spPr bwMode="auto">
          <a:xfrm>
            <a:off x="7543800" y="5145088"/>
            <a:ext cx="1828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Meridionally-integrated flow</a:t>
            </a:r>
          </a:p>
        </p:txBody>
      </p:sp>
      <p:sp>
        <p:nvSpPr>
          <p:cNvPr id="2" name="Oval 1"/>
          <p:cNvSpPr/>
          <p:nvPr/>
        </p:nvSpPr>
        <p:spPr>
          <a:xfrm>
            <a:off x="2590800" y="1981200"/>
            <a:ext cx="457200" cy="533400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048000" y="1296988"/>
            <a:ext cx="533400" cy="684212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505200" y="1066800"/>
            <a:ext cx="13255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heat forcing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800"/>
              <a:t>Symmetric Heating: Hadley Circulation</a:t>
            </a:r>
          </a:p>
        </p:txBody>
      </p:sp>
      <p:pic>
        <p:nvPicPr>
          <p:cNvPr id="717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1941513"/>
            <a:ext cx="7715250" cy="374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108075" y="6477000"/>
            <a:ext cx="699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Gill (1980), © 1980 Royal Meteorological Society/Wiley Interscience.)</a:t>
            </a:r>
          </a:p>
        </p:txBody>
      </p:sp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6399213" y="23622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zonal velocity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6326188" y="3657600"/>
            <a:ext cx="1609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streamfunction</a:t>
            </a:r>
          </a:p>
        </p:txBody>
      </p:sp>
      <p:sp>
        <p:nvSpPr>
          <p:cNvPr id="7175" name="TextBox 5"/>
          <p:cNvSpPr txBox="1">
            <a:spLocks noChangeArrowheads="1"/>
          </p:cNvSpPr>
          <p:nvPr/>
        </p:nvSpPr>
        <p:spPr bwMode="auto">
          <a:xfrm>
            <a:off x="6315075" y="4583113"/>
            <a:ext cx="2219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pressure perturbation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/>
              <a:t>Recall: </a:t>
            </a:r>
            <a:r>
              <a:rPr lang="en-US" altLang="en-US" sz="3800" i="1"/>
              <a:t>n</a:t>
            </a:r>
            <a:r>
              <a:rPr lang="en-US" altLang="en-US" sz="3800"/>
              <a:t> = 1 ER and </a:t>
            </a:r>
            <a:r>
              <a:rPr lang="en-US" altLang="en-US" sz="3800" i="1"/>
              <a:t>n</a:t>
            </a:r>
            <a:r>
              <a:rPr lang="en-US" altLang="en-US" sz="3800"/>
              <a:t> = 0 MRG Waves</a:t>
            </a:r>
          </a:p>
        </p:txBody>
      </p:sp>
      <p:pic>
        <p:nvPicPr>
          <p:cNvPr id="8195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25" y="2105025"/>
            <a:ext cx="3317875" cy="3517900"/>
          </a:xfrm>
        </p:spPr>
      </p:pic>
      <p:sp>
        <p:nvSpPr>
          <p:cNvPr id="8196" name="TextBox 4"/>
          <p:cNvSpPr txBox="1">
            <a:spLocks noChangeArrowheads="1"/>
          </p:cNvSpPr>
          <p:nvPr/>
        </p:nvSpPr>
        <p:spPr bwMode="auto">
          <a:xfrm>
            <a:off x="1014413" y="6477000"/>
            <a:ext cx="7183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Matsuno (1966), their Figures 4c and 6b. © 1966, J. Meteor. Soc. Japan.)</a:t>
            </a:r>
          </a:p>
        </p:txBody>
      </p:sp>
      <p:pic>
        <p:nvPicPr>
          <p:cNvPr id="8197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197100"/>
            <a:ext cx="3378200" cy="351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7"/>
          <p:cNvSpPr txBox="1">
            <a:spLocks noChangeArrowheads="1"/>
          </p:cNvSpPr>
          <p:nvPr/>
        </p:nvSpPr>
        <p:spPr bwMode="auto">
          <a:xfrm>
            <a:off x="5638800" y="1749425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n</a:t>
            </a:r>
            <a:r>
              <a:rPr lang="en-US" altLang="en-US" sz="1400" b="1"/>
              <a:t> = 0 MRG Wave</a:t>
            </a:r>
          </a:p>
        </p:txBody>
      </p:sp>
      <p:sp>
        <p:nvSpPr>
          <p:cNvPr id="8199" name="TextBox 7"/>
          <p:cNvSpPr txBox="1">
            <a:spLocks noChangeArrowheads="1"/>
          </p:cNvSpPr>
          <p:nvPr/>
        </p:nvSpPr>
        <p:spPr bwMode="auto">
          <a:xfrm>
            <a:off x="1676400" y="1752600"/>
            <a:ext cx="1676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i="1"/>
              <a:t>n</a:t>
            </a:r>
            <a:r>
              <a:rPr lang="en-US" altLang="en-US" sz="1400" b="1"/>
              <a:t> = 1 ER Wave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800" i="1"/>
              <a:t>n</a:t>
            </a:r>
            <a:r>
              <a:rPr lang="en-US" altLang="en-US" sz="3800"/>
              <a:t> = 2 Equatorial Rossby Waves</a:t>
            </a:r>
          </a:p>
        </p:txBody>
      </p:sp>
      <p:pic>
        <p:nvPicPr>
          <p:cNvPr id="921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2900" y="2132013"/>
            <a:ext cx="3378200" cy="3463925"/>
          </a:xfrm>
        </p:spPr>
      </p:pic>
      <p:sp>
        <p:nvSpPr>
          <p:cNvPr id="9220" name="TextBox 4"/>
          <p:cNvSpPr txBox="1">
            <a:spLocks noChangeArrowheads="1"/>
          </p:cNvSpPr>
          <p:nvPr/>
        </p:nvSpPr>
        <p:spPr bwMode="auto">
          <a:xfrm>
            <a:off x="1323975" y="6477000"/>
            <a:ext cx="65643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Matsuno (1966), their Figure 5c. © 1966, J. Meteor. Soc. Japan.)</a:t>
            </a:r>
          </a:p>
        </p:txBody>
      </p:sp>
      <p:sp>
        <p:nvSpPr>
          <p:cNvPr id="2" name="Cloud 1"/>
          <p:cNvSpPr/>
          <p:nvPr/>
        </p:nvSpPr>
        <p:spPr>
          <a:xfrm>
            <a:off x="5562600" y="2743200"/>
            <a:ext cx="762000" cy="533400"/>
          </a:xfrm>
          <a:prstGeom prst="cloud">
            <a:avLst/>
          </a:pr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6324600" y="31242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3" name="TextBox 7"/>
          <p:cNvSpPr txBox="1">
            <a:spLocks noChangeArrowheads="1"/>
          </p:cNvSpPr>
          <p:nvPr/>
        </p:nvSpPr>
        <p:spPr bwMode="auto">
          <a:xfrm>
            <a:off x="6934200" y="2743200"/>
            <a:ext cx="16764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Location of maximized speed convergence</a:t>
            </a:r>
          </a:p>
        </p:txBody>
      </p:sp>
      <p:sp>
        <p:nvSpPr>
          <p:cNvPr id="9224" name="TextBox 12"/>
          <p:cNvSpPr txBox="1">
            <a:spLocks noChangeArrowheads="1"/>
          </p:cNvSpPr>
          <p:nvPr/>
        </p:nvSpPr>
        <p:spPr bwMode="auto">
          <a:xfrm>
            <a:off x="1219200" y="2927350"/>
            <a:ext cx="1676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Winds maximized near equator and decay rapidly N/S from there</a:t>
            </a:r>
          </a:p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1400" b="1"/>
          </a:p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Negligible cross-equatorial flow</a:t>
            </a:r>
          </a:p>
        </p:txBody>
      </p:sp>
      <p:sp>
        <p:nvSpPr>
          <p:cNvPr id="12" name="Cloud 11"/>
          <p:cNvSpPr/>
          <p:nvPr/>
        </p:nvSpPr>
        <p:spPr>
          <a:xfrm>
            <a:off x="5562600" y="3886200"/>
            <a:ext cx="762000" cy="533400"/>
          </a:xfrm>
          <a:prstGeom prst="cloud">
            <a:avLst/>
          </a:prstGeom>
          <a:solidFill>
            <a:schemeClr val="accent3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226" name="TextBox 7"/>
          <p:cNvSpPr txBox="1">
            <a:spLocks noChangeArrowheads="1"/>
          </p:cNvSpPr>
          <p:nvPr/>
        </p:nvSpPr>
        <p:spPr bwMode="auto">
          <a:xfrm>
            <a:off x="6934200" y="3833813"/>
            <a:ext cx="167640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Location of maximized divergence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6324600" y="4114800"/>
            <a:ext cx="6096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82000" cy="1143000"/>
          </a:xfrm>
        </p:spPr>
        <p:txBody>
          <a:bodyPr/>
          <a:lstStyle/>
          <a:p>
            <a:pPr eaLnBrk="1" hangingPunct="1"/>
            <a:r>
              <a:rPr lang="en-US" altLang="en-US" sz="3800"/>
              <a:t>Asymmetric Heating: Monsoon</a:t>
            </a:r>
          </a:p>
        </p:txBody>
      </p:sp>
      <p:pic>
        <p:nvPicPr>
          <p:cNvPr id="1024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1296988"/>
            <a:ext cx="51022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TextBox 4"/>
          <p:cNvSpPr txBox="1">
            <a:spLocks noChangeArrowheads="1"/>
          </p:cNvSpPr>
          <p:nvPr/>
        </p:nvSpPr>
        <p:spPr bwMode="auto">
          <a:xfrm>
            <a:off x="1108075" y="6477000"/>
            <a:ext cx="69961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Gill (1980), © 1980 Royal Meteorological Society/Wiley Interscience.)</a:t>
            </a:r>
          </a:p>
        </p:txBody>
      </p:sp>
      <p:sp>
        <p:nvSpPr>
          <p:cNvPr id="10245" name="TextBox 1"/>
          <p:cNvSpPr txBox="1">
            <a:spLocks noChangeArrowheads="1"/>
          </p:cNvSpPr>
          <p:nvPr/>
        </p:nvSpPr>
        <p:spPr bwMode="auto">
          <a:xfrm>
            <a:off x="6308725" y="1924050"/>
            <a:ext cx="1463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(u,v) </a:t>
            </a:r>
            <a:r>
              <a:rPr lang="en-US" altLang="en-US" sz="1800"/>
              <a:t>- vectors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w</a:t>
            </a:r>
            <a:r>
              <a:rPr lang="en-US" altLang="en-US" sz="1800"/>
              <a:t> - contours</a:t>
            </a:r>
            <a:endParaRPr lang="en-US" altLang="en-US" sz="1800" i="1"/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6308725" y="3811588"/>
            <a:ext cx="1463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(u,v) </a:t>
            </a:r>
            <a:r>
              <a:rPr lang="en-US" altLang="en-US" sz="1800"/>
              <a:t>- vectors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/>
              <a:t>p</a:t>
            </a:r>
            <a:r>
              <a:rPr lang="en-US" altLang="en-US" sz="1800"/>
              <a:t> - contours</a:t>
            </a:r>
            <a:endParaRPr lang="en-US" altLang="en-US" sz="1800" i="1"/>
          </a:p>
        </p:txBody>
      </p:sp>
      <p:sp>
        <p:nvSpPr>
          <p:cNvPr id="2" name="Oval 1"/>
          <p:cNvSpPr/>
          <p:nvPr/>
        </p:nvSpPr>
        <p:spPr>
          <a:xfrm>
            <a:off x="5195888" y="1714500"/>
            <a:ext cx="457200" cy="533400"/>
          </a:xfrm>
          <a:prstGeom prst="ellipse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" name="Straight Arrow Connector 3"/>
          <p:cNvCxnSpPr>
            <a:endCxn id="2" idx="1"/>
          </p:cNvCxnSpPr>
          <p:nvPr/>
        </p:nvCxnSpPr>
        <p:spPr>
          <a:xfrm>
            <a:off x="5089525" y="1436688"/>
            <a:ext cx="173038" cy="355600"/>
          </a:xfrm>
          <a:prstGeom prst="straightConnector1">
            <a:avLst/>
          </a:prstGeom>
          <a:ln w="254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870325" y="1066800"/>
            <a:ext cx="1325563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cs typeface="Arial" charset="0"/>
              </a:rPr>
              <a:t>heat forcing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828</Words>
  <Application>Microsoft Office PowerPoint</Application>
  <PresentationFormat>On-screen Show (4:3)</PresentationFormat>
  <Paragraphs>109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Monsoons</vt:lpstr>
      <vt:lpstr>Monsoon Flow Patterns</vt:lpstr>
      <vt:lpstr>Thickness View of the Monsoon</vt:lpstr>
      <vt:lpstr>Force Balances: Impact of Friction</vt:lpstr>
      <vt:lpstr>Symmetric Heating: Walker Circulation</vt:lpstr>
      <vt:lpstr>Symmetric Heating: Hadley Circulation</vt:lpstr>
      <vt:lpstr>Recall: n = 1 ER and n = 0 MRG Waves</vt:lpstr>
      <vt:lpstr>n = 2 Equatorial Rossby Waves</vt:lpstr>
      <vt:lpstr>Asymmetric Heating: Monsoon</vt:lpstr>
      <vt:lpstr>Asymmetric Heating: Monsoon</vt:lpstr>
      <vt:lpstr>Symmetric + Asymmetric Solution</vt:lpstr>
      <vt:lpstr>Asian Monsoon: Structure</vt:lpstr>
      <vt:lpstr>Asian Monsoon: Key Features</vt:lpstr>
      <vt:lpstr>Asian Monsoon: Normal Onset Date</vt:lpstr>
      <vt:lpstr>Asian Monsoon: Precipitation</vt:lpstr>
      <vt:lpstr>Oceanic Transport: Asian Monsoon</vt:lpstr>
      <vt:lpstr>Mei-yu/Baiu Front</vt:lpstr>
      <vt:lpstr>Mei-yu/Baiu Front: Precipitation</vt:lpstr>
      <vt:lpstr>Monsoon Trough</vt:lpstr>
      <vt:lpstr>Structure of the Australian Monsoon</vt:lpstr>
      <vt:lpstr>Oceanic Transport: Australian Monsoon</vt:lpstr>
      <vt:lpstr>Australian/Maritime Continent Monsoon</vt:lpstr>
      <vt:lpstr>West African Monsoon</vt:lpstr>
      <vt:lpstr>Monsoons of the Americas</vt:lpstr>
      <vt:lpstr>North American Monsoon</vt:lpstr>
      <vt:lpstr>South American Monsoon</vt:lpstr>
      <vt:lpstr>Indian Ocean Dipole</vt:lpstr>
      <vt:lpstr>Active and Break Periods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Tropical Meteorology</dc:title>
  <dc:creator>Clark Evans</dc:creator>
  <cp:lastModifiedBy>Clark Evans</cp:lastModifiedBy>
  <cp:revision>62</cp:revision>
  <dcterms:created xsi:type="dcterms:W3CDTF">2012-01-06T20:24:21Z</dcterms:created>
  <dcterms:modified xsi:type="dcterms:W3CDTF">2022-02-25T19:14:53Z</dcterms:modified>
</cp:coreProperties>
</file>