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5" r:id="rId3"/>
    <p:sldId id="274" r:id="rId4"/>
    <p:sldId id="275" r:id="rId5"/>
    <p:sldId id="276" r:id="rId6"/>
    <p:sldId id="277" r:id="rId7"/>
    <p:sldId id="278" r:id="rId8"/>
    <p:sldId id="279" r:id="rId9"/>
    <p:sldId id="293" r:id="rId10"/>
    <p:sldId id="280" r:id="rId11"/>
    <p:sldId id="281" r:id="rId12"/>
    <p:sldId id="282" r:id="rId13"/>
    <p:sldId id="294" r:id="rId14"/>
    <p:sldId id="285" r:id="rId15"/>
    <p:sldId id="291" r:id="rId16"/>
    <p:sldId id="286" r:id="rId17"/>
    <p:sldId id="287" r:id="rId18"/>
    <p:sldId id="288" r:id="rId19"/>
    <p:sldId id="289" r:id="rId20"/>
    <p:sldId id="292" r:id="rId21"/>
    <p:sldId id="290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ECC0F-B3E2-45D2-A0EC-20BEBFE709FB}" v="22" dt="2020-04-09T17:07:10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EB8ECC0F-B3E2-45D2-A0EC-20BEBFE709FB}"/>
    <pc:docChg chg="addSld modSld sldOrd">
      <pc:chgData name="Clark Evans" userId="3e2a8c8b-6a2e-49da-bdc9-2fe681837cf0" providerId="ADAL" clId="{EB8ECC0F-B3E2-45D2-A0EC-20BEBFE709FB}" dt="2020-04-09T17:07:10.831" v="208"/>
      <pc:docMkLst>
        <pc:docMk/>
      </pc:docMkLst>
      <pc:sldChg chg="addSp delSp modSp">
        <pc:chgData name="Clark Evans" userId="3e2a8c8b-6a2e-49da-bdc9-2fe681837cf0" providerId="ADAL" clId="{EB8ECC0F-B3E2-45D2-A0EC-20BEBFE709FB}" dt="2020-04-09T17:01:47.811" v="8" actId="478"/>
        <pc:sldMkLst>
          <pc:docMk/>
          <pc:sldMk cId="0" sldId="274"/>
        </pc:sldMkLst>
        <pc:spChg chg="add">
          <ac:chgData name="Clark Evans" userId="3e2a8c8b-6a2e-49da-bdc9-2fe681837cf0" providerId="ADAL" clId="{EB8ECC0F-B3E2-45D2-A0EC-20BEBFE709FB}" dt="2020-04-09T17:01:45.953" v="7"/>
          <ac:spMkLst>
            <pc:docMk/>
            <pc:sldMk cId="0" sldId="274"/>
            <ac:spMk id="5" creationId="{12A84AF1-2AF3-42B5-B991-7BD559AFAAE4}"/>
          </ac:spMkLst>
        </pc:spChg>
        <pc:spChg chg="del">
          <ac:chgData name="Clark Evans" userId="3e2a8c8b-6a2e-49da-bdc9-2fe681837cf0" providerId="ADAL" clId="{EB8ECC0F-B3E2-45D2-A0EC-20BEBFE709FB}" dt="2020-04-09T17:01:47.811" v="8" actId="478"/>
          <ac:spMkLst>
            <pc:docMk/>
            <pc:sldMk cId="0" sldId="274"/>
            <ac:spMk id="3075" creationId="{00000000-0000-0000-0000-000000000000}"/>
          </ac:spMkLst>
        </pc:spChg>
        <pc:picChg chg="mod">
          <ac:chgData name="Clark Evans" userId="3e2a8c8b-6a2e-49da-bdc9-2fe681837cf0" providerId="ADAL" clId="{EB8ECC0F-B3E2-45D2-A0EC-20BEBFE709FB}" dt="2020-04-09T17:01:39.661" v="6" actId="1076"/>
          <ac:picMkLst>
            <pc:docMk/>
            <pc:sldMk cId="0" sldId="274"/>
            <ac:picMk id="3076" creationId="{00000000-0000-0000-0000-000000000000}"/>
          </ac:picMkLst>
        </pc:picChg>
      </pc:sldChg>
      <pc:sldChg chg="modSp">
        <pc:chgData name="Clark Evans" userId="3e2a8c8b-6a2e-49da-bdc9-2fe681837cf0" providerId="ADAL" clId="{EB8ECC0F-B3E2-45D2-A0EC-20BEBFE709FB}" dt="2020-04-09T16:58:01.498" v="1" actId="20577"/>
        <pc:sldMkLst>
          <pc:docMk/>
          <pc:sldMk cId="0" sldId="278"/>
        </pc:sldMkLst>
        <pc:spChg chg="mod">
          <ac:chgData name="Clark Evans" userId="3e2a8c8b-6a2e-49da-bdc9-2fe681837cf0" providerId="ADAL" clId="{EB8ECC0F-B3E2-45D2-A0EC-20BEBFE709FB}" dt="2020-04-09T16:58:01.498" v="1" actId="20577"/>
          <ac:spMkLst>
            <pc:docMk/>
            <pc:sldMk cId="0" sldId="278"/>
            <ac:spMk id="7171" creationId="{00000000-0000-0000-0000-000000000000}"/>
          </ac:spMkLst>
        </pc:spChg>
      </pc:sldChg>
      <pc:sldChg chg="modSp add">
        <pc:chgData name="Clark Evans" userId="3e2a8c8b-6a2e-49da-bdc9-2fe681837cf0" providerId="ADAL" clId="{EB8ECC0F-B3E2-45D2-A0EC-20BEBFE709FB}" dt="2020-04-09T17:04:48.080" v="104" actId="20577"/>
        <pc:sldMkLst>
          <pc:docMk/>
          <pc:sldMk cId="3940112118" sldId="293"/>
        </pc:sldMkLst>
        <pc:spChg chg="mod">
          <ac:chgData name="Clark Evans" userId="3e2a8c8b-6a2e-49da-bdc9-2fe681837cf0" providerId="ADAL" clId="{EB8ECC0F-B3E2-45D2-A0EC-20BEBFE709FB}" dt="2020-04-09T17:04:48.080" v="104" actId="20577"/>
          <ac:spMkLst>
            <pc:docMk/>
            <pc:sldMk cId="3940112118" sldId="293"/>
            <ac:spMk id="8195" creationId="{00000000-0000-0000-0000-000000000000}"/>
          </ac:spMkLst>
        </pc:spChg>
        <pc:picChg chg="mod">
          <ac:chgData name="Clark Evans" userId="3e2a8c8b-6a2e-49da-bdc9-2fe681837cf0" providerId="ADAL" clId="{EB8ECC0F-B3E2-45D2-A0EC-20BEBFE709FB}" dt="2020-04-09T17:04:25.619" v="13" actId="1076"/>
          <ac:picMkLst>
            <pc:docMk/>
            <pc:sldMk cId="3940112118" sldId="293"/>
            <ac:picMk id="8196" creationId="{00000000-0000-0000-0000-000000000000}"/>
          </ac:picMkLst>
        </pc:picChg>
      </pc:sldChg>
      <pc:sldChg chg="addSp delSp modSp add">
        <pc:chgData name="Clark Evans" userId="3e2a8c8b-6a2e-49da-bdc9-2fe681837cf0" providerId="ADAL" clId="{EB8ECC0F-B3E2-45D2-A0EC-20BEBFE709FB}" dt="2020-04-09T17:06:30.902" v="187" actId="478"/>
        <pc:sldMkLst>
          <pc:docMk/>
          <pc:sldMk cId="1095878126" sldId="294"/>
        </pc:sldMkLst>
        <pc:spChg chg="add">
          <ac:chgData name="Clark Evans" userId="3e2a8c8b-6a2e-49da-bdc9-2fe681837cf0" providerId="ADAL" clId="{EB8ECC0F-B3E2-45D2-A0EC-20BEBFE709FB}" dt="2020-04-09T17:06:28.847" v="186"/>
          <ac:spMkLst>
            <pc:docMk/>
            <pc:sldMk cId="1095878126" sldId="294"/>
            <ac:spMk id="5" creationId="{E97543C4-0245-4585-A471-6AAD35ED6C1E}"/>
          </ac:spMkLst>
        </pc:spChg>
        <pc:spChg chg="mod">
          <ac:chgData name="Clark Evans" userId="3e2a8c8b-6a2e-49da-bdc9-2fe681837cf0" providerId="ADAL" clId="{EB8ECC0F-B3E2-45D2-A0EC-20BEBFE709FB}" dt="2020-04-09T17:06:21.219" v="185" actId="20577"/>
          <ac:spMkLst>
            <pc:docMk/>
            <pc:sldMk cId="1095878126" sldId="294"/>
            <ac:spMk id="11266" creationId="{00000000-0000-0000-0000-000000000000}"/>
          </ac:spMkLst>
        </pc:spChg>
        <pc:spChg chg="del">
          <ac:chgData name="Clark Evans" userId="3e2a8c8b-6a2e-49da-bdc9-2fe681837cf0" providerId="ADAL" clId="{EB8ECC0F-B3E2-45D2-A0EC-20BEBFE709FB}" dt="2020-04-09T17:06:30.902" v="187" actId="478"/>
          <ac:spMkLst>
            <pc:docMk/>
            <pc:sldMk cId="1095878126" sldId="294"/>
            <ac:spMk id="11267" creationId="{00000000-0000-0000-0000-000000000000}"/>
          </ac:spMkLst>
        </pc:spChg>
        <pc:picChg chg="mod">
          <ac:chgData name="Clark Evans" userId="3e2a8c8b-6a2e-49da-bdc9-2fe681837cf0" providerId="ADAL" clId="{EB8ECC0F-B3E2-45D2-A0EC-20BEBFE709FB}" dt="2020-04-09T17:06:12.305" v="160" actId="14826"/>
          <ac:picMkLst>
            <pc:docMk/>
            <pc:sldMk cId="1095878126" sldId="294"/>
            <ac:picMk id="11268" creationId="{00000000-0000-0000-0000-000000000000}"/>
          </ac:picMkLst>
        </pc:picChg>
      </pc:sldChg>
      <pc:sldChg chg="modSp add ord">
        <pc:chgData name="Clark Evans" userId="3e2a8c8b-6a2e-49da-bdc9-2fe681837cf0" providerId="ADAL" clId="{EB8ECC0F-B3E2-45D2-A0EC-20BEBFE709FB}" dt="2020-04-09T17:07:10.831" v="208"/>
        <pc:sldMkLst>
          <pc:docMk/>
          <pc:sldMk cId="2316019581" sldId="295"/>
        </pc:sldMkLst>
        <pc:spChg chg="mod">
          <ac:chgData name="Clark Evans" userId="3e2a8c8b-6a2e-49da-bdc9-2fe681837cf0" providerId="ADAL" clId="{EB8ECC0F-B3E2-45D2-A0EC-20BEBFE709FB}" dt="2020-04-09T17:06:46.159" v="203" actId="20577"/>
          <ac:spMkLst>
            <pc:docMk/>
            <pc:sldMk cId="2316019581" sldId="295"/>
            <ac:spMk id="3074" creationId="{00000000-0000-0000-0000-000000000000}"/>
          </ac:spMkLst>
        </pc:spChg>
        <pc:picChg chg="mod">
          <ac:chgData name="Clark Evans" userId="3e2a8c8b-6a2e-49da-bdc9-2fe681837cf0" providerId="ADAL" clId="{EB8ECC0F-B3E2-45D2-A0EC-20BEBFE709FB}" dt="2020-04-09T17:07:06.520" v="207" actId="1076"/>
          <ac:picMkLst>
            <pc:docMk/>
            <pc:sldMk cId="2316019581" sldId="295"/>
            <ac:picMk id="307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7A62DDE8-0208-4231-A633-AD8037677F7E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B17586-CF22-4BF0-9610-065D813AE5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C326D0-7C38-46C1-A64C-108DFFB303CA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C4854-94E3-4888-82FE-2B110B15FF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4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459AE-6C91-497C-885D-ED9D3ADA1615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89BC53-9E00-4BBB-82E7-8F8472FEA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33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4FBDF-BB1D-492A-8E4A-6E2394E635F5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CC193-404D-471A-9FF0-B859970D4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3A108-290F-4C02-A815-33A098D65743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6E6B5-A9DA-4BB0-B4E8-3134A7F4B6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88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6E25E-5A48-4C71-A97A-079B166835FD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3BE4-9D1A-4F42-813C-45A1BAF408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D69F-5010-436E-801E-4CD24ABBE459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2D869-8583-48D6-91FE-22B2980ADE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1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7599A-CF29-4CBA-AFD1-FB64FC4EB26D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0CC8A-46D1-48ED-B664-66B2C74A66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45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883AB-35FB-4E9F-BB56-72ADEC2C0D50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6916CE-0DDD-43F9-A995-3811D45823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74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2A5CE-EC88-43B4-B124-387A77030A05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243776-1864-4501-A9B3-BA79026B5D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7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7DFBE-6FF8-4776-B09F-E28BF95F20CC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87004-F17B-4A31-9B7F-A28AE1D46F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15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EB7D9-B087-4908-8BBE-866683F49DD3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FAA688-FB2C-498C-BA52-DD988404F6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6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A58FBC-0609-4147-973F-FDDAB77B649A}" type="datetimeFigureOut">
              <a:rPr lang="en-US"/>
              <a:pPr>
                <a:defRPr/>
              </a:pPr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327EFBF-1FE4-4C75-9039-57C74606D3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Tropical Cyclone Climatology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Seasonal Distribution of TC Activity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922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857375"/>
            <a:ext cx="5888037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Seasonal Distribution of TC Activity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858963"/>
            <a:ext cx="5888037" cy="40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Seasonal Distribution of TC Activity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1968500"/>
            <a:ext cx="5888037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TC Lifetime Max Intensity Climatology</a:t>
            </a:r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459452" y="1968500"/>
            <a:ext cx="4293358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543C4-0245-4585-A471-6AAD35ED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15" y="6477000"/>
            <a:ext cx="56544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Ramsay (2017, </a:t>
            </a:r>
            <a:r>
              <a:rPr lang="en-US" altLang="en-US" sz="1400" b="1" i="1" dirty="0"/>
              <a:t>Nat. </a:t>
            </a:r>
            <a:r>
              <a:rPr lang="en-US" altLang="en-US" sz="1400" b="1" i="1" dirty="0" err="1"/>
              <a:t>Haz</a:t>
            </a:r>
            <a:r>
              <a:rPr lang="en-US" altLang="en-US" sz="1400" b="1" i="1" dirty="0"/>
              <a:t>. Science</a:t>
            </a:r>
            <a:r>
              <a:rPr lang="en-US" altLang="en-US" sz="1400" b="1" dirty="0"/>
              <a:t>). © 2017, Oxford.)</a:t>
            </a:r>
          </a:p>
        </p:txBody>
      </p:sp>
    </p:spTree>
    <p:extLst>
      <p:ext uri="{BB962C8B-B14F-4D97-AF65-F5344CB8AC3E}">
        <p14:creationId xmlns:p14="http://schemas.microsoft.com/office/powerpoint/2010/main" val="109587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Tropical Cyclone Genesis Pathways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dirty="0" err="1"/>
              <a:t>McTaggart</a:t>
            </a:r>
            <a:r>
              <a:rPr lang="en-US" altLang="en-US" sz="1400" b="1" dirty="0"/>
              <a:t>-Cowan et al. (2008), © 2008 American Meteorological Society.)</a:t>
            </a:r>
          </a:p>
        </p:txBody>
      </p:sp>
      <p:pic>
        <p:nvPicPr>
          <p:cNvPr id="1434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7" y="1981200"/>
            <a:ext cx="52371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0" y="42672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Revisited in 2013; TTI category removed.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Genesis by Pathway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87" y="1600200"/>
            <a:ext cx="6977825" cy="4572000"/>
          </a:xfr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dirty="0" err="1"/>
              <a:t>McTaggart</a:t>
            </a:r>
            <a:r>
              <a:rPr lang="en-US" altLang="en-US" sz="1400" b="1" dirty="0"/>
              <a:t>-Cowan et al. (2013), © 2013 American Meteorological Society.)</a:t>
            </a:r>
          </a:p>
        </p:txBody>
      </p:sp>
    </p:spTree>
    <p:extLst>
      <p:ext uri="{BB962C8B-B14F-4D97-AF65-F5344CB8AC3E}">
        <p14:creationId xmlns:p14="http://schemas.microsoft.com/office/powerpoint/2010/main" val="3788900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Atlantic Formation Location by Pathway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McTaggart-Cowan et al. (2008), © 2008 American Meteorological Society.)</a:t>
            </a:r>
          </a:p>
        </p:txBody>
      </p:sp>
      <p:pic>
        <p:nvPicPr>
          <p:cNvPr id="1536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2057400"/>
            <a:ext cx="703421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Atlantic Formation Location by Pathway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McTaggart-Cowan et al. (2008), © 2008 American Meteorological Society.)</a:t>
            </a:r>
          </a:p>
        </p:txBody>
      </p:sp>
      <p:pic>
        <p:nvPicPr>
          <p:cNvPr id="1638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057400"/>
            <a:ext cx="64785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Atlantic Tracks by Formation Pathway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McTaggart-Cowan et al. (2008), © 2008 American Meteorological Society.)</a:t>
            </a: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197100"/>
            <a:ext cx="6478587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Seasonality of Formation by Pathway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McTaggart-Cowan et al. (2008), © 2008 American Meteorological Society.)</a:t>
            </a: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266950"/>
            <a:ext cx="6478587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Annual Tropical Cyclone Counts</a:t>
            </a:r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71772" y="1401474"/>
            <a:ext cx="386871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84AF1-2AF3-42B5-B991-7BD559AF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15" y="6477000"/>
            <a:ext cx="56544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Ramsay (2017, </a:t>
            </a:r>
            <a:r>
              <a:rPr lang="en-US" altLang="en-US" sz="1400" b="1" i="1" dirty="0"/>
              <a:t>Nat. </a:t>
            </a:r>
            <a:r>
              <a:rPr lang="en-US" altLang="en-US" sz="1400" b="1" i="1" dirty="0" err="1"/>
              <a:t>Haz</a:t>
            </a:r>
            <a:r>
              <a:rPr lang="en-US" altLang="en-US" sz="1400" b="1" i="1" dirty="0"/>
              <a:t>. Science</a:t>
            </a:r>
            <a:r>
              <a:rPr lang="en-US" altLang="en-US" sz="1400" b="1" dirty="0"/>
              <a:t>). © 2017, Oxford.)</a:t>
            </a:r>
          </a:p>
        </p:txBody>
      </p:sp>
    </p:spTree>
    <p:extLst>
      <p:ext uri="{BB962C8B-B14F-4D97-AF65-F5344CB8AC3E}">
        <p14:creationId xmlns:p14="http://schemas.microsoft.com/office/powerpoint/2010/main" val="2316019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Seasonality of Formation by Pathway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dirty="0" err="1"/>
              <a:t>McTaggart</a:t>
            </a:r>
            <a:r>
              <a:rPr lang="en-US" altLang="en-US" sz="1400" b="1" dirty="0"/>
              <a:t>-Cowan et al. (2013), © 2013 American Meteorological Society.)</a:t>
            </a:r>
          </a:p>
        </p:txBody>
      </p:sp>
      <p:pic>
        <p:nvPicPr>
          <p:cNvPr id="18436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5502" y="1889919"/>
            <a:ext cx="605299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06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Peak Intensity as a Function of Pathway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931863" y="6477000"/>
            <a:ext cx="73485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McTaggart-Cowan et al. (2008), © 2008 American Meteorological Society.)</a:t>
            </a:r>
          </a:p>
        </p:txBody>
      </p:sp>
      <p:pic>
        <p:nvPicPr>
          <p:cNvPr id="1946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2281238"/>
            <a:ext cx="6478587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Tropical Cyclone Formation Locations</a:t>
            </a:r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63211" y="1752600"/>
            <a:ext cx="641757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A84AF1-2AF3-42B5-B991-7BD559AF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915" y="6477000"/>
            <a:ext cx="56544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Ramsay (2017, </a:t>
            </a:r>
            <a:r>
              <a:rPr lang="en-US" altLang="en-US" sz="1400" b="1" i="1" dirty="0"/>
              <a:t>Nat. </a:t>
            </a:r>
            <a:r>
              <a:rPr lang="en-US" altLang="en-US" sz="1400" b="1" i="1" dirty="0" err="1"/>
              <a:t>Haz</a:t>
            </a:r>
            <a:r>
              <a:rPr lang="en-US" altLang="en-US" sz="1400" b="1" i="1" dirty="0"/>
              <a:t>. Science</a:t>
            </a:r>
            <a:r>
              <a:rPr lang="en-US" altLang="en-US" sz="1400" b="1" dirty="0"/>
              <a:t>). © 2017, Oxford.)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Tropical Cyclone Formation Locations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438" y="1981200"/>
            <a:ext cx="29733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Tropical Cyclone Formation Locations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828800"/>
            <a:ext cx="61039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Tropical Cyclone Formation Locations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</a:t>
            </a:r>
            <a:r>
              <a:rPr lang="en-US" altLang="en-US" sz="1400" b="1" i="1"/>
              <a:t>Global Perspectives on Tropical Cyclones</a:t>
            </a:r>
            <a:r>
              <a:rPr lang="en-US" altLang="en-US" sz="1400" b="1"/>
              <a:t>, Ch. 3, © 1995 WMO.)</a:t>
            </a:r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1857375"/>
            <a:ext cx="6103937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Climatology of Tropical Cyclone Tracks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778915" y="6477000"/>
            <a:ext cx="56544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Ramsay (2017, </a:t>
            </a:r>
            <a:r>
              <a:rPr lang="en-US" altLang="en-US" sz="1400" b="1" i="1" dirty="0"/>
              <a:t>Nat. </a:t>
            </a:r>
            <a:r>
              <a:rPr lang="en-US" altLang="en-US" sz="1400" b="1" i="1" dirty="0" err="1"/>
              <a:t>Haz</a:t>
            </a:r>
            <a:r>
              <a:rPr lang="en-US" altLang="en-US" sz="1400" b="1" i="1" dirty="0"/>
              <a:t>. Science</a:t>
            </a:r>
            <a:r>
              <a:rPr lang="en-US" altLang="en-US" sz="1400" b="1" dirty="0"/>
              <a:t>). © 2017, Oxford.)</a:t>
            </a:r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8388" y="2063863"/>
            <a:ext cx="7075487" cy="3720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Climatology of Tropical Cyclone Motion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344613" y="6477000"/>
            <a:ext cx="65230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Global Perspectives on Tropical Cyclones</a:t>
            </a:r>
            <a:r>
              <a:rPr lang="en-US" altLang="en-US" sz="1400" b="1" dirty="0"/>
              <a:t>, Ch. 4, © 1995 WMO.)</a:t>
            </a: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112838" y="1981200"/>
            <a:ext cx="6986587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Climatology of Tropical Cyclone Motion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685360" y="6477000"/>
            <a:ext cx="7841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Jones et al. (2003, </a:t>
            </a:r>
            <a:r>
              <a:rPr lang="en-US" altLang="en-US" sz="1400" b="1" i="1" dirty="0" err="1"/>
              <a:t>Wea</a:t>
            </a:r>
            <a:r>
              <a:rPr lang="en-US" altLang="en-US" sz="1400" b="1" i="1" dirty="0"/>
              <a:t>. Forecasting</a:t>
            </a:r>
            <a:r>
              <a:rPr lang="en-US" altLang="en-US" sz="1400" b="1" dirty="0"/>
              <a:t>), © 2003, American Meteorological Society.)</a:t>
            </a: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09452" y="1661319"/>
            <a:ext cx="3125096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011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466</Words>
  <Application>Microsoft Office PowerPoint</Application>
  <PresentationFormat>On-screen Show (4:3)</PresentationFormat>
  <Paragraphs>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Tropical Cyclone Climatology</vt:lpstr>
      <vt:lpstr>Annual Tropical Cyclone Counts</vt:lpstr>
      <vt:lpstr>Tropical Cyclone Formation Locations</vt:lpstr>
      <vt:lpstr>Tropical Cyclone Formation Locations</vt:lpstr>
      <vt:lpstr>Tropical Cyclone Formation Locations</vt:lpstr>
      <vt:lpstr>Tropical Cyclone Formation Locations</vt:lpstr>
      <vt:lpstr>Climatology of Tropical Cyclone Tracks</vt:lpstr>
      <vt:lpstr>Climatology of Tropical Cyclone Motion</vt:lpstr>
      <vt:lpstr>Climatology of Tropical Cyclone Motion</vt:lpstr>
      <vt:lpstr>Seasonal Distribution of TC Activity</vt:lpstr>
      <vt:lpstr>Seasonal Distribution of TC Activity</vt:lpstr>
      <vt:lpstr>Seasonal Distribution of TC Activity</vt:lpstr>
      <vt:lpstr>TC Lifetime Max Intensity Climatology</vt:lpstr>
      <vt:lpstr>Tropical Cyclone Genesis Pathways</vt:lpstr>
      <vt:lpstr>Global Genesis by Pathway</vt:lpstr>
      <vt:lpstr>Atlantic Formation Location by Pathway</vt:lpstr>
      <vt:lpstr>Atlantic Formation Location by Pathway</vt:lpstr>
      <vt:lpstr>Atlantic Tracks by Formation Pathway</vt:lpstr>
      <vt:lpstr>Seasonality of Formation by Pathway</vt:lpstr>
      <vt:lpstr>Seasonality of Formation by Pathway</vt:lpstr>
      <vt:lpstr>Peak Intensity as a Function of Pathway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52</cp:revision>
  <dcterms:created xsi:type="dcterms:W3CDTF">2012-01-06T20:24:21Z</dcterms:created>
  <dcterms:modified xsi:type="dcterms:W3CDTF">2020-04-09T17:07:19Z</dcterms:modified>
</cp:coreProperties>
</file>