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86" r:id="rId9"/>
    <p:sldId id="287" r:id="rId10"/>
    <p:sldId id="288" r:id="rId11"/>
    <p:sldId id="289" r:id="rId12"/>
    <p:sldId id="293" r:id="rId13"/>
    <p:sldId id="294" r:id="rId14"/>
    <p:sldId id="295" r:id="rId15"/>
    <p:sldId id="296" r:id="rId16"/>
    <p:sldId id="291" r:id="rId17"/>
    <p:sldId id="292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126" y="2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rk Evans" userId="3e2a8c8b-6a2e-49da-bdc9-2fe681837cf0" providerId="ADAL" clId="{44FC5475-E835-4AB0-92A8-E208A760AB55}"/>
    <pc:docChg chg="modSld">
      <pc:chgData name="Clark Evans" userId="3e2a8c8b-6a2e-49da-bdc9-2fe681837cf0" providerId="ADAL" clId="{44FC5475-E835-4AB0-92A8-E208A760AB55}" dt="2020-04-27T22:00:33.369" v="0" actId="6549"/>
      <pc:docMkLst>
        <pc:docMk/>
      </pc:docMkLst>
      <pc:sldChg chg="modSp">
        <pc:chgData name="Clark Evans" userId="3e2a8c8b-6a2e-49da-bdc9-2fe681837cf0" providerId="ADAL" clId="{44FC5475-E835-4AB0-92A8-E208A760AB55}" dt="2020-04-27T22:00:33.369" v="0" actId="6549"/>
        <pc:sldMkLst>
          <pc:docMk/>
          <pc:sldMk cId="0" sldId="294"/>
        </pc:sldMkLst>
        <pc:spChg chg="mod">
          <ac:chgData name="Clark Evans" userId="3e2a8c8b-6a2e-49da-bdc9-2fe681837cf0" providerId="ADAL" clId="{44FC5475-E835-4AB0-92A8-E208A760AB55}" dt="2020-04-27T22:00:33.369" v="0" actId="6549"/>
          <ac:spMkLst>
            <pc:docMk/>
            <pc:sldMk cId="0" sldId="294"/>
            <ac:spMk id="15377" creationId="{6E46159B-1892-429D-9493-F3881CEB9D6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430F595-D1DF-4381-9E19-40C1BB4933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4DE73B-3C27-49C8-8C85-6D07B6DC23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6ADCD0D5-5963-43C7-9DEF-024308B30267}" type="datetimeFigureOut">
              <a:rPr lang="en-US"/>
              <a:pPr>
                <a:defRPr/>
              </a:pPr>
              <a:t>4/27/2020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F1E5B50-7FEF-4C87-9C94-BF5A3E2ED3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935A7F4-01AC-452F-89FE-412CAF9198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04674-129A-4F5B-96BE-96EF48071CB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79DA1-44F6-4584-93C8-A8486A780C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3D7DE26-3F05-4900-86FF-2CC1F4477A7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02E31-1AC5-45D1-9B25-E5B9E4398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3E6E14-4F9E-4681-A511-613B6E1F119E}" type="datetimeFigureOut">
              <a:rPr lang="en-US"/>
              <a:pPr>
                <a:defRPr/>
              </a:pPr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09FEB-027B-4839-9A89-F44B97488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0DEC6-2450-4792-904A-EF18E0666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3ED9C-8EFD-4B31-AC6D-E6AA5C4046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7213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F93E8-5341-4316-828F-DFEB3F730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111287-3224-4186-90D1-8785FA925F6E}" type="datetimeFigureOut">
              <a:rPr lang="en-US"/>
              <a:pPr>
                <a:defRPr/>
              </a:pPr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DD8DB-C7B2-45C6-BCED-6FD8E01B2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70B85-943C-4EBE-9828-39F3E271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06B10-030E-4BD9-A34F-D8FC74658E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858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92CCA-EBB2-4BBE-8A11-CF0A3FCF6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65A22-F893-4343-A091-5500A7EE4C04}" type="datetimeFigureOut">
              <a:rPr lang="en-US"/>
              <a:pPr>
                <a:defRPr/>
              </a:pPr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1023B-482B-4779-8746-81178BEC4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1ED0C-4BCA-4FCD-AD61-B37340348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674344-7B31-41BA-8393-3FA4984945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83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061A7-3A7F-47CF-BAE4-C9D984CE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EE1FA0-6CA6-4963-A1BD-0C567DF9243D}" type="datetimeFigureOut">
              <a:rPr lang="en-US"/>
              <a:pPr>
                <a:defRPr/>
              </a:pPr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C2BCB-7152-4D9D-803A-3322A1245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6AD23-0F65-46C3-A3E4-865E19E0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67C42A-4BCE-48A0-B6C3-C0ED02D358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4179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A3A90-32F0-482A-A4F8-069B691C0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27B1D6-AAF2-4652-BC0F-956068F4F25B}" type="datetimeFigureOut">
              <a:rPr lang="en-US"/>
              <a:pPr>
                <a:defRPr/>
              </a:pPr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B8B7D-164B-4797-82A6-C0F38C35B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BBAED-1CDA-4270-90E2-7016D2962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3C5655-2E31-4827-B7DB-E8B2F16274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1488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2579CF7-0563-461D-9886-83FA4914A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4C608A-E1EE-4418-B4FA-359E6935F8B5}" type="datetimeFigureOut">
              <a:rPr lang="en-US"/>
              <a:pPr>
                <a:defRPr/>
              </a:pPr>
              <a:t>4/27/2020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2F0BEA3-EDBA-468B-9659-0954F5BB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1BFDE47-39AD-4580-839E-8BB6A540F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5C8156-419D-46A7-9E45-C938F55D07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6581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9A3896-50B4-4D41-A591-FBE530AF4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F725E8-CFD2-4A35-8A15-573469C17151}" type="datetimeFigureOut">
              <a:rPr lang="en-US"/>
              <a:pPr>
                <a:defRPr/>
              </a:pPr>
              <a:t>4/27/2020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44EA48E-8113-4B1B-8665-DCA7B224D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D36EDB1-1E20-4883-8AA0-6C2180767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77FBC7-35A1-4727-A070-851E05D0FE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569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6858386-597D-42E5-B851-EE04A96DD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186F9-F1E7-4184-89D9-84235FF3005F}" type="datetimeFigureOut">
              <a:rPr lang="en-US"/>
              <a:pPr>
                <a:defRPr/>
              </a:pPr>
              <a:t>4/27/2020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FB63243-B617-45FB-922E-98232E330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8087646-0F4B-46BA-ADBB-E1700E3D2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42F03A-32BB-4510-9C05-79F4A4F654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2187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B40B8BA-DA43-401A-9A61-F3ED41BD0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AA4725-B4F2-420B-A47D-57D5DCF626DD}" type="datetimeFigureOut">
              <a:rPr lang="en-US"/>
              <a:pPr>
                <a:defRPr/>
              </a:pPr>
              <a:t>4/27/2020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2C8B030-BB78-4CE3-9B8B-43A23735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63EEB96-6743-4BC8-9627-BA6D7F337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BDB55D-BCB7-4716-B0B1-E78A8D53A4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067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FCA8B95-1568-4178-994C-3A4FB0B4E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71EC4-7876-41EF-BB93-3510E8FCBF94}" type="datetimeFigureOut">
              <a:rPr lang="en-US"/>
              <a:pPr>
                <a:defRPr/>
              </a:pPr>
              <a:t>4/27/2020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F2AECED-198A-400F-A952-1E9242F2A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B9AE8DC-33EE-46E0-B7D1-E206DAC33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7CBDD5-87D9-4B77-9120-C5794657A1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6664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7B0C5A8-35B2-401A-BDD5-A216684D8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711E6B-3C29-4743-B855-B392FACA048B}" type="datetimeFigureOut">
              <a:rPr lang="en-US"/>
              <a:pPr>
                <a:defRPr/>
              </a:pPr>
              <a:t>4/27/2020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EDAD1E1-C95B-4656-8FCC-2E5B92645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A19B7B2-7EB9-490A-859A-A1633DA2F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433423-6AFD-40CE-995E-906A3B013E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533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2F38275F-31E5-4399-89F3-3310EA62364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6CC6EFEF-4B6F-4DD2-8B98-B8D21C8CDA9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0EEDE-455D-48E4-B377-AF91119354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3B64FA8-100C-46B6-841B-84AEB66EE761}" type="datetimeFigureOut">
              <a:rPr lang="en-US"/>
              <a:pPr>
                <a:defRPr/>
              </a:pPr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003F2-0DCD-463B-8553-E5A6BFEE9D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EE80D-CF8E-4F1A-B886-E6B52D2D7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022DC87C-220F-441F-9241-520AE69FEE2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C5F5037A-B31E-41CA-B738-33A2A23C9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2130425"/>
            <a:ext cx="8382000" cy="1470025"/>
          </a:xfrm>
        </p:spPr>
        <p:txBody>
          <a:bodyPr/>
          <a:lstStyle/>
          <a:p>
            <a:pPr eaLnBrk="1" hangingPunct="1"/>
            <a:r>
              <a:rPr lang="en-US" altLang="en-US" sz="4000"/>
              <a:t>Tropical Cyclone Motion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598C1E7-5296-4AB6-B73B-EC2E05D9AF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7FF6D571-46F3-4B33-B60C-00F45D0AA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Beta Effect</a:t>
            </a:r>
          </a:p>
        </p:txBody>
      </p:sp>
      <p:sp>
        <p:nvSpPr>
          <p:cNvPr id="11267" name="TextBox 4">
            <a:extLst>
              <a:ext uri="{FF2B5EF4-FFF2-40B4-BE49-F238E27FC236}">
                <a16:creationId xmlns:a16="http://schemas.microsoft.com/office/drawing/2014/main" id="{0EFD5A4E-65C5-4532-980E-2E01FB5E8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850" y="6477000"/>
            <a:ext cx="47545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(Figure obtained from Chan (2005). © 2005, Annual Reviews.)</a:t>
            </a:r>
          </a:p>
        </p:txBody>
      </p:sp>
      <p:grpSp>
        <p:nvGrpSpPr>
          <p:cNvPr id="11268" name="Group 2">
            <a:extLst>
              <a:ext uri="{FF2B5EF4-FFF2-40B4-BE49-F238E27FC236}">
                <a16:creationId xmlns:a16="http://schemas.microsoft.com/office/drawing/2014/main" id="{46F7FB54-C791-4D14-BBE4-37F8C09CE08F}"/>
              </a:ext>
            </a:extLst>
          </p:cNvPr>
          <p:cNvGrpSpPr>
            <a:grpSpLocks/>
          </p:cNvGrpSpPr>
          <p:nvPr/>
        </p:nvGrpSpPr>
        <p:grpSpPr bwMode="auto">
          <a:xfrm>
            <a:off x="2674938" y="1295400"/>
            <a:ext cx="3862387" cy="5029200"/>
            <a:chOff x="2674289" y="1295400"/>
            <a:chExt cx="3863684" cy="5029200"/>
          </a:xfrm>
        </p:grpSpPr>
        <p:pic>
          <p:nvPicPr>
            <p:cNvPr id="11272" name="Picture 2">
              <a:extLst>
                <a:ext uri="{FF2B5EF4-FFF2-40B4-BE49-F238E27FC236}">
                  <a16:creationId xmlns:a16="http://schemas.microsoft.com/office/drawing/2014/main" id="{E4222D3D-3107-48AE-936A-0F6404D42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4289" y="1295400"/>
              <a:ext cx="3863684" cy="5029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CD28134-4933-4937-BE34-E4DA5E375093}"/>
                </a:ext>
              </a:extLst>
            </p:cNvPr>
            <p:cNvSpPr/>
            <p:nvPr/>
          </p:nvSpPr>
          <p:spPr>
            <a:xfrm>
              <a:off x="2971251" y="5181600"/>
              <a:ext cx="1635674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70C0"/>
                  </a:solidFill>
                </a:rPr>
                <a:t>LINEAR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CCFF14A-82AA-42F3-9E03-0C480EDA8453}"/>
                </a:ext>
              </a:extLst>
            </p:cNvPr>
            <p:cNvSpPr/>
            <p:nvPr/>
          </p:nvSpPr>
          <p:spPr>
            <a:xfrm>
              <a:off x="4606925" y="5181600"/>
              <a:ext cx="1718252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0070C0"/>
                  </a:solidFill>
                </a:rPr>
                <a:t>NON-LINEAR</a:t>
              </a:r>
            </a:p>
          </p:txBody>
        </p:sp>
      </p:grpSp>
      <p:sp>
        <p:nvSpPr>
          <p:cNvPr id="11269" name="TextBox 3">
            <a:extLst>
              <a:ext uri="{FF2B5EF4-FFF2-40B4-BE49-F238E27FC236}">
                <a16:creationId xmlns:a16="http://schemas.microsoft.com/office/drawing/2014/main" id="{0BAB1E70-FB78-43AA-A8FF-6D7115444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1500" y="1676400"/>
            <a:ext cx="774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B050"/>
                </a:solidFill>
              </a:rPr>
              <a:t>t = 0 h</a:t>
            </a:r>
          </a:p>
        </p:txBody>
      </p:sp>
      <p:sp>
        <p:nvSpPr>
          <p:cNvPr id="11270" name="TextBox 8">
            <a:extLst>
              <a:ext uri="{FF2B5EF4-FFF2-40B4-BE49-F238E27FC236}">
                <a16:creationId xmlns:a16="http://schemas.microsoft.com/office/drawing/2014/main" id="{DD900ACA-8D11-47D7-9C03-4F5ADC1E2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2763" y="3048000"/>
            <a:ext cx="892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B050"/>
                </a:solidFill>
              </a:rPr>
              <a:t>t = 36 h</a:t>
            </a:r>
          </a:p>
        </p:txBody>
      </p:sp>
      <p:sp>
        <p:nvSpPr>
          <p:cNvPr id="11271" name="TextBox 9">
            <a:extLst>
              <a:ext uri="{FF2B5EF4-FFF2-40B4-BE49-F238E27FC236}">
                <a16:creationId xmlns:a16="http://schemas.microsoft.com/office/drawing/2014/main" id="{2EE49653-ADB1-4909-B729-8B43B1C03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2763" y="4343400"/>
            <a:ext cx="892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B050"/>
                </a:solidFill>
              </a:rPr>
              <a:t>t = 72 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7ED2C6F0-E270-4E11-83B5-C4551095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Beta Effect</a:t>
            </a:r>
          </a:p>
        </p:txBody>
      </p:sp>
      <p:sp>
        <p:nvSpPr>
          <p:cNvPr id="12291" name="TextBox 4">
            <a:extLst>
              <a:ext uri="{FF2B5EF4-FFF2-40B4-BE49-F238E27FC236}">
                <a16:creationId xmlns:a16="http://schemas.microsoft.com/office/drawing/2014/main" id="{D3FB16AB-36B3-48A3-9FD5-9F7B6793A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850" y="6477000"/>
            <a:ext cx="47545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(Figure obtained from Chan (2005). © 2005, Annual Reviews.)</a:t>
            </a:r>
          </a:p>
        </p:txBody>
      </p:sp>
      <p:pic>
        <p:nvPicPr>
          <p:cNvPr id="12292" name="Picture 4">
            <a:extLst>
              <a:ext uri="{FF2B5EF4-FFF2-40B4-BE49-F238E27FC236}">
                <a16:creationId xmlns:a16="http://schemas.microsoft.com/office/drawing/2014/main" id="{EE54CD09-8E2E-465A-B049-4F0A5AAFB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8" y="1447800"/>
            <a:ext cx="5153025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4AA48A-6E5C-4D1E-9B5B-20FC0CF83DE2}"/>
              </a:ext>
            </a:extLst>
          </p:cNvPr>
          <p:cNvCxnSpPr/>
          <p:nvPr/>
        </p:nvCxnSpPr>
        <p:spPr>
          <a:xfrm flipV="1">
            <a:off x="4495800" y="2971800"/>
            <a:ext cx="0" cy="6858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C52188-F9A2-4C3B-9105-00030A05349C}"/>
              </a:ext>
            </a:extLst>
          </p:cNvPr>
          <p:cNvCxnSpPr/>
          <p:nvPr/>
        </p:nvCxnSpPr>
        <p:spPr>
          <a:xfrm>
            <a:off x="3810000" y="3048000"/>
            <a:ext cx="0" cy="6096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FB53A5A1-D7C2-40B4-B86F-1827853B7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Non-Uniform Horizontal Flow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2CB77C3-9A8C-4D29-83A3-A5909986AA3A}"/>
              </a:ext>
            </a:extLst>
          </p:cNvPr>
          <p:cNvCxnSpPr/>
          <p:nvPr/>
        </p:nvCxnSpPr>
        <p:spPr>
          <a:xfrm flipH="1">
            <a:off x="533400" y="2906713"/>
            <a:ext cx="137160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7CA75B-1916-4C8A-AA34-E03DF7E9DD66}"/>
              </a:ext>
            </a:extLst>
          </p:cNvPr>
          <p:cNvCxnSpPr/>
          <p:nvPr/>
        </p:nvCxnSpPr>
        <p:spPr>
          <a:xfrm flipH="1">
            <a:off x="1371600" y="3440113"/>
            <a:ext cx="53340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942EF8D-ABE9-4FE4-9B1C-D044EEF69593}"/>
              </a:ext>
            </a:extLst>
          </p:cNvPr>
          <p:cNvCxnSpPr/>
          <p:nvPr/>
        </p:nvCxnSpPr>
        <p:spPr>
          <a:xfrm>
            <a:off x="1905000" y="3973513"/>
            <a:ext cx="53340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221094-1F0F-4673-8FEC-EBC7EFED068E}"/>
              </a:ext>
            </a:extLst>
          </p:cNvPr>
          <p:cNvCxnSpPr/>
          <p:nvPr/>
        </p:nvCxnSpPr>
        <p:spPr>
          <a:xfrm>
            <a:off x="1905000" y="4583113"/>
            <a:ext cx="137160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AA7480-AE72-4AEE-8B33-5362ABAA014D}"/>
              </a:ext>
            </a:extLst>
          </p:cNvPr>
          <p:cNvCxnSpPr/>
          <p:nvPr/>
        </p:nvCxnSpPr>
        <p:spPr>
          <a:xfrm flipV="1">
            <a:off x="381000" y="2754313"/>
            <a:ext cx="0" cy="4572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4" name="TextBox 17">
            <a:extLst>
              <a:ext uri="{FF2B5EF4-FFF2-40B4-BE49-F238E27FC236}">
                <a16:creationId xmlns:a16="http://schemas.microsoft.com/office/drawing/2014/main" id="{79B6713C-1083-4F13-8A6D-EC5F13D15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2386013"/>
            <a:ext cx="333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14345" name="TextBox 19">
            <a:extLst>
              <a:ext uri="{FF2B5EF4-FFF2-40B4-BE49-F238E27FC236}">
                <a16:creationId xmlns:a16="http://schemas.microsoft.com/office/drawing/2014/main" id="{49E9FC5D-8704-44C5-8B95-4C750DB44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2388" y="4735513"/>
            <a:ext cx="11922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zonal wind</a:t>
            </a:r>
          </a:p>
        </p:txBody>
      </p:sp>
      <p:grpSp>
        <p:nvGrpSpPr>
          <p:cNvPr id="14346" name="Group 21">
            <a:extLst>
              <a:ext uri="{FF2B5EF4-FFF2-40B4-BE49-F238E27FC236}">
                <a16:creationId xmlns:a16="http://schemas.microsoft.com/office/drawing/2014/main" id="{5305F042-4FDB-40DB-AAEA-95B197ED7DAC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982913"/>
            <a:ext cx="762000" cy="1590675"/>
            <a:chOff x="5105400" y="2530549"/>
            <a:chExt cx="762000" cy="1590603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97659EC-A789-4B18-9C54-CFF2285D4F20}"/>
                </a:ext>
              </a:extLst>
            </p:cNvPr>
            <p:cNvSpPr/>
            <p:nvPr/>
          </p:nvSpPr>
          <p:spPr>
            <a:xfrm>
              <a:off x="5105400" y="2906769"/>
              <a:ext cx="762000" cy="82705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9378C1D-B2D2-4DC0-A479-38D5E4A062E1}"/>
                </a:ext>
              </a:extLst>
            </p:cNvPr>
            <p:cNvSpPr/>
            <p:nvPr/>
          </p:nvSpPr>
          <p:spPr>
            <a:xfrm>
              <a:off x="5156200" y="2530549"/>
              <a:ext cx="330200" cy="681006"/>
            </a:xfrm>
            <a:custGeom>
              <a:avLst/>
              <a:gdLst>
                <a:gd name="connsiteX0" fmla="*/ 0 w 329610"/>
                <a:gd name="connsiteY0" fmla="*/ 680484 h 680484"/>
                <a:gd name="connsiteX1" fmla="*/ 74428 w 329610"/>
                <a:gd name="connsiteY1" fmla="*/ 308344 h 680484"/>
                <a:gd name="connsiteX2" fmla="*/ 329610 w 329610"/>
                <a:gd name="connsiteY2" fmla="*/ 0 h 68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610" h="680484">
                  <a:moveTo>
                    <a:pt x="0" y="680484"/>
                  </a:moveTo>
                  <a:cubicBezTo>
                    <a:pt x="9746" y="551121"/>
                    <a:pt x="19493" y="421758"/>
                    <a:pt x="74428" y="308344"/>
                  </a:cubicBezTo>
                  <a:cubicBezTo>
                    <a:pt x="129363" y="194930"/>
                    <a:pt x="229486" y="97465"/>
                    <a:pt x="329610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879FCACF-AD55-41C5-9B12-D88CCE69CB35}"/>
                </a:ext>
              </a:extLst>
            </p:cNvPr>
            <p:cNvSpPr/>
            <p:nvPr/>
          </p:nvSpPr>
          <p:spPr>
            <a:xfrm rot="10800000">
              <a:off x="5486400" y="3440145"/>
              <a:ext cx="330200" cy="681007"/>
            </a:xfrm>
            <a:custGeom>
              <a:avLst/>
              <a:gdLst>
                <a:gd name="connsiteX0" fmla="*/ 0 w 329610"/>
                <a:gd name="connsiteY0" fmla="*/ 680484 h 680484"/>
                <a:gd name="connsiteX1" fmla="*/ 74428 w 329610"/>
                <a:gd name="connsiteY1" fmla="*/ 308344 h 680484"/>
                <a:gd name="connsiteX2" fmla="*/ 329610 w 329610"/>
                <a:gd name="connsiteY2" fmla="*/ 0 h 68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610" h="680484">
                  <a:moveTo>
                    <a:pt x="0" y="680484"/>
                  </a:moveTo>
                  <a:cubicBezTo>
                    <a:pt x="9746" y="551121"/>
                    <a:pt x="19493" y="421758"/>
                    <a:pt x="74428" y="308344"/>
                  </a:cubicBezTo>
                  <a:cubicBezTo>
                    <a:pt x="129363" y="194930"/>
                    <a:pt x="229486" y="97465"/>
                    <a:pt x="329610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3F371A1-71A2-4F6F-819C-9F3F44BA8335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010400" y="2614136"/>
            <a:ext cx="854080" cy="369332"/>
          </a:xfrm>
          <a:prstGeom prst="rect">
            <a:avLst/>
          </a:prstGeom>
          <a:blipFill rotWithShape="1">
            <a:blip r:embed="rId2"/>
            <a:stretch>
              <a:fillRect b="-13333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cs typeface="Arial" charset="0"/>
              </a:rPr>
              <a:t> 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E75BBF-AAAD-4D29-9AE8-2E5C38032298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195777" y="4736068"/>
            <a:ext cx="854080" cy="369332"/>
          </a:xfrm>
          <a:prstGeom prst="rect">
            <a:avLst/>
          </a:prstGeom>
          <a:blipFill rotWithShape="1">
            <a:blip r:embed="rId3"/>
            <a:stretch>
              <a:fillRect b="-11475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cs typeface="Arial" charset="0"/>
              </a:rPr>
              <a:t> 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030753-0403-4944-B9A6-7C9946BB3153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195777" y="2614136"/>
            <a:ext cx="854080" cy="369332"/>
          </a:xfrm>
          <a:prstGeom prst="rect">
            <a:avLst/>
          </a:prstGeom>
          <a:blipFill rotWithShape="1">
            <a:blip r:embed="rId4"/>
            <a:stretch>
              <a:fillRect b="-13333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cs typeface="Arial" charset="0"/>
              </a:rPr>
              <a:t> 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7B000E-C2D1-49B9-85CA-AD552D57D1C5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010400" y="4736068"/>
            <a:ext cx="854080" cy="369332"/>
          </a:xfrm>
          <a:prstGeom prst="rect">
            <a:avLst/>
          </a:prstGeom>
          <a:blipFill rotWithShape="1">
            <a:blip r:embed="rId5"/>
            <a:stretch>
              <a:fillRect b="-11475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cs typeface="Arial" charset="0"/>
              </a:rPr>
              <a:t> </a:t>
            </a: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E90C5C79-A782-48FB-9C26-308AF5B26069}"/>
              </a:ext>
            </a:extLst>
          </p:cNvPr>
          <p:cNvSpPr/>
          <p:nvPr/>
        </p:nvSpPr>
        <p:spPr>
          <a:xfrm>
            <a:off x="5257800" y="2466975"/>
            <a:ext cx="906463" cy="776288"/>
          </a:xfrm>
          <a:custGeom>
            <a:avLst/>
            <a:gdLst>
              <a:gd name="connsiteX0" fmla="*/ 0 w 906264"/>
              <a:gd name="connsiteY0" fmla="*/ 754912 h 777174"/>
              <a:gd name="connsiteX1" fmla="*/ 595424 w 906264"/>
              <a:gd name="connsiteY1" fmla="*/ 733647 h 777174"/>
              <a:gd name="connsiteX2" fmla="*/ 861238 w 906264"/>
              <a:gd name="connsiteY2" fmla="*/ 361507 h 777174"/>
              <a:gd name="connsiteX3" fmla="*/ 903768 w 906264"/>
              <a:gd name="connsiteY3" fmla="*/ 0 h 777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6264" h="777174">
                <a:moveTo>
                  <a:pt x="0" y="754912"/>
                </a:moveTo>
                <a:cubicBezTo>
                  <a:pt x="225942" y="777063"/>
                  <a:pt x="451884" y="799215"/>
                  <a:pt x="595424" y="733647"/>
                </a:cubicBezTo>
                <a:cubicBezTo>
                  <a:pt x="738964" y="668079"/>
                  <a:pt x="809847" y="483781"/>
                  <a:pt x="861238" y="361507"/>
                </a:cubicBezTo>
                <a:cubicBezTo>
                  <a:pt x="912629" y="239233"/>
                  <a:pt x="908198" y="119616"/>
                  <a:pt x="903768" y="0"/>
                </a:cubicBezTo>
              </a:path>
            </a:pathLst>
          </a:custGeom>
          <a:noFill/>
          <a:ln w="31750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5979BC05-A56B-4ED9-A379-A18594A026E2}"/>
              </a:ext>
            </a:extLst>
          </p:cNvPr>
          <p:cNvSpPr/>
          <p:nvPr/>
        </p:nvSpPr>
        <p:spPr>
          <a:xfrm rot="10800000">
            <a:off x="6858000" y="4419600"/>
            <a:ext cx="906463" cy="777875"/>
          </a:xfrm>
          <a:custGeom>
            <a:avLst/>
            <a:gdLst>
              <a:gd name="connsiteX0" fmla="*/ 0 w 906264"/>
              <a:gd name="connsiteY0" fmla="*/ 754912 h 777174"/>
              <a:gd name="connsiteX1" fmla="*/ 595424 w 906264"/>
              <a:gd name="connsiteY1" fmla="*/ 733647 h 777174"/>
              <a:gd name="connsiteX2" fmla="*/ 861238 w 906264"/>
              <a:gd name="connsiteY2" fmla="*/ 361507 h 777174"/>
              <a:gd name="connsiteX3" fmla="*/ 903768 w 906264"/>
              <a:gd name="connsiteY3" fmla="*/ 0 h 777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6264" h="777174">
                <a:moveTo>
                  <a:pt x="0" y="754912"/>
                </a:moveTo>
                <a:cubicBezTo>
                  <a:pt x="225942" y="777063"/>
                  <a:pt x="451884" y="799215"/>
                  <a:pt x="595424" y="733647"/>
                </a:cubicBezTo>
                <a:cubicBezTo>
                  <a:pt x="738964" y="668079"/>
                  <a:pt x="809847" y="483781"/>
                  <a:pt x="861238" y="361507"/>
                </a:cubicBezTo>
                <a:cubicBezTo>
                  <a:pt x="912629" y="239233"/>
                  <a:pt x="908198" y="119616"/>
                  <a:pt x="903768" y="0"/>
                </a:cubicBezTo>
              </a:path>
            </a:pathLst>
          </a:custGeom>
          <a:noFill/>
          <a:ln w="31750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3D291A13-5531-4F2E-9435-93F3A8D5EEE5}"/>
              </a:ext>
            </a:extLst>
          </p:cNvPr>
          <p:cNvSpPr/>
          <p:nvPr/>
        </p:nvSpPr>
        <p:spPr>
          <a:xfrm rot="16200000">
            <a:off x="5353050" y="4354513"/>
            <a:ext cx="708025" cy="908050"/>
          </a:xfrm>
          <a:custGeom>
            <a:avLst/>
            <a:gdLst>
              <a:gd name="connsiteX0" fmla="*/ 0 w 906264"/>
              <a:gd name="connsiteY0" fmla="*/ 754912 h 777174"/>
              <a:gd name="connsiteX1" fmla="*/ 595424 w 906264"/>
              <a:gd name="connsiteY1" fmla="*/ 733647 h 777174"/>
              <a:gd name="connsiteX2" fmla="*/ 861238 w 906264"/>
              <a:gd name="connsiteY2" fmla="*/ 361507 h 777174"/>
              <a:gd name="connsiteX3" fmla="*/ 903768 w 906264"/>
              <a:gd name="connsiteY3" fmla="*/ 0 h 777174"/>
              <a:gd name="connsiteX0" fmla="*/ 0 w 903884"/>
              <a:gd name="connsiteY0" fmla="*/ 754912 h 777845"/>
              <a:gd name="connsiteX1" fmla="*/ 595424 w 903884"/>
              <a:gd name="connsiteY1" fmla="*/ 733647 h 777845"/>
              <a:gd name="connsiteX2" fmla="*/ 733647 w 903884"/>
              <a:gd name="connsiteY2" fmla="*/ 350874 h 777845"/>
              <a:gd name="connsiteX3" fmla="*/ 903768 w 903884"/>
              <a:gd name="connsiteY3" fmla="*/ 0 h 777845"/>
              <a:gd name="connsiteX0" fmla="*/ 0 w 749930"/>
              <a:gd name="connsiteY0" fmla="*/ 786808 h 809741"/>
              <a:gd name="connsiteX1" fmla="*/ 595424 w 749930"/>
              <a:gd name="connsiteY1" fmla="*/ 765543 h 809741"/>
              <a:gd name="connsiteX2" fmla="*/ 733647 w 749930"/>
              <a:gd name="connsiteY2" fmla="*/ 382770 h 809741"/>
              <a:gd name="connsiteX3" fmla="*/ 744280 w 749930"/>
              <a:gd name="connsiteY3" fmla="*/ 0 h 809741"/>
              <a:gd name="connsiteX0" fmla="*/ 0 w 707400"/>
              <a:gd name="connsiteY0" fmla="*/ 808076 h 823091"/>
              <a:gd name="connsiteX1" fmla="*/ 552894 w 707400"/>
              <a:gd name="connsiteY1" fmla="*/ 765543 h 823091"/>
              <a:gd name="connsiteX2" fmla="*/ 691117 w 707400"/>
              <a:gd name="connsiteY2" fmla="*/ 382770 h 823091"/>
              <a:gd name="connsiteX3" fmla="*/ 701750 w 707400"/>
              <a:gd name="connsiteY3" fmla="*/ 0 h 823091"/>
              <a:gd name="connsiteX0" fmla="*/ 0 w 707400"/>
              <a:gd name="connsiteY0" fmla="*/ 893134 h 908149"/>
              <a:gd name="connsiteX1" fmla="*/ 552894 w 707400"/>
              <a:gd name="connsiteY1" fmla="*/ 850601 h 908149"/>
              <a:gd name="connsiteX2" fmla="*/ 691117 w 707400"/>
              <a:gd name="connsiteY2" fmla="*/ 467828 h 908149"/>
              <a:gd name="connsiteX3" fmla="*/ 701750 w 707400"/>
              <a:gd name="connsiteY3" fmla="*/ 0 h 908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7400" h="908149">
                <a:moveTo>
                  <a:pt x="0" y="893134"/>
                </a:moveTo>
                <a:cubicBezTo>
                  <a:pt x="225942" y="915285"/>
                  <a:pt x="437708" y="921485"/>
                  <a:pt x="552894" y="850601"/>
                </a:cubicBezTo>
                <a:cubicBezTo>
                  <a:pt x="668080" y="779717"/>
                  <a:pt x="666308" y="609595"/>
                  <a:pt x="691117" y="467828"/>
                </a:cubicBezTo>
                <a:cubicBezTo>
                  <a:pt x="715926" y="326061"/>
                  <a:pt x="706180" y="119616"/>
                  <a:pt x="701750" y="0"/>
                </a:cubicBezTo>
              </a:path>
            </a:pathLst>
          </a:custGeom>
          <a:noFill/>
          <a:ln w="31750">
            <a:solidFill>
              <a:srgbClr val="00B0F0"/>
            </a:solidFill>
            <a:prstDash val="sysDash"/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DE778225-A988-44A2-BC6F-08053870BB9C}"/>
              </a:ext>
            </a:extLst>
          </p:cNvPr>
          <p:cNvSpPr/>
          <p:nvPr/>
        </p:nvSpPr>
        <p:spPr>
          <a:xfrm rot="5400000">
            <a:off x="6929438" y="2454275"/>
            <a:ext cx="812800" cy="908050"/>
          </a:xfrm>
          <a:custGeom>
            <a:avLst/>
            <a:gdLst>
              <a:gd name="connsiteX0" fmla="*/ 0 w 906264"/>
              <a:gd name="connsiteY0" fmla="*/ 754912 h 777174"/>
              <a:gd name="connsiteX1" fmla="*/ 595424 w 906264"/>
              <a:gd name="connsiteY1" fmla="*/ 733647 h 777174"/>
              <a:gd name="connsiteX2" fmla="*/ 861238 w 906264"/>
              <a:gd name="connsiteY2" fmla="*/ 361507 h 777174"/>
              <a:gd name="connsiteX3" fmla="*/ 903768 w 906264"/>
              <a:gd name="connsiteY3" fmla="*/ 0 h 777174"/>
              <a:gd name="connsiteX0" fmla="*/ 0 w 903884"/>
              <a:gd name="connsiteY0" fmla="*/ 754912 h 777845"/>
              <a:gd name="connsiteX1" fmla="*/ 595424 w 903884"/>
              <a:gd name="connsiteY1" fmla="*/ 733647 h 777845"/>
              <a:gd name="connsiteX2" fmla="*/ 733647 w 903884"/>
              <a:gd name="connsiteY2" fmla="*/ 350874 h 777845"/>
              <a:gd name="connsiteX3" fmla="*/ 903768 w 903884"/>
              <a:gd name="connsiteY3" fmla="*/ 0 h 777845"/>
              <a:gd name="connsiteX0" fmla="*/ 0 w 749930"/>
              <a:gd name="connsiteY0" fmla="*/ 786808 h 809741"/>
              <a:gd name="connsiteX1" fmla="*/ 595424 w 749930"/>
              <a:gd name="connsiteY1" fmla="*/ 765543 h 809741"/>
              <a:gd name="connsiteX2" fmla="*/ 733647 w 749930"/>
              <a:gd name="connsiteY2" fmla="*/ 382770 h 809741"/>
              <a:gd name="connsiteX3" fmla="*/ 744280 w 749930"/>
              <a:gd name="connsiteY3" fmla="*/ 0 h 809741"/>
              <a:gd name="connsiteX0" fmla="*/ 0 w 707400"/>
              <a:gd name="connsiteY0" fmla="*/ 808076 h 823091"/>
              <a:gd name="connsiteX1" fmla="*/ 552894 w 707400"/>
              <a:gd name="connsiteY1" fmla="*/ 765543 h 823091"/>
              <a:gd name="connsiteX2" fmla="*/ 691117 w 707400"/>
              <a:gd name="connsiteY2" fmla="*/ 382770 h 823091"/>
              <a:gd name="connsiteX3" fmla="*/ 701750 w 707400"/>
              <a:gd name="connsiteY3" fmla="*/ 0 h 823091"/>
              <a:gd name="connsiteX0" fmla="*/ 0 w 707400"/>
              <a:gd name="connsiteY0" fmla="*/ 893134 h 908149"/>
              <a:gd name="connsiteX1" fmla="*/ 552894 w 707400"/>
              <a:gd name="connsiteY1" fmla="*/ 850601 h 908149"/>
              <a:gd name="connsiteX2" fmla="*/ 691117 w 707400"/>
              <a:gd name="connsiteY2" fmla="*/ 467828 h 908149"/>
              <a:gd name="connsiteX3" fmla="*/ 701750 w 707400"/>
              <a:gd name="connsiteY3" fmla="*/ 0 h 908149"/>
              <a:gd name="connsiteX0" fmla="*/ 0 w 800919"/>
              <a:gd name="connsiteY0" fmla="*/ 893134 h 908149"/>
              <a:gd name="connsiteX1" fmla="*/ 552894 w 800919"/>
              <a:gd name="connsiteY1" fmla="*/ 850601 h 908149"/>
              <a:gd name="connsiteX2" fmla="*/ 797446 w 800919"/>
              <a:gd name="connsiteY2" fmla="*/ 467828 h 908149"/>
              <a:gd name="connsiteX3" fmla="*/ 701750 w 800919"/>
              <a:gd name="connsiteY3" fmla="*/ 0 h 908149"/>
              <a:gd name="connsiteX0" fmla="*/ 0 w 813179"/>
              <a:gd name="connsiteY0" fmla="*/ 893134 h 908149"/>
              <a:gd name="connsiteX1" fmla="*/ 552894 w 813179"/>
              <a:gd name="connsiteY1" fmla="*/ 850601 h 908149"/>
              <a:gd name="connsiteX2" fmla="*/ 797446 w 813179"/>
              <a:gd name="connsiteY2" fmla="*/ 467828 h 908149"/>
              <a:gd name="connsiteX3" fmla="*/ 786810 w 813179"/>
              <a:gd name="connsiteY3" fmla="*/ 0 h 908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3179" h="908149">
                <a:moveTo>
                  <a:pt x="0" y="893134"/>
                </a:moveTo>
                <a:cubicBezTo>
                  <a:pt x="225942" y="915285"/>
                  <a:pt x="419987" y="921485"/>
                  <a:pt x="552894" y="850601"/>
                </a:cubicBezTo>
                <a:cubicBezTo>
                  <a:pt x="685801" y="779717"/>
                  <a:pt x="758460" y="609595"/>
                  <a:pt x="797446" y="467828"/>
                </a:cubicBezTo>
                <a:cubicBezTo>
                  <a:pt x="836432" y="326061"/>
                  <a:pt x="791240" y="119616"/>
                  <a:pt x="786810" y="0"/>
                </a:cubicBezTo>
              </a:path>
            </a:pathLst>
          </a:custGeom>
          <a:noFill/>
          <a:ln w="31750">
            <a:solidFill>
              <a:srgbClr val="00B0F0"/>
            </a:solidFill>
            <a:prstDash val="sysDash"/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355" name="TextBox 28">
            <a:extLst>
              <a:ext uri="{FF2B5EF4-FFF2-40B4-BE49-F238E27FC236}">
                <a16:creationId xmlns:a16="http://schemas.microsoft.com/office/drawing/2014/main" id="{B5CE72F8-6211-4C13-A831-DCCAF3C88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6400800"/>
            <a:ext cx="5387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Case 1: Linear Horizontal Shear, No Flow Over TC Center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AEB438AD-2832-4105-BFC9-721B55CCC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Non-Uniform Horizontal Flow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3628779-7361-4CC1-8F82-B08522D68316}"/>
              </a:ext>
            </a:extLst>
          </p:cNvPr>
          <p:cNvCxnSpPr/>
          <p:nvPr/>
        </p:nvCxnSpPr>
        <p:spPr>
          <a:xfrm flipH="1">
            <a:off x="533400" y="2906713"/>
            <a:ext cx="137160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AC454D-FE42-4EF7-B3D9-14148A29A242}"/>
              </a:ext>
            </a:extLst>
          </p:cNvPr>
          <p:cNvCxnSpPr/>
          <p:nvPr/>
        </p:nvCxnSpPr>
        <p:spPr>
          <a:xfrm flipH="1">
            <a:off x="1765300" y="4495800"/>
            <a:ext cx="13970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EA11B19-FE39-48DC-A4BA-2E7618AB787D}"/>
              </a:ext>
            </a:extLst>
          </p:cNvPr>
          <p:cNvCxnSpPr/>
          <p:nvPr/>
        </p:nvCxnSpPr>
        <p:spPr>
          <a:xfrm>
            <a:off x="1384300" y="3973513"/>
            <a:ext cx="533400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BE0E345-D39A-4E72-806D-CD7362B04615}"/>
              </a:ext>
            </a:extLst>
          </p:cNvPr>
          <p:cNvCxnSpPr/>
          <p:nvPr/>
        </p:nvCxnSpPr>
        <p:spPr>
          <a:xfrm>
            <a:off x="914400" y="3446463"/>
            <a:ext cx="990600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654F0F9-E6EB-4AFA-ADB6-32CCD454FDA9}"/>
              </a:ext>
            </a:extLst>
          </p:cNvPr>
          <p:cNvCxnSpPr/>
          <p:nvPr/>
        </p:nvCxnSpPr>
        <p:spPr>
          <a:xfrm flipV="1">
            <a:off x="381000" y="2754313"/>
            <a:ext cx="0" cy="4572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8" name="TextBox 17">
            <a:extLst>
              <a:ext uri="{FF2B5EF4-FFF2-40B4-BE49-F238E27FC236}">
                <a16:creationId xmlns:a16="http://schemas.microsoft.com/office/drawing/2014/main" id="{43C4FA58-0F7C-4672-A914-E877F3417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2386013"/>
            <a:ext cx="333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15369" name="TextBox 19">
            <a:extLst>
              <a:ext uri="{FF2B5EF4-FFF2-40B4-BE49-F238E27FC236}">
                <a16:creationId xmlns:a16="http://schemas.microsoft.com/office/drawing/2014/main" id="{F2A722CF-ABCF-492D-BF51-B11E0482F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2388" y="4735513"/>
            <a:ext cx="11922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zonal wind</a:t>
            </a:r>
          </a:p>
        </p:txBody>
      </p:sp>
      <p:grpSp>
        <p:nvGrpSpPr>
          <p:cNvPr id="15370" name="Group 21">
            <a:extLst>
              <a:ext uri="{FF2B5EF4-FFF2-40B4-BE49-F238E27FC236}">
                <a16:creationId xmlns:a16="http://schemas.microsoft.com/office/drawing/2014/main" id="{3B3E4CAC-467E-4146-BB99-4F512019843C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982913"/>
            <a:ext cx="762000" cy="1590675"/>
            <a:chOff x="5105400" y="2530549"/>
            <a:chExt cx="762000" cy="1590603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2BC587E-A889-4E24-964C-EB55C5DF0730}"/>
                </a:ext>
              </a:extLst>
            </p:cNvPr>
            <p:cNvSpPr/>
            <p:nvPr/>
          </p:nvSpPr>
          <p:spPr>
            <a:xfrm>
              <a:off x="5105400" y="2906769"/>
              <a:ext cx="762000" cy="82705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A160763-1B49-4318-BC7B-0F51B97330FB}"/>
                </a:ext>
              </a:extLst>
            </p:cNvPr>
            <p:cNvSpPr/>
            <p:nvPr/>
          </p:nvSpPr>
          <p:spPr>
            <a:xfrm>
              <a:off x="5156200" y="2530549"/>
              <a:ext cx="330200" cy="681006"/>
            </a:xfrm>
            <a:custGeom>
              <a:avLst/>
              <a:gdLst>
                <a:gd name="connsiteX0" fmla="*/ 0 w 329610"/>
                <a:gd name="connsiteY0" fmla="*/ 680484 h 680484"/>
                <a:gd name="connsiteX1" fmla="*/ 74428 w 329610"/>
                <a:gd name="connsiteY1" fmla="*/ 308344 h 680484"/>
                <a:gd name="connsiteX2" fmla="*/ 329610 w 329610"/>
                <a:gd name="connsiteY2" fmla="*/ 0 h 68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610" h="680484">
                  <a:moveTo>
                    <a:pt x="0" y="680484"/>
                  </a:moveTo>
                  <a:cubicBezTo>
                    <a:pt x="9746" y="551121"/>
                    <a:pt x="19493" y="421758"/>
                    <a:pt x="74428" y="308344"/>
                  </a:cubicBezTo>
                  <a:cubicBezTo>
                    <a:pt x="129363" y="194930"/>
                    <a:pt x="229486" y="97465"/>
                    <a:pt x="329610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E7070D7-FBEF-41A3-B1AE-524F0B565FD8}"/>
                </a:ext>
              </a:extLst>
            </p:cNvPr>
            <p:cNvSpPr/>
            <p:nvPr/>
          </p:nvSpPr>
          <p:spPr>
            <a:xfrm rot="10800000">
              <a:off x="5486400" y="3440145"/>
              <a:ext cx="330200" cy="681007"/>
            </a:xfrm>
            <a:custGeom>
              <a:avLst/>
              <a:gdLst>
                <a:gd name="connsiteX0" fmla="*/ 0 w 329610"/>
                <a:gd name="connsiteY0" fmla="*/ 680484 h 680484"/>
                <a:gd name="connsiteX1" fmla="*/ 74428 w 329610"/>
                <a:gd name="connsiteY1" fmla="*/ 308344 h 680484"/>
                <a:gd name="connsiteX2" fmla="*/ 329610 w 329610"/>
                <a:gd name="connsiteY2" fmla="*/ 0 h 68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610" h="680484">
                  <a:moveTo>
                    <a:pt x="0" y="680484"/>
                  </a:moveTo>
                  <a:cubicBezTo>
                    <a:pt x="9746" y="551121"/>
                    <a:pt x="19493" y="421758"/>
                    <a:pt x="74428" y="308344"/>
                  </a:cubicBezTo>
                  <a:cubicBezTo>
                    <a:pt x="129363" y="194930"/>
                    <a:pt x="229486" y="97465"/>
                    <a:pt x="329610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47A4CF16-4EE6-46DE-B140-CA751FE621E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010400" y="2614136"/>
            <a:ext cx="886140" cy="369332"/>
          </a:xfrm>
          <a:prstGeom prst="rect">
            <a:avLst/>
          </a:prstGeom>
          <a:blipFill rotWithShape="1">
            <a:blip r:embed="rId2"/>
            <a:stretch>
              <a:fillRect b="-13333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cs typeface="Arial" charset="0"/>
              </a:rPr>
              <a:t> 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0076BE-9C1F-4EE7-95E6-C10320AD9527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195777" y="4736068"/>
            <a:ext cx="850874" cy="369332"/>
          </a:xfrm>
          <a:prstGeom prst="rect">
            <a:avLst/>
          </a:prstGeom>
          <a:blipFill rotWithShape="1">
            <a:blip r:embed="rId3"/>
            <a:stretch>
              <a:fillRect b="-11475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cs typeface="Arial" charset="0"/>
              </a:rPr>
              <a:t> 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A011E9-76D6-4437-961D-53D233C8A4CD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195777" y="2614136"/>
            <a:ext cx="886140" cy="369332"/>
          </a:xfrm>
          <a:prstGeom prst="rect">
            <a:avLst/>
          </a:prstGeom>
          <a:blipFill rotWithShape="1">
            <a:blip r:embed="rId4"/>
            <a:stretch>
              <a:fillRect b="-13333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cs typeface="Arial" charset="0"/>
              </a:rPr>
              <a:t> 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EAFC71-7575-4D89-B367-4F58CAE11A3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010400" y="4736068"/>
            <a:ext cx="854080" cy="369332"/>
          </a:xfrm>
          <a:prstGeom prst="rect">
            <a:avLst/>
          </a:prstGeom>
          <a:blipFill rotWithShape="1">
            <a:blip r:embed="rId5"/>
            <a:stretch>
              <a:fillRect b="-11475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cs typeface="Arial" charset="0"/>
              </a:rPr>
              <a:t> </a:t>
            </a: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CE136018-02D1-496B-9536-2006BEBF3A21}"/>
              </a:ext>
            </a:extLst>
          </p:cNvPr>
          <p:cNvSpPr/>
          <p:nvPr/>
        </p:nvSpPr>
        <p:spPr>
          <a:xfrm>
            <a:off x="5257800" y="2574925"/>
            <a:ext cx="906463" cy="777875"/>
          </a:xfrm>
          <a:custGeom>
            <a:avLst/>
            <a:gdLst>
              <a:gd name="connsiteX0" fmla="*/ 0 w 906264"/>
              <a:gd name="connsiteY0" fmla="*/ 754912 h 777174"/>
              <a:gd name="connsiteX1" fmla="*/ 595424 w 906264"/>
              <a:gd name="connsiteY1" fmla="*/ 733647 h 777174"/>
              <a:gd name="connsiteX2" fmla="*/ 861238 w 906264"/>
              <a:gd name="connsiteY2" fmla="*/ 361507 h 777174"/>
              <a:gd name="connsiteX3" fmla="*/ 903768 w 906264"/>
              <a:gd name="connsiteY3" fmla="*/ 0 h 777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6264" h="777174">
                <a:moveTo>
                  <a:pt x="0" y="754912"/>
                </a:moveTo>
                <a:cubicBezTo>
                  <a:pt x="225942" y="777063"/>
                  <a:pt x="451884" y="799215"/>
                  <a:pt x="595424" y="733647"/>
                </a:cubicBezTo>
                <a:cubicBezTo>
                  <a:pt x="738964" y="668079"/>
                  <a:pt x="809847" y="483781"/>
                  <a:pt x="861238" y="361507"/>
                </a:cubicBezTo>
                <a:cubicBezTo>
                  <a:pt x="912629" y="239233"/>
                  <a:pt x="908198" y="119616"/>
                  <a:pt x="903768" y="0"/>
                </a:cubicBezTo>
              </a:path>
            </a:pathLst>
          </a:custGeom>
          <a:noFill/>
          <a:ln w="31750">
            <a:solidFill>
              <a:srgbClr val="00B0F0"/>
            </a:solidFill>
            <a:prstDash val="sysDash"/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1C70A092-ECAC-4402-9F5B-C8995EBB5533}"/>
              </a:ext>
            </a:extLst>
          </p:cNvPr>
          <p:cNvSpPr/>
          <p:nvPr/>
        </p:nvSpPr>
        <p:spPr>
          <a:xfrm rot="5400000">
            <a:off x="6929438" y="2568575"/>
            <a:ext cx="812800" cy="908050"/>
          </a:xfrm>
          <a:custGeom>
            <a:avLst/>
            <a:gdLst>
              <a:gd name="connsiteX0" fmla="*/ 0 w 906264"/>
              <a:gd name="connsiteY0" fmla="*/ 754912 h 777174"/>
              <a:gd name="connsiteX1" fmla="*/ 595424 w 906264"/>
              <a:gd name="connsiteY1" fmla="*/ 733647 h 777174"/>
              <a:gd name="connsiteX2" fmla="*/ 861238 w 906264"/>
              <a:gd name="connsiteY2" fmla="*/ 361507 h 777174"/>
              <a:gd name="connsiteX3" fmla="*/ 903768 w 906264"/>
              <a:gd name="connsiteY3" fmla="*/ 0 h 777174"/>
              <a:gd name="connsiteX0" fmla="*/ 0 w 903884"/>
              <a:gd name="connsiteY0" fmla="*/ 754912 h 777845"/>
              <a:gd name="connsiteX1" fmla="*/ 595424 w 903884"/>
              <a:gd name="connsiteY1" fmla="*/ 733647 h 777845"/>
              <a:gd name="connsiteX2" fmla="*/ 733647 w 903884"/>
              <a:gd name="connsiteY2" fmla="*/ 350874 h 777845"/>
              <a:gd name="connsiteX3" fmla="*/ 903768 w 903884"/>
              <a:gd name="connsiteY3" fmla="*/ 0 h 777845"/>
              <a:gd name="connsiteX0" fmla="*/ 0 w 749930"/>
              <a:gd name="connsiteY0" fmla="*/ 786808 h 809741"/>
              <a:gd name="connsiteX1" fmla="*/ 595424 w 749930"/>
              <a:gd name="connsiteY1" fmla="*/ 765543 h 809741"/>
              <a:gd name="connsiteX2" fmla="*/ 733647 w 749930"/>
              <a:gd name="connsiteY2" fmla="*/ 382770 h 809741"/>
              <a:gd name="connsiteX3" fmla="*/ 744280 w 749930"/>
              <a:gd name="connsiteY3" fmla="*/ 0 h 809741"/>
              <a:gd name="connsiteX0" fmla="*/ 0 w 707400"/>
              <a:gd name="connsiteY0" fmla="*/ 808076 h 823091"/>
              <a:gd name="connsiteX1" fmla="*/ 552894 w 707400"/>
              <a:gd name="connsiteY1" fmla="*/ 765543 h 823091"/>
              <a:gd name="connsiteX2" fmla="*/ 691117 w 707400"/>
              <a:gd name="connsiteY2" fmla="*/ 382770 h 823091"/>
              <a:gd name="connsiteX3" fmla="*/ 701750 w 707400"/>
              <a:gd name="connsiteY3" fmla="*/ 0 h 823091"/>
              <a:gd name="connsiteX0" fmla="*/ 0 w 707400"/>
              <a:gd name="connsiteY0" fmla="*/ 893134 h 908149"/>
              <a:gd name="connsiteX1" fmla="*/ 552894 w 707400"/>
              <a:gd name="connsiteY1" fmla="*/ 850601 h 908149"/>
              <a:gd name="connsiteX2" fmla="*/ 691117 w 707400"/>
              <a:gd name="connsiteY2" fmla="*/ 467828 h 908149"/>
              <a:gd name="connsiteX3" fmla="*/ 701750 w 707400"/>
              <a:gd name="connsiteY3" fmla="*/ 0 h 908149"/>
              <a:gd name="connsiteX0" fmla="*/ 0 w 800919"/>
              <a:gd name="connsiteY0" fmla="*/ 893134 h 908149"/>
              <a:gd name="connsiteX1" fmla="*/ 552894 w 800919"/>
              <a:gd name="connsiteY1" fmla="*/ 850601 h 908149"/>
              <a:gd name="connsiteX2" fmla="*/ 797446 w 800919"/>
              <a:gd name="connsiteY2" fmla="*/ 467828 h 908149"/>
              <a:gd name="connsiteX3" fmla="*/ 701750 w 800919"/>
              <a:gd name="connsiteY3" fmla="*/ 0 h 908149"/>
              <a:gd name="connsiteX0" fmla="*/ 0 w 813179"/>
              <a:gd name="connsiteY0" fmla="*/ 893134 h 908149"/>
              <a:gd name="connsiteX1" fmla="*/ 552894 w 813179"/>
              <a:gd name="connsiteY1" fmla="*/ 850601 h 908149"/>
              <a:gd name="connsiteX2" fmla="*/ 797446 w 813179"/>
              <a:gd name="connsiteY2" fmla="*/ 467828 h 908149"/>
              <a:gd name="connsiteX3" fmla="*/ 786810 w 813179"/>
              <a:gd name="connsiteY3" fmla="*/ 0 h 908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3179" h="908149">
                <a:moveTo>
                  <a:pt x="0" y="893134"/>
                </a:moveTo>
                <a:cubicBezTo>
                  <a:pt x="225942" y="915285"/>
                  <a:pt x="419987" y="921485"/>
                  <a:pt x="552894" y="850601"/>
                </a:cubicBezTo>
                <a:cubicBezTo>
                  <a:pt x="685801" y="779717"/>
                  <a:pt x="758460" y="609595"/>
                  <a:pt x="797446" y="467828"/>
                </a:cubicBezTo>
                <a:cubicBezTo>
                  <a:pt x="836432" y="326061"/>
                  <a:pt x="791240" y="119616"/>
                  <a:pt x="786810" y="0"/>
                </a:cubicBezTo>
              </a:path>
            </a:pathLst>
          </a:custGeom>
          <a:noFill/>
          <a:ln w="31750">
            <a:solidFill>
              <a:srgbClr val="00B0F0"/>
            </a:solidFill>
            <a:prstDash val="sysDash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377" name="TextBox 28">
            <a:extLst>
              <a:ext uri="{FF2B5EF4-FFF2-40B4-BE49-F238E27FC236}">
                <a16:creationId xmlns:a16="http://schemas.microsoft.com/office/drawing/2014/main" id="{6E46159B-1892-429D-9493-F3881CEB9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7199" y="6400800"/>
            <a:ext cx="50956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Case 2: Linear Horizontal Shear, Flow Over TC Center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6BFC2B-FB9C-495B-955D-66030D80C72F}"/>
              </a:ext>
            </a:extLst>
          </p:cNvPr>
          <p:cNvCxnSpPr/>
          <p:nvPr/>
        </p:nvCxnSpPr>
        <p:spPr>
          <a:xfrm>
            <a:off x="6477000" y="2855913"/>
            <a:ext cx="0" cy="1879600"/>
          </a:xfrm>
          <a:prstGeom prst="straightConnector1">
            <a:avLst/>
          </a:prstGeom>
          <a:ln w="31750">
            <a:solidFill>
              <a:srgbClr val="00B0F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D7D791E0-841B-49D1-BE59-4605F237A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Non-Uniform Horizontal Flow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7D11EB5-421D-4ED5-9940-3042191B887D}"/>
              </a:ext>
            </a:extLst>
          </p:cNvPr>
          <p:cNvCxnSpPr/>
          <p:nvPr/>
        </p:nvCxnSpPr>
        <p:spPr>
          <a:xfrm flipH="1">
            <a:off x="533400" y="2906713"/>
            <a:ext cx="137160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88DC6F-EDCB-471A-947C-47A07FE06054}"/>
              </a:ext>
            </a:extLst>
          </p:cNvPr>
          <p:cNvCxnSpPr/>
          <p:nvPr/>
        </p:nvCxnSpPr>
        <p:spPr>
          <a:xfrm flipH="1">
            <a:off x="1371600" y="3440113"/>
            <a:ext cx="53340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D4C288-BD24-445C-8512-4E9DCAE59B9F}"/>
              </a:ext>
            </a:extLst>
          </p:cNvPr>
          <p:cNvCxnSpPr/>
          <p:nvPr/>
        </p:nvCxnSpPr>
        <p:spPr>
          <a:xfrm>
            <a:off x="1905000" y="3973513"/>
            <a:ext cx="53340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BD48CE9-1EB2-4F27-B27B-22BC6BDB1447}"/>
              </a:ext>
            </a:extLst>
          </p:cNvPr>
          <p:cNvCxnSpPr/>
          <p:nvPr/>
        </p:nvCxnSpPr>
        <p:spPr>
          <a:xfrm>
            <a:off x="1905000" y="4583113"/>
            <a:ext cx="137160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A3758B-CE6E-4645-91DE-17D88F671C13}"/>
              </a:ext>
            </a:extLst>
          </p:cNvPr>
          <p:cNvCxnSpPr/>
          <p:nvPr/>
        </p:nvCxnSpPr>
        <p:spPr>
          <a:xfrm flipV="1">
            <a:off x="381000" y="2754313"/>
            <a:ext cx="0" cy="4572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2" name="TextBox 17">
            <a:extLst>
              <a:ext uri="{FF2B5EF4-FFF2-40B4-BE49-F238E27FC236}">
                <a16:creationId xmlns:a16="http://schemas.microsoft.com/office/drawing/2014/main" id="{A056A7A6-4994-47BD-BFD8-4365A93F8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2386013"/>
            <a:ext cx="333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16393" name="TextBox 19">
            <a:extLst>
              <a:ext uri="{FF2B5EF4-FFF2-40B4-BE49-F238E27FC236}">
                <a16:creationId xmlns:a16="http://schemas.microsoft.com/office/drawing/2014/main" id="{3AE1C66C-34C7-48F8-94BD-77B72089E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2388" y="4735513"/>
            <a:ext cx="11922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zonal wind</a:t>
            </a:r>
          </a:p>
        </p:txBody>
      </p:sp>
      <p:grpSp>
        <p:nvGrpSpPr>
          <p:cNvPr id="16394" name="Group 21">
            <a:extLst>
              <a:ext uri="{FF2B5EF4-FFF2-40B4-BE49-F238E27FC236}">
                <a16:creationId xmlns:a16="http://schemas.microsoft.com/office/drawing/2014/main" id="{C55296FC-E076-4A88-A814-D490EF1D2412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982913"/>
            <a:ext cx="762000" cy="1590675"/>
            <a:chOff x="5105400" y="2530549"/>
            <a:chExt cx="762000" cy="1590603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162BFCA-8DFD-4094-9305-71D89E42D684}"/>
                </a:ext>
              </a:extLst>
            </p:cNvPr>
            <p:cNvSpPr/>
            <p:nvPr/>
          </p:nvSpPr>
          <p:spPr>
            <a:xfrm>
              <a:off x="5105400" y="2906769"/>
              <a:ext cx="762000" cy="82705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6BFE1E6-D0AA-4589-A146-AE0A8B6883DC}"/>
                </a:ext>
              </a:extLst>
            </p:cNvPr>
            <p:cNvSpPr/>
            <p:nvPr/>
          </p:nvSpPr>
          <p:spPr>
            <a:xfrm>
              <a:off x="5156200" y="2530549"/>
              <a:ext cx="330200" cy="681006"/>
            </a:xfrm>
            <a:custGeom>
              <a:avLst/>
              <a:gdLst>
                <a:gd name="connsiteX0" fmla="*/ 0 w 329610"/>
                <a:gd name="connsiteY0" fmla="*/ 680484 h 680484"/>
                <a:gd name="connsiteX1" fmla="*/ 74428 w 329610"/>
                <a:gd name="connsiteY1" fmla="*/ 308344 h 680484"/>
                <a:gd name="connsiteX2" fmla="*/ 329610 w 329610"/>
                <a:gd name="connsiteY2" fmla="*/ 0 h 68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610" h="680484">
                  <a:moveTo>
                    <a:pt x="0" y="680484"/>
                  </a:moveTo>
                  <a:cubicBezTo>
                    <a:pt x="9746" y="551121"/>
                    <a:pt x="19493" y="421758"/>
                    <a:pt x="74428" y="308344"/>
                  </a:cubicBezTo>
                  <a:cubicBezTo>
                    <a:pt x="129363" y="194930"/>
                    <a:pt x="229486" y="97465"/>
                    <a:pt x="329610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E11F557-1480-47B2-B542-041C31A5CDF3}"/>
                </a:ext>
              </a:extLst>
            </p:cNvPr>
            <p:cNvSpPr/>
            <p:nvPr/>
          </p:nvSpPr>
          <p:spPr>
            <a:xfrm rot="10800000">
              <a:off x="5486400" y="3440145"/>
              <a:ext cx="330200" cy="681007"/>
            </a:xfrm>
            <a:custGeom>
              <a:avLst/>
              <a:gdLst>
                <a:gd name="connsiteX0" fmla="*/ 0 w 329610"/>
                <a:gd name="connsiteY0" fmla="*/ 680484 h 680484"/>
                <a:gd name="connsiteX1" fmla="*/ 74428 w 329610"/>
                <a:gd name="connsiteY1" fmla="*/ 308344 h 680484"/>
                <a:gd name="connsiteX2" fmla="*/ 329610 w 329610"/>
                <a:gd name="connsiteY2" fmla="*/ 0 h 68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610" h="680484">
                  <a:moveTo>
                    <a:pt x="0" y="680484"/>
                  </a:moveTo>
                  <a:cubicBezTo>
                    <a:pt x="9746" y="551121"/>
                    <a:pt x="19493" y="421758"/>
                    <a:pt x="74428" y="308344"/>
                  </a:cubicBezTo>
                  <a:cubicBezTo>
                    <a:pt x="129363" y="194930"/>
                    <a:pt x="229486" y="97465"/>
                    <a:pt x="329610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D3DD976-0A35-49A7-B041-FF3BED3C5D2A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696200" y="2385536"/>
            <a:ext cx="1415387" cy="646331"/>
          </a:xfrm>
          <a:prstGeom prst="rect">
            <a:avLst/>
          </a:prstGeom>
          <a:blipFill rotWithShape="1">
            <a:blip r:embed="rId2"/>
            <a:stretch>
              <a:fillRect b="-6604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cs typeface="Arial" charset="0"/>
              </a:rPr>
              <a:t> 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602952-388A-4B37-9EE8-642250058F30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195777" y="2614136"/>
            <a:ext cx="854080" cy="369332"/>
          </a:xfrm>
          <a:prstGeom prst="rect">
            <a:avLst/>
          </a:prstGeom>
          <a:blipFill rotWithShape="1">
            <a:blip r:embed="rId3"/>
            <a:stretch>
              <a:fillRect b="-13333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cs typeface="Arial" charset="0"/>
              </a:rPr>
              <a:t> 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F45554-E0A7-4628-81A7-09D6CBA30779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010400" y="4736068"/>
            <a:ext cx="854080" cy="369332"/>
          </a:xfrm>
          <a:prstGeom prst="rect">
            <a:avLst/>
          </a:prstGeom>
          <a:blipFill rotWithShape="1">
            <a:blip r:embed="rId4"/>
            <a:stretch>
              <a:fillRect b="-11475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cs typeface="Arial" charset="0"/>
              </a:rPr>
              <a:t> </a:t>
            </a: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6F9E4982-1FC3-4666-83FB-E1225273C981}"/>
              </a:ext>
            </a:extLst>
          </p:cNvPr>
          <p:cNvSpPr/>
          <p:nvPr/>
        </p:nvSpPr>
        <p:spPr>
          <a:xfrm>
            <a:off x="5257800" y="2466975"/>
            <a:ext cx="906463" cy="776288"/>
          </a:xfrm>
          <a:custGeom>
            <a:avLst/>
            <a:gdLst>
              <a:gd name="connsiteX0" fmla="*/ 0 w 906264"/>
              <a:gd name="connsiteY0" fmla="*/ 754912 h 777174"/>
              <a:gd name="connsiteX1" fmla="*/ 595424 w 906264"/>
              <a:gd name="connsiteY1" fmla="*/ 733647 h 777174"/>
              <a:gd name="connsiteX2" fmla="*/ 861238 w 906264"/>
              <a:gd name="connsiteY2" fmla="*/ 361507 h 777174"/>
              <a:gd name="connsiteX3" fmla="*/ 903768 w 906264"/>
              <a:gd name="connsiteY3" fmla="*/ 0 h 777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6264" h="777174">
                <a:moveTo>
                  <a:pt x="0" y="754912"/>
                </a:moveTo>
                <a:cubicBezTo>
                  <a:pt x="225942" y="777063"/>
                  <a:pt x="451884" y="799215"/>
                  <a:pt x="595424" y="733647"/>
                </a:cubicBezTo>
                <a:cubicBezTo>
                  <a:pt x="738964" y="668079"/>
                  <a:pt x="809847" y="483781"/>
                  <a:pt x="861238" y="361507"/>
                </a:cubicBezTo>
                <a:cubicBezTo>
                  <a:pt x="912629" y="239233"/>
                  <a:pt x="908198" y="119616"/>
                  <a:pt x="903768" y="0"/>
                </a:cubicBezTo>
              </a:path>
            </a:pathLst>
          </a:custGeom>
          <a:noFill/>
          <a:ln w="31750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9088DAB6-B721-4370-A4BA-CDA4FF23D4A1}"/>
              </a:ext>
            </a:extLst>
          </p:cNvPr>
          <p:cNvSpPr/>
          <p:nvPr/>
        </p:nvSpPr>
        <p:spPr>
          <a:xfrm rot="10800000">
            <a:off x="6858000" y="4419600"/>
            <a:ext cx="906463" cy="777875"/>
          </a:xfrm>
          <a:custGeom>
            <a:avLst/>
            <a:gdLst>
              <a:gd name="connsiteX0" fmla="*/ 0 w 906264"/>
              <a:gd name="connsiteY0" fmla="*/ 754912 h 777174"/>
              <a:gd name="connsiteX1" fmla="*/ 595424 w 906264"/>
              <a:gd name="connsiteY1" fmla="*/ 733647 h 777174"/>
              <a:gd name="connsiteX2" fmla="*/ 861238 w 906264"/>
              <a:gd name="connsiteY2" fmla="*/ 361507 h 777174"/>
              <a:gd name="connsiteX3" fmla="*/ 903768 w 906264"/>
              <a:gd name="connsiteY3" fmla="*/ 0 h 777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6264" h="777174">
                <a:moveTo>
                  <a:pt x="0" y="754912"/>
                </a:moveTo>
                <a:cubicBezTo>
                  <a:pt x="225942" y="777063"/>
                  <a:pt x="451884" y="799215"/>
                  <a:pt x="595424" y="733647"/>
                </a:cubicBezTo>
                <a:cubicBezTo>
                  <a:pt x="738964" y="668079"/>
                  <a:pt x="809847" y="483781"/>
                  <a:pt x="861238" y="361507"/>
                </a:cubicBezTo>
                <a:cubicBezTo>
                  <a:pt x="912629" y="239233"/>
                  <a:pt x="908198" y="119616"/>
                  <a:pt x="903768" y="0"/>
                </a:cubicBezTo>
              </a:path>
            </a:pathLst>
          </a:custGeom>
          <a:noFill/>
          <a:ln w="31750">
            <a:solidFill>
              <a:srgbClr val="00B0F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79CFD208-7D50-4BBA-A47C-268635777A73}"/>
              </a:ext>
            </a:extLst>
          </p:cNvPr>
          <p:cNvSpPr/>
          <p:nvPr/>
        </p:nvSpPr>
        <p:spPr>
          <a:xfrm rot="16200000">
            <a:off x="5353050" y="4354513"/>
            <a:ext cx="708025" cy="908050"/>
          </a:xfrm>
          <a:custGeom>
            <a:avLst/>
            <a:gdLst>
              <a:gd name="connsiteX0" fmla="*/ 0 w 906264"/>
              <a:gd name="connsiteY0" fmla="*/ 754912 h 777174"/>
              <a:gd name="connsiteX1" fmla="*/ 595424 w 906264"/>
              <a:gd name="connsiteY1" fmla="*/ 733647 h 777174"/>
              <a:gd name="connsiteX2" fmla="*/ 861238 w 906264"/>
              <a:gd name="connsiteY2" fmla="*/ 361507 h 777174"/>
              <a:gd name="connsiteX3" fmla="*/ 903768 w 906264"/>
              <a:gd name="connsiteY3" fmla="*/ 0 h 777174"/>
              <a:gd name="connsiteX0" fmla="*/ 0 w 903884"/>
              <a:gd name="connsiteY0" fmla="*/ 754912 h 777845"/>
              <a:gd name="connsiteX1" fmla="*/ 595424 w 903884"/>
              <a:gd name="connsiteY1" fmla="*/ 733647 h 777845"/>
              <a:gd name="connsiteX2" fmla="*/ 733647 w 903884"/>
              <a:gd name="connsiteY2" fmla="*/ 350874 h 777845"/>
              <a:gd name="connsiteX3" fmla="*/ 903768 w 903884"/>
              <a:gd name="connsiteY3" fmla="*/ 0 h 777845"/>
              <a:gd name="connsiteX0" fmla="*/ 0 w 749930"/>
              <a:gd name="connsiteY0" fmla="*/ 786808 h 809741"/>
              <a:gd name="connsiteX1" fmla="*/ 595424 w 749930"/>
              <a:gd name="connsiteY1" fmla="*/ 765543 h 809741"/>
              <a:gd name="connsiteX2" fmla="*/ 733647 w 749930"/>
              <a:gd name="connsiteY2" fmla="*/ 382770 h 809741"/>
              <a:gd name="connsiteX3" fmla="*/ 744280 w 749930"/>
              <a:gd name="connsiteY3" fmla="*/ 0 h 809741"/>
              <a:gd name="connsiteX0" fmla="*/ 0 w 707400"/>
              <a:gd name="connsiteY0" fmla="*/ 808076 h 823091"/>
              <a:gd name="connsiteX1" fmla="*/ 552894 w 707400"/>
              <a:gd name="connsiteY1" fmla="*/ 765543 h 823091"/>
              <a:gd name="connsiteX2" fmla="*/ 691117 w 707400"/>
              <a:gd name="connsiteY2" fmla="*/ 382770 h 823091"/>
              <a:gd name="connsiteX3" fmla="*/ 701750 w 707400"/>
              <a:gd name="connsiteY3" fmla="*/ 0 h 823091"/>
              <a:gd name="connsiteX0" fmla="*/ 0 w 707400"/>
              <a:gd name="connsiteY0" fmla="*/ 893134 h 908149"/>
              <a:gd name="connsiteX1" fmla="*/ 552894 w 707400"/>
              <a:gd name="connsiteY1" fmla="*/ 850601 h 908149"/>
              <a:gd name="connsiteX2" fmla="*/ 691117 w 707400"/>
              <a:gd name="connsiteY2" fmla="*/ 467828 h 908149"/>
              <a:gd name="connsiteX3" fmla="*/ 701750 w 707400"/>
              <a:gd name="connsiteY3" fmla="*/ 0 h 908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7400" h="908149">
                <a:moveTo>
                  <a:pt x="0" y="893134"/>
                </a:moveTo>
                <a:cubicBezTo>
                  <a:pt x="225942" y="915285"/>
                  <a:pt x="437708" y="921485"/>
                  <a:pt x="552894" y="850601"/>
                </a:cubicBezTo>
                <a:cubicBezTo>
                  <a:pt x="668080" y="779717"/>
                  <a:pt x="666308" y="609595"/>
                  <a:pt x="691117" y="467828"/>
                </a:cubicBezTo>
                <a:cubicBezTo>
                  <a:pt x="715926" y="326061"/>
                  <a:pt x="706180" y="119616"/>
                  <a:pt x="701750" y="0"/>
                </a:cubicBezTo>
              </a:path>
            </a:pathLst>
          </a:custGeom>
          <a:noFill/>
          <a:ln w="31750">
            <a:solidFill>
              <a:srgbClr val="00B0F0"/>
            </a:solidFill>
            <a:prstDash val="sysDash"/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E7233537-474B-45B5-BC77-A836798AFE87}"/>
              </a:ext>
            </a:extLst>
          </p:cNvPr>
          <p:cNvSpPr/>
          <p:nvPr/>
        </p:nvSpPr>
        <p:spPr>
          <a:xfrm rot="5400000">
            <a:off x="6929438" y="2454275"/>
            <a:ext cx="812800" cy="908050"/>
          </a:xfrm>
          <a:custGeom>
            <a:avLst/>
            <a:gdLst>
              <a:gd name="connsiteX0" fmla="*/ 0 w 906264"/>
              <a:gd name="connsiteY0" fmla="*/ 754912 h 777174"/>
              <a:gd name="connsiteX1" fmla="*/ 595424 w 906264"/>
              <a:gd name="connsiteY1" fmla="*/ 733647 h 777174"/>
              <a:gd name="connsiteX2" fmla="*/ 861238 w 906264"/>
              <a:gd name="connsiteY2" fmla="*/ 361507 h 777174"/>
              <a:gd name="connsiteX3" fmla="*/ 903768 w 906264"/>
              <a:gd name="connsiteY3" fmla="*/ 0 h 777174"/>
              <a:gd name="connsiteX0" fmla="*/ 0 w 903884"/>
              <a:gd name="connsiteY0" fmla="*/ 754912 h 777845"/>
              <a:gd name="connsiteX1" fmla="*/ 595424 w 903884"/>
              <a:gd name="connsiteY1" fmla="*/ 733647 h 777845"/>
              <a:gd name="connsiteX2" fmla="*/ 733647 w 903884"/>
              <a:gd name="connsiteY2" fmla="*/ 350874 h 777845"/>
              <a:gd name="connsiteX3" fmla="*/ 903768 w 903884"/>
              <a:gd name="connsiteY3" fmla="*/ 0 h 777845"/>
              <a:gd name="connsiteX0" fmla="*/ 0 w 749930"/>
              <a:gd name="connsiteY0" fmla="*/ 786808 h 809741"/>
              <a:gd name="connsiteX1" fmla="*/ 595424 w 749930"/>
              <a:gd name="connsiteY1" fmla="*/ 765543 h 809741"/>
              <a:gd name="connsiteX2" fmla="*/ 733647 w 749930"/>
              <a:gd name="connsiteY2" fmla="*/ 382770 h 809741"/>
              <a:gd name="connsiteX3" fmla="*/ 744280 w 749930"/>
              <a:gd name="connsiteY3" fmla="*/ 0 h 809741"/>
              <a:gd name="connsiteX0" fmla="*/ 0 w 707400"/>
              <a:gd name="connsiteY0" fmla="*/ 808076 h 823091"/>
              <a:gd name="connsiteX1" fmla="*/ 552894 w 707400"/>
              <a:gd name="connsiteY1" fmla="*/ 765543 h 823091"/>
              <a:gd name="connsiteX2" fmla="*/ 691117 w 707400"/>
              <a:gd name="connsiteY2" fmla="*/ 382770 h 823091"/>
              <a:gd name="connsiteX3" fmla="*/ 701750 w 707400"/>
              <a:gd name="connsiteY3" fmla="*/ 0 h 823091"/>
              <a:gd name="connsiteX0" fmla="*/ 0 w 707400"/>
              <a:gd name="connsiteY0" fmla="*/ 893134 h 908149"/>
              <a:gd name="connsiteX1" fmla="*/ 552894 w 707400"/>
              <a:gd name="connsiteY1" fmla="*/ 850601 h 908149"/>
              <a:gd name="connsiteX2" fmla="*/ 691117 w 707400"/>
              <a:gd name="connsiteY2" fmla="*/ 467828 h 908149"/>
              <a:gd name="connsiteX3" fmla="*/ 701750 w 707400"/>
              <a:gd name="connsiteY3" fmla="*/ 0 h 908149"/>
              <a:gd name="connsiteX0" fmla="*/ 0 w 800919"/>
              <a:gd name="connsiteY0" fmla="*/ 893134 h 908149"/>
              <a:gd name="connsiteX1" fmla="*/ 552894 w 800919"/>
              <a:gd name="connsiteY1" fmla="*/ 850601 h 908149"/>
              <a:gd name="connsiteX2" fmla="*/ 797446 w 800919"/>
              <a:gd name="connsiteY2" fmla="*/ 467828 h 908149"/>
              <a:gd name="connsiteX3" fmla="*/ 701750 w 800919"/>
              <a:gd name="connsiteY3" fmla="*/ 0 h 908149"/>
              <a:gd name="connsiteX0" fmla="*/ 0 w 813179"/>
              <a:gd name="connsiteY0" fmla="*/ 893134 h 908149"/>
              <a:gd name="connsiteX1" fmla="*/ 552894 w 813179"/>
              <a:gd name="connsiteY1" fmla="*/ 850601 h 908149"/>
              <a:gd name="connsiteX2" fmla="*/ 797446 w 813179"/>
              <a:gd name="connsiteY2" fmla="*/ 467828 h 908149"/>
              <a:gd name="connsiteX3" fmla="*/ 786810 w 813179"/>
              <a:gd name="connsiteY3" fmla="*/ 0 h 908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3179" h="908149">
                <a:moveTo>
                  <a:pt x="0" y="893134"/>
                </a:moveTo>
                <a:cubicBezTo>
                  <a:pt x="225942" y="915285"/>
                  <a:pt x="419987" y="921485"/>
                  <a:pt x="552894" y="850601"/>
                </a:cubicBezTo>
                <a:cubicBezTo>
                  <a:pt x="685801" y="779717"/>
                  <a:pt x="758460" y="609595"/>
                  <a:pt x="797446" y="467828"/>
                </a:cubicBezTo>
                <a:cubicBezTo>
                  <a:pt x="836432" y="326061"/>
                  <a:pt x="791240" y="119616"/>
                  <a:pt x="786810" y="0"/>
                </a:cubicBezTo>
              </a:path>
            </a:pathLst>
          </a:custGeom>
          <a:noFill/>
          <a:ln w="31750">
            <a:solidFill>
              <a:srgbClr val="00B0F0"/>
            </a:solidFill>
            <a:prstDash val="sysDash"/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402" name="TextBox 28">
            <a:extLst>
              <a:ext uri="{FF2B5EF4-FFF2-40B4-BE49-F238E27FC236}">
                <a16:creationId xmlns:a16="http://schemas.microsoft.com/office/drawing/2014/main" id="{1D37CDC4-371B-4B21-B256-3731BD0C7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5" y="6400800"/>
            <a:ext cx="3089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Case 1, Except With Beta Gyres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479C65B-76CE-48F4-ACCA-8D243D660A8C}"/>
              </a:ext>
            </a:extLst>
          </p:cNvPr>
          <p:cNvSpPr/>
          <p:nvPr/>
        </p:nvSpPr>
        <p:spPr>
          <a:xfrm rot="2003171">
            <a:off x="6624638" y="2790825"/>
            <a:ext cx="1371600" cy="533400"/>
          </a:xfrm>
          <a:prstGeom prst="ellipse">
            <a:avLst/>
          </a:prstGeom>
          <a:noFill/>
          <a:ln w="31750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18F27FB-1C54-4AC6-A0B5-7FD5859C42DE}"/>
              </a:ext>
            </a:extLst>
          </p:cNvPr>
          <p:cNvSpPr/>
          <p:nvPr/>
        </p:nvSpPr>
        <p:spPr>
          <a:xfrm rot="2003171">
            <a:off x="4937125" y="4541838"/>
            <a:ext cx="1371600" cy="533400"/>
          </a:xfrm>
          <a:prstGeom prst="ellipse">
            <a:avLst/>
          </a:prstGeom>
          <a:noFill/>
          <a:ln w="31750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C7EC20-FD3D-4359-A516-5764E3F653BF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488083" y="5196775"/>
            <a:ext cx="1415387" cy="646331"/>
          </a:xfrm>
          <a:prstGeom prst="rect">
            <a:avLst/>
          </a:prstGeom>
          <a:blipFill rotWithShape="1">
            <a:blip r:embed="rId5"/>
            <a:stretch>
              <a:fillRect b="-5607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cs typeface="Arial" charset="0"/>
              </a:rPr>
              <a:t> 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DC4DFA-AC13-483E-A2E4-82930FF6EC71}"/>
              </a:ext>
            </a:extLst>
          </p:cNvPr>
          <p:cNvCxnSpPr/>
          <p:nvPr/>
        </p:nvCxnSpPr>
        <p:spPr>
          <a:xfrm flipH="1" flipV="1">
            <a:off x="6354763" y="2971800"/>
            <a:ext cx="960437" cy="76200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619A7B3-49A2-4BBF-82AC-7E7ED46EF654}"/>
              </a:ext>
            </a:extLst>
          </p:cNvPr>
          <p:cNvCxnSpPr/>
          <p:nvPr/>
        </p:nvCxnSpPr>
        <p:spPr>
          <a:xfrm flipH="1" flipV="1">
            <a:off x="5943600" y="4186238"/>
            <a:ext cx="263525" cy="23336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08" name="TextBox 35">
            <a:extLst>
              <a:ext uri="{FF2B5EF4-FFF2-40B4-BE49-F238E27FC236}">
                <a16:creationId xmlns:a16="http://schemas.microsoft.com/office/drawing/2014/main" id="{A7E69AFA-102B-428F-87AC-FE2E67BC7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2088" y="1423988"/>
            <a:ext cx="61658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Horizontal tilt of vortex strengthens anticyclonic beta gyre to NE</a:t>
            </a:r>
            <a:br>
              <a:rPr lang="en-US" altLang="en-US" sz="1800"/>
            </a:br>
            <a:r>
              <a:rPr lang="en-US" altLang="en-US" sz="1800"/>
              <a:t>but weakens cyclonic beta gyre to SW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C79DF1F2-7F1C-4E62-AA22-848571972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Non-Uniform Horizontal Flow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4848917-9CC3-4955-B353-2C700822003B}"/>
              </a:ext>
            </a:extLst>
          </p:cNvPr>
          <p:cNvCxnSpPr/>
          <p:nvPr/>
        </p:nvCxnSpPr>
        <p:spPr>
          <a:xfrm flipH="1">
            <a:off x="533400" y="2906713"/>
            <a:ext cx="137160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85ACBDA-B469-4923-9D24-E3B5799CE72F}"/>
              </a:ext>
            </a:extLst>
          </p:cNvPr>
          <p:cNvCxnSpPr/>
          <p:nvPr/>
        </p:nvCxnSpPr>
        <p:spPr>
          <a:xfrm flipH="1">
            <a:off x="1765300" y="4495800"/>
            <a:ext cx="139700" cy="0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3170F51-BA62-4B6D-93EB-6E49406C3F15}"/>
              </a:ext>
            </a:extLst>
          </p:cNvPr>
          <p:cNvCxnSpPr/>
          <p:nvPr/>
        </p:nvCxnSpPr>
        <p:spPr>
          <a:xfrm>
            <a:off x="1384300" y="3973513"/>
            <a:ext cx="533400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9CF5864-6692-4C65-9072-DC5C729EC8AD}"/>
              </a:ext>
            </a:extLst>
          </p:cNvPr>
          <p:cNvCxnSpPr/>
          <p:nvPr/>
        </p:nvCxnSpPr>
        <p:spPr>
          <a:xfrm>
            <a:off x="914400" y="3446463"/>
            <a:ext cx="990600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0253E3-02CD-49B9-97C5-7117E4570960}"/>
              </a:ext>
            </a:extLst>
          </p:cNvPr>
          <p:cNvCxnSpPr/>
          <p:nvPr/>
        </p:nvCxnSpPr>
        <p:spPr>
          <a:xfrm flipV="1">
            <a:off x="381000" y="2754313"/>
            <a:ext cx="0" cy="457200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6" name="TextBox 17">
            <a:extLst>
              <a:ext uri="{FF2B5EF4-FFF2-40B4-BE49-F238E27FC236}">
                <a16:creationId xmlns:a16="http://schemas.microsoft.com/office/drawing/2014/main" id="{0B59738C-1C41-4B99-9921-94996FCC4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2386013"/>
            <a:ext cx="333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17417" name="TextBox 19">
            <a:extLst>
              <a:ext uri="{FF2B5EF4-FFF2-40B4-BE49-F238E27FC236}">
                <a16:creationId xmlns:a16="http://schemas.microsoft.com/office/drawing/2014/main" id="{B2272906-710A-443B-B9EB-770A52590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2388" y="4735513"/>
            <a:ext cx="11922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zonal wind</a:t>
            </a:r>
          </a:p>
        </p:txBody>
      </p:sp>
      <p:grpSp>
        <p:nvGrpSpPr>
          <p:cNvPr id="17418" name="Group 21">
            <a:extLst>
              <a:ext uri="{FF2B5EF4-FFF2-40B4-BE49-F238E27FC236}">
                <a16:creationId xmlns:a16="http://schemas.microsoft.com/office/drawing/2014/main" id="{345F24E8-F00E-48D1-9AE7-046A5CADE35F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982913"/>
            <a:ext cx="762000" cy="1590675"/>
            <a:chOff x="5105400" y="2530549"/>
            <a:chExt cx="762000" cy="1590603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4DF447D-7294-400D-A4F4-4603D8CCF750}"/>
                </a:ext>
              </a:extLst>
            </p:cNvPr>
            <p:cNvSpPr/>
            <p:nvPr/>
          </p:nvSpPr>
          <p:spPr>
            <a:xfrm>
              <a:off x="5105400" y="2906769"/>
              <a:ext cx="762000" cy="82705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D4B450D-771F-48C1-9173-F004C63602CE}"/>
                </a:ext>
              </a:extLst>
            </p:cNvPr>
            <p:cNvSpPr/>
            <p:nvPr/>
          </p:nvSpPr>
          <p:spPr>
            <a:xfrm>
              <a:off x="5156200" y="2530549"/>
              <a:ext cx="330200" cy="681006"/>
            </a:xfrm>
            <a:custGeom>
              <a:avLst/>
              <a:gdLst>
                <a:gd name="connsiteX0" fmla="*/ 0 w 329610"/>
                <a:gd name="connsiteY0" fmla="*/ 680484 h 680484"/>
                <a:gd name="connsiteX1" fmla="*/ 74428 w 329610"/>
                <a:gd name="connsiteY1" fmla="*/ 308344 h 680484"/>
                <a:gd name="connsiteX2" fmla="*/ 329610 w 329610"/>
                <a:gd name="connsiteY2" fmla="*/ 0 h 68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610" h="680484">
                  <a:moveTo>
                    <a:pt x="0" y="680484"/>
                  </a:moveTo>
                  <a:cubicBezTo>
                    <a:pt x="9746" y="551121"/>
                    <a:pt x="19493" y="421758"/>
                    <a:pt x="74428" y="308344"/>
                  </a:cubicBezTo>
                  <a:cubicBezTo>
                    <a:pt x="129363" y="194930"/>
                    <a:pt x="229486" y="97465"/>
                    <a:pt x="329610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7DBFF42-4261-43AD-AB60-F8050D2EBCE8}"/>
                </a:ext>
              </a:extLst>
            </p:cNvPr>
            <p:cNvSpPr/>
            <p:nvPr/>
          </p:nvSpPr>
          <p:spPr>
            <a:xfrm rot="10800000">
              <a:off x="5486400" y="3440145"/>
              <a:ext cx="330200" cy="681007"/>
            </a:xfrm>
            <a:custGeom>
              <a:avLst/>
              <a:gdLst>
                <a:gd name="connsiteX0" fmla="*/ 0 w 329610"/>
                <a:gd name="connsiteY0" fmla="*/ 680484 h 680484"/>
                <a:gd name="connsiteX1" fmla="*/ 74428 w 329610"/>
                <a:gd name="connsiteY1" fmla="*/ 308344 h 680484"/>
                <a:gd name="connsiteX2" fmla="*/ 329610 w 329610"/>
                <a:gd name="connsiteY2" fmla="*/ 0 h 68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9610" h="680484">
                  <a:moveTo>
                    <a:pt x="0" y="680484"/>
                  </a:moveTo>
                  <a:cubicBezTo>
                    <a:pt x="9746" y="551121"/>
                    <a:pt x="19493" y="421758"/>
                    <a:pt x="74428" y="308344"/>
                  </a:cubicBezTo>
                  <a:cubicBezTo>
                    <a:pt x="129363" y="194930"/>
                    <a:pt x="229486" y="97465"/>
                    <a:pt x="329610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C267AC1-4772-408B-8303-C69E0235AEAE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195777" y="2614136"/>
            <a:ext cx="886140" cy="369332"/>
          </a:xfrm>
          <a:prstGeom prst="rect">
            <a:avLst/>
          </a:prstGeom>
          <a:blipFill rotWithShape="1">
            <a:blip r:embed="rId2"/>
            <a:stretch>
              <a:fillRect b="-13333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cs typeface="Arial" charset="0"/>
              </a:rPr>
              <a:t> 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B67A2C-25D9-451A-B14A-48C744BB8403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010400" y="4736068"/>
            <a:ext cx="854080" cy="369332"/>
          </a:xfrm>
          <a:prstGeom prst="rect">
            <a:avLst/>
          </a:prstGeom>
          <a:blipFill rotWithShape="1">
            <a:blip r:embed="rId3"/>
            <a:stretch>
              <a:fillRect b="-11475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cs typeface="Arial" charset="0"/>
              </a:rPr>
              <a:t> </a:t>
            </a: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25ACBB1F-2411-4BB7-BE4D-E500ECB3B472}"/>
              </a:ext>
            </a:extLst>
          </p:cNvPr>
          <p:cNvSpPr/>
          <p:nvPr/>
        </p:nvSpPr>
        <p:spPr>
          <a:xfrm>
            <a:off x="5257800" y="2574925"/>
            <a:ext cx="906463" cy="777875"/>
          </a:xfrm>
          <a:custGeom>
            <a:avLst/>
            <a:gdLst>
              <a:gd name="connsiteX0" fmla="*/ 0 w 906264"/>
              <a:gd name="connsiteY0" fmla="*/ 754912 h 777174"/>
              <a:gd name="connsiteX1" fmla="*/ 595424 w 906264"/>
              <a:gd name="connsiteY1" fmla="*/ 733647 h 777174"/>
              <a:gd name="connsiteX2" fmla="*/ 861238 w 906264"/>
              <a:gd name="connsiteY2" fmla="*/ 361507 h 777174"/>
              <a:gd name="connsiteX3" fmla="*/ 903768 w 906264"/>
              <a:gd name="connsiteY3" fmla="*/ 0 h 777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6264" h="777174">
                <a:moveTo>
                  <a:pt x="0" y="754912"/>
                </a:moveTo>
                <a:cubicBezTo>
                  <a:pt x="225942" y="777063"/>
                  <a:pt x="451884" y="799215"/>
                  <a:pt x="595424" y="733647"/>
                </a:cubicBezTo>
                <a:cubicBezTo>
                  <a:pt x="738964" y="668079"/>
                  <a:pt x="809847" y="483781"/>
                  <a:pt x="861238" y="361507"/>
                </a:cubicBezTo>
                <a:cubicBezTo>
                  <a:pt x="912629" y="239233"/>
                  <a:pt x="908198" y="119616"/>
                  <a:pt x="903768" y="0"/>
                </a:cubicBezTo>
              </a:path>
            </a:pathLst>
          </a:custGeom>
          <a:noFill/>
          <a:ln w="31750">
            <a:solidFill>
              <a:srgbClr val="00B0F0"/>
            </a:solidFill>
            <a:prstDash val="sysDash"/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03F1CD89-77F6-4980-9B33-75F70410741B}"/>
              </a:ext>
            </a:extLst>
          </p:cNvPr>
          <p:cNvSpPr/>
          <p:nvPr/>
        </p:nvSpPr>
        <p:spPr>
          <a:xfrm rot="5400000">
            <a:off x="6929438" y="2568575"/>
            <a:ext cx="812800" cy="908050"/>
          </a:xfrm>
          <a:custGeom>
            <a:avLst/>
            <a:gdLst>
              <a:gd name="connsiteX0" fmla="*/ 0 w 906264"/>
              <a:gd name="connsiteY0" fmla="*/ 754912 h 777174"/>
              <a:gd name="connsiteX1" fmla="*/ 595424 w 906264"/>
              <a:gd name="connsiteY1" fmla="*/ 733647 h 777174"/>
              <a:gd name="connsiteX2" fmla="*/ 861238 w 906264"/>
              <a:gd name="connsiteY2" fmla="*/ 361507 h 777174"/>
              <a:gd name="connsiteX3" fmla="*/ 903768 w 906264"/>
              <a:gd name="connsiteY3" fmla="*/ 0 h 777174"/>
              <a:gd name="connsiteX0" fmla="*/ 0 w 903884"/>
              <a:gd name="connsiteY0" fmla="*/ 754912 h 777845"/>
              <a:gd name="connsiteX1" fmla="*/ 595424 w 903884"/>
              <a:gd name="connsiteY1" fmla="*/ 733647 h 777845"/>
              <a:gd name="connsiteX2" fmla="*/ 733647 w 903884"/>
              <a:gd name="connsiteY2" fmla="*/ 350874 h 777845"/>
              <a:gd name="connsiteX3" fmla="*/ 903768 w 903884"/>
              <a:gd name="connsiteY3" fmla="*/ 0 h 777845"/>
              <a:gd name="connsiteX0" fmla="*/ 0 w 749930"/>
              <a:gd name="connsiteY0" fmla="*/ 786808 h 809741"/>
              <a:gd name="connsiteX1" fmla="*/ 595424 w 749930"/>
              <a:gd name="connsiteY1" fmla="*/ 765543 h 809741"/>
              <a:gd name="connsiteX2" fmla="*/ 733647 w 749930"/>
              <a:gd name="connsiteY2" fmla="*/ 382770 h 809741"/>
              <a:gd name="connsiteX3" fmla="*/ 744280 w 749930"/>
              <a:gd name="connsiteY3" fmla="*/ 0 h 809741"/>
              <a:gd name="connsiteX0" fmla="*/ 0 w 707400"/>
              <a:gd name="connsiteY0" fmla="*/ 808076 h 823091"/>
              <a:gd name="connsiteX1" fmla="*/ 552894 w 707400"/>
              <a:gd name="connsiteY1" fmla="*/ 765543 h 823091"/>
              <a:gd name="connsiteX2" fmla="*/ 691117 w 707400"/>
              <a:gd name="connsiteY2" fmla="*/ 382770 h 823091"/>
              <a:gd name="connsiteX3" fmla="*/ 701750 w 707400"/>
              <a:gd name="connsiteY3" fmla="*/ 0 h 823091"/>
              <a:gd name="connsiteX0" fmla="*/ 0 w 707400"/>
              <a:gd name="connsiteY0" fmla="*/ 893134 h 908149"/>
              <a:gd name="connsiteX1" fmla="*/ 552894 w 707400"/>
              <a:gd name="connsiteY1" fmla="*/ 850601 h 908149"/>
              <a:gd name="connsiteX2" fmla="*/ 691117 w 707400"/>
              <a:gd name="connsiteY2" fmla="*/ 467828 h 908149"/>
              <a:gd name="connsiteX3" fmla="*/ 701750 w 707400"/>
              <a:gd name="connsiteY3" fmla="*/ 0 h 908149"/>
              <a:gd name="connsiteX0" fmla="*/ 0 w 800919"/>
              <a:gd name="connsiteY0" fmla="*/ 893134 h 908149"/>
              <a:gd name="connsiteX1" fmla="*/ 552894 w 800919"/>
              <a:gd name="connsiteY1" fmla="*/ 850601 h 908149"/>
              <a:gd name="connsiteX2" fmla="*/ 797446 w 800919"/>
              <a:gd name="connsiteY2" fmla="*/ 467828 h 908149"/>
              <a:gd name="connsiteX3" fmla="*/ 701750 w 800919"/>
              <a:gd name="connsiteY3" fmla="*/ 0 h 908149"/>
              <a:gd name="connsiteX0" fmla="*/ 0 w 813179"/>
              <a:gd name="connsiteY0" fmla="*/ 893134 h 908149"/>
              <a:gd name="connsiteX1" fmla="*/ 552894 w 813179"/>
              <a:gd name="connsiteY1" fmla="*/ 850601 h 908149"/>
              <a:gd name="connsiteX2" fmla="*/ 797446 w 813179"/>
              <a:gd name="connsiteY2" fmla="*/ 467828 h 908149"/>
              <a:gd name="connsiteX3" fmla="*/ 786810 w 813179"/>
              <a:gd name="connsiteY3" fmla="*/ 0 h 908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3179" h="908149">
                <a:moveTo>
                  <a:pt x="0" y="893134"/>
                </a:moveTo>
                <a:cubicBezTo>
                  <a:pt x="225942" y="915285"/>
                  <a:pt x="419987" y="921485"/>
                  <a:pt x="552894" y="850601"/>
                </a:cubicBezTo>
                <a:cubicBezTo>
                  <a:pt x="685801" y="779717"/>
                  <a:pt x="758460" y="609595"/>
                  <a:pt x="797446" y="467828"/>
                </a:cubicBezTo>
                <a:cubicBezTo>
                  <a:pt x="836432" y="326061"/>
                  <a:pt x="791240" y="119616"/>
                  <a:pt x="786810" y="0"/>
                </a:cubicBezTo>
              </a:path>
            </a:pathLst>
          </a:custGeom>
          <a:noFill/>
          <a:ln w="31750">
            <a:solidFill>
              <a:srgbClr val="00B0F0"/>
            </a:solidFill>
            <a:prstDash val="sysDash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423" name="TextBox 28">
            <a:extLst>
              <a:ext uri="{FF2B5EF4-FFF2-40B4-BE49-F238E27FC236}">
                <a16:creationId xmlns:a16="http://schemas.microsoft.com/office/drawing/2014/main" id="{BA06693A-1EDD-4A68-9FF8-D8D17CFE8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5" y="6400800"/>
            <a:ext cx="3089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Case 2, Except With Beta Gyres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C8D955C-F9CB-487B-81B4-62D6F0E5DD8C}"/>
              </a:ext>
            </a:extLst>
          </p:cNvPr>
          <p:cNvSpPr/>
          <p:nvPr/>
        </p:nvSpPr>
        <p:spPr>
          <a:xfrm rot="2003171">
            <a:off x="6624638" y="2790825"/>
            <a:ext cx="1371600" cy="533400"/>
          </a:xfrm>
          <a:prstGeom prst="ellipse">
            <a:avLst/>
          </a:prstGeom>
          <a:noFill/>
          <a:ln w="31750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4979C2B-98E0-4E78-B081-34E451537F91}"/>
              </a:ext>
            </a:extLst>
          </p:cNvPr>
          <p:cNvSpPr/>
          <p:nvPr/>
        </p:nvSpPr>
        <p:spPr>
          <a:xfrm rot="2003171">
            <a:off x="4937125" y="4541838"/>
            <a:ext cx="1371600" cy="533400"/>
          </a:xfrm>
          <a:prstGeom prst="ellipse">
            <a:avLst/>
          </a:prstGeom>
          <a:noFill/>
          <a:ln w="31750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4E4442-31A2-4B82-8A9C-B60BF4E67E8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488083" y="5196775"/>
            <a:ext cx="1415387" cy="646331"/>
          </a:xfrm>
          <a:prstGeom prst="rect">
            <a:avLst/>
          </a:prstGeom>
          <a:blipFill rotWithShape="1">
            <a:blip r:embed="rId4"/>
            <a:stretch>
              <a:fillRect b="-5607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cs typeface="Arial" charset="0"/>
              </a:rPr>
              <a:t> 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0FA5CB-21DC-42C6-9918-6386B74BF365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696200" y="2385536"/>
            <a:ext cx="1447448" cy="646331"/>
          </a:xfrm>
          <a:prstGeom prst="rect">
            <a:avLst/>
          </a:prstGeom>
          <a:blipFill rotWithShape="1">
            <a:blip r:embed="rId5"/>
            <a:stretch>
              <a:fillRect b="-6604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  <a:cs typeface="Arial" charset="0"/>
              </a:rPr>
              <a:t> </a:t>
            </a:r>
          </a:p>
        </p:txBody>
      </p:sp>
      <p:sp>
        <p:nvSpPr>
          <p:cNvPr id="17428" name="TextBox 1">
            <a:extLst>
              <a:ext uri="{FF2B5EF4-FFF2-40B4-BE49-F238E27FC236}">
                <a16:creationId xmlns:a16="http://schemas.microsoft.com/office/drawing/2014/main" id="{0F5D41F3-E979-49C2-8104-72E68A275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2300" y="1423988"/>
            <a:ext cx="5305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Horizontal tilt of vortex weakens anticyclonic beta gyre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CF39192D-94AC-4FC2-B8FA-BCB055DA4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Vertical Wind Shear Effect on Motion</a:t>
            </a:r>
          </a:p>
        </p:txBody>
      </p:sp>
      <p:sp>
        <p:nvSpPr>
          <p:cNvPr id="18435" name="TextBox 4">
            <a:extLst>
              <a:ext uri="{FF2B5EF4-FFF2-40B4-BE49-F238E27FC236}">
                <a16:creationId xmlns:a16="http://schemas.microsoft.com/office/drawing/2014/main" id="{C012D059-8824-4A18-897C-4AC729B7A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850" y="6477000"/>
            <a:ext cx="47545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(Figure obtained from Chan (2005). © 2005, Annual Reviews.)</a:t>
            </a:r>
          </a:p>
        </p:txBody>
      </p:sp>
      <p:pic>
        <p:nvPicPr>
          <p:cNvPr id="18436" name="Picture 4">
            <a:extLst>
              <a:ext uri="{FF2B5EF4-FFF2-40B4-BE49-F238E27FC236}">
                <a16:creationId xmlns:a16="http://schemas.microsoft.com/office/drawing/2014/main" id="{198860D1-AFFD-4E1E-B320-36B362C7F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25" y="1752600"/>
            <a:ext cx="741521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D9955416-41B9-4523-B1FC-A5F1B7822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Fujiwhara Rotation</a:t>
            </a:r>
          </a:p>
        </p:txBody>
      </p:sp>
      <p:sp>
        <p:nvSpPr>
          <p:cNvPr id="19459" name="TextBox 4">
            <a:extLst>
              <a:ext uri="{FF2B5EF4-FFF2-40B4-BE49-F238E27FC236}">
                <a16:creationId xmlns:a16="http://schemas.microsoft.com/office/drawing/2014/main" id="{FE088D29-FAFA-47F8-B0C3-6F1CE4486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850" y="6477000"/>
            <a:ext cx="47545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(Figure obtained from Chan (2005). © 2005, Annual Reviews.)</a:t>
            </a:r>
          </a:p>
        </p:txBody>
      </p:sp>
      <p:pic>
        <p:nvPicPr>
          <p:cNvPr id="19460" name="Picture 4">
            <a:extLst>
              <a:ext uri="{FF2B5EF4-FFF2-40B4-BE49-F238E27FC236}">
                <a16:creationId xmlns:a16="http://schemas.microsoft.com/office/drawing/2014/main" id="{2B6B947E-25EF-4F7C-A025-6A510CA4C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638" y="1447800"/>
            <a:ext cx="4090987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TextBox 1">
            <a:extLst>
              <a:ext uri="{FF2B5EF4-FFF2-40B4-BE49-F238E27FC236}">
                <a16:creationId xmlns:a16="http://schemas.microsoft.com/office/drawing/2014/main" id="{0DFE2F8C-7175-4B62-B686-529F02AD3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600200"/>
            <a:ext cx="1462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earth-relative</a:t>
            </a:r>
          </a:p>
        </p:txBody>
      </p:sp>
      <p:sp>
        <p:nvSpPr>
          <p:cNvPr id="19462" name="TextBox 5">
            <a:extLst>
              <a:ext uri="{FF2B5EF4-FFF2-40B4-BE49-F238E27FC236}">
                <a16:creationId xmlns:a16="http://schemas.microsoft.com/office/drawing/2014/main" id="{82AC4CBA-F1E1-4C7E-A56A-76D7D85F2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3425" y="3592513"/>
            <a:ext cx="2332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center of mass-relative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390A3808-5BB8-4A13-8216-A97A9EA88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dirty="0"/>
              <a:t>Tropical Cyclone Motion Climatology</a:t>
            </a:r>
          </a:p>
        </p:txBody>
      </p:sp>
      <p:sp>
        <p:nvSpPr>
          <p:cNvPr id="3075" name="TextBox 4">
            <a:extLst>
              <a:ext uri="{FF2B5EF4-FFF2-40B4-BE49-F238E27FC236}">
                <a16:creationId xmlns:a16="http://schemas.microsoft.com/office/drawing/2014/main" id="{FAF6E01D-0643-4AA0-9867-86011F3A0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4613" y="6477000"/>
            <a:ext cx="65230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(Figure obtained from </a:t>
            </a:r>
            <a:r>
              <a:rPr lang="en-US" altLang="en-US" sz="1400" b="1" i="1"/>
              <a:t>Global Perspectives on Tropical Cyclones</a:t>
            </a:r>
            <a:r>
              <a:rPr lang="en-US" altLang="en-US" sz="1400" b="1"/>
              <a:t>, Ch. 4, © 1995 WMO.)</a:t>
            </a:r>
          </a:p>
        </p:txBody>
      </p:sp>
      <p:pic>
        <p:nvPicPr>
          <p:cNvPr id="8196" name="Picture 2">
            <a:extLst>
              <a:ext uri="{FF2B5EF4-FFF2-40B4-BE49-F238E27FC236}">
                <a16:creationId xmlns:a16="http://schemas.microsoft.com/office/drawing/2014/main" id="{0A35DE03-77DB-4923-89D2-8C4D8FFEF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0000">
            <a:off x="496374" y="1524000"/>
            <a:ext cx="8219514" cy="457200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8A70ABF4-BC9F-4421-AD7A-708E89B0E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dirty="0"/>
              <a:t>Tropical Cyclone Motion Climatology</a:t>
            </a:r>
          </a:p>
        </p:txBody>
      </p:sp>
      <p:sp>
        <p:nvSpPr>
          <p:cNvPr id="4099" name="TextBox 4">
            <a:extLst>
              <a:ext uri="{FF2B5EF4-FFF2-40B4-BE49-F238E27FC236}">
                <a16:creationId xmlns:a16="http://schemas.microsoft.com/office/drawing/2014/main" id="{FC1F8649-C46B-43C4-BB2A-32164B049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4613" y="6477000"/>
            <a:ext cx="65230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(Figure obtained from </a:t>
            </a:r>
            <a:r>
              <a:rPr lang="en-US" altLang="en-US" sz="1400" b="1" i="1"/>
              <a:t>Global Perspectives on Tropical Cyclones</a:t>
            </a:r>
            <a:r>
              <a:rPr lang="en-US" altLang="en-US" sz="1400" b="1"/>
              <a:t>, Ch. 4, © 1995 WMO.)</a:t>
            </a:r>
          </a:p>
        </p:txBody>
      </p:sp>
      <p:pic>
        <p:nvPicPr>
          <p:cNvPr id="4100" name="Picture 2">
            <a:extLst>
              <a:ext uri="{FF2B5EF4-FFF2-40B4-BE49-F238E27FC236}">
                <a16:creationId xmlns:a16="http://schemas.microsoft.com/office/drawing/2014/main" id="{96EEA2AC-5911-4915-A232-D191263C2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1676400"/>
            <a:ext cx="3344863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D4353442-BD1E-4735-8862-5D42FF4AA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dirty="0"/>
              <a:t>Tropical Cyclone Motion Climatology</a:t>
            </a:r>
          </a:p>
        </p:txBody>
      </p:sp>
      <p:sp>
        <p:nvSpPr>
          <p:cNvPr id="5123" name="TextBox 4">
            <a:extLst>
              <a:ext uri="{FF2B5EF4-FFF2-40B4-BE49-F238E27FC236}">
                <a16:creationId xmlns:a16="http://schemas.microsoft.com/office/drawing/2014/main" id="{DBA60B2C-46AB-4C95-B90A-E005CB0D8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4613" y="6477000"/>
            <a:ext cx="65230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(Figure obtained from </a:t>
            </a:r>
            <a:r>
              <a:rPr lang="en-US" altLang="en-US" sz="1400" b="1" i="1"/>
              <a:t>Global Perspectives on Tropical Cyclones</a:t>
            </a:r>
            <a:r>
              <a:rPr lang="en-US" altLang="en-US" sz="1400" b="1"/>
              <a:t>, Ch. 4, © 1995 WMO.)</a:t>
            </a:r>
          </a:p>
        </p:txBody>
      </p:sp>
      <p:pic>
        <p:nvPicPr>
          <p:cNvPr id="5124" name="Picture 2">
            <a:extLst>
              <a:ext uri="{FF2B5EF4-FFF2-40B4-BE49-F238E27FC236}">
                <a16:creationId xmlns:a16="http://schemas.microsoft.com/office/drawing/2014/main" id="{C98343AD-AAAD-4D9F-9C89-1356D7413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463" y="1524000"/>
            <a:ext cx="358933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E3200A7E-B72F-4B11-B45C-49369205F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dirty="0"/>
              <a:t>Tropical Cyclone Motion Climatology</a:t>
            </a:r>
          </a:p>
        </p:txBody>
      </p:sp>
      <p:sp>
        <p:nvSpPr>
          <p:cNvPr id="6147" name="TextBox 4">
            <a:extLst>
              <a:ext uri="{FF2B5EF4-FFF2-40B4-BE49-F238E27FC236}">
                <a16:creationId xmlns:a16="http://schemas.microsoft.com/office/drawing/2014/main" id="{741F53F7-F5E0-4D77-9744-9121ED68E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4613" y="6477000"/>
            <a:ext cx="65230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(Figure obtained from </a:t>
            </a:r>
            <a:r>
              <a:rPr lang="en-US" altLang="en-US" sz="1400" b="1" i="1"/>
              <a:t>Global Perspectives on Tropical Cyclones</a:t>
            </a:r>
            <a:r>
              <a:rPr lang="en-US" altLang="en-US" sz="1400" b="1"/>
              <a:t>, Ch. 4, © 1995 WMO.)</a:t>
            </a:r>
          </a:p>
        </p:txBody>
      </p:sp>
      <p:pic>
        <p:nvPicPr>
          <p:cNvPr id="6148" name="Picture 2">
            <a:extLst>
              <a:ext uri="{FF2B5EF4-FFF2-40B4-BE49-F238E27FC236}">
                <a16:creationId xmlns:a16="http://schemas.microsoft.com/office/drawing/2014/main" id="{5569EE99-815E-422A-B6C7-3700DE934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1600200"/>
            <a:ext cx="81422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6E3FF8EC-E89C-49EA-A334-7F3FBCEF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Motion by Steering Flow</a:t>
            </a:r>
          </a:p>
        </p:txBody>
      </p:sp>
      <p:sp>
        <p:nvSpPr>
          <p:cNvPr id="7171" name="TextBox 4">
            <a:extLst>
              <a:ext uri="{FF2B5EF4-FFF2-40B4-BE49-F238E27FC236}">
                <a16:creationId xmlns:a16="http://schemas.microsoft.com/office/drawing/2014/main" id="{8817010F-9A53-429C-8855-082DD0EC4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850" y="6477000"/>
            <a:ext cx="47545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(Figure obtained from Chan (2005). © 2005, Annual Reviews.)</a:t>
            </a:r>
          </a:p>
        </p:txBody>
      </p:sp>
      <p:pic>
        <p:nvPicPr>
          <p:cNvPr id="7172" name="Picture 2">
            <a:extLst>
              <a:ext uri="{FF2B5EF4-FFF2-40B4-BE49-F238E27FC236}">
                <a16:creationId xmlns:a16="http://schemas.microsoft.com/office/drawing/2014/main" id="{7C1C0569-64C6-4CA4-B30C-E7C3CEDA7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600200"/>
            <a:ext cx="55514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11271ADD-CD0B-4DE5-9D32-319709AEB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Steering Flow: Layer Determination</a:t>
            </a:r>
          </a:p>
        </p:txBody>
      </p:sp>
      <p:sp>
        <p:nvSpPr>
          <p:cNvPr id="8195" name="TextBox 4">
            <a:extLst>
              <a:ext uri="{FF2B5EF4-FFF2-40B4-BE49-F238E27FC236}">
                <a16:creationId xmlns:a16="http://schemas.microsoft.com/office/drawing/2014/main" id="{BF6C4B68-64FE-4882-ABA6-ED1A34517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2938" y="6477000"/>
            <a:ext cx="53863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(Figure obtained from http://tropic.ssec.wisc.edu/misc/dlm/dlm3.gif.)</a:t>
            </a:r>
          </a:p>
        </p:txBody>
      </p:sp>
      <p:pic>
        <p:nvPicPr>
          <p:cNvPr id="8196" name="Picture 2">
            <a:extLst>
              <a:ext uri="{FF2B5EF4-FFF2-40B4-BE49-F238E27FC236}">
                <a16:creationId xmlns:a16="http://schemas.microsoft.com/office/drawing/2014/main" id="{091B87FA-5893-4EAF-A5DF-37B100670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804988"/>
            <a:ext cx="5551487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B0F88497-F076-44B4-A312-D815EE029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Steering Flow: 850-700 hPa Example</a:t>
            </a:r>
          </a:p>
        </p:txBody>
      </p:sp>
      <p:sp>
        <p:nvSpPr>
          <p:cNvPr id="9219" name="TextBox 4">
            <a:extLst>
              <a:ext uri="{FF2B5EF4-FFF2-40B4-BE49-F238E27FC236}">
                <a16:creationId xmlns:a16="http://schemas.microsoft.com/office/drawing/2014/main" id="{F8C10876-37E4-4824-BF5D-56C308121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6477000"/>
            <a:ext cx="40401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(Figure obtained from http://tropic.ssec.wisc.edu/.)</a:t>
            </a:r>
          </a:p>
        </p:txBody>
      </p:sp>
      <p:pic>
        <p:nvPicPr>
          <p:cNvPr id="9220" name="Picture 2">
            <a:extLst>
              <a:ext uri="{FF2B5EF4-FFF2-40B4-BE49-F238E27FC236}">
                <a16:creationId xmlns:a16="http://schemas.microsoft.com/office/drawing/2014/main" id="{8C3D726A-CA28-488E-AFA6-D109AB4E6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538" y="1524000"/>
            <a:ext cx="64531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2007667F-5505-4747-AB44-869874B8B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Steering Flow: 700-200 hPa Example</a:t>
            </a:r>
          </a:p>
        </p:txBody>
      </p:sp>
      <p:sp>
        <p:nvSpPr>
          <p:cNvPr id="10243" name="TextBox 4">
            <a:extLst>
              <a:ext uri="{FF2B5EF4-FFF2-40B4-BE49-F238E27FC236}">
                <a16:creationId xmlns:a16="http://schemas.microsoft.com/office/drawing/2014/main" id="{6187FA8E-A254-478F-8EA1-5632FAB4E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38" y="6477000"/>
            <a:ext cx="40401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(Figure obtained from http://tropic.ssec.wisc.edu/.)</a:t>
            </a:r>
          </a:p>
        </p:txBody>
      </p:sp>
      <p:pic>
        <p:nvPicPr>
          <p:cNvPr id="10244" name="Picture 2">
            <a:extLst>
              <a:ext uri="{FF2B5EF4-FFF2-40B4-BE49-F238E27FC236}">
                <a16:creationId xmlns:a16="http://schemas.microsoft.com/office/drawing/2014/main" id="{A382721E-02C5-46FF-B90F-F7DAA0B0F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538" y="1524000"/>
            <a:ext cx="64531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341</Words>
  <Application>Microsoft Office PowerPoint</Application>
  <PresentationFormat>On-screen Show (4:3)</PresentationFormat>
  <Paragraphs>66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Tropical Cyclone Motion</vt:lpstr>
      <vt:lpstr>Tropical Cyclone Motion Climatology</vt:lpstr>
      <vt:lpstr>Tropical Cyclone Motion Climatology</vt:lpstr>
      <vt:lpstr>Tropical Cyclone Motion Climatology</vt:lpstr>
      <vt:lpstr>Tropical Cyclone Motion Climatology</vt:lpstr>
      <vt:lpstr>Motion by Steering Flow</vt:lpstr>
      <vt:lpstr>Steering Flow: Layer Determination</vt:lpstr>
      <vt:lpstr>Steering Flow: 850-700 hPa Example</vt:lpstr>
      <vt:lpstr>Steering Flow: 700-200 hPa Example</vt:lpstr>
      <vt:lpstr>Beta Effect</vt:lpstr>
      <vt:lpstr>Beta Effect</vt:lpstr>
      <vt:lpstr>Non-Uniform Horizontal Flow</vt:lpstr>
      <vt:lpstr>Non-Uniform Horizontal Flow</vt:lpstr>
      <vt:lpstr>Non-Uniform Horizontal Flow</vt:lpstr>
      <vt:lpstr>Non-Uniform Horizontal Flow</vt:lpstr>
      <vt:lpstr>Vertical Wind Shear Effect on Motion</vt:lpstr>
      <vt:lpstr>Fujiwhara Rotation</vt:lpstr>
    </vt:vector>
  </TitlesOfParts>
  <Company>UW-Milwaukee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Introduction: Tropical Meteorology</dc:title>
  <dc:creator>Clark Evans</dc:creator>
  <cp:lastModifiedBy>Clark Evans</cp:lastModifiedBy>
  <cp:revision>61</cp:revision>
  <dcterms:created xsi:type="dcterms:W3CDTF">2012-01-06T20:24:21Z</dcterms:created>
  <dcterms:modified xsi:type="dcterms:W3CDTF">2020-04-27T22:00:43Z</dcterms:modified>
</cp:coreProperties>
</file>