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Montserrat" pitchFamily="2" charset="77"/>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9"/>
    <p:restoredTop sz="94696"/>
  </p:normalViewPr>
  <p:slideViewPr>
    <p:cSldViewPr snapToGrid="0">
      <p:cViewPr varScale="1">
        <p:scale>
          <a:sx n="140" d="100"/>
          <a:sy n="140" d="100"/>
        </p:scale>
        <p:origin x="47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4188d92528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4188d9252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Most of these tweets are about waiting in line and/or the size of the line to acquire the ipad2. Customers are talking about the lines for the ipad2 in a positive way, and so not only does queuing up for a new release seem to generate positive publicity concerning the product itself, but also tracking tweets with the term "line" may help Google track the positive zeitgeist surrounding the release of a product.  The lines generate interest and discussion, which in turn likely generate lines, so these tweets are visual indicators of this phenomenon happening live.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4188d92528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4188d9252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did discover, however, some potential problems with the dataset.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188d9252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188d9252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then looked at the top 3 products for each emotion class and then created word clouds for each of these three products.  Rather than show you all 9 word clouds, let’s focus on one.    For the negative iPad tweets, the most common word was design, so let’s follow that thread.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4188d92528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4188d9252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then looked at the top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4188d9252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4188d9252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Perhaps surprisingly, this looks like the name of a talk given at South by Southwest, and perhaps has been mislabeled negatively, as most of these tweets are simply posting about their attendance at the talk itself. Some even express their interest in the talk, as in the second example.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This calls into question the data itself, as these tweets shouldn't be labeled as expressing negative emotions.</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4188d9252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24188d92528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atin typeface="Montserrat"/>
                <a:ea typeface="Montserrat"/>
                <a:cs typeface="Montserrat"/>
                <a:sym typeface="Montserrat"/>
              </a:rPr>
              <a:t>Green boxes where we want the high numbers.  Accurate predictions. </a:t>
            </a:r>
            <a:endParaRPr/>
          </a:p>
          <a:p>
            <a:pPr marL="0" lvl="0" indent="0" algn="l" rtl="0">
              <a:lnSpc>
                <a:spcPct val="100000"/>
              </a:lnSpc>
              <a:spcBef>
                <a:spcPts val="0"/>
              </a:spcBef>
              <a:spcAft>
                <a:spcPts val="0"/>
              </a:spcAft>
              <a:buSzPts val="1100"/>
              <a:buNone/>
            </a:pPr>
            <a:r>
              <a:rPr lang="en-US">
                <a:latin typeface="Montserrat"/>
                <a:ea typeface="Montserrat"/>
                <a:cs typeface="Montserrat"/>
                <a:sym typeface="Montserrat"/>
              </a:rPr>
              <a:t>The red boxes have higher numbers than ideal.  Inaccurate predictions.  </a:t>
            </a:r>
            <a:endParaRPr/>
          </a:p>
          <a:p>
            <a:pPr marL="0" lvl="0" indent="0" algn="l" rtl="0">
              <a:lnSpc>
                <a:spcPct val="100000"/>
              </a:lnSpc>
              <a:spcBef>
                <a:spcPts val="0"/>
              </a:spcBef>
              <a:spcAft>
                <a:spcPts val="0"/>
              </a:spcAft>
              <a:buSzPts val="1100"/>
              <a:buNone/>
            </a:pPr>
            <a:endParaRPr>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a:latin typeface="Montserrat"/>
                <a:ea typeface="Montserrat"/>
                <a:cs typeface="Montserrat"/>
                <a:sym typeface="Montserrat"/>
              </a:rPr>
              <a:t>Precision: 0.75</a:t>
            </a:r>
            <a:endParaRPr>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a:latin typeface="Montserrat"/>
                <a:ea typeface="Montserrat"/>
                <a:cs typeface="Montserrat"/>
                <a:sym typeface="Montserrat"/>
              </a:rPr>
              <a:t>Accuracy: 0.67</a:t>
            </a:r>
            <a:endParaRPr>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a:latin typeface="Montserrat"/>
                <a:ea typeface="Montserrat"/>
                <a:cs typeface="Montserrat"/>
                <a:sym typeface="Montserrat"/>
              </a:rPr>
              <a:t>Recall: 0.46</a:t>
            </a:r>
            <a:endParaRPr>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a:latin typeface="Montserrat"/>
                <a:ea typeface="Montserrat"/>
                <a:cs typeface="Montserrat"/>
                <a:sym typeface="Montserrat"/>
              </a:rPr>
              <a:t>F1 score: 0.47</a:t>
            </a:r>
            <a:endParaRPr>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en-US">
                <a:latin typeface="Montserrat"/>
                <a:ea typeface="Montserrat"/>
                <a:cs typeface="Montserrat"/>
                <a:sym typeface="Montserrat"/>
              </a:rPr>
              <a:t>Final CV score: [0.66386555 0.66783462 0.67203924 0.66012614 0.64891381]</a:t>
            </a:r>
            <a:endParaRPr>
              <a:latin typeface="Montserrat"/>
              <a:ea typeface="Montserrat"/>
              <a:cs typeface="Montserrat"/>
              <a:sym typeface="Montserrat"/>
            </a:endParaRPr>
          </a:p>
          <a:p>
            <a:pPr marL="0" lvl="0" indent="0" algn="l" rtl="0">
              <a:lnSpc>
                <a:spcPct val="100000"/>
              </a:lnSpc>
              <a:spcBef>
                <a:spcPts val="0"/>
              </a:spcBef>
              <a:spcAft>
                <a:spcPts val="0"/>
              </a:spcAft>
              <a:buSzPts val="1100"/>
              <a:buNone/>
            </a:pPr>
            <a:endParaRPr>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en-US">
                <a:latin typeface="Montserrat"/>
                <a:ea typeface="Montserrat"/>
                <a:cs typeface="Montserrat"/>
                <a:sym typeface="Montserrat"/>
              </a:rPr>
              <a:t>If Google wants to prioritize precision, the final MultinomialNB model with precision of 0.75 is better, which means it correctly identifies more true positives and has fewer false positives.</a:t>
            </a:r>
            <a:endParaRPr>
              <a:latin typeface="Montserrat"/>
              <a:ea typeface="Montserrat"/>
              <a:cs typeface="Montserrat"/>
              <a:sym typeface="Montserra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4188d925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4188d9252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atin typeface="Montserrat"/>
                <a:ea typeface="Montserrat"/>
                <a:cs typeface="Montserrat"/>
                <a:sym typeface="Montserrat"/>
              </a:rPr>
              <a:t>Green boxes where we want the high numbers.  Accurate predictions. </a:t>
            </a:r>
            <a:endParaRPr/>
          </a:p>
          <a:p>
            <a:pPr marL="0" lvl="0" indent="0" algn="l" rtl="0">
              <a:lnSpc>
                <a:spcPct val="100000"/>
              </a:lnSpc>
              <a:spcBef>
                <a:spcPts val="0"/>
              </a:spcBef>
              <a:spcAft>
                <a:spcPts val="0"/>
              </a:spcAft>
              <a:buSzPts val="1100"/>
              <a:buNone/>
            </a:pPr>
            <a:r>
              <a:rPr lang="en-US">
                <a:latin typeface="Montserrat"/>
                <a:ea typeface="Montserrat"/>
                <a:cs typeface="Montserrat"/>
                <a:sym typeface="Montserrat"/>
              </a:rPr>
              <a:t>The red boxes have higher numbers than ideal.  Inaccurate predictions. </a:t>
            </a:r>
            <a:br>
              <a:rPr lang="en-US">
                <a:latin typeface="Montserrat"/>
                <a:ea typeface="Montserrat"/>
                <a:cs typeface="Montserrat"/>
                <a:sym typeface="Montserrat"/>
              </a:rPr>
            </a:br>
            <a:r>
              <a:rPr lang="en-US">
                <a:latin typeface="Montserrat"/>
                <a:ea typeface="Montserrat"/>
                <a:cs typeface="Montserrat"/>
                <a:sym typeface="Montserrat"/>
              </a:rPr>
              <a:t>This model has better true positives than the other model, so we will stick with this one as our final model. </a:t>
            </a:r>
            <a:endParaRPr/>
          </a:p>
          <a:p>
            <a:pPr marL="0" lvl="0" indent="0" algn="l" rtl="0">
              <a:lnSpc>
                <a:spcPct val="100000"/>
              </a:lnSpc>
              <a:spcBef>
                <a:spcPts val="0"/>
              </a:spcBef>
              <a:spcAft>
                <a:spcPts val="0"/>
              </a:spcAft>
              <a:buSzPts val="1100"/>
              <a:buNone/>
            </a:pPr>
            <a:endParaRPr>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a:latin typeface="Montserrat"/>
                <a:ea typeface="Montserrat"/>
                <a:cs typeface="Montserrat"/>
                <a:sym typeface="Montserrat"/>
              </a:rPr>
              <a:t>Precision: 0.55</a:t>
            </a:r>
            <a:endParaRPr>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a:latin typeface="Montserrat"/>
                <a:ea typeface="Montserrat"/>
                <a:cs typeface="Montserrat"/>
                <a:sym typeface="Montserrat"/>
              </a:rPr>
              <a:t>Accuracy: 0.65</a:t>
            </a:r>
            <a:endParaRPr>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a:latin typeface="Montserrat"/>
                <a:ea typeface="Montserrat"/>
                <a:cs typeface="Montserrat"/>
                <a:sym typeface="Montserrat"/>
              </a:rPr>
              <a:t>Recall: 0.59</a:t>
            </a:r>
            <a:endParaRPr>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n-US">
                <a:latin typeface="Montserrat"/>
                <a:ea typeface="Montserrat"/>
                <a:cs typeface="Montserrat"/>
                <a:sym typeface="Montserrat"/>
              </a:rPr>
              <a:t>F1 score: 0.56</a:t>
            </a:r>
            <a:endParaRPr>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en-US">
                <a:latin typeface="Montserrat"/>
                <a:ea typeface="Montserrat"/>
                <a:cs typeface="Montserrat"/>
                <a:sym typeface="Montserrat"/>
              </a:rPr>
              <a:t>Final CV score: [0.64872945 0.66068759 0.66442451 0.64723468 0.6554559 ]</a:t>
            </a:r>
            <a:endParaRPr>
              <a:latin typeface="Montserrat"/>
              <a:ea typeface="Montserrat"/>
              <a:cs typeface="Montserrat"/>
              <a:sym typeface="Montserrat"/>
            </a:endParaRPr>
          </a:p>
          <a:p>
            <a:pPr marL="0" lvl="0" indent="0" algn="l" rtl="0">
              <a:lnSpc>
                <a:spcPct val="100000"/>
              </a:lnSpc>
              <a:spcBef>
                <a:spcPts val="0"/>
              </a:spcBef>
              <a:spcAft>
                <a:spcPts val="0"/>
              </a:spcAft>
              <a:buSzPts val="1100"/>
              <a:buNone/>
            </a:pPr>
            <a:endParaRPr>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en-US">
                <a:latin typeface="Montserrat"/>
                <a:ea typeface="Montserrat"/>
                <a:cs typeface="Montserrat"/>
                <a:sym typeface="Montserrat"/>
              </a:rPr>
              <a:t>If Google wants to prioritize recall, the LinearSVC model with recall of 0.59 is better, which means it correctly identifies more true positives and has fewer false negatives.</a:t>
            </a:r>
            <a:endParaRPr>
              <a:latin typeface="Montserrat"/>
              <a:ea typeface="Montserrat"/>
              <a:cs typeface="Montserrat"/>
              <a:sym typeface="Montserra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4188d92528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4188d92528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4188d92528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4188d9252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a:latin typeface="Montserrat"/>
                <a:ea typeface="Montserrat"/>
                <a:cs typeface="Montserrat"/>
                <a:sym typeface="Montserrat"/>
              </a:rPr>
              <a:t>Once token overlap is reduced, the additional data is included, and the cross-validation score is improved for the three classes, </a:t>
            </a:r>
            <a:endParaRPr>
              <a:latin typeface="Montserrat"/>
              <a:ea typeface="Montserrat"/>
              <a:cs typeface="Montserrat"/>
              <a:sym typeface="Montserra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050">
                <a:solidFill>
                  <a:srgbClr val="23221F"/>
                </a:solidFill>
                <a:highlight>
                  <a:srgbClr val="FFFFFF"/>
                </a:highlight>
                <a:latin typeface="Verdana"/>
                <a:ea typeface="Verdana"/>
                <a:cs typeface="Verdana"/>
                <a:sym typeface="Verdana"/>
              </a:rPr>
              <a:t>Emotion features includes positive, negative, no emotion.</a:t>
            </a:r>
            <a:endParaRPr/>
          </a:p>
          <a:p>
            <a:pPr marL="0" lvl="0" indent="0" algn="l" rtl="0">
              <a:lnSpc>
                <a:spcPct val="100000"/>
              </a:lnSpc>
              <a:spcBef>
                <a:spcPts val="0"/>
              </a:spcBef>
              <a:spcAft>
                <a:spcPts val="0"/>
              </a:spcAft>
              <a:buSzPts val="1100"/>
              <a:buNone/>
            </a:pPr>
            <a:r>
              <a:rPr lang="en-US" sz="1050">
                <a:solidFill>
                  <a:srgbClr val="23221F"/>
                </a:solidFill>
                <a:highlight>
                  <a:srgbClr val="FFFFFF"/>
                </a:highlight>
                <a:latin typeface="Verdana"/>
                <a:ea typeface="Verdana"/>
                <a:cs typeface="Verdana"/>
                <a:sym typeface="Verdana"/>
              </a:rPr>
              <a:t>Emotion directed at includes labels like Apple and Google, but also iPad, iPad or iPhone app, and iPhone.  This could help the model, but perhaps should be relabeled for future iterations to be clearer and more distinguishable.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050">
                <a:solidFill>
                  <a:srgbClr val="23221F"/>
                </a:solidFill>
                <a:highlight>
                  <a:srgbClr val="FFFFFF"/>
                </a:highlight>
                <a:latin typeface="Montserrat"/>
                <a:ea typeface="Montserrat"/>
                <a:cs typeface="Montserrat"/>
                <a:sym typeface="Montserrat"/>
              </a:rPr>
              <a:t>We can see that this data is much more skewed toward no emotion tweets.  Only 570 of the 8920 tweets are negative emotion, so the current model struggles to label the negative emotion accurately. </a:t>
            </a:r>
            <a:endParaRPr sz="1050">
              <a:solidFill>
                <a:srgbClr val="23221F"/>
              </a:solidFill>
              <a:highlight>
                <a:srgbClr val="FFFFFF"/>
              </a:highlight>
              <a:latin typeface="Montserrat"/>
              <a:ea typeface="Montserrat"/>
              <a:cs typeface="Montserrat"/>
              <a:sym typeface="Montserra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Initial top words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After removing stop words and overlapping top 10.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4188d9252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24188d92528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I was interested in the iPad2 in the Positive Emotion word cloud, so I removed all entries in the dataset except the ones labeled as positive emotion and ones containing the stem ipad2 in the stemmed tweets.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188d92528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188d9252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Recall that the words new and austin are high frequency terms in all three emotion classes, while launch and pop are high frequency in two. Outside of these terms,  the term "line" is the highest frequency, so let's take a look at the kinds of tweets that contain it (along with stem ipad2, of course)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in/konnorclark/"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Tweets on Google and Apple Products NLP Classifier</a:t>
            </a:r>
            <a:endParaRPr/>
          </a:p>
        </p:txBody>
      </p:sp>
      <p:sp>
        <p:nvSpPr>
          <p:cNvPr id="135" name="Google Shape;135;p13"/>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300"/>
              <a:buNone/>
            </a:pPr>
            <a:r>
              <a:rPr lang="en-US">
                <a:latin typeface="Montserrat"/>
                <a:ea typeface="Montserrat"/>
                <a:cs typeface="Montserrat"/>
                <a:sym typeface="Montserrat"/>
              </a:rPr>
              <a:t>By: Konnor Clark</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2"/>
          <p:cNvPicPr preferRelativeResize="0"/>
          <p:nvPr/>
        </p:nvPicPr>
        <p:blipFill>
          <a:blip r:embed="rId3">
            <a:alphaModFix/>
          </a:blip>
          <a:stretch>
            <a:fillRect/>
          </a:stretch>
        </p:blipFill>
        <p:spPr>
          <a:xfrm>
            <a:off x="427300" y="1904450"/>
            <a:ext cx="3348229" cy="2691725"/>
          </a:xfrm>
          <a:prstGeom prst="rect">
            <a:avLst/>
          </a:prstGeom>
          <a:noFill/>
          <a:ln>
            <a:noFill/>
          </a:ln>
        </p:spPr>
      </p:pic>
      <p:pic>
        <p:nvPicPr>
          <p:cNvPr id="241" name="Google Shape;241;p22"/>
          <p:cNvPicPr preferRelativeResize="0"/>
          <p:nvPr/>
        </p:nvPicPr>
        <p:blipFill>
          <a:blip r:embed="rId4">
            <a:alphaModFix/>
          </a:blip>
          <a:stretch>
            <a:fillRect/>
          </a:stretch>
        </p:blipFill>
        <p:spPr>
          <a:xfrm>
            <a:off x="4964149" y="1904450"/>
            <a:ext cx="4002425" cy="2691727"/>
          </a:xfrm>
          <a:prstGeom prst="rect">
            <a:avLst/>
          </a:prstGeom>
          <a:noFill/>
          <a:ln>
            <a:noFill/>
          </a:ln>
        </p:spPr>
      </p:pic>
      <p:sp>
        <p:nvSpPr>
          <p:cNvPr id="242" name="Google Shape;242;p22"/>
          <p:cNvSpPr/>
          <p:nvPr/>
        </p:nvSpPr>
        <p:spPr>
          <a:xfrm>
            <a:off x="3981938" y="2953450"/>
            <a:ext cx="775800" cy="36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rot="10800000">
            <a:off x="3981925" y="3393700"/>
            <a:ext cx="775800" cy="36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txBox="1"/>
          <p:nvPr/>
        </p:nvSpPr>
        <p:spPr>
          <a:xfrm>
            <a:off x="638913" y="1416175"/>
            <a:ext cx="292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Lines</a:t>
            </a:r>
            <a:endParaRPr sz="1800" b="0" i="0" u="none" strike="noStrike" cap="none">
              <a:solidFill>
                <a:schemeClr val="lt1"/>
              </a:solidFill>
              <a:latin typeface="Montserrat"/>
              <a:ea typeface="Montserrat"/>
              <a:cs typeface="Montserrat"/>
              <a:sym typeface="Montserrat"/>
            </a:endParaRPr>
          </a:p>
        </p:txBody>
      </p:sp>
      <p:sp>
        <p:nvSpPr>
          <p:cNvPr id="245" name="Google Shape;245;p22"/>
          <p:cNvSpPr txBox="1"/>
          <p:nvPr/>
        </p:nvSpPr>
        <p:spPr>
          <a:xfrm>
            <a:off x="5502850" y="1416175"/>
            <a:ext cx="292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Interest and Discussion</a:t>
            </a:r>
            <a:endParaRPr sz="1800" b="0" i="0" u="none" strike="noStrike" cap="none">
              <a:solidFill>
                <a:schemeClr val="lt1"/>
              </a:solidFill>
              <a:latin typeface="Montserrat"/>
              <a:ea typeface="Montserrat"/>
              <a:cs typeface="Montserrat"/>
              <a:sym typeface="Montserrat"/>
            </a:endParaRPr>
          </a:p>
        </p:txBody>
      </p:sp>
      <p:sp>
        <p:nvSpPr>
          <p:cNvPr id="246" name="Google Shape;246;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Tweets with “Line” and “iPad2”</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US" sz="1800">
                <a:latin typeface="Montserrat"/>
                <a:ea typeface="Montserrat"/>
                <a:cs typeface="Montserrat"/>
                <a:sym typeface="Montserrat"/>
              </a:rPr>
              <a:t>ipad2 takes over #sxsw. the line was already halfway down the block around noon. craziness</a:t>
            </a:r>
            <a:endParaRPr sz="1800">
              <a:latin typeface="Montserrat"/>
              <a:ea typeface="Montserrat"/>
              <a:cs typeface="Montserrat"/>
              <a:sym typeface="Montserrat"/>
            </a:endParaRPr>
          </a:p>
          <a:p>
            <a:pPr marL="0" lvl="0" indent="0" algn="l" rtl="0">
              <a:spcBef>
                <a:spcPts val="0"/>
              </a:spcBef>
              <a:spcAft>
                <a:spcPts val="0"/>
              </a:spcAft>
              <a:buNone/>
            </a:pP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US" sz="1800">
                <a:latin typeface="Montserrat"/>
                <a:ea typeface="Montserrat"/>
                <a:cs typeface="Montserrat"/>
                <a:sym typeface="Montserrat"/>
              </a:rPr>
              <a:t>days later there's still a line out the door at the #sxsw apple store for the ipad2.</a:t>
            </a:r>
            <a:endParaRPr sz="1800">
              <a:latin typeface="Montserrat"/>
              <a:ea typeface="Montserrat"/>
              <a:cs typeface="Montserrat"/>
              <a:sym typeface="Montserrat"/>
            </a:endParaRPr>
          </a:p>
          <a:p>
            <a:pPr marL="0" lvl="0" indent="0" algn="l" rtl="0">
              <a:spcBef>
                <a:spcPts val="0"/>
              </a:spcBef>
              <a:spcAft>
                <a:spcPts val="0"/>
              </a:spcAft>
              <a:buNone/>
            </a:pP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US" sz="1800">
                <a:latin typeface="Montserrat"/>
                <a:ea typeface="Montserrat"/>
                <a:cs typeface="Montserrat"/>
                <a:sym typeface="Montserrat"/>
              </a:rPr>
              <a:t>the line for the apple popup store at #sxsw stretches around the block...guess i won't be getting the ipad2</a:t>
            </a:r>
            <a:endParaRPr sz="1800">
              <a:latin typeface="Montserrat"/>
              <a:ea typeface="Montserrat"/>
              <a:cs typeface="Montserrat"/>
              <a:sym typeface="Montserrat"/>
            </a:endParaRPr>
          </a:p>
          <a:p>
            <a:pPr marL="0" lvl="0" indent="0" algn="l" rtl="0">
              <a:spcBef>
                <a:spcPts val="0"/>
              </a:spcBef>
              <a:spcAft>
                <a:spcPts val="0"/>
              </a:spcAft>
              <a:buNone/>
            </a:pPr>
            <a:endParaRPr sz="1800">
              <a:latin typeface="Montserrat"/>
              <a:ea typeface="Montserrat"/>
              <a:cs typeface="Montserrat"/>
              <a:sym typeface="Montserrat"/>
            </a:endParaRPr>
          </a:p>
          <a:p>
            <a:pPr marL="0" lvl="0" indent="0" algn="l" rtl="0">
              <a:spcBef>
                <a:spcPts val="0"/>
              </a:spcBef>
              <a:spcAft>
                <a:spcPts val="0"/>
              </a:spcAft>
              <a:buNone/>
            </a:pPr>
            <a:endParaRPr sz="1800">
              <a:latin typeface="Montserrat"/>
              <a:ea typeface="Montserrat"/>
              <a:cs typeface="Montserrat"/>
              <a:sym typeface="Montserrat"/>
            </a:endParaRPr>
          </a:p>
        </p:txBody>
      </p:sp>
      <p:sp>
        <p:nvSpPr>
          <p:cNvPr id="252" name="Google Shape;252;p2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Data Inaccuracies: Tweets Labeled as Positive</a:t>
            </a:r>
            <a:endParaRPr sz="1600">
              <a:solidFill>
                <a:schemeClr val="dk1"/>
              </a:solidFill>
            </a:endParaRPr>
          </a:p>
        </p:txBody>
      </p:sp>
      <p:sp>
        <p:nvSpPr>
          <p:cNvPr id="253" name="Google Shape;253;p23"/>
          <p:cNvSpPr txBox="1"/>
          <p:nvPr/>
        </p:nvSpPr>
        <p:spPr>
          <a:xfrm>
            <a:off x="2064900" y="1839650"/>
            <a:ext cx="710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4"/>
          <p:cNvPicPr preferRelativeResize="0"/>
          <p:nvPr/>
        </p:nvPicPr>
        <p:blipFill>
          <a:blip r:embed="rId3">
            <a:alphaModFix/>
          </a:blip>
          <a:stretch>
            <a:fillRect/>
          </a:stretch>
        </p:blipFill>
        <p:spPr>
          <a:xfrm>
            <a:off x="2364263" y="1465975"/>
            <a:ext cx="4905375" cy="2762250"/>
          </a:xfrm>
          <a:prstGeom prst="rect">
            <a:avLst/>
          </a:prstGeom>
          <a:noFill/>
          <a:ln>
            <a:noFill/>
          </a:ln>
        </p:spPr>
      </p:pic>
      <p:sp>
        <p:nvSpPr>
          <p:cNvPr id="259" name="Google Shape;259;p2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Word Cloud for Negative Emotion, iPad Product Tweets</a:t>
            </a:r>
            <a:endParaRPr sz="1600">
              <a:solidFill>
                <a:schemeClr val="dk1"/>
              </a:solidFill>
            </a:endParaRPr>
          </a:p>
        </p:txBody>
      </p:sp>
      <p:sp>
        <p:nvSpPr>
          <p:cNvPr id="260" name="Google Shape;260;p24"/>
          <p:cNvSpPr txBox="1"/>
          <p:nvPr/>
        </p:nvSpPr>
        <p:spPr>
          <a:xfrm>
            <a:off x="191675" y="2129500"/>
            <a:ext cx="21726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dirty="0">
                <a:solidFill>
                  <a:schemeClr val="lt1"/>
                </a:solidFill>
                <a:latin typeface="Montserrat"/>
                <a:ea typeface="Montserrat"/>
                <a:cs typeface="Montserrat"/>
                <a:sym typeface="Montserrat"/>
              </a:rPr>
              <a:t>“Design” most common stem in negative iPad tweets</a:t>
            </a:r>
            <a:endParaRPr sz="1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5"/>
          <p:cNvPicPr preferRelativeResize="0"/>
          <p:nvPr/>
        </p:nvPicPr>
        <p:blipFill>
          <a:blip r:embed="rId3">
            <a:alphaModFix/>
          </a:blip>
          <a:stretch>
            <a:fillRect/>
          </a:stretch>
        </p:blipFill>
        <p:spPr>
          <a:xfrm>
            <a:off x="1895475" y="157163"/>
            <a:ext cx="5353050" cy="4829175"/>
          </a:xfrm>
          <a:prstGeom prst="rect">
            <a:avLst/>
          </a:prstGeom>
          <a:noFill/>
          <a:ln>
            <a:noFill/>
          </a:ln>
        </p:spPr>
      </p:pic>
      <p:sp>
        <p:nvSpPr>
          <p:cNvPr id="266" name="Google Shape;266;p25"/>
          <p:cNvSpPr/>
          <p:nvPr/>
        </p:nvSpPr>
        <p:spPr>
          <a:xfrm rot="-5400000">
            <a:off x="2377950" y="4217450"/>
            <a:ext cx="763200" cy="288000"/>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a:t>Mislabeled iPad Tweets with Stems “Design” and “Headach”</a:t>
            </a:r>
            <a:endParaRPr/>
          </a:p>
        </p:txBody>
      </p:sp>
      <p:sp>
        <p:nvSpPr>
          <p:cNvPr id="272" name="Google Shape;272;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ontserrat"/>
              <a:buChar char="●"/>
            </a:pPr>
            <a:r>
              <a:rPr lang="en-US" sz="1800">
                <a:latin typeface="Montserrat"/>
                <a:ea typeface="Montserrat"/>
                <a:cs typeface="Montserrat"/>
                <a:sym typeface="Montserrat"/>
              </a:rPr>
              <a:t>attending @mention ipad design headaches #sxsw {link}</a:t>
            </a:r>
            <a:endParaRPr sz="1800">
              <a:latin typeface="Montserrat"/>
              <a:ea typeface="Montserrat"/>
              <a:cs typeface="Montserrat"/>
              <a:sym typeface="Montserrat"/>
            </a:endParaRPr>
          </a:p>
          <a:p>
            <a:pPr marL="0" lvl="0" indent="0" algn="l" rtl="0">
              <a:spcBef>
                <a:spcPts val="0"/>
              </a:spcBef>
              <a:spcAft>
                <a:spcPts val="0"/>
              </a:spcAft>
              <a:buNone/>
            </a:pP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US" sz="1800">
                <a:latin typeface="Montserrat"/>
                <a:ea typeface="Montserrat"/>
                <a:cs typeface="Montserrat"/>
                <a:sym typeface="Montserrat"/>
              </a:rPr>
              <a:t>in ipad design headaches: take two tablets, call me in the am panel - excited to hear @mention live! #sxsw</a:t>
            </a:r>
            <a:endParaRPr sz="1800">
              <a:latin typeface="Montserrat"/>
              <a:ea typeface="Montserrat"/>
              <a:cs typeface="Montserrat"/>
              <a:sym typeface="Montserrat"/>
            </a:endParaRPr>
          </a:p>
          <a:p>
            <a:pPr marL="0" lvl="0" indent="0" algn="l" rtl="0">
              <a:spcBef>
                <a:spcPts val="0"/>
              </a:spcBef>
              <a:spcAft>
                <a:spcPts val="0"/>
              </a:spcAft>
              <a:buNone/>
            </a:pP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US" sz="1800">
                <a:latin typeface="Montserrat"/>
                <a:ea typeface="Montserrat"/>
                <a:cs typeface="Montserrat"/>
                <a:sym typeface="Montserrat"/>
              </a:rPr>
              <a:t>headed for ipad design headaches (2 tablets, call in the morning) #sxsw {link}</a:t>
            </a:r>
            <a:endParaRPr sz="1800">
              <a:latin typeface="Montserrat"/>
              <a:ea typeface="Montserrat"/>
              <a:cs typeface="Montserrat"/>
              <a:sym typeface="Montserrat"/>
            </a:endParaRPr>
          </a:p>
        </p:txBody>
      </p:sp>
      <p:sp>
        <p:nvSpPr>
          <p:cNvPr id="273" name="Google Shape;273;p26"/>
          <p:cNvSpPr/>
          <p:nvPr/>
        </p:nvSpPr>
        <p:spPr>
          <a:xfrm>
            <a:off x="3504100" y="2853325"/>
            <a:ext cx="963600" cy="438300"/>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77"/>
        <p:cNvGrpSpPr/>
        <p:nvPr/>
      </p:nvGrpSpPr>
      <p:grpSpPr>
        <a:xfrm>
          <a:off x="0" y="0"/>
          <a:ext cx="0" cy="0"/>
          <a:chOff x="0" y="0"/>
          <a:chExt cx="0" cy="0"/>
        </a:xfrm>
      </p:grpSpPr>
      <p:pic>
        <p:nvPicPr>
          <p:cNvPr id="278" name="Google Shape;278;p27"/>
          <p:cNvPicPr preferRelativeResize="0"/>
          <p:nvPr/>
        </p:nvPicPr>
        <p:blipFill>
          <a:blip r:embed="rId3">
            <a:alphaModFix/>
          </a:blip>
          <a:stretch>
            <a:fillRect/>
          </a:stretch>
        </p:blipFill>
        <p:spPr>
          <a:xfrm>
            <a:off x="2439362" y="182248"/>
            <a:ext cx="5967224" cy="4779027"/>
          </a:xfrm>
          <a:prstGeom prst="rect">
            <a:avLst/>
          </a:prstGeom>
          <a:noFill/>
          <a:ln>
            <a:noFill/>
          </a:ln>
        </p:spPr>
      </p:pic>
      <p:sp>
        <p:nvSpPr>
          <p:cNvPr id="279" name="Google Shape;279;p27"/>
          <p:cNvSpPr/>
          <p:nvPr/>
        </p:nvSpPr>
        <p:spPr>
          <a:xfrm>
            <a:off x="2942475" y="499563"/>
            <a:ext cx="1855500" cy="1342800"/>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80" name="Google Shape;280;p27"/>
          <p:cNvSpPr/>
          <p:nvPr/>
        </p:nvSpPr>
        <p:spPr>
          <a:xfrm>
            <a:off x="6511375" y="3179913"/>
            <a:ext cx="1855500" cy="1342800"/>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81" name="Google Shape;281;p27"/>
          <p:cNvSpPr/>
          <p:nvPr/>
        </p:nvSpPr>
        <p:spPr>
          <a:xfrm>
            <a:off x="4720450" y="3151263"/>
            <a:ext cx="1855500" cy="1400100"/>
          </a:xfrm>
          <a:prstGeom prst="frame">
            <a:avLst>
              <a:gd name="adj1" fmla="val 125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82" name="Google Shape;282;p27"/>
          <p:cNvSpPr/>
          <p:nvPr/>
        </p:nvSpPr>
        <p:spPr>
          <a:xfrm>
            <a:off x="4696750" y="1779788"/>
            <a:ext cx="1923300" cy="1400100"/>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83" name="Google Shape;283;p27"/>
          <p:cNvSpPr/>
          <p:nvPr/>
        </p:nvSpPr>
        <p:spPr>
          <a:xfrm>
            <a:off x="4762900" y="499563"/>
            <a:ext cx="1791000" cy="1280100"/>
          </a:xfrm>
          <a:prstGeom prst="frame">
            <a:avLst>
              <a:gd name="adj1" fmla="val 125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84" name="Google Shape;284;p27"/>
          <p:cNvSpPr/>
          <p:nvPr/>
        </p:nvSpPr>
        <p:spPr>
          <a:xfrm>
            <a:off x="6575950" y="1779788"/>
            <a:ext cx="1791000" cy="1400100"/>
          </a:xfrm>
          <a:prstGeom prst="frame">
            <a:avLst>
              <a:gd name="adj1" fmla="val 125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85" name="Google Shape;285;p27"/>
          <p:cNvSpPr txBox="1"/>
          <p:nvPr/>
        </p:nvSpPr>
        <p:spPr>
          <a:xfrm>
            <a:off x="50075" y="1447900"/>
            <a:ext cx="21726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Precision: 75%</a:t>
            </a:r>
            <a:endParaRPr sz="180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Recall: 46%</a:t>
            </a:r>
            <a:endParaRPr sz="180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CV: 66%</a:t>
            </a:r>
            <a:endParaRPr sz="180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P spid="280" grpId="0" animBg="1"/>
      <p:bldP spid="281" grpId="0" animBg="1"/>
      <p:bldP spid="282" grpId="0" animBg="1"/>
      <p:bldP spid="283" grpId="0" animBg="1"/>
      <p:bldP spid="2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89"/>
        <p:cNvGrpSpPr/>
        <p:nvPr/>
      </p:nvGrpSpPr>
      <p:grpSpPr>
        <a:xfrm>
          <a:off x="0" y="0"/>
          <a:ext cx="0" cy="0"/>
          <a:chOff x="0" y="0"/>
          <a:chExt cx="0" cy="0"/>
        </a:xfrm>
      </p:grpSpPr>
      <p:pic>
        <p:nvPicPr>
          <p:cNvPr id="290" name="Google Shape;290;p28"/>
          <p:cNvPicPr preferRelativeResize="0"/>
          <p:nvPr/>
        </p:nvPicPr>
        <p:blipFill>
          <a:blip r:embed="rId3">
            <a:alphaModFix/>
          </a:blip>
          <a:stretch>
            <a:fillRect/>
          </a:stretch>
        </p:blipFill>
        <p:spPr>
          <a:xfrm>
            <a:off x="2242325" y="182237"/>
            <a:ext cx="5967224" cy="4779025"/>
          </a:xfrm>
          <a:prstGeom prst="rect">
            <a:avLst/>
          </a:prstGeom>
          <a:noFill/>
          <a:ln>
            <a:noFill/>
          </a:ln>
        </p:spPr>
      </p:pic>
      <p:sp>
        <p:nvSpPr>
          <p:cNvPr id="291" name="Google Shape;291;p28"/>
          <p:cNvSpPr/>
          <p:nvPr/>
        </p:nvSpPr>
        <p:spPr>
          <a:xfrm>
            <a:off x="2704700" y="478938"/>
            <a:ext cx="1855500" cy="1342800"/>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92" name="Google Shape;292;p28"/>
          <p:cNvSpPr/>
          <p:nvPr/>
        </p:nvSpPr>
        <p:spPr>
          <a:xfrm>
            <a:off x="6273600" y="3159288"/>
            <a:ext cx="1855500" cy="1342800"/>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93" name="Google Shape;293;p28"/>
          <p:cNvSpPr/>
          <p:nvPr/>
        </p:nvSpPr>
        <p:spPr>
          <a:xfrm>
            <a:off x="6338175" y="1759163"/>
            <a:ext cx="1791000" cy="1400100"/>
          </a:xfrm>
          <a:prstGeom prst="frame">
            <a:avLst>
              <a:gd name="adj1" fmla="val 125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94" name="Google Shape;294;p28"/>
          <p:cNvSpPr/>
          <p:nvPr/>
        </p:nvSpPr>
        <p:spPr>
          <a:xfrm>
            <a:off x="4482675" y="3130638"/>
            <a:ext cx="1855500" cy="1400100"/>
          </a:xfrm>
          <a:prstGeom prst="frame">
            <a:avLst>
              <a:gd name="adj1" fmla="val 125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95" name="Google Shape;295;p28"/>
          <p:cNvSpPr/>
          <p:nvPr/>
        </p:nvSpPr>
        <p:spPr>
          <a:xfrm>
            <a:off x="4458975" y="1759163"/>
            <a:ext cx="1923300" cy="1400100"/>
          </a:xfrm>
          <a:prstGeom prst="frame">
            <a:avLst>
              <a:gd name="adj1" fmla="val 125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96" name="Google Shape;296;p28"/>
          <p:cNvSpPr/>
          <p:nvPr/>
        </p:nvSpPr>
        <p:spPr>
          <a:xfrm>
            <a:off x="2704700" y="1759163"/>
            <a:ext cx="1754400" cy="1400100"/>
          </a:xfrm>
          <a:prstGeom prst="frame">
            <a:avLst>
              <a:gd name="adj1" fmla="val 125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97" name="Google Shape;297;p28"/>
          <p:cNvSpPr txBox="1"/>
          <p:nvPr/>
        </p:nvSpPr>
        <p:spPr>
          <a:xfrm>
            <a:off x="69725" y="1410350"/>
            <a:ext cx="21726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Precision: 55%</a:t>
            </a:r>
            <a:endParaRPr sz="180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Recall: 59%</a:t>
            </a:r>
            <a:endParaRPr sz="180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CV: 65%</a:t>
            </a:r>
            <a:endParaRPr sz="180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animBg="1"/>
      <p:bldP spid="292" grpId="0" animBg="1"/>
      <p:bldP spid="293" grpId="0" animBg="1"/>
      <p:bldP spid="294" grpId="0" animBg="1"/>
      <p:bldP spid="295" grpId="0" animBg="1"/>
      <p:bldP spid="2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p:nvPr/>
        </p:nvSpPr>
        <p:spPr>
          <a:xfrm>
            <a:off x="416950" y="1641425"/>
            <a:ext cx="21726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Montserrat"/>
              <a:ea typeface="Montserrat"/>
              <a:cs typeface="Montserrat"/>
              <a:sym typeface="Montserrat"/>
            </a:endParaRPr>
          </a:p>
        </p:txBody>
      </p:sp>
      <p:sp>
        <p:nvSpPr>
          <p:cNvPr id="303" name="Google Shape;303;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Recommendations from Data</a:t>
            </a:r>
            <a:endParaRPr sz="1600"/>
          </a:p>
        </p:txBody>
      </p:sp>
      <p:pic>
        <p:nvPicPr>
          <p:cNvPr id="304" name="Google Shape;304;p29"/>
          <p:cNvPicPr preferRelativeResize="0"/>
          <p:nvPr/>
        </p:nvPicPr>
        <p:blipFill>
          <a:blip r:embed="rId3">
            <a:alphaModFix/>
          </a:blip>
          <a:stretch>
            <a:fillRect/>
          </a:stretch>
        </p:blipFill>
        <p:spPr>
          <a:xfrm>
            <a:off x="3142838" y="2385525"/>
            <a:ext cx="3348229" cy="2691725"/>
          </a:xfrm>
          <a:prstGeom prst="rect">
            <a:avLst/>
          </a:prstGeom>
          <a:noFill/>
          <a:ln>
            <a:noFill/>
          </a:ln>
        </p:spPr>
      </p:pic>
      <p:pic>
        <p:nvPicPr>
          <p:cNvPr id="305" name="Google Shape;305;p29"/>
          <p:cNvPicPr preferRelativeResize="0"/>
          <p:nvPr/>
        </p:nvPicPr>
        <p:blipFill>
          <a:blip r:embed="rId4">
            <a:alphaModFix/>
          </a:blip>
          <a:stretch>
            <a:fillRect/>
          </a:stretch>
        </p:blipFill>
        <p:spPr>
          <a:xfrm>
            <a:off x="116600" y="1854187"/>
            <a:ext cx="2623626" cy="2623626"/>
          </a:xfrm>
          <a:prstGeom prst="rect">
            <a:avLst/>
          </a:prstGeom>
          <a:noFill/>
          <a:ln>
            <a:noFill/>
          </a:ln>
        </p:spPr>
      </p:pic>
      <p:sp>
        <p:nvSpPr>
          <p:cNvPr id="306" name="Google Shape;306;p29"/>
          <p:cNvSpPr txBox="1"/>
          <p:nvPr/>
        </p:nvSpPr>
        <p:spPr>
          <a:xfrm>
            <a:off x="-491000" y="1484875"/>
            <a:ext cx="39885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Positive Emotion Words</a:t>
            </a:r>
            <a:endParaRPr sz="1800" b="0" i="0" u="none" strike="noStrike" cap="none">
              <a:solidFill>
                <a:schemeClr val="lt1"/>
              </a:solidFill>
              <a:latin typeface="Montserrat"/>
              <a:ea typeface="Montserrat"/>
              <a:cs typeface="Montserrat"/>
              <a:sym typeface="Montserrat"/>
            </a:endParaRPr>
          </a:p>
        </p:txBody>
      </p:sp>
      <p:sp>
        <p:nvSpPr>
          <p:cNvPr id="307" name="Google Shape;307;p29"/>
          <p:cNvSpPr txBox="1"/>
          <p:nvPr/>
        </p:nvSpPr>
        <p:spPr>
          <a:xfrm>
            <a:off x="3354438" y="2031163"/>
            <a:ext cx="292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Lines</a:t>
            </a:r>
            <a:endParaRPr sz="1800" b="0" i="0" u="none" strike="noStrike" cap="none">
              <a:solidFill>
                <a:schemeClr val="lt1"/>
              </a:solidFill>
              <a:latin typeface="Montserrat"/>
              <a:ea typeface="Montserrat"/>
              <a:cs typeface="Montserrat"/>
              <a:sym typeface="Montserrat"/>
            </a:endParaRPr>
          </a:p>
        </p:txBody>
      </p:sp>
      <p:pic>
        <p:nvPicPr>
          <p:cNvPr id="308" name="Google Shape;308;p29"/>
          <p:cNvPicPr preferRelativeResize="0"/>
          <p:nvPr/>
        </p:nvPicPr>
        <p:blipFill rotWithShape="1">
          <a:blip r:embed="rId5">
            <a:alphaModFix/>
          </a:blip>
          <a:srcRect l="16693" r="16693"/>
          <a:stretch/>
        </p:blipFill>
        <p:spPr>
          <a:xfrm>
            <a:off x="6730950" y="1911400"/>
            <a:ext cx="2230375" cy="2251750"/>
          </a:xfrm>
          <a:prstGeom prst="rect">
            <a:avLst/>
          </a:prstGeom>
          <a:noFill/>
          <a:ln>
            <a:noFill/>
          </a:ln>
        </p:spPr>
      </p:pic>
      <p:sp>
        <p:nvSpPr>
          <p:cNvPr id="309" name="Google Shape;309;p29"/>
          <p:cNvSpPr txBox="1"/>
          <p:nvPr/>
        </p:nvSpPr>
        <p:spPr>
          <a:xfrm>
            <a:off x="6730875" y="1207675"/>
            <a:ext cx="22305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Interest and Discussion</a:t>
            </a:r>
            <a:endParaRPr sz="1800" b="0" i="0" u="none" strike="noStrike" cap="none">
              <a:solidFill>
                <a:schemeClr val="lt1"/>
              </a:solidFill>
              <a:latin typeface="Montserrat"/>
              <a:ea typeface="Montserrat"/>
              <a:cs typeface="Montserrat"/>
              <a:sym typeface="Montserrat"/>
            </a:endParaRPr>
          </a:p>
        </p:txBody>
      </p:sp>
      <p:sp>
        <p:nvSpPr>
          <p:cNvPr id="310" name="Google Shape;310;p29"/>
          <p:cNvSpPr/>
          <p:nvPr/>
        </p:nvSpPr>
        <p:spPr>
          <a:xfrm rot="5400000">
            <a:off x="2948851" y="1474366"/>
            <a:ext cx="893100" cy="9141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000510" y="1389641"/>
            <a:ext cx="893100" cy="9141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rot="10800000">
            <a:off x="6630421" y="4220386"/>
            <a:ext cx="893100" cy="9141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txBox="1"/>
          <p:nvPr/>
        </p:nvSpPr>
        <p:spPr>
          <a:xfrm>
            <a:off x="2577750" y="938575"/>
            <a:ext cx="39885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Follow High Frequency Stems</a:t>
            </a:r>
            <a:endParaRPr sz="1800" b="0" i="0" u="none" strike="noStrike" cap="none">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animBg="1"/>
      <p:bldP spid="311" grpId="0" animBg="1"/>
      <p:bldP spid="3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Recommendations for Model</a:t>
            </a:r>
            <a:endParaRPr sz="1600">
              <a:solidFill>
                <a:schemeClr val="dk1"/>
              </a:solidFill>
            </a:endParaRPr>
          </a:p>
        </p:txBody>
      </p:sp>
      <p:pic>
        <p:nvPicPr>
          <p:cNvPr id="319" name="Google Shape;319;p30"/>
          <p:cNvPicPr preferRelativeResize="0"/>
          <p:nvPr/>
        </p:nvPicPr>
        <p:blipFill rotWithShape="1">
          <a:blip r:embed="rId3">
            <a:alphaModFix/>
          </a:blip>
          <a:srcRect/>
          <a:stretch/>
        </p:blipFill>
        <p:spPr>
          <a:xfrm>
            <a:off x="0" y="1432179"/>
            <a:ext cx="9144000" cy="2571750"/>
          </a:xfrm>
          <a:prstGeom prst="rect">
            <a:avLst/>
          </a:prstGeom>
          <a:noFill/>
          <a:ln>
            <a:noFill/>
          </a:ln>
        </p:spPr>
      </p:pic>
      <p:sp>
        <p:nvSpPr>
          <p:cNvPr id="320" name="Google Shape;320;p30"/>
          <p:cNvSpPr/>
          <p:nvPr/>
        </p:nvSpPr>
        <p:spPr>
          <a:xfrm>
            <a:off x="422476" y="3955414"/>
            <a:ext cx="156117" cy="345687"/>
          </a:xfrm>
          <a:prstGeom prst="upArrow">
            <a:avLst>
              <a:gd name="adj1" fmla="val 50000"/>
              <a:gd name="adj2" fmla="val 50000"/>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1" name="Google Shape;321;p30"/>
          <p:cNvSpPr/>
          <p:nvPr/>
        </p:nvSpPr>
        <p:spPr>
          <a:xfrm>
            <a:off x="3526421" y="3955413"/>
            <a:ext cx="156117" cy="345687"/>
          </a:xfrm>
          <a:prstGeom prst="upArrow">
            <a:avLst>
              <a:gd name="adj1" fmla="val 50000"/>
              <a:gd name="adj2" fmla="val 50000"/>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30"/>
          <p:cNvSpPr/>
          <p:nvPr/>
        </p:nvSpPr>
        <p:spPr>
          <a:xfrm>
            <a:off x="8336400" y="3955413"/>
            <a:ext cx="156117" cy="345687"/>
          </a:xfrm>
          <a:prstGeom prst="upArrow">
            <a:avLst>
              <a:gd name="adj1" fmla="val 50000"/>
              <a:gd name="adj2" fmla="val 50000"/>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30"/>
          <p:cNvSpPr/>
          <p:nvPr/>
        </p:nvSpPr>
        <p:spPr>
          <a:xfrm>
            <a:off x="651483" y="3955413"/>
            <a:ext cx="156117" cy="563343"/>
          </a:xfrm>
          <a:prstGeom prst="upArrow">
            <a:avLst>
              <a:gd name="adj1" fmla="val 50000"/>
              <a:gd name="adj2" fmla="val 50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324" name="Google Shape;324;p30"/>
          <p:cNvSpPr/>
          <p:nvPr/>
        </p:nvSpPr>
        <p:spPr>
          <a:xfrm>
            <a:off x="3774104" y="3955412"/>
            <a:ext cx="156117" cy="563343"/>
          </a:xfrm>
          <a:prstGeom prst="upArrow">
            <a:avLst>
              <a:gd name="adj1" fmla="val 50000"/>
              <a:gd name="adj2" fmla="val 50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325" name="Google Shape;325;p30"/>
          <p:cNvSpPr/>
          <p:nvPr/>
        </p:nvSpPr>
        <p:spPr>
          <a:xfrm>
            <a:off x="6649042" y="3944586"/>
            <a:ext cx="156117" cy="563343"/>
          </a:xfrm>
          <a:prstGeom prst="upArrow">
            <a:avLst>
              <a:gd name="adj1" fmla="val 50000"/>
              <a:gd name="adj2" fmla="val 50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326" name="Google Shape;326;p30"/>
          <p:cNvSpPr/>
          <p:nvPr/>
        </p:nvSpPr>
        <p:spPr>
          <a:xfrm>
            <a:off x="2358679" y="3944586"/>
            <a:ext cx="112029" cy="956772"/>
          </a:xfrm>
          <a:prstGeom prst="upArrow">
            <a:avLst>
              <a:gd name="adj1" fmla="val 50000"/>
              <a:gd name="adj2" fmla="val 50000"/>
            </a:avLst>
          </a:prstGeom>
          <a:solidFill>
            <a:srgbClr val="C1400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327" name="Google Shape;327;p30"/>
          <p:cNvSpPr/>
          <p:nvPr/>
        </p:nvSpPr>
        <p:spPr>
          <a:xfrm>
            <a:off x="4060636" y="3944586"/>
            <a:ext cx="112029" cy="956772"/>
          </a:xfrm>
          <a:prstGeom prst="upArrow">
            <a:avLst>
              <a:gd name="adj1" fmla="val 50000"/>
              <a:gd name="adj2" fmla="val 50000"/>
            </a:avLst>
          </a:prstGeom>
          <a:solidFill>
            <a:srgbClr val="C1400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328" name="Google Shape;328;p30"/>
          <p:cNvSpPr/>
          <p:nvPr/>
        </p:nvSpPr>
        <p:spPr>
          <a:xfrm>
            <a:off x="6962857" y="3944586"/>
            <a:ext cx="112029" cy="956772"/>
          </a:xfrm>
          <a:prstGeom prst="upArrow">
            <a:avLst>
              <a:gd name="adj1" fmla="val 50000"/>
              <a:gd name="adj2" fmla="val 50000"/>
            </a:avLst>
          </a:prstGeom>
          <a:solidFill>
            <a:srgbClr val="C1400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329" name="Google Shape;329;p30"/>
          <p:cNvSpPr txBox="1"/>
          <p:nvPr/>
        </p:nvSpPr>
        <p:spPr>
          <a:xfrm>
            <a:off x="1573350" y="846150"/>
            <a:ext cx="6487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a:solidFill>
                  <a:schemeClr val="lt1"/>
                </a:solidFill>
                <a:latin typeface="Montserrat"/>
                <a:ea typeface="Montserrat"/>
                <a:cs typeface="Montserrat"/>
                <a:sym typeface="Montserrat"/>
              </a:rPr>
              <a:t>Further r</a:t>
            </a:r>
            <a:r>
              <a:rPr lang="en-US" sz="2400" b="0" i="0" u="none" strike="noStrike" cap="none">
                <a:solidFill>
                  <a:schemeClr val="lt1"/>
                </a:solidFill>
                <a:latin typeface="Montserrat"/>
                <a:ea typeface="Montserrat"/>
                <a:cs typeface="Montserrat"/>
                <a:sym typeface="Montserrat"/>
              </a:rPr>
              <a:t>emoval of overlapping tokens</a:t>
            </a:r>
            <a:endParaRPr/>
          </a:p>
        </p:txBody>
      </p:sp>
      <p:sp>
        <p:nvSpPr>
          <p:cNvPr id="330" name="Google Shape;330;p30"/>
          <p:cNvSpPr/>
          <p:nvPr/>
        </p:nvSpPr>
        <p:spPr>
          <a:xfrm>
            <a:off x="4243601" y="3958010"/>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p30"/>
          <p:cNvSpPr/>
          <p:nvPr/>
        </p:nvSpPr>
        <p:spPr>
          <a:xfrm>
            <a:off x="8584083" y="3955412"/>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2" name="Google Shape;332;p30"/>
          <p:cNvSpPr/>
          <p:nvPr/>
        </p:nvSpPr>
        <p:spPr>
          <a:xfrm>
            <a:off x="8829409" y="3934113"/>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3" name="Google Shape;333;p30"/>
          <p:cNvSpPr/>
          <p:nvPr/>
        </p:nvSpPr>
        <p:spPr>
          <a:xfrm>
            <a:off x="1158033" y="3955682"/>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4" name="Google Shape;334;p30"/>
          <p:cNvSpPr/>
          <p:nvPr/>
        </p:nvSpPr>
        <p:spPr>
          <a:xfrm>
            <a:off x="1403359" y="3955412"/>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5" name="Google Shape;335;p30"/>
          <p:cNvSpPr/>
          <p:nvPr/>
        </p:nvSpPr>
        <p:spPr>
          <a:xfrm>
            <a:off x="7583109" y="3944586"/>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6" name="Google Shape;336;p30"/>
          <p:cNvSpPr/>
          <p:nvPr/>
        </p:nvSpPr>
        <p:spPr>
          <a:xfrm>
            <a:off x="7835913" y="3939310"/>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7" name="Google Shape;337;p30"/>
          <p:cNvSpPr/>
          <p:nvPr/>
        </p:nvSpPr>
        <p:spPr>
          <a:xfrm>
            <a:off x="5231411" y="3944586"/>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8" name="Google Shape;338;p30"/>
          <p:cNvSpPr/>
          <p:nvPr/>
        </p:nvSpPr>
        <p:spPr>
          <a:xfrm>
            <a:off x="7136236" y="3934112"/>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9" name="Google Shape;339;p30"/>
          <p:cNvSpPr/>
          <p:nvPr/>
        </p:nvSpPr>
        <p:spPr>
          <a:xfrm>
            <a:off x="4524771" y="3944585"/>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0" name="Google Shape;340;p30"/>
          <p:cNvSpPr/>
          <p:nvPr/>
        </p:nvSpPr>
        <p:spPr>
          <a:xfrm>
            <a:off x="4763495" y="3944585"/>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1" name="Google Shape;341;p30"/>
          <p:cNvSpPr/>
          <p:nvPr/>
        </p:nvSpPr>
        <p:spPr>
          <a:xfrm>
            <a:off x="7365685" y="3955357"/>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Recommendations for Model</a:t>
            </a:r>
            <a:endParaRPr sz="1600"/>
          </a:p>
        </p:txBody>
      </p:sp>
      <p:sp>
        <p:nvSpPr>
          <p:cNvPr id="347" name="Google Shape;347;p31"/>
          <p:cNvSpPr txBox="1"/>
          <p:nvPr/>
        </p:nvSpPr>
        <p:spPr>
          <a:xfrm>
            <a:off x="1663403" y="865259"/>
            <a:ext cx="630709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Montserrat"/>
                <a:ea typeface="Montserrat"/>
                <a:cs typeface="Montserrat"/>
                <a:sym typeface="Montserrat"/>
              </a:rPr>
              <a:t>Additional Data</a:t>
            </a:r>
            <a:endParaRPr/>
          </a:p>
        </p:txBody>
      </p:sp>
      <p:pic>
        <p:nvPicPr>
          <p:cNvPr id="348" name="Google Shape;348;p31"/>
          <p:cNvPicPr preferRelativeResize="0"/>
          <p:nvPr/>
        </p:nvPicPr>
        <p:blipFill rotWithShape="1">
          <a:blip r:embed="rId3">
            <a:alphaModFix/>
          </a:blip>
          <a:srcRect/>
          <a:stretch/>
        </p:blipFill>
        <p:spPr>
          <a:xfrm>
            <a:off x="5908841" y="685545"/>
            <a:ext cx="2800262" cy="4173344"/>
          </a:xfrm>
          <a:prstGeom prst="rect">
            <a:avLst/>
          </a:prstGeom>
          <a:noFill/>
          <a:ln>
            <a:noFill/>
          </a:ln>
        </p:spPr>
      </p:pic>
      <p:pic>
        <p:nvPicPr>
          <p:cNvPr id="349" name="Google Shape;349;p31"/>
          <p:cNvPicPr preferRelativeResize="0"/>
          <p:nvPr/>
        </p:nvPicPr>
        <p:blipFill rotWithShape="1">
          <a:blip r:embed="rId4">
            <a:alphaModFix/>
          </a:blip>
          <a:srcRect/>
          <a:stretch/>
        </p:blipFill>
        <p:spPr>
          <a:xfrm>
            <a:off x="434897" y="1506638"/>
            <a:ext cx="5153568" cy="3352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Overview and Business Understanding</a:t>
            </a:r>
            <a:endParaRPr sz="1600"/>
          </a:p>
        </p:txBody>
      </p:sp>
      <p:sp>
        <p:nvSpPr>
          <p:cNvPr id="141" name="Google Shape;141;p14"/>
          <p:cNvSpPr txBox="1">
            <a:spLocks noGrp="1"/>
          </p:cNvSpPr>
          <p:nvPr>
            <p:ph type="body" idx="1"/>
          </p:nvPr>
        </p:nvSpPr>
        <p:spPr>
          <a:xfrm>
            <a:off x="1297500" y="1216850"/>
            <a:ext cx="7038900" cy="2911200"/>
          </a:xfrm>
          <a:prstGeom prst="rect">
            <a:avLst/>
          </a:prstGeom>
          <a:noFill/>
          <a:ln>
            <a:noFill/>
          </a:ln>
        </p:spPr>
        <p:txBody>
          <a:bodyPr spcFirstLastPara="1" wrap="square" lIns="91425" tIns="91425" rIns="91425" bIns="91425" anchor="t" anchorCtr="0">
            <a:normAutofit fontScale="70000" lnSpcReduction="20000"/>
          </a:bodyPr>
          <a:lstStyle/>
          <a:p>
            <a:pPr marL="457200" lvl="0" indent="-311150" algn="l" rtl="0">
              <a:lnSpc>
                <a:spcPct val="115000"/>
              </a:lnSpc>
              <a:spcBef>
                <a:spcPts val="0"/>
              </a:spcBef>
              <a:spcAft>
                <a:spcPts val="0"/>
              </a:spcAft>
              <a:buSzPct val="66326"/>
              <a:buChar char="●"/>
            </a:pPr>
            <a:r>
              <a:rPr lang="en-US" sz="2800" b="0" i="0">
                <a:latin typeface="Montserrat"/>
                <a:ea typeface="Montserrat"/>
                <a:cs typeface="Montserrat"/>
                <a:sym typeface="Montserrat"/>
              </a:rPr>
              <a:t>Google wishes to </a:t>
            </a:r>
            <a:r>
              <a:rPr lang="en-US" sz="2800" b="1" i="0">
                <a:latin typeface="Montserrat"/>
                <a:ea typeface="Montserrat"/>
                <a:cs typeface="Montserrat"/>
                <a:sym typeface="Montserrat"/>
              </a:rPr>
              <a:t>classify Twitter sentiment </a:t>
            </a:r>
            <a:r>
              <a:rPr lang="en-US" sz="2800" b="0" i="0">
                <a:latin typeface="Montserrat"/>
                <a:ea typeface="Montserrat"/>
                <a:cs typeface="Montserrat"/>
                <a:sym typeface="Montserrat"/>
              </a:rPr>
              <a:t>about both </a:t>
            </a:r>
            <a:r>
              <a:rPr lang="en-US" sz="2800" b="1" i="0">
                <a:latin typeface="Montserrat"/>
                <a:ea typeface="Montserrat"/>
                <a:cs typeface="Montserrat"/>
                <a:sym typeface="Montserrat"/>
              </a:rPr>
              <a:t>their own products </a:t>
            </a:r>
            <a:r>
              <a:rPr lang="en-US" sz="2800" b="0" i="0">
                <a:latin typeface="Montserrat"/>
                <a:ea typeface="Montserrat"/>
                <a:cs typeface="Montserrat"/>
                <a:sym typeface="Montserrat"/>
              </a:rPr>
              <a:t>as well as </a:t>
            </a:r>
            <a:r>
              <a:rPr lang="en-US" sz="2800" b="1" i="0">
                <a:latin typeface="Montserrat"/>
                <a:ea typeface="Montserrat"/>
                <a:cs typeface="Montserrat"/>
                <a:sym typeface="Montserrat"/>
              </a:rPr>
              <a:t>Apple products</a:t>
            </a:r>
            <a:r>
              <a:rPr lang="en-US" sz="2800" b="0" i="0">
                <a:latin typeface="Montserrat"/>
                <a:ea typeface="Montserrat"/>
                <a:cs typeface="Montserrat"/>
                <a:sym typeface="Montserrat"/>
              </a:rPr>
              <a:t>.</a:t>
            </a:r>
            <a:endParaRPr/>
          </a:p>
          <a:p>
            <a:pPr marL="457200" lvl="0" indent="-228600" algn="l" rtl="0">
              <a:lnSpc>
                <a:spcPct val="115000"/>
              </a:lnSpc>
              <a:spcBef>
                <a:spcPts val="0"/>
              </a:spcBef>
              <a:spcAft>
                <a:spcPts val="0"/>
              </a:spcAft>
              <a:buSzPct val="66326"/>
              <a:buNone/>
            </a:pPr>
            <a:endParaRPr sz="2800" b="0" i="0">
              <a:latin typeface="Montserrat"/>
              <a:ea typeface="Montserrat"/>
              <a:cs typeface="Montserrat"/>
              <a:sym typeface="Montserrat"/>
            </a:endParaRPr>
          </a:p>
          <a:p>
            <a:pPr marL="457200" lvl="0" indent="-311150" algn="l" rtl="0">
              <a:lnSpc>
                <a:spcPct val="115000"/>
              </a:lnSpc>
              <a:spcBef>
                <a:spcPts val="0"/>
              </a:spcBef>
              <a:spcAft>
                <a:spcPts val="0"/>
              </a:spcAft>
              <a:buSzPct val="66326"/>
              <a:buChar char="●"/>
            </a:pPr>
            <a:r>
              <a:rPr lang="en-US" sz="2800" b="1">
                <a:latin typeface="Montserrat"/>
                <a:ea typeface="Montserrat"/>
                <a:cs typeface="Montserrat"/>
                <a:sym typeface="Montserrat"/>
              </a:rPr>
              <a:t>G</a:t>
            </a:r>
            <a:r>
              <a:rPr lang="en-US" sz="2800" b="1" i="0">
                <a:latin typeface="Montserrat"/>
                <a:ea typeface="Montserrat"/>
                <a:cs typeface="Montserrat"/>
                <a:sym typeface="Montserrat"/>
              </a:rPr>
              <a:t>auging the negative or positive feedback </a:t>
            </a:r>
            <a:r>
              <a:rPr lang="en-US" sz="2800" i="0">
                <a:latin typeface="Montserrat"/>
                <a:ea typeface="Montserrat"/>
                <a:cs typeface="Montserrat"/>
                <a:sym typeface="Montserrat"/>
              </a:rPr>
              <a:t>on</a:t>
            </a:r>
            <a:r>
              <a:rPr lang="en-US" sz="2800" b="1" i="0">
                <a:latin typeface="Montserrat"/>
                <a:ea typeface="Montserrat"/>
                <a:cs typeface="Montserrat"/>
                <a:sym typeface="Montserrat"/>
              </a:rPr>
              <a:t> </a:t>
            </a:r>
            <a:r>
              <a:rPr lang="en-US" sz="2800" b="0" i="0">
                <a:latin typeface="Montserrat"/>
                <a:ea typeface="Montserrat"/>
                <a:cs typeface="Montserrat"/>
                <a:sym typeface="Montserrat"/>
              </a:rPr>
              <a:t>Twitter opinion about Google and Apple products can assist Google with future product development by informing </a:t>
            </a:r>
            <a:r>
              <a:rPr lang="en-US" sz="2800" b="1" i="0">
                <a:latin typeface="Montserrat"/>
                <a:ea typeface="Montserrat"/>
                <a:cs typeface="Montserrat"/>
                <a:sym typeface="Montserrat"/>
              </a:rPr>
              <a:t>what aspects of a product were well or ill-received</a:t>
            </a:r>
            <a:r>
              <a:rPr lang="en-US" sz="2800" b="0" i="0">
                <a:latin typeface="Montserrat"/>
                <a:ea typeface="Montserrat"/>
                <a:cs typeface="Montserrat"/>
                <a:sym typeface="Montserrat"/>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title"/>
          </p:nvPr>
        </p:nvSpPr>
        <p:spPr>
          <a:xfrm>
            <a:off x="1551800" y="8317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Correct Mislabeled Data</a:t>
            </a:r>
            <a:endParaRPr/>
          </a:p>
        </p:txBody>
      </p:sp>
      <p:pic>
        <p:nvPicPr>
          <p:cNvPr id="355" name="Google Shape;355;p32"/>
          <p:cNvPicPr preferRelativeResize="0"/>
          <p:nvPr/>
        </p:nvPicPr>
        <p:blipFill rotWithShape="1">
          <a:blip r:embed="rId3">
            <a:alphaModFix/>
          </a:blip>
          <a:srcRect l="4667" t="17364" r="49347" b="17305"/>
          <a:stretch/>
        </p:blipFill>
        <p:spPr>
          <a:xfrm>
            <a:off x="5481400" y="1903075"/>
            <a:ext cx="2365276" cy="2240125"/>
          </a:xfrm>
          <a:prstGeom prst="rect">
            <a:avLst/>
          </a:prstGeom>
          <a:noFill/>
          <a:ln>
            <a:noFill/>
          </a:ln>
        </p:spPr>
      </p:pic>
      <p:pic>
        <p:nvPicPr>
          <p:cNvPr id="356" name="Google Shape;356;p32"/>
          <p:cNvPicPr preferRelativeResize="0"/>
          <p:nvPr/>
        </p:nvPicPr>
        <p:blipFill rotWithShape="1">
          <a:blip r:embed="rId3">
            <a:alphaModFix/>
          </a:blip>
          <a:srcRect l="49425" t="17678" r="4589" b="16992"/>
          <a:stretch/>
        </p:blipFill>
        <p:spPr>
          <a:xfrm>
            <a:off x="1401625" y="1914725"/>
            <a:ext cx="2365276" cy="2240125"/>
          </a:xfrm>
          <a:prstGeom prst="rect">
            <a:avLst/>
          </a:prstGeom>
          <a:noFill/>
          <a:ln>
            <a:noFill/>
          </a:ln>
        </p:spPr>
      </p:pic>
      <p:sp>
        <p:nvSpPr>
          <p:cNvPr id="357" name="Google Shape;357;p32"/>
          <p:cNvSpPr/>
          <p:nvPr/>
        </p:nvSpPr>
        <p:spPr>
          <a:xfrm>
            <a:off x="4223650" y="2710238"/>
            <a:ext cx="801000" cy="625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txBox="1">
            <a:spLocks noGrp="1"/>
          </p:cNvSpPr>
          <p:nvPr>
            <p:ph type="title"/>
          </p:nvPr>
        </p:nvSpPr>
        <p:spPr>
          <a:xfrm>
            <a:off x="1222425" y="21800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Recommendations for Model</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Next Steps</a:t>
            </a:r>
            <a:endParaRPr sz="1600"/>
          </a:p>
        </p:txBody>
      </p:sp>
      <p:sp>
        <p:nvSpPr>
          <p:cNvPr id="364" name="Google Shape;364;p33"/>
          <p:cNvSpPr txBox="1">
            <a:spLocks noGrp="1"/>
          </p:cNvSpPr>
          <p:nvPr>
            <p:ph type="body" idx="1"/>
          </p:nvPr>
        </p:nvSpPr>
        <p:spPr>
          <a:xfrm>
            <a:off x="1297500" y="1007861"/>
            <a:ext cx="7038900" cy="3800802"/>
          </a:xfrm>
          <a:prstGeom prst="rect">
            <a:avLst/>
          </a:prstGeom>
          <a:noFill/>
          <a:ln>
            <a:noFill/>
          </a:ln>
        </p:spPr>
        <p:txBody>
          <a:bodyPr spcFirstLastPara="1" wrap="square" lIns="91425" tIns="91425" rIns="91425" bIns="91425" anchor="t" anchorCtr="0">
            <a:normAutofit fontScale="85000" lnSpcReduction="20000"/>
          </a:bodyPr>
          <a:lstStyle/>
          <a:p>
            <a:pPr marL="457200" lvl="0" indent="-332814" algn="l" rtl="0">
              <a:lnSpc>
                <a:spcPct val="115000"/>
              </a:lnSpc>
              <a:spcBef>
                <a:spcPts val="0"/>
              </a:spcBef>
              <a:spcAft>
                <a:spcPts val="0"/>
              </a:spcAft>
              <a:buSzPct val="88235"/>
              <a:buFont typeface="Montserrat"/>
              <a:buChar char="●"/>
            </a:pPr>
            <a:r>
              <a:rPr lang="en-US" sz="2400">
                <a:latin typeface="Montserrat"/>
                <a:ea typeface="Montserrat"/>
                <a:cs typeface="Montserrat"/>
                <a:sym typeface="Montserrat"/>
              </a:rPr>
              <a:t>I</a:t>
            </a:r>
            <a:r>
              <a:rPr lang="en-US" sz="2400" b="0" i="0">
                <a:latin typeface="Montserrat"/>
                <a:ea typeface="Montserrat"/>
                <a:cs typeface="Montserrat"/>
                <a:sym typeface="Montserrat"/>
              </a:rPr>
              <a:t>mplementing the model on </a:t>
            </a:r>
            <a:r>
              <a:rPr lang="en-US" sz="2400" b="1" i="0">
                <a:latin typeface="Montserrat"/>
                <a:ea typeface="Montserrat"/>
                <a:cs typeface="Montserrat"/>
                <a:sym typeface="Montserrat"/>
              </a:rPr>
              <a:t>new data </a:t>
            </a:r>
            <a:r>
              <a:rPr lang="en-US" sz="2400" b="0" i="0">
                <a:latin typeface="Montserrat"/>
                <a:ea typeface="Montserrat"/>
                <a:cs typeface="Montserrat"/>
                <a:sym typeface="Montserrat"/>
              </a:rPr>
              <a:t>can begin after </a:t>
            </a:r>
            <a:r>
              <a:rPr lang="en-US" sz="2400">
                <a:latin typeface="Montserrat"/>
                <a:ea typeface="Montserrat"/>
                <a:cs typeface="Montserrat"/>
                <a:sym typeface="Montserrat"/>
              </a:rPr>
              <a:t>recommendations.</a:t>
            </a:r>
            <a:endParaRPr/>
          </a:p>
          <a:p>
            <a:pPr marL="457200" lvl="0" indent="-228600" algn="l" rtl="0">
              <a:lnSpc>
                <a:spcPct val="115000"/>
              </a:lnSpc>
              <a:spcBef>
                <a:spcPts val="0"/>
              </a:spcBef>
              <a:spcAft>
                <a:spcPts val="0"/>
              </a:spcAft>
              <a:buSzPct val="88235"/>
              <a:buFont typeface="Montserrat"/>
              <a:buNone/>
            </a:pPr>
            <a:endParaRPr sz="2400" b="0" i="0">
              <a:latin typeface="Montserrat"/>
              <a:ea typeface="Montserrat"/>
              <a:cs typeface="Montserrat"/>
              <a:sym typeface="Montserrat"/>
            </a:endParaRPr>
          </a:p>
          <a:p>
            <a:pPr marL="457200" lvl="0" indent="-332814" algn="l" rtl="0">
              <a:lnSpc>
                <a:spcPct val="115000"/>
              </a:lnSpc>
              <a:spcBef>
                <a:spcPts val="0"/>
              </a:spcBef>
              <a:spcAft>
                <a:spcPts val="0"/>
              </a:spcAft>
              <a:buSzPct val="88235"/>
              <a:buFont typeface="Montserrat"/>
              <a:buChar char="●"/>
            </a:pPr>
            <a:r>
              <a:rPr lang="en-US" sz="2400" b="0" i="0">
                <a:latin typeface="Montserrat"/>
                <a:ea typeface="Montserrat"/>
                <a:cs typeface="Montserrat"/>
                <a:sym typeface="Montserrat"/>
              </a:rPr>
              <a:t>An analysis of the </a:t>
            </a:r>
            <a:r>
              <a:rPr lang="en-US" sz="2400" b="1" i="0">
                <a:latin typeface="Montserrat"/>
                <a:ea typeface="Montserrat"/>
                <a:cs typeface="Montserrat"/>
                <a:sym typeface="Montserrat"/>
              </a:rPr>
              <a:t>new data's tokens </a:t>
            </a:r>
            <a:r>
              <a:rPr lang="en-US" sz="2400" b="0" i="0">
                <a:latin typeface="Montserrat"/>
                <a:ea typeface="Montserrat"/>
                <a:cs typeface="Montserrat"/>
                <a:sym typeface="Montserrat"/>
              </a:rPr>
              <a:t>may prove useful, as demonstrated- </a:t>
            </a:r>
            <a:r>
              <a:rPr lang="en-US" sz="2400" b="1" i="0">
                <a:latin typeface="Montserrat"/>
                <a:ea typeface="Montserrat"/>
                <a:cs typeface="Montserrat"/>
                <a:sym typeface="Montserrat"/>
              </a:rPr>
              <a:t>what words </a:t>
            </a:r>
            <a:r>
              <a:rPr lang="en-US" sz="2400" b="0" i="0">
                <a:latin typeface="Montserrat"/>
                <a:ea typeface="Montserrat"/>
                <a:cs typeface="Montserrat"/>
                <a:sym typeface="Montserrat"/>
              </a:rPr>
              <a:t>are more likely to be </a:t>
            </a:r>
            <a:r>
              <a:rPr lang="en-US" sz="2400" b="1" i="0">
                <a:latin typeface="Montserrat"/>
                <a:ea typeface="Montserrat"/>
                <a:cs typeface="Montserrat"/>
                <a:sym typeface="Montserrat"/>
              </a:rPr>
              <a:t>contained</a:t>
            </a:r>
            <a:r>
              <a:rPr lang="en-US" sz="2400" b="0" i="0">
                <a:latin typeface="Montserrat"/>
                <a:ea typeface="Montserrat"/>
                <a:cs typeface="Montserrat"/>
                <a:sym typeface="Montserrat"/>
              </a:rPr>
              <a:t> in a </a:t>
            </a:r>
            <a:r>
              <a:rPr lang="en-US" sz="2400" b="1" i="0">
                <a:latin typeface="Montserrat"/>
                <a:ea typeface="Montserrat"/>
                <a:cs typeface="Montserrat"/>
                <a:sym typeface="Montserrat"/>
              </a:rPr>
              <a:t>negative or positive tweet</a:t>
            </a:r>
            <a:r>
              <a:rPr lang="en-US" sz="2400" b="0" i="0">
                <a:latin typeface="Montserrat"/>
                <a:ea typeface="Montserrat"/>
                <a:cs typeface="Montserrat"/>
                <a:sym typeface="Montserrat"/>
              </a:rPr>
              <a:t>?</a:t>
            </a:r>
            <a:endParaRPr/>
          </a:p>
          <a:p>
            <a:pPr marL="457200" lvl="0" indent="-228600" algn="l" rtl="0">
              <a:lnSpc>
                <a:spcPct val="115000"/>
              </a:lnSpc>
              <a:spcBef>
                <a:spcPts val="0"/>
              </a:spcBef>
              <a:spcAft>
                <a:spcPts val="0"/>
              </a:spcAft>
              <a:buSzPct val="88235"/>
              <a:buFont typeface="Montserrat"/>
              <a:buNone/>
            </a:pPr>
            <a:endParaRPr sz="2400">
              <a:latin typeface="Montserrat"/>
              <a:ea typeface="Montserrat"/>
              <a:cs typeface="Montserrat"/>
              <a:sym typeface="Montserrat"/>
            </a:endParaRPr>
          </a:p>
          <a:p>
            <a:pPr marL="457200" lvl="0" indent="-332814" algn="l" rtl="0">
              <a:lnSpc>
                <a:spcPct val="115000"/>
              </a:lnSpc>
              <a:spcBef>
                <a:spcPts val="0"/>
              </a:spcBef>
              <a:spcAft>
                <a:spcPts val="0"/>
              </a:spcAft>
              <a:buSzPct val="88235"/>
              <a:buFont typeface="Montserrat"/>
              <a:buChar char="●"/>
            </a:pPr>
            <a:r>
              <a:rPr lang="en-US" sz="2400">
                <a:latin typeface="Montserrat"/>
                <a:ea typeface="Montserrat"/>
                <a:cs typeface="Montserrat"/>
                <a:sym typeface="Montserrat"/>
              </a:rPr>
              <a:t>C</a:t>
            </a:r>
            <a:r>
              <a:rPr lang="en-US" sz="2400" b="0" i="0">
                <a:latin typeface="Montserrat"/>
                <a:ea typeface="Montserrat"/>
                <a:cs typeface="Montserrat"/>
                <a:sym typeface="Montserrat"/>
              </a:rPr>
              <a:t>orresponding </a:t>
            </a:r>
            <a:r>
              <a:rPr lang="en-US" sz="2400" b="1" i="0">
                <a:latin typeface="Montserrat"/>
                <a:ea typeface="Montserrat"/>
                <a:cs typeface="Montserrat"/>
                <a:sym typeface="Montserrat"/>
              </a:rPr>
              <a:t>information</a:t>
            </a:r>
            <a:r>
              <a:rPr lang="en-US" sz="2400" b="0" i="0">
                <a:latin typeface="Montserrat"/>
                <a:ea typeface="Montserrat"/>
                <a:cs typeface="Montserrat"/>
                <a:sym typeface="Montserrat"/>
              </a:rPr>
              <a:t> in each of the </a:t>
            </a:r>
            <a:r>
              <a:rPr lang="en-US" sz="2400" b="1" i="0">
                <a:latin typeface="Montserrat"/>
                <a:ea typeface="Montserrat"/>
                <a:cs typeface="Montserrat"/>
                <a:sym typeface="Montserrat"/>
              </a:rPr>
              <a:t>three classes </a:t>
            </a:r>
            <a:r>
              <a:rPr lang="en-US" sz="2400" b="0" i="0">
                <a:latin typeface="Montserrat"/>
                <a:ea typeface="Montserrat"/>
                <a:cs typeface="Montserrat"/>
                <a:sym typeface="Montserrat"/>
              </a:rPr>
              <a:t>of </a:t>
            </a:r>
            <a:r>
              <a:rPr lang="en-US" sz="2400" b="1" i="0">
                <a:latin typeface="Montserrat"/>
                <a:ea typeface="Montserrat"/>
                <a:cs typeface="Montserrat"/>
                <a:sym typeface="Montserrat"/>
              </a:rPr>
              <a:t>tweets</a:t>
            </a:r>
            <a:r>
              <a:rPr lang="en-US" sz="2400" b="0" i="0">
                <a:latin typeface="Montserrat"/>
                <a:ea typeface="Montserrat"/>
                <a:cs typeface="Montserrat"/>
                <a:sym typeface="Montserrat"/>
              </a:rPr>
              <a:t> will provide Google keen insights for future product development based on these </a:t>
            </a:r>
            <a:r>
              <a:rPr lang="en-US" sz="2400" b="1" i="0">
                <a:latin typeface="Montserrat"/>
                <a:ea typeface="Montserrat"/>
                <a:cs typeface="Montserrat"/>
                <a:sym typeface="Montserrat"/>
              </a:rPr>
              <a:t>informal product reviews on t</a:t>
            </a:r>
            <a:r>
              <a:rPr lang="en-US" sz="2400" b="1">
                <a:latin typeface="Montserrat"/>
                <a:ea typeface="Montserrat"/>
                <a:cs typeface="Montserrat"/>
                <a:sym typeface="Montserrat"/>
              </a:rPr>
              <a:t>witter</a:t>
            </a:r>
            <a:r>
              <a:rPr lang="en-US" sz="2400" b="0" i="0">
                <a:latin typeface="Montserrat"/>
                <a:ea typeface="Montserrat"/>
                <a:cs typeface="Montserrat"/>
                <a:sym typeface="Montserrat"/>
              </a:rPr>
              <a:t>. </a:t>
            </a:r>
            <a:endParaRPr/>
          </a:p>
          <a:p>
            <a:pPr marL="457200" lvl="0" indent="-228600" algn="l" rtl="0">
              <a:lnSpc>
                <a:spcPct val="115000"/>
              </a:lnSpc>
              <a:spcBef>
                <a:spcPts val="0"/>
              </a:spcBef>
              <a:spcAft>
                <a:spcPts val="0"/>
              </a:spcAft>
              <a:buSzPct val="88235"/>
              <a:buFont typeface="Montserrat"/>
              <a:buNone/>
            </a:pPr>
            <a:endParaRPr sz="2400">
              <a:latin typeface="Montserrat"/>
              <a:ea typeface="Montserrat"/>
              <a:cs typeface="Montserrat"/>
              <a:sym typeface="Montserrat"/>
            </a:endParaRPr>
          </a:p>
          <a:p>
            <a:pPr marL="457200" lvl="0" indent="-228600" algn="l" rtl="0">
              <a:lnSpc>
                <a:spcPct val="115000"/>
              </a:lnSpc>
              <a:spcBef>
                <a:spcPts val="0"/>
              </a:spcBef>
              <a:spcAft>
                <a:spcPts val="0"/>
              </a:spcAft>
              <a:buSzPct val="117647"/>
              <a:buFont typeface="Montserrat"/>
              <a:buNone/>
            </a:pPr>
            <a:endParaRPr sz="18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Thank you</a:t>
            </a:r>
            <a:endParaRPr sz="1600"/>
          </a:p>
        </p:txBody>
      </p:sp>
      <p:sp>
        <p:nvSpPr>
          <p:cNvPr id="370" name="Google Shape;370;p34"/>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US" sz="1800">
                <a:latin typeface="Montserrat"/>
                <a:ea typeface="Montserrat"/>
                <a:cs typeface="Montserrat"/>
                <a:sym typeface="Montserrat"/>
              </a:rPr>
              <a:t>I would be happy to answer any questions</a:t>
            </a:r>
            <a:endParaRPr sz="1800">
              <a:latin typeface="Montserrat"/>
              <a:ea typeface="Montserrat"/>
              <a:cs typeface="Montserrat"/>
              <a:sym typeface="Montserrat"/>
            </a:endParaRPr>
          </a:p>
          <a:p>
            <a:pPr marL="0" lvl="0" indent="0" algn="l" rtl="0">
              <a:lnSpc>
                <a:spcPct val="115000"/>
              </a:lnSpc>
              <a:spcBef>
                <a:spcPts val="1200"/>
              </a:spcBef>
              <a:spcAft>
                <a:spcPts val="0"/>
              </a:spcAft>
              <a:buSzPts val="1300"/>
              <a:buNone/>
            </a:pPr>
            <a:endParaRPr sz="1800">
              <a:latin typeface="Montserrat"/>
              <a:ea typeface="Montserrat"/>
              <a:cs typeface="Montserrat"/>
              <a:sym typeface="Montserrat"/>
            </a:endParaRPr>
          </a:p>
          <a:p>
            <a:pPr marL="0" lvl="0" indent="0" algn="l" rtl="0">
              <a:lnSpc>
                <a:spcPct val="115000"/>
              </a:lnSpc>
              <a:spcBef>
                <a:spcPts val="1200"/>
              </a:spcBef>
              <a:spcAft>
                <a:spcPts val="0"/>
              </a:spcAft>
              <a:buSzPts val="1300"/>
              <a:buNone/>
            </a:pPr>
            <a:endParaRPr sz="1800">
              <a:latin typeface="Montserrat"/>
              <a:ea typeface="Montserrat"/>
              <a:cs typeface="Montserrat"/>
              <a:sym typeface="Montserrat"/>
            </a:endParaRPr>
          </a:p>
          <a:p>
            <a:pPr marL="0" lvl="0" indent="0" algn="l" rtl="0">
              <a:lnSpc>
                <a:spcPct val="115000"/>
              </a:lnSpc>
              <a:spcBef>
                <a:spcPts val="1200"/>
              </a:spcBef>
              <a:spcAft>
                <a:spcPts val="0"/>
              </a:spcAft>
              <a:buSzPts val="1300"/>
              <a:buNone/>
            </a:pPr>
            <a:r>
              <a:rPr lang="en-US" sz="1800">
                <a:latin typeface="Montserrat"/>
                <a:ea typeface="Montserrat"/>
                <a:cs typeface="Montserrat"/>
                <a:sym typeface="Montserrat"/>
              </a:rPr>
              <a:t>You may find my contact information below:</a:t>
            </a:r>
            <a:endParaRPr sz="1800">
              <a:latin typeface="Montserrat"/>
              <a:ea typeface="Montserrat"/>
              <a:cs typeface="Montserrat"/>
              <a:sym typeface="Montserrat"/>
            </a:endParaRPr>
          </a:p>
          <a:p>
            <a:pPr marL="0" lvl="0" indent="0" algn="l" rtl="0">
              <a:lnSpc>
                <a:spcPct val="115000"/>
              </a:lnSpc>
              <a:spcBef>
                <a:spcPts val="1200"/>
              </a:spcBef>
              <a:spcAft>
                <a:spcPts val="0"/>
              </a:spcAft>
              <a:buSzPts val="1300"/>
              <a:buNone/>
            </a:pPr>
            <a:r>
              <a:rPr lang="en-US" sz="1800" u="sng">
                <a:solidFill>
                  <a:schemeClr val="hlink"/>
                </a:solidFill>
                <a:latin typeface="Montserrat"/>
                <a:ea typeface="Montserrat"/>
                <a:cs typeface="Montserrat"/>
                <a:sym typeface="Montserrat"/>
                <a:hlinkClick r:id="rId3"/>
              </a:rPr>
              <a:t>https://www.linkedin.com/in/konnorclark/</a:t>
            </a:r>
            <a:endParaRPr sz="1800">
              <a:latin typeface="Montserrat"/>
              <a:ea typeface="Montserrat"/>
              <a:cs typeface="Montserrat"/>
              <a:sym typeface="Montserrat"/>
            </a:endParaRPr>
          </a:p>
          <a:p>
            <a:pPr marL="0" lvl="0" indent="0" algn="l" rtl="0">
              <a:lnSpc>
                <a:spcPct val="115000"/>
              </a:lnSpc>
              <a:spcBef>
                <a:spcPts val="1200"/>
              </a:spcBef>
              <a:spcAft>
                <a:spcPts val="1200"/>
              </a:spcAft>
              <a:buSzPts val="1300"/>
              <a:buNone/>
            </a:pPr>
            <a:endParaRPr sz="1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Business Questions</a:t>
            </a:r>
            <a:endParaRPr sz="1600"/>
          </a:p>
        </p:txBody>
      </p:sp>
      <p:sp>
        <p:nvSpPr>
          <p:cNvPr id="147" name="Google Shape;147;p15"/>
          <p:cNvSpPr txBox="1">
            <a:spLocks noGrp="1"/>
          </p:cNvSpPr>
          <p:nvPr>
            <p:ph type="body" idx="1"/>
          </p:nvPr>
        </p:nvSpPr>
        <p:spPr>
          <a:xfrm>
            <a:off x="855550" y="1057025"/>
            <a:ext cx="8057400" cy="39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Montserrat"/>
              <a:buChar char="●"/>
            </a:pPr>
            <a:r>
              <a:rPr lang="en-US" sz="1800" b="0" i="0">
                <a:latin typeface="Montserrat"/>
                <a:ea typeface="Montserrat"/>
                <a:cs typeface="Montserrat"/>
                <a:sym typeface="Montserrat"/>
              </a:rPr>
              <a:t>How can we </a:t>
            </a:r>
            <a:r>
              <a:rPr lang="en-US" sz="1800" b="1" i="0">
                <a:latin typeface="Montserrat"/>
                <a:ea typeface="Montserrat"/>
                <a:cs typeface="Montserrat"/>
                <a:sym typeface="Montserrat"/>
              </a:rPr>
              <a:t>categorize</a:t>
            </a:r>
            <a:r>
              <a:rPr lang="en-US" sz="1800" b="0" i="0">
                <a:latin typeface="Montserrat"/>
                <a:ea typeface="Montserrat"/>
                <a:cs typeface="Montserrat"/>
                <a:sym typeface="Montserrat"/>
              </a:rPr>
              <a:t> tweets as </a:t>
            </a:r>
            <a:r>
              <a:rPr lang="en-US" sz="1800" b="1" i="0">
                <a:latin typeface="Montserrat"/>
                <a:ea typeface="Montserrat"/>
                <a:cs typeface="Montserrat"/>
                <a:sym typeface="Montserrat"/>
              </a:rPr>
              <a:t>positive or negative</a:t>
            </a:r>
            <a:r>
              <a:rPr lang="en-US" sz="1800" b="0" i="0">
                <a:latin typeface="Montserrat"/>
                <a:ea typeface="Montserrat"/>
                <a:cs typeface="Montserrat"/>
                <a:sym typeface="Montserrat"/>
              </a:rPr>
              <a:t>?</a:t>
            </a:r>
            <a:endParaRPr/>
          </a:p>
          <a:p>
            <a:pPr marL="457200" lvl="0" indent="-342900" algn="l" rtl="0">
              <a:lnSpc>
                <a:spcPct val="115000"/>
              </a:lnSpc>
              <a:spcBef>
                <a:spcPts val="0"/>
              </a:spcBef>
              <a:spcAft>
                <a:spcPts val="0"/>
              </a:spcAft>
              <a:buSzPts val="1800"/>
              <a:buFont typeface="Montserrat"/>
              <a:buChar char="●"/>
            </a:pPr>
            <a:r>
              <a:rPr lang="en-US" sz="1800" b="0" i="0">
                <a:latin typeface="Montserrat"/>
                <a:ea typeface="Montserrat"/>
                <a:cs typeface="Montserrat"/>
                <a:sym typeface="Montserrat"/>
              </a:rPr>
              <a:t>What kind of </a:t>
            </a:r>
            <a:r>
              <a:rPr lang="en-US" sz="1800" b="1" i="0">
                <a:latin typeface="Montserrat"/>
                <a:ea typeface="Montserrat"/>
                <a:cs typeface="Montserrat"/>
                <a:sym typeface="Montserrat"/>
              </a:rPr>
              <a:t>terms and hashtags </a:t>
            </a:r>
            <a:r>
              <a:rPr lang="en-US" sz="1800" b="0" i="0">
                <a:latin typeface="Montserrat"/>
                <a:ea typeface="Montserrat"/>
                <a:cs typeface="Montserrat"/>
                <a:sym typeface="Montserrat"/>
              </a:rPr>
              <a:t>are more likely to surround or embody </a:t>
            </a:r>
            <a:r>
              <a:rPr lang="en-US" sz="1800" b="1" i="0">
                <a:latin typeface="Montserrat"/>
                <a:ea typeface="Montserrat"/>
                <a:cs typeface="Montserrat"/>
                <a:sym typeface="Montserrat"/>
              </a:rPr>
              <a:t>positive or negative sentiment</a:t>
            </a:r>
            <a:r>
              <a:rPr lang="en-US" sz="1800" b="0" i="0">
                <a:latin typeface="Montserrat"/>
                <a:ea typeface="Montserrat"/>
                <a:cs typeface="Montserrat"/>
                <a:sym typeface="Montserrat"/>
              </a:rPr>
              <a:t>?</a:t>
            </a:r>
            <a:endParaRPr sz="1800">
              <a:latin typeface="Montserrat"/>
              <a:ea typeface="Montserrat"/>
              <a:cs typeface="Montserrat"/>
              <a:sym typeface="Montserrat"/>
            </a:endParaRPr>
          </a:p>
          <a:p>
            <a:pPr marL="457200" lvl="0" indent="-228600" algn="l" rtl="0">
              <a:lnSpc>
                <a:spcPct val="115000"/>
              </a:lnSpc>
              <a:spcBef>
                <a:spcPts val="0"/>
              </a:spcBef>
              <a:spcAft>
                <a:spcPts val="0"/>
              </a:spcAft>
              <a:buSzPts val="1800"/>
              <a:buFont typeface="Montserrat"/>
              <a:buNone/>
            </a:pPr>
            <a:endParaRPr sz="1800">
              <a:latin typeface="Montserrat"/>
              <a:ea typeface="Montserrat"/>
              <a:cs typeface="Montserrat"/>
              <a:sym typeface="Montserrat"/>
            </a:endParaRPr>
          </a:p>
        </p:txBody>
      </p:sp>
      <p:pic>
        <p:nvPicPr>
          <p:cNvPr id="148" name="Google Shape;148;p15" descr="16 Tips to Handle Negative Customer Reviews Online"/>
          <p:cNvPicPr preferRelativeResize="0"/>
          <p:nvPr/>
        </p:nvPicPr>
        <p:blipFill rotWithShape="1">
          <a:blip r:embed="rId3">
            <a:alphaModFix/>
          </a:blip>
          <a:srcRect/>
          <a:stretch/>
        </p:blipFill>
        <p:spPr>
          <a:xfrm>
            <a:off x="4498848" y="2569693"/>
            <a:ext cx="4151376" cy="2179472"/>
          </a:xfrm>
          <a:prstGeom prst="rect">
            <a:avLst/>
          </a:prstGeom>
          <a:noFill/>
          <a:ln>
            <a:noFill/>
          </a:ln>
        </p:spPr>
      </p:pic>
      <p:pic>
        <p:nvPicPr>
          <p:cNvPr id="149" name="Google Shape;149;p15" descr="Is There Such a Thing as too Many Positive Reviews?"/>
          <p:cNvPicPr preferRelativeResize="0"/>
          <p:nvPr/>
        </p:nvPicPr>
        <p:blipFill rotWithShape="1">
          <a:blip r:embed="rId4">
            <a:alphaModFix/>
          </a:blip>
          <a:srcRect/>
          <a:stretch/>
        </p:blipFill>
        <p:spPr>
          <a:xfrm>
            <a:off x="420624" y="2571750"/>
            <a:ext cx="3483864" cy="21774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87125"/>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Data Understanding and Analysis: 3 Features</a:t>
            </a:r>
            <a:endParaRPr sz="1600"/>
          </a:p>
        </p:txBody>
      </p:sp>
      <p:pic>
        <p:nvPicPr>
          <p:cNvPr id="155" name="Google Shape;155;p16" descr="Who Made That Twitter Bird? - The New York Times"/>
          <p:cNvPicPr preferRelativeResize="0"/>
          <p:nvPr/>
        </p:nvPicPr>
        <p:blipFill rotWithShape="1">
          <a:blip r:embed="rId3">
            <a:alphaModFix/>
          </a:blip>
          <a:srcRect/>
          <a:stretch/>
        </p:blipFill>
        <p:spPr>
          <a:xfrm>
            <a:off x="255491" y="1748153"/>
            <a:ext cx="2787420" cy="2025396"/>
          </a:xfrm>
          <a:prstGeom prst="rect">
            <a:avLst/>
          </a:prstGeom>
          <a:noFill/>
          <a:ln>
            <a:noFill/>
          </a:ln>
        </p:spPr>
      </p:pic>
      <p:pic>
        <p:nvPicPr>
          <p:cNvPr id="156" name="Google Shape;156;p16" descr="3,657 Happy Neutral Sad Images, Stock Photos &amp; Vectors | Shutterstock"/>
          <p:cNvPicPr preferRelativeResize="0"/>
          <p:nvPr/>
        </p:nvPicPr>
        <p:blipFill rotWithShape="1">
          <a:blip r:embed="rId4">
            <a:alphaModFix/>
          </a:blip>
          <a:srcRect b="7926"/>
          <a:stretch/>
        </p:blipFill>
        <p:spPr>
          <a:xfrm>
            <a:off x="3240644" y="1453091"/>
            <a:ext cx="4645152" cy="1533319"/>
          </a:xfrm>
          <a:prstGeom prst="rect">
            <a:avLst/>
          </a:prstGeom>
          <a:noFill/>
          <a:ln>
            <a:noFill/>
          </a:ln>
        </p:spPr>
      </p:pic>
      <p:pic>
        <p:nvPicPr>
          <p:cNvPr id="157" name="Google Shape;157;p16" descr="Top 10 Failed Google Products | Worst Google Products that Failed"/>
          <p:cNvPicPr preferRelativeResize="0"/>
          <p:nvPr/>
        </p:nvPicPr>
        <p:blipFill rotWithShape="1">
          <a:blip r:embed="rId5">
            <a:alphaModFix/>
          </a:blip>
          <a:srcRect t="43741"/>
          <a:stretch/>
        </p:blipFill>
        <p:spPr>
          <a:xfrm>
            <a:off x="3239127" y="3507609"/>
            <a:ext cx="5097273" cy="1533319"/>
          </a:xfrm>
          <a:prstGeom prst="rect">
            <a:avLst/>
          </a:prstGeom>
          <a:noFill/>
          <a:ln>
            <a:noFill/>
          </a:ln>
        </p:spPr>
      </p:pic>
      <p:sp>
        <p:nvSpPr>
          <p:cNvPr id="158" name="Google Shape;158;p16"/>
          <p:cNvSpPr txBox="1"/>
          <p:nvPr/>
        </p:nvSpPr>
        <p:spPr>
          <a:xfrm>
            <a:off x="3182201" y="3138277"/>
            <a:ext cx="421529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Montserrat"/>
                <a:ea typeface="Montserrat"/>
                <a:cs typeface="Montserrat"/>
                <a:sym typeface="Montserrat"/>
              </a:rPr>
              <a:t>emotion_in_tweet_is_</a:t>
            </a:r>
            <a:r>
              <a:rPr lang="en-US" sz="1800" b="1" i="0" u="none" strike="noStrike" cap="none">
                <a:solidFill>
                  <a:schemeClr val="lt1"/>
                </a:solidFill>
                <a:latin typeface="Montserrat"/>
                <a:ea typeface="Montserrat"/>
                <a:cs typeface="Montserrat"/>
                <a:sym typeface="Montserrat"/>
              </a:rPr>
              <a:t>directed_at</a:t>
            </a:r>
            <a:endParaRPr sz="1800" b="1" i="0" u="none" strike="noStrike" cap="none">
              <a:solidFill>
                <a:schemeClr val="lt1"/>
              </a:solidFill>
              <a:latin typeface="Montserrat"/>
              <a:ea typeface="Montserrat"/>
              <a:cs typeface="Montserrat"/>
              <a:sym typeface="Montserrat"/>
            </a:endParaRPr>
          </a:p>
        </p:txBody>
      </p:sp>
      <p:sp>
        <p:nvSpPr>
          <p:cNvPr id="159" name="Google Shape;159;p16"/>
          <p:cNvSpPr txBox="1"/>
          <p:nvPr/>
        </p:nvSpPr>
        <p:spPr>
          <a:xfrm>
            <a:off x="3182200" y="806600"/>
            <a:ext cx="553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Montserrat"/>
                <a:ea typeface="Montserrat"/>
                <a:cs typeface="Montserrat"/>
                <a:sym typeface="Montserrat"/>
              </a:rPr>
              <a:t>is_there_an_</a:t>
            </a:r>
            <a:r>
              <a:rPr lang="en-US" sz="1800" b="1" i="0" u="none" strike="noStrike" cap="none">
                <a:solidFill>
                  <a:schemeClr val="lt1"/>
                </a:solidFill>
                <a:latin typeface="Montserrat"/>
                <a:ea typeface="Montserrat"/>
                <a:cs typeface="Montserrat"/>
                <a:sym typeface="Montserrat"/>
              </a:rPr>
              <a:t>emotion</a:t>
            </a:r>
            <a:r>
              <a:rPr lang="en-US" sz="1800" b="0" i="0" u="none" strike="noStrike" cap="none">
                <a:solidFill>
                  <a:schemeClr val="lt1"/>
                </a:solidFill>
                <a:latin typeface="Montserrat"/>
                <a:ea typeface="Montserrat"/>
                <a:cs typeface="Montserrat"/>
                <a:sym typeface="Montserrat"/>
              </a:rPr>
              <a:t>_directed_at_a_brand_or_product</a:t>
            </a:r>
            <a:endParaRPr sz="1800" b="0" i="0" u="none" strike="noStrike" cap="none">
              <a:solidFill>
                <a:schemeClr val="lt1"/>
              </a:solidFill>
              <a:latin typeface="Montserrat"/>
              <a:ea typeface="Montserrat"/>
              <a:cs typeface="Montserrat"/>
              <a:sym typeface="Montserrat"/>
            </a:endParaRPr>
          </a:p>
        </p:txBody>
      </p:sp>
      <p:sp>
        <p:nvSpPr>
          <p:cNvPr id="160" name="Google Shape;160;p16"/>
          <p:cNvSpPr txBox="1"/>
          <p:nvPr/>
        </p:nvSpPr>
        <p:spPr>
          <a:xfrm>
            <a:off x="161921" y="1378821"/>
            <a:ext cx="19042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Montserrat"/>
                <a:ea typeface="Montserrat"/>
                <a:cs typeface="Montserrat"/>
                <a:sym typeface="Montserrat"/>
              </a:rPr>
              <a:t>tweet_</a:t>
            </a:r>
            <a:r>
              <a:rPr lang="en-US" sz="1800" b="1" i="0" u="none" strike="noStrike" cap="none">
                <a:solidFill>
                  <a:schemeClr val="lt1"/>
                </a:solidFill>
                <a:latin typeface="Montserrat"/>
                <a:ea typeface="Montserrat"/>
                <a:cs typeface="Montserrat"/>
                <a:sym typeface="Montserrat"/>
              </a:rPr>
              <a:t>text</a:t>
            </a:r>
            <a:endParaRPr sz="18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Data Understanding and Analysis: Class Imbalance</a:t>
            </a:r>
            <a:endParaRPr sz="1600"/>
          </a:p>
        </p:txBody>
      </p:sp>
      <p:pic>
        <p:nvPicPr>
          <p:cNvPr id="166" name="Google Shape;166;p17"/>
          <p:cNvPicPr preferRelativeResize="0"/>
          <p:nvPr/>
        </p:nvPicPr>
        <p:blipFill rotWithShape="1">
          <a:blip r:embed="rId3">
            <a:alphaModFix/>
          </a:blip>
          <a:srcRect/>
          <a:stretch/>
        </p:blipFill>
        <p:spPr>
          <a:xfrm>
            <a:off x="507472" y="1464000"/>
            <a:ext cx="4617725" cy="3003700"/>
          </a:xfrm>
          <a:prstGeom prst="rect">
            <a:avLst/>
          </a:prstGeom>
          <a:noFill/>
          <a:ln>
            <a:noFill/>
          </a:ln>
        </p:spPr>
      </p:pic>
      <p:pic>
        <p:nvPicPr>
          <p:cNvPr id="167" name="Google Shape;167;p17"/>
          <p:cNvPicPr preferRelativeResize="0"/>
          <p:nvPr/>
        </p:nvPicPr>
        <p:blipFill rotWithShape="1">
          <a:blip r:embed="rId4">
            <a:alphaModFix/>
          </a:blip>
          <a:srcRect/>
          <a:stretch/>
        </p:blipFill>
        <p:spPr>
          <a:xfrm>
            <a:off x="5438049" y="899324"/>
            <a:ext cx="2605250" cy="388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212C">
            <a:alpha val="67058"/>
          </a:srgbClr>
        </a:solidFill>
        <a:effectLst/>
      </p:bgPr>
    </p:bg>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Data Understanding and Analysis</a:t>
            </a:r>
            <a:endParaRPr sz="1600"/>
          </a:p>
          <a:p>
            <a:pPr marL="0" lvl="0" indent="0" algn="ctr" rtl="0">
              <a:lnSpc>
                <a:spcPct val="100000"/>
              </a:lnSpc>
              <a:spcBef>
                <a:spcPts val="0"/>
              </a:spcBef>
              <a:spcAft>
                <a:spcPts val="0"/>
              </a:spcAft>
              <a:buSzPts val="2400"/>
              <a:buNone/>
            </a:pPr>
            <a:endParaRPr/>
          </a:p>
        </p:txBody>
      </p:sp>
      <p:pic>
        <p:nvPicPr>
          <p:cNvPr id="173" name="Google Shape;173;p18"/>
          <p:cNvPicPr preferRelativeResize="0"/>
          <p:nvPr/>
        </p:nvPicPr>
        <p:blipFill rotWithShape="1">
          <a:blip r:embed="rId3">
            <a:alphaModFix/>
          </a:blip>
          <a:srcRect/>
          <a:stretch/>
        </p:blipFill>
        <p:spPr>
          <a:xfrm>
            <a:off x="0" y="1292225"/>
            <a:ext cx="9144000" cy="2559050"/>
          </a:xfrm>
          <a:prstGeom prst="rect">
            <a:avLst/>
          </a:prstGeom>
          <a:noFill/>
          <a:ln>
            <a:noFill/>
          </a:ln>
        </p:spPr>
      </p:pic>
      <p:sp>
        <p:nvSpPr>
          <p:cNvPr id="174" name="Google Shape;174;p18"/>
          <p:cNvSpPr/>
          <p:nvPr/>
        </p:nvSpPr>
        <p:spPr>
          <a:xfrm>
            <a:off x="457200" y="3769113"/>
            <a:ext cx="156117" cy="345687"/>
          </a:xfrm>
          <a:prstGeom prst="upArrow">
            <a:avLst>
              <a:gd name="adj1" fmla="val 50000"/>
              <a:gd name="adj2" fmla="val 50000"/>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18"/>
          <p:cNvSpPr/>
          <p:nvPr/>
        </p:nvSpPr>
        <p:spPr>
          <a:xfrm>
            <a:off x="3549804" y="3765589"/>
            <a:ext cx="156117" cy="345687"/>
          </a:xfrm>
          <a:prstGeom prst="upArrow">
            <a:avLst>
              <a:gd name="adj1" fmla="val 50000"/>
              <a:gd name="adj2" fmla="val 50000"/>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18"/>
          <p:cNvSpPr/>
          <p:nvPr/>
        </p:nvSpPr>
        <p:spPr>
          <a:xfrm>
            <a:off x="6634973" y="3743287"/>
            <a:ext cx="156117" cy="345687"/>
          </a:xfrm>
          <a:prstGeom prst="upArrow">
            <a:avLst>
              <a:gd name="adj1" fmla="val 50000"/>
              <a:gd name="adj2" fmla="val 50000"/>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18"/>
          <p:cNvSpPr/>
          <p:nvPr/>
        </p:nvSpPr>
        <p:spPr>
          <a:xfrm>
            <a:off x="725347" y="3765589"/>
            <a:ext cx="156117" cy="563343"/>
          </a:xfrm>
          <a:prstGeom prst="upArrow">
            <a:avLst>
              <a:gd name="adj1" fmla="val 50000"/>
              <a:gd name="adj2" fmla="val 50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178" name="Google Shape;178;p18"/>
          <p:cNvSpPr/>
          <p:nvPr/>
        </p:nvSpPr>
        <p:spPr>
          <a:xfrm>
            <a:off x="3810516" y="3768700"/>
            <a:ext cx="156117" cy="563343"/>
          </a:xfrm>
          <a:prstGeom prst="upArrow">
            <a:avLst>
              <a:gd name="adj1" fmla="val 50000"/>
              <a:gd name="adj2" fmla="val 50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179" name="Google Shape;179;p18"/>
          <p:cNvSpPr/>
          <p:nvPr/>
        </p:nvSpPr>
        <p:spPr>
          <a:xfrm>
            <a:off x="6869475" y="3746398"/>
            <a:ext cx="156117" cy="563343"/>
          </a:xfrm>
          <a:prstGeom prst="upArrow">
            <a:avLst>
              <a:gd name="adj1" fmla="val 50000"/>
              <a:gd name="adj2" fmla="val 50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180" name="Google Shape;180;p18"/>
          <p:cNvSpPr/>
          <p:nvPr/>
        </p:nvSpPr>
        <p:spPr>
          <a:xfrm>
            <a:off x="959849" y="3753182"/>
            <a:ext cx="112029" cy="956772"/>
          </a:xfrm>
          <a:prstGeom prst="upArrow">
            <a:avLst>
              <a:gd name="adj1" fmla="val 50000"/>
              <a:gd name="adj2" fmla="val 50000"/>
            </a:avLst>
          </a:prstGeom>
          <a:solidFill>
            <a:srgbClr val="C1400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181" name="Google Shape;181;p18"/>
          <p:cNvSpPr/>
          <p:nvPr/>
        </p:nvSpPr>
        <p:spPr>
          <a:xfrm>
            <a:off x="4094123" y="3753182"/>
            <a:ext cx="112029" cy="956772"/>
          </a:xfrm>
          <a:prstGeom prst="upArrow">
            <a:avLst>
              <a:gd name="adj1" fmla="val 50000"/>
              <a:gd name="adj2" fmla="val 50000"/>
            </a:avLst>
          </a:prstGeom>
          <a:solidFill>
            <a:srgbClr val="C1400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182" name="Google Shape;182;p18"/>
          <p:cNvSpPr/>
          <p:nvPr/>
        </p:nvSpPr>
        <p:spPr>
          <a:xfrm>
            <a:off x="7404408" y="3760517"/>
            <a:ext cx="112029" cy="956772"/>
          </a:xfrm>
          <a:prstGeom prst="upArrow">
            <a:avLst>
              <a:gd name="adj1" fmla="val 50000"/>
              <a:gd name="adj2" fmla="val 50000"/>
            </a:avLst>
          </a:prstGeom>
          <a:solidFill>
            <a:srgbClr val="C1400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183" name="Google Shape;183;p18"/>
          <p:cNvSpPr/>
          <p:nvPr/>
        </p:nvSpPr>
        <p:spPr>
          <a:xfrm>
            <a:off x="1210118" y="3781982"/>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18"/>
          <p:cNvSpPr/>
          <p:nvPr/>
        </p:nvSpPr>
        <p:spPr>
          <a:xfrm>
            <a:off x="2632957" y="3792978"/>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18"/>
          <p:cNvSpPr/>
          <p:nvPr/>
        </p:nvSpPr>
        <p:spPr>
          <a:xfrm>
            <a:off x="4516565" y="3792978"/>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18"/>
          <p:cNvSpPr/>
          <p:nvPr/>
        </p:nvSpPr>
        <p:spPr>
          <a:xfrm>
            <a:off x="4790222" y="3781982"/>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18"/>
          <p:cNvSpPr/>
          <p:nvPr/>
        </p:nvSpPr>
        <p:spPr>
          <a:xfrm>
            <a:off x="7632557" y="3781982"/>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18"/>
          <p:cNvSpPr/>
          <p:nvPr/>
        </p:nvSpPr>
        <p:spPr>
          <a:xfrm>
            <a:off x="7875391" y="3768779"/>
            <a:ext cx="156117" cy="345687"/>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212C">
            <a:alpha val="67058"/>
          </a:srgbClr>
        </a:solidFill>
        <a:effectLst/>
      </p:bgPr>
    </p:bg>
    <p:spTree>
      <p:nvGrpSpPr>
        <p:cNvPr id="1" name="Shape 192"/>
        <p:cNvGrpSpPr/>
        <p:nvPr/>
      </p:nvGrpSpPr>
      <p:grpSpPr>
        <a:xfrm>
          <a:off x="0" y="0"/>
          <a:ext cx="0" cy="0"/>
          <a:chOff x="0" y="0"/>
          <a:chExt cx="0" cy="0"/>
        </a:xfrm>
      </p:grpSpPr>
      <p:sp>
        <p:nvSpPr>
          <p:cNvPr id="193" name="Google Shape;193;p1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Data Understanding and Analysis</a:t>
            </a:r>
            <a:endParaRPr sz="1600"/>
          </a:p>
          <a:p>
            <a:pPr marL="0" lvl="0" indent="0" algn="ctr" rtl="0">
              <a:lnSpc>
                <a:spcPct val="100000"/>
              </a:lnSpc>
              <a:spcBef>
                <a:spcPts val="0"/>
              </a:spcBef>
              <a:spcAft>
                <a:spcPts val="0"/>
              </a:spcAft>
              <a:buSzPts val="2400"/>
              <a:buNone/>
            </a:pPr>
            <a:endParaRPr sz="1600">
              <a:solidFill>
                <a:schemeClr val="dk1"/>
              </a:solidFill>
            </a:endParaRPr>
          </a:p>
        </p:txBody>
      </p:sp>
      <p:pic>
        <p:nvPicPr>
          <p:cNvPr id="194" name="Google Shape;194;p19"/>
          <p:cNvPicPr preferRelativeResize="0"/>
          <p:nvPr/>
        </p:nvPicPr>
        <p:blipFill rotWithShape="1">
          <a:blip r:embed="rId3">
            <a:alphaModFix/>
          </a:blip>
          <a:srcRect/>
          <a:stretch/>
        </p:blipFill>
        <p:spPr>
          <a:xfrm>
            <a:off x="0" y="1432179"/>
            <a:ext cx="9144000" cy="2571750"/>
          </a:xfrm>
          <a:prstGeom prst="rect">
            <a:avLst/>
          </a:prstGeom>
          <a:noFill/>
          <a:ln>
            <a:noFill/>
          </a:ln>
        </p:spPr>
      </p:pic>
      <p:sp>
        <p:nvSpPr>
          <p:cNvPr id="195" name="Google Shape;195;p19"/>
          <p:cNvSpPr/>
          <p:nvPr/>
        </p:nvSpPr>
        <p:spPr>
          <a:xfrm>
            <a:off x="422476" y="3955414"/>
            <a:ext cx="156117" cy="345687"/>
          </a:xfrm>
          <a:prstGeom prst="upArrow">
            <a:avLst>
              <a:gd name="adj1" fmla="val 50000"/>
              <a:gd name="adj2" fmla="val 50000"/>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19"/>
          <p:cNvSpPr/>
          <p:nvPr/>
        </p:nvSpPr>
        <p:spPr>
          <a:xfrm>
            <a:off x="3526421" y="3955413"/>
            <a:ext cx="156117" cy="345687"/>
          </a:xfrm>
          <a:prstGeom prst="upArrow">
            <a:avLst>
              <a:gd name="adj1" fmla="val 50000"/>
              <a:gd name="adj2" fmla="val 50000"/>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 name="Google Shape;197;p19"/>
          <p:cNvSpPr/>
          <p:nvPr/>
        </p:nvSpPr>
        <p:spPr>
          <a:xfrm>
            <a:off x="8336400" y="3955413"/>
            <a:ext cx="156117" cy="345687"/>
          </a:xfrm>
          <a:prstGeom prst="upArrow">
            <a:avLst>
              <a:gd name="adj1" fmla="val 50000"/>
              <a:gd name="adj2" fmla="val 50000"/>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 name="Google Shape;198;p19"/>
          <p:cNvSpPr/>
          <p:nvPr/>
        </p:nvSpPr>
        <p:spPr>
          <a:xfrm>
            <a:off x="651483" y="3955413"/>
            <a:ext cx="156117" cy="563343"/>
          </a:xfrm>
          <a:prstGeom prst="upArrow">
            <a:avLst>
              <a:gd name="adj1" fmla="val 50000"/>
              <a:gd name="adj2" fmla="val 50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199" name="Google Shape;199;p19"/>
          <p:cNvSpPr/>
          <p:nvPr/>
        </p:nvSpPr>
        <p:spPr>
          <a:xfrm>
            <a:off x="3774104" y="3955412"/>
            <a:ext cx="156117" cy="563343"/>
          </a:xfrm>
          <a:prstGeom prst="upArrow">
            <a:avLst>
              <a:gd name="adj1" fmla="val 50000"/>
              <a:gd name="adj2" fmla="val 50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200" name="Google Shape;200;p19"/>
          <p:cNvSpPr/>
          <p:nvPr/>
        </p:nvSpPr>
        <p:spPr>
          <a:xfrm>
            <a:off x="6649042" y="3944586"/>
            <a:ext cx="156117" cy="563343"/>
          </a:xfrm>
          <a:prstGeom prst="upArrow">
            <a:avLst>
              <a:gd name="adj1" fmla="val 50000"/>
              <a:gd name="adj2" fmla="val 50000"/>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201" name="Google Shape;201;p19"/>
          <p:cNvSpPr/>
          <p:nvPr/>
        </p:nvSpPr>
        <p:spPr>
          <a:xfrm>
            <a:off x="2358679" y="3944586"/>
            <a:ext cx="112029" cy="956772"/>
          </a:xfrm>
          <a:prstGeom prst="upArrow">
            <a:avLst>
              <a:gd name="adj1" fmla="val 50000"/>
              <a:gd name="adj2" fmla="val 50000"/>
            </a:avLst>
          </a:prstGeom>
          <a:solidFill>
            <a:srgbClr val="C1400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202" name="Google Shape;202;p19"/>
          <p:cNvSpPr/>
          <p:nvPr/>
        </p:nvSpPr>
        <p:spPr>
          <a:xfrm>
            <a:off x="4060636" y="3944586"/>
            <a:ext cx="112029" cy="956772"/>
          </a:xfrm>
          <a:prstGeom prst="upArrow">
            <a:avLst>
              <a:gd name="adj1" fmla="val 50000"/>
              <a:gd name="adj2" fmla="val 50000"/>
            </a:avLst>
          </a:prstGeom>
          <a:solidFill>
            <a:srgbClr val="C1400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203" name="Google Shape;203;p19"/>
          <p:cNvSpPr/>
          <p:nvPr/>
        </p:nvSpPr>
        <p:spPr>
          <a:xfrm>
            <a:off x="6962857" y="3944586"/>
            <a:ext cx="112029" cy="956772"/>
          </a:xfrm>
          <a:prstGeom prst="upArrow">
            <a:avLst>
              <a:gd name="adj1" fmla="val 50000"/>
              <a:gd name="adj2" fmla="val 50000"/>
            </a:avLst>
          </a:prstGeom>
          <a:solidFill>
            <a:srgbClr val="C1400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highlight>
                <a:srgbClr val="008000"/>
              </a:highlight>
              <a:latin typeface="Arial"/>
              <a:ea typeface="Arial"/>
              <a:cs typeface="Arial"/>
              <a:sym typeface="Arial"/>
            </a:endParaRPr>
          </a:p>
        </p:txBody>
      </p:sp>
      <p:sp>
        <p:nvSpPr>
          <p:cNvPr id="204" name="Google Shape;204;p19"/>
          <p:cNvSpPr/>
          <p:nvPr/>
        </p:nvSpPr>
        <p:spPr>
          <a:xfrm>
            <a:off x="1146956" y="3955470"/>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19"/>
          <p:cNvSpPr/>
          <p:nvPr/>
        </p:nvSpPr>
        <p:spPr>
          <a:xfrm>
            <a:off x="7356430" y="3955457"/>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19"/>
          <p:cNvSpPr/>
          <p:nvPr/>
        </p:nvSpPr>
        <p:spPr>
          <a:xfrm>
            <a:off x="7627643" y="3955470"/>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19"/>
          <p:cNvSpPr/>
          <p:nvPr/>
        </p:nvSpPr>
        <p:spPr>
          <a:xfrm>
            <a:off x="7846406" y="3955445"/>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19"/>
          <p:cNvSpPr/>
          <p:nvPr/>
        </p:nvSpPr>
        <p:spPr>
          <a:xfrm>
            <a:off x="4741668" y="3955445"/>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 name="Google Shape;209;p19"/>
          <p:cNvSpPr/>
          <p:nvPr/>
        </p:nvSpPr>
        <p:spPr>
          <a:xfrm>
            <a:off x="8826518" y="3955445"/>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19"/>
          <p:cNvSpPr/>
          <p:nvPr/>
        </p:nvSpPr>
        <p:spPr>
          <a:xfrm>
            <a:off x="4257943" y="3944570"/>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19"/>
          <p:cNvSpPr/>
          <p:nvPr/>
        </p:nvSpPr>
        <p:spPr>
          <a:xfrm>
            <a:off x="7137643" y="3944570"/>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p19"/>
          <p:cNvSpPr/>
          <p:nvPr/>
        </p:nvSpPr>
        <p:spPr>
          <a:xfrm>
            <a:off x="5211631" y="3944570"/>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p19"/>
          <p:cNvSpPr/>
          <p:nvPr/>
        </p:nvSpPr>
        <p:spPr>
          <a:xfrm>
            <a:off x="1390643" y="3955470"/>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p19"/>
          <p:cNvSpPr/>
          <p:nvPr/>
        </p:nvSpPr>
        <p:spPr>
          <a:xfrm>
            <a:off x="4499806" y="3944570"/>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Google Shape;210;p19">
            <a:extLst>
              <a:ext uri="{FF2B5EF4-FFF2-40B4-BE49-F238E27FC236}">
                <a16:creationId xmlns:a16="http://schemas.microsoft.com/office/drawing/2014/main" id="{CD86E5FB-27CA-0BB9-9E66-BB2FE95C716E}"/>
              </a:ext>
            </a:extLst>
          </p:cNvPr>
          <p:cNvSpPr/>
          <p:nvPr/>
        </p:nvSpPr>
        <p:spPr>
          <a:xfrm>
            <a:off x="8587036" y="3955348"/>
            <a:ext cx="156000" cy="345600"/>
          </a:xfrm>
          <a:prstGeom prst="upArrow">
            <a:avLst>
              <a:gd name="adj1" fmla="val 50000"/>
              <a:gd name="adj2" fmla="val 50000"/>
            </a:avLst>
          </a:prstGeom>
          <a:solidFill>
            <a:srgbClr val="C000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US" sz="1600"/>
              <a:t>Word Clouds for each Emotion Class</a:t>
            </a:r>
            <a:endParaRPr sz="1600">
              <a:solidFill>
                <a:schemeClr val="dk1"/>
              </a:solidFill>
            </a:endParaRPr>
          </a:p>
        </p:txBody>
      </p:sp>
      <p:pic>
        <p:nvPicPr>
          <p:cNvPr id="220" name="Google Shape;220;p20"/>
          <p:cNvPicPr preferRelativeResize="0"/>
          <p:nvPr/>
        </p:nvPicPr>
        <p:blipFill>
          <a:blip r:embed="rId3">
            <a:alphaModFix/>
          </a:blip>
          <a:stretch>
            <a:fillRect/>
          </a:stretch>
        </p:blipFill>
        <p:spPr>
          <a:xfrm>
            <a:off x="6136225" y="1960687"/>
            <a:ext cx="2623626" cy="2623626"/>
          </a:xfrm>
          <a:prstGeom prst="rect">
            <a:avLst/>
          </a:prstGeom>
          <a:noFill/>
          <a:ln>
            <a:noFill/>
          </a:ln>
        </p:spPr>
      </p:pic>
      <p:pic>
        <p:nvPicPr>
          <p:cNvPr id="221" name="Google Shape;221;p20"/>
          <p:cNvPicPr preferRelativeResize="0"/>
          <p:nvPr/>
        </p:nvPicPr>
        <p:blipFill>
          <a:blip r:embed="rId4">
            <a:alphaModFix/>
          </a:blip>
          <a:stretch>
            <a:fillRect/>
          </a:stretch>
        </p:blipFill>
        <p:spPr>
          <a:xfrm>
            <a:off x="3233025" y="2002350"/>
            <a:ext cx="2540300" cy="2540300"/>
          </a:xfrm>
          <a:prstGeom prst="rect">
            <a:avLst/>
          </a:prstGeom>
          <a:noFill/>
          <a:ln>
            <a:noFill/>
          </a:ln>
        </p:spPr>
      </p:pic>
      <p:pic>
        <p:nvPicPr>
          <p:cNvPr id="222" name="Google Shape;222;p20"/>
          <p:cNvPicPr preferRelativeResize="0"/>
          <p:nvPr/>
        </p:nvPicPr>
        <p:blipFill>
          <a:blip r:embed="rId5">
            <a:alphaModFix/>
          </a:blip>
          <a:stretch>
            <a:fillRect/>
          </a:stretch>
        </p:blipFill>
        <p:spPr>
          <a:xfrm>
            <a:off x="384150" y="2002350"/>
            <a:ext cx="2540300" cy="2540300"/>
          </a:xfrm>
          <a:prstGeom prst="rect">
            <a:avLst/>
          </a:prstGeom>
          <a:noFill/>
          <a:ln>
            <a:noFill/>
          </a:ln>
        </p:spPr>
      </p:pic>
      <p:sp>
        <p:nvSpPr>
          <p:cNvPr id="223" name="Google Shape;223;p20"/>
          <p:cNvSpPr txBox="1"/>
          <p:nvPr/>
        </p:nvSpPr>
        <p:spPr>
          <a:xfrm>
            <a:off x="191800" y="1591375"/>
            <a:ext cx="292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Negative Emotion</a:t>
            </a:r>
            <a:endParaRPr sz="1800" b="0" i="0" u="none" strike="noStrike" cap="none">
              <a:solidFill>
                <a:schemeClr val="lt1"/>
              </a:solidFill>
              <a:latin typeface="Montserrat"/>
              <a:ea typeface="Montserrat"/>
              <a:cs typeface="Montserrat"/>
              <a:sym typeface="Montserrat"/>
            </a:endParaRPr>
          </a:p>
        </p:txBody>
      </p:sp>
      <p:sp>
        <p:nvSpPr>
          <p:cNvPr id="224" name="Google Shape;224;p20"/>
          <p:cNvSpPr txBox="1"/>
          <p:nvPr/>
        </p:nvSpPr>
        <p:spPr>
          <a:xfrm>
            <a:off x="3109500" y="1591375"/>
            <a:ext cx="292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No Emotion</a:t>
            </a:r>
            <a:endParaRPr sz="1800" b="0" i="0" u="none" strike="noStrike" cap="none">
              <a:solidFill>
                <a:schemeClr val="lt1"/>
              </a:solidFill>
              <a:latin typeface="Montserrat"/>
              <a:ea typeface="Montserrat"/>
              <a:cs typeface="Montserrat"/>
              <a:sym typeface="Montserrat"/>
            </a:endParaRPr>
          </a:p>
        </p:txBody>
      </p:sp>
      <p:sp>
        <p:nvSpPr>
          <p:cNvPr id="225" name="Google Shape;225;p20"/>
          <p:cNvSpPr txBox="1"/>
          <p:nvPr/>
        </p:nvSpPr>
        <p:spPr>
          <a:xfrm>
            <a:off x="5985525" y="1591375"/>
            <a:ext cx="2925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solidFill>
                  <a:schemeClr val="lt1"/>
                </a:solidFill>
                <a:latin typeface="Montserrat"/>
                <a:ea typeface="Montserrat"/>
                <a:cs typeface="Montserrat"/>
                <a:sym typeface="Montserrat"/>
              </a:rPr>
              <a:t>Positive Emotion</a:t>
            </a:r>
            <a:endParaRPr sz="18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1"/>
          <p:cNvPicPr preferRelativeResize="0"/>
          <p:nvPr/>
        </p:nvPicPr>
        <p:blipFill>
          <a:blip r:embed="rId3">
            <a:alphaModFix/>
          </a:blip>
          <a:stretch>
            <a:fillRect/>
          </a:stretch>
        </p:blipFill>
        <p:spPr>
          <a:xfrm>
            <a:off x="1862588" y="103388"/>
            <a:ext cx="5418825" cy="4936724"/>
          </a:xfrm>
          <a:prstGeom prst="rect">
            <a:avLst/>
          </a:prstGeom>
          <a:noFill/>
          <a:ln>
            <a:noFill/>
          </a:ln>
        </p:spPr>
      </p:pic>
      <p:cxnSp>
        <p:nvCxnSpPr>
          <p:cNvPr id="231" name="Google Shape;231;p21"/>
          <p:cNvCxnSpPr/>
          <p:nvPr/>
        </p:nvCxnSpPr>
        <p:spPr>
          <a:xfrm rot="10800000" flipH="1">
            <a:off x="2715675" y="4017275"/>
            <a:ext cx="9000" cy="513000"/>
          </a:xfrm>
          <a:prstGeom prst="straightConnector1">
            <a:avLst/>
          </a:prstGeom>
          <a:noFill/>
          <a:ln w="38100" cap="flat" cmpd="sng">
            <a:solidFill>
              <a:srgbClr val="980000"/>
            </a:solidFill>
            <a:prstDash val="solid"/>
            <a:round/>
            <a:headEnd type="none" w="med" len="med"/>
            <a:tailEnd type="none" w="med" len="med"/>
          </a:ln>
        </p:spPr>
      </p:cxnSp>
      <p:cxnSp>
        <p:nvCxnSpPr>
          <p:cNvPr id="232" name="Google Shape;232;p21"/>
          <p:cNvCxnSpPr/>
          <p:nvPr/>
        </p:nvCxnSpPr>
        <p:spPr>
          <a:xfrm rot="10800000" flipH="1">
            <a:off x="2943175" y="4017275"/>
            <a:ext cx="9000" cy="513000"/>
          </a:xfrm>
          <a:prstGeom prst="straightConnector1">
            <a:avLst/>
          </a:prstGeom>
          <a:noFill/>
          <a:ln w="38100" cap="flat" cmpd="sng">
            <a:solidFill>
              <a:srgbClr val="980000"/>
            </a:solidFill>
            <a:prstDash val="solid"/>
            <a:round/>
            <a:headEnd type="none" w="med" len="med"/>
            <a:tailEnd type="none" w="med" len="med"/>
          </a:ln>
        </p:spPr>
      </p:cxnSp>
      <p:cxnSp>
        <p:nvCxnSpPr>
          <p:cNvPr id="233" name="Google Shape;233;p21"/>
          <p:cNvCxnSpPr/>
          <p:nvPr/>
        </p:nvCxnSpPr>
        <p:spPr>
          <a:xfrm rot="10800000" flipH="1">
            <a:off x="4021675" y="4017275"/>
            <a:ext cx="9000" cy="513000"/>
          </a:xfrm>
          <a:prstGeom prst="straightConnector1">
            <a:avLst/>
          </a:prstGeom>
          <a:noFill/>
          <a:ln w="38100" cap="flat" cmpd="sng">
            <a:solidFill>
              <a:srgbClr val="980000"/>
            </a:solidFill>
            <a:prstDash val="solid"/>
            <a:round/>
            <a:headEnd type="none" w="med" len="med"/>
            <a:tailEnd type="none" w="med" len="med"/>
          </a:ln>
        </p:spPr>
      </p:cxnSp>
      <p:cxnSp>
        <p:nvCxnSpPr>
          <p:cNvPr id="234" name="Google Shape;234;p21"/>
          <p:cNvCxnSpPr/>
          <p:nvPr/>
        </p:nvCxnSpPr>
        <p:spPr>
          <a:xfrm rot="10800000" flipH="1">
            <a:off x="4699700" y="4017275"/>
            <a:ext cx="9000" cy="513000"/>
          </a:xfrm>
          <a:prstGeom prst="straightConnector1">
            <a:avLst/>
          </a:prstGeom>
          <a:noFill/>
          <a:ln w="38100" cap="flat" cmpd="sng">
            <a:solidFill>
              <a:srgbClr val="980000"/>
            </a:solidFill>
            <a:prstDash val="solid"/>
            <a:round/>
            <a:headEnd type="none" w="med" len="med"/>
            <a:tailEnd type="none" w="med" len="med"/>
          </a:ln>
        </p:spPr>
      </p:cxnSp>
      <p:sp>
        <p:nvSpPr>
          <p:cNvPr id="235" name="Google Shape;235;p21"/>
          <p:cNvSpPr/>
          <p:nvPr/>
        </p:nvSpPr>
        <p:spPr>
          <a:xfrm rot="-5400000">
            <a:off x="2909850" y="4123400"/>
            <a:ext cx="475500" cy="188100"/>
          </a:xfrm>
          <a:prstGeom prst="frame">
            <a:avLst>
              <a:gd name="adj1" fmla="val 15086"/>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p:bld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1152</Words>
  <Application>Microsoft Macintosh PowerPoint</Application>
  <PresentationFormat>On-screen Show (16:9)</PresentationFormat>
  <Paragraphs>101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Verdana</vt:lpstr>
      <vt:lpstr>Arial</vt:lpstr>
      <vt:lpstr>Montserrat</vt:lpstr>
      <vt:lpstr>Lato</vt:lpstr>
      <vt:lpstr>Focus</vt:lpstr>
      <vt:lpstr>Tweets on Google and Apple Products NLP Classifier</vt:lpstr>
      <vt:lpstr>Overview and Business Understanding</vt:lpstr>
      <vt:lpstr>Business Questions</vt:lpstr>
      <vt:lpstr>Data Understanding and Analysis: 3 Features</vt:lpstr>
      <vt:lpstr>Data Understanding and Analysis: Class Imbalance</vt:lpstr>
      <vt:lpstr>Data Understanding and Analysis </vt:lpstr>
      <vt:lpstr>Data Understanding and Analysis </vt:lpstr>
      <vt:lpstr>Word Clouds for each Emotion Class</vt:lpstr>
      <vt:lpstr>PowerPoint Presentation</vt:lpstr>
      <vt:lpstr>Tweets with “Line” and “iPad2”</vt:lpstr>
      <vt:lpstr>Data Inaccuracies: Tweets Labeled as Positive</vt:lpstr>
      <vt:lpstr>Word Cloud for Negative Emotion, iPad Product Tweets</vt:lpstr>
      <vt:lpstr>PowerPoint Presentation</vt:lpstr>
      <vt:lpstr>Mislabeled iPad Tweets with Stems “Design” and “Headach”</vt:lpstr>
      <vt:lpstr>PowerPoint Presentation</vt:lpstr>
      <vt:lpstr>PowerPoint Presentation</vt:lpstr>
      <vt:lpstr>Recommendations from Data</vt:lpstr>
      <vt:lpstr>Recommendations for Model</vt:lpstr>
      <vt:lpstr>Recommendations for Model</vt:lpstr>
      <vt:lpstr>Correct Mislabeled Data</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Tweets on Google and Apple Products NLP Classifier</dc:title>
  <cp:lastModifiedBy>Konnor Clark</cp:lastModifiedBy>
  <cp:revision>1</cp:revision>
  <dcterms:modified xsi:type="dcterms:W3CDTF">2023-05-09T23:38:29Z</dcterms:modified>
</cp:coreProperties>
</file>