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itchFamily="2" charset="77"/>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84711"/>
  </p:normalViewPr>
  <p:slideViewPr>
    <p:cSldViewPr snapToGrid="0">
      <p:cViewPr varScale="1">
        <p:scale>
          <a:sx n="80" d="100"/>
          <a:sy n="80" d="100"/>
        </p:scale>
        <p:origin x="200" y="8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188d9252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188d9252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then looked at the top 3 products for each emotion class and then created word clouds for each of these three products.  Rather than show you all 9 word clouds, let’s focus on one.    For the negative iPad tweets, the most common word was design, so let’s follow that thread.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Bar chart instead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4188d9252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4188d9252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then looked at the top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Top 5</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4188d9252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4188d9252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Perhaps surprisingly, this looks like the name of a talk given at South by Southwest, and perhaps has been mislabeled negatively, as most of these tweets are simply posting about their attendance at the talk itself. Some even express their interest in the talk, as in the second example.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This calls into question the data itself, as these tweets shouldn't be labeled as expressing negative emotions.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188d9252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4188d9252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Montserrat"/>
                <a:ea typeface="Montserrat"/>
                <a:cs typeface="Montserrat"/>
                <a:sym typeface="Montserrat"/>
              </a:rPr>
              <a:t>Green boxes where we want the high numbers.  Accurate predictions. </a:t>
            </a:r>
            <a:endParaRPr dirty="0"/>
          </a:p>
          <a:p>
            <a:pPr marL="0" lvl="0" indent="0" algn="l" rtl="0">
              <a:lnSpc>
                <a:spcPct val="100000"/>
              </a:lnSpc>
              <a:spcBef>
                <a:spcPts val="0"/>
              </a:spcBef>
              <a:spcAft>
                <a:spcPts val="0"/>
              </a:spcAft>
              <a:buSzPts val="1100"/>
              <a:buNone/>
            </a:pPr>
            <a:r>
              <a:rPr lang="en-US" dirty="0">
                <a:latin typeface="Montserrat"/>
                <a:ea typeface="Montserrat"/>
                <a:cs typeface="Montserrat"/>
                <a:sym typeface="Montserrat"/>
              </a:rPr>
              <a:t>The red boxes have higher numbers than ideal.  Inaccurate predictions.  </a:t>
            </a:r>
            <a:endParaRPr dirty="0"/>
          </a:p>
          <a:p>
            <a:pPr marL="0" lvl="0" indent="0" algn="l" rtl="0">
              <a:lnSpc>
                <a:spcPct val="100000"/>
              </a:lnSpc>
              <a:spcBef>
                <a:spcPts val="0"/>
              </a:spcBef>
              <a:spcAft>
                <a:spcPts val="0"/>
              </a:spcAft>
              <a:buSzPts val="1100"/>
              <a:buNone/>
            </a:pPr>
            <a:endParaRPr dirty="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dirty="0">
                <a:latin typeface="Montserrat"/>
                <a:ea typeface="Montserrat"/>
                <a:cs typeface="Montserrat"/>
                <a:sym typeface="Montserrat"/>
              </a:rPr>
              <a:t>Precision: 0.75</a:t>
            </a:r>
            <a:endParaRPr dirty="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dirty="0">
                <a:latin typeface="Montserrat"/>
                <a:ea typeface="Montserrat"/>
                <a:cs typeface="Montserrat"/>
                <a:sym typeface="Montserrat"/>
              </a:rPr>
              <a:t>Recall: 0.59</a:t>
            </a:r>
            <a:endParaRPr dirty="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dirty="0">
                <a:latin typeface="Montserrat"/>
                <a:ea typeface="Montserrat"/>
                <a:cs typeface="Montserrat"/>
                <a:sym typeface="Montserrat"/>
              </a:rPr>
              <a:t>F1 score: 0.47</a:t>
            </a:r>
            <a:endParaRPr dirty="0">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dirty="0">
                <a:latin typeface="Montserrat"/>
                <a:ea typeface="Montserrat"/>
                <a:cs typeface="Montserrat"/>
                <a:sym typeface="Montserrat"/>
              </a:rPr>
              <a:t>Final CV score: [0.66386555 0.66783462 0.67203924 0.66012614 0.64891381]</a:t>
            </a:r>
            <a:endParaRPr dirty="0">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dirty="0">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dirty="0">
                <a:latin typeface="Montserrat"/>
                <a:ea typeface="Montserrat"/>
                <a:cs typeface="Montserrat"/>
                <a:sym typeface="Montserrat"/>
              </a:rPr>
              <a:t>If Google wants to prioritize precision, the final </a:t>
            </a:r>
            <a:r>
              <a:rPr lang="en-US" dirty="0" err="1">
                <a:latin typeface="Montserrat"/>
                <a:ea typeface="Montserrat"/>
                <a:cs typeface="Montserrat"/>
                <a:sym typeface="Montserrat"/>
              </a:rPr>
              <a:t>MultinomialNB</a:t>
            </a:r>
            <a:r>
              <a:rPr lang="en-US" dirty="0">
                <a:latin typeface="Montserrat"/>
                <a:ea typeface="Montserrat"/>
                <a:cs typeface="Montserrat"/>
                <a:sym typeface="Montserrat"/>
              </a:rPr>
              <a:t> model with precision of 0.75 is better, which means it correctly identifies more true positives and has fewer false positives.</a:t>
            </a:r>
          </a:p>
          <a:p>
            <a:pPr marL="0" lvl="0" indent="0" algn="l" rtl="0">
              <a:lnSpc>
                <a:spcPct val="100000"/>
              </a:lnSpc>
              <a:spcBef>
                <a:spcPts val="0"/>
              </a:spcBef>
              <a:spcAft>
                <a:spcPts val="0"/>
              </a:spcAft>
              <a:buSzPts val="1100"/>
              <a:buNone/>
            </a:pPr>
            <a:endParaRPr lang="en-US" dirty="0">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dirty="0">
                <a:latin typeface="Montserrat"/>
                <a:ea typeface="Montserrat"/>
                <a:cs typeface="Montserrat"/>
                <a:sym typeface="Montserrat"/>
              </a:rPr>
              <a:t>Consolidate two classes: Positive and “Negative or No Emotion”</a:t>
            </a:r>
            <a:endParaRPr dirty="0">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4188d9252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188d9252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Shrink word cloud as graphic rather than specific data</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4188d9252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4188d9252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2814" algn="l" rtl="0">
              <a:lnSpc>
                <a:spcPct val="115000"/>
              </a:lnSpc>
              <a:spcBef>
                <a:spcPts val="0"/>
              </a:spcBef>
              <a:spcAft>
                <a:spcPts val="0"/>
              </a:spcAft>
              <a:buSzPct val="88235"/>
              <a:buFont typeface="Montserrat"/>
              <a:buChar char="●"/>
            </a:pPr>
            <a:r>
              <a:rPr lang="en-US" sz="1100" dirty="0">
                <a:latin typeface="Montserrat"/>
                <a:ea typeface="Montserrat"/>
                <a:cs typeface="Montserrat"/>
                <a:sym typeface="Montserrat"/>
              </a:rPr>
              <a:t>I</a:t>
            </a:r>
            <a:r>
              <a:rPr lang="en-US" sz="1100" b="0" i="0" dirty="0">
                <a:latin typeface="Montserrat"/>
                <a:ea typeface="Montserrat"/>
                <a:cs typeface="Montserrat"/>
                <a:sym typeface="Montserrat"/>
              </a:rPr>
              <a:t>mplementing the model on </a:t>
            </a:r>
            <a:r>
              <a:rPr lang="en-US" sz="1100" b="1" i="0" dirty="0">
                <a:latin typeface="Montserrat"/>
                <a:ea typeface="Montserrat"/>
                <a:cs typeface="Montserrat"/>
                <a:sym typeface="Montserrat"/>
              </a:rPr>
              <a:t>new data </a:t>
            </a:r>
            <a:r>
              <a:rPr lang="en-US" sz="1100" b="0" i="0" dirty="0">
                <a:latin typeface="Montserrat"/>
                <a:ea typeface="Montserrat"/>
                <a:cs typeface="Montserrat"/>
                <a:sym typeface="Montserrat"/>
              </a:rPr>
              <a:t>can begin after </a:t>
            </a:r>
            <a:r>
              <a:rPr lang="en-US" sz="1100" dirty="0">
                <a:latin typeface="Montserrat"/>
                <a:ea typeface="Montserrat"/>
                <a:cs typeface="Montserrat"/>
                <a:sym typeface="Montserrat"/>
              </a:rPr>
              <a:t>recommendations.</a:t>
            </a:r>
            <a:endParaRPr lang="en-US" dirty="0"/>
          </a:p>
          <a:p>
            <a:pPr marL="457200" lvl="0" indent="-228600" algn="l" rtl="0">
              <a:lnSpc>
                <a:spcPct val="115000"/>
              </a:lnSpc>
              <a:spcBef>
                <a:spcPts val="0"/>
              </a:spcBef>
              <a:spcAft>
                <a:spcPts val="0"/>
              </a:spcAft>
              <a:buSzPct val="88235"/>
              <a:buFont typeface="Montserrat"/>
              <a:buNone/>
            </a:pPr>
            <a:endParaRPr lang="en-US" sz="1100" b="0" i="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1100" b="0" i="0" dirty="0">
                <a:latin typeface="Montserrat"/>
                <a:ea typeface="Montserrat"/>
                <a:cs typeface="Montserrat"/>
                <a:sym typeface="Montserrat"/>
              </a:rPr>
              <a:t>An analysis of the </a:t>
            </a:r>
            <a:r>
              <a:rPr lang="en-US" sz="1100" b="1" i="0" dirty="0">
                <a:latin typeface="Montserrat"/>
                <a:ea typeface="Montserrat"/>
                <a:cs typeface="Montserrat"/>
                <a:sym typeface="Montserrat"/>
              </a:rPr>
              <a:t>new data's tokens </a:t>
            </a:r>
            <a:r>
              <a:rPr lang="en-US" sz="1100" b="0" i="0" dirty="0">
                <a:latin typeface="Montserrat"/>
                <a:ea typeface="Montserrat"/>
                <a:cs typeface="Montserrat"/>
                <a:sym typeface="Montserrat"/>
              </a:rPr>
              <a:t>may prove useful, as demonstrated- </a:t>
            </a:r>
            <a:r>
              <a:rPr lang="en-US" sz="1100" b="1" i="0" dirty="0">
                <a:latin typeface="Montserrat"/>
                <a:ea typeface="Montserrat"/>
                <a:cs typeface="Montserrat"/>
                <a:sym typeface="Montserrat"/>
              </a:rPr>
              <a:t>what words </a:t>
            </a:r>
            <a:r>
              <a:rPr lang="en-US" sz="1100" b="0" i="0" dirty="0">
                <a:latin typeface="Montserrat"/>
                <a:ea typeface="Montserrat"/>
                <a:cs typeface="Montserrat"/>
                <a:sym typeface="Montserrat"/>
              </a:rPr>
              <a:t>are more likely to be </a:t>
            </a:r>
            <a:r>
              <a:rPr lang="en-US" sz="1100" b="1" i="0" dirty="0">
                <a:latin typeface="Montserrat"/>
                <a:ea typeface="Montserrat"/>
                <a:cs typeface="Montserrat"/>
                <a:sym typeface="Montserrat"/>
              </a:rPr>
              <a:t>contained</a:t>
            </a:r>
            <a:r>
              <a:rPr lang="en-US" sz="1100" b="0" i="0" dirty="0">
                <a:latin typeface="Montserrat"/>
                <a:ea typeface="Montserrat"/>
                <a:cs typeface="Montserrat"/>
                <a:sym typeface="Montserrat"/>
              </a:rPr>
              <a:t> in a </a:t>
            </a:r>
            <a:r>
              <a:rPr lang="en-US" sz="1100" b="1" i="0" dirty="0">
                <a:latin typeface="Montserrat"/>
                <a:ea typeface="Montserrat"/>
                <a:cs typeface="Montserrat"/>
                <a:sym typeface="Montserrat"/>
              </a:rPr>
              <a:t>negative or positive tweet</a:t>
            </a:r>
            <a:r>
              <a:rPr lang="en-US" sz="1100" b="0" i="0" dirty="0">
                <a:latin typeface="Montserrat"/>
                <a:ea typeface="Montserrat"/>
                <a:cs typeface="Montserrat"/>
                <a:sym typeface="Montserrat"/>
              </a:rPr>
              <a:t>?</a:t>
            </a:r>
            <a:endParaRPr lang="en-US" dirty="0"/>
          </a:p>
          <a:p>
            <a:pPr marL="457200" lvl="0" indent="-228600" algn="l" rtl="0">
              <a:lnSpc>
                <a:spcPct val="115000"/>
              </a:lnSpc>
              <a:spcBef>
                <a:spcPts val="0"/>
              </a:spcBef>
              <a:spcAft>
                <a:spcPts val="0"/>
              </a:spcAft>
              <a:buSzPct val="88235"/>
              <a:buFont typeface="Montserrat"/>
              <a:buNone/>
            </a:pPr>
            <a:endParaRPr lang="en-US" sz="110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1100" dirty="0">
                <a:latin typeface="Montserrat"/>
                <a:ea typeface="Montserrat"/>
                <a:cs typeface="Montserrat"/>
                <a:sym typeface="Montserrat"/>
              </a:rPr>
              <a:t>C</a:t>
            </a:r>
            <a:r>
              <a:rPr lang="en-US" sz="1100" b="0" i="0" dirty="0">
                <a:latin typeface="Montserrat"/>
                <a:ea typeface="Montserrat"/>
                <a:cs typeface="Montserrat"/>
                <a:sym typeface="Montserrat"/>
              </a:rPr>
              <a:t>orresponding </a:t>
            </a:r>
            <a:r>
              <a:rPr lang="en-US" sz="1100" b="1" i="0" dirty="0">
                <a:latin typeface="Montserrat"/>
                <a:ea typeface="Montserrat"/>
                <a:cs typeface="Montserrat"/>
                <a:sym typeface="Montserrat"/>
              </a:rPr>
              <a:t>information</a:t>
            </a:r>
            <a:r>
              <a:rPr lang="en-US" sz="1100" b="0" i="0" dirty="0">
                <a:latin typeface="Montserrat"/>
                <a:ea typeface="Montserrat"/>
                <a:cs typeface="Montserrat"/>
                <a:sym typeface="Montserrat"/>
              </a:rPr>
              <a:t> in each of the </a:t>
            </a:r>
            <a:r>
              <a:rPr lang="en-US" sz="1100" b="1" i="0" dirty="0">
                <a:latin typeface="Montserrat"/>
                <a:ea typeface="Montserrat"/>
                <a:cs typeface="Montserrat"/>
                <a:sym typeface="Montserrat"/>
              </a:rPr>
              <a:t>three classes </a:t>
            </a:r>
            <a:r>
              <a:rPr lang="en-US" sz="1100" b="0" i="0" dirty="0">
                <a:latin typeface="Montserrat"/>
                <a:ea typeface="Montserrat"/>
                <a:cs typeface="Montserrat"/>
                <a:sym typeface="Montserrat"/>
              </a:rPr>
              <a:t>of </a:t>
            </a:r>
            <a:r>
              <a:rPr lang="en-US" sz="1100" b="1" i="0" dirty="0">
                <a:latin typeface="Montserrat"/>
                <a:ea typeface="Montserrat"/>
                <a:cs typeface="Montserrat"/>
                <a:sym typeface="Montserrat"/>
              </a:rPr>
              <a:t>tweets</a:t>
            </a:r>
            <a:r>
              <a:rPr lang="en-US" sz="1100" b="0" i="0" dirty="0">
                <a:latin typeface="Montserrat"/>
                <a:ea typeface="Montserrat"/>
                <a:cs typeface="Montserrat"/>
                <a:sym typeface="Montserrat"/>
              </a:rPr>
              <a:t> will provide Google keen insights for future product development based on these </a:t>
            </a:r>
            <a:r>
              <a:rPr lang="en-US" sz="1100" b="1" i="0" dirty="0">
                <a:latin typeface="Montserrat"/>
                <a:ea typeface="Montserrat"/>
                <a:cs typeface="Montserrat"/>
                <a:sym typeface="Montserrat"/>
              </a:rPr>
              <a:t>informal product reviews on t</a:t>
            </a:r>
            <a:r>
              <a:rPr lang="en-US" sz="1100" b="1" dirty="0">
                <a:latin typeface="Montserrat"/>
                <a:ea typeface="Montserrat"/>
                <a:cs typeface="Montserrat"/>
                <a:sym typeface="Montserrat"/>
              </a:rPr>
              <a:t>witter</a:t>
            </a:r>
            <a:r>
              <a:rPr lang="en-US" sz="1100" b="0" i="0" dirty="0">
                <a:latin typeface="Montserrat"/>
                <a:ea typeface="Montserrat"/>
                <a:cs typeface="Montserrat"/>
                <a:sym typeface="Montserrat"/>
              </a:rPr>
              <a:t>.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ct val="66326"/>
              <a:buChar char="●"/>
            </a:pPr>
            <a:r>
              <a:rPr lang="en-US" sz="1100" b="0" i="0" dirty="0">
                <a:latin typeface="Montserrat"/>
                <a:ea typeface="Montserrat"/>
                <a:cs typeface="Montserrat"/>
                <a:sym typeface="Montserrat"/>
              </a:rPr>
              <a:t>Google wishes to </a:t>
            </a:r>
            <a:r>
              <a:rPr lang="en-US" sz="1100" b="1" i="0" dirty="0">
                <a:latin typeface="Montserrat"/>
                <a:ea typeface="Montserrat"/>
                <a:cs typeface="Montserrat"/>
                <a:sym typeface="Montserrat"/>
              </a:rPr>
              <a:t>classify Twitter sentiment </a:t>
            </a:r>
            <a:r>
              <a:rPr lang="en-US" sz="1100" b="0" i="0" dirty="0">
                <a:latin typeface="Montserrat"/>
                <a:ea typeface="Montserrat"/>
                <a:cs typeface="Montserrat"/>
                <a:sym typeface="Montserrat"/>
              </a:rPr>
              <a:t>about both </a:t>
            </a:r>
            <a:r>
              <a:rPr lang="en-US" sz="1100" b="1" i="0" dirty="0">
                <a:latin typeface="Montserrat"/>
                <a:ea typeface="Montserrat"/>
                <a:cs typeface="Montserrat"/>
                <a:sym typeface="Montserrat"/>
              </a:rPr>
              <a:t>their own products </a:t>
            </a:r>
            <a:r>
              <a:rPr lang="en-US" sz="1100" b="0" i="0" dirty="0">
                <a:latin typeface="Montserrat"/>
                <a:ea typeface="Montserrat"/>
                <a:cs typeface="Montserrat"/>
                <a:sym typeface="Montserrat"/>
              </a:rPr>
              <a:t>as well as </a:t>
            </a:r>
            <a:r>
              <a:rPr lang="en-US" sz="1100" b="1" i="0" dirty="0">
                <a:latin typeface="Montserrat"/>
                <a:ea typeface="Montserrat"/>
                <a:cs typeface="Montserrat"/>
                <a:sym typeface="Montserrat"/>
              </a:rPr>
              <a:t>Apple products</a:t>
            </a:r>
            <a:r>
              <a:rPr lang="en-US" sz="1100" b="0" i="0" dirty="0">
                <a:latin typeface="Montserrat"/>
                <a:ea typeface="Montserrat"/>
                <a:cs typeface="Montserrat"/>
                <a:sym typeface="Montserrat"/>
              </a:rPr>
              <a:t>.</a:t>
            </a:r>
            <a:endParaRPr lang="en-US" dirty="0"/>
          </a:p>
          <a:p>
            <a:pPr marL="457200" lvl="0" indent="-228600" algn="l" rtl="0">
              <a:lnSpc>
                <a:spcPct val="115000"/>
              </a:lnSpc>
              <a:spcBef>
                <a:spcPts val="0"/>
              </a:spcBef>
              <a:spcAft>
                <a:spcPts val="0"/>
              </a:spcAft>
              <a:buSzPct val="66326"/>
              <a:buNone/>
            </a:pPr>
            <a:endParaRPr lang="en-US" sz="1100" b="0" i="0" dirty="0">
              <a:latin typeface="Montserrat"/>
              <a:ea typeface="Montserrat"/>
              <a:cs typeface="Montserrat"/>
              <a:sym typeface="Montserrat"/>
            </a:endParaRPr>
          </a:p>
          <a:p>
            <a:pPr marL="457200" lvl="0" indent="-311150" algn="l" rtl="0">
              <a:lnSpc>
                <a:spcPct val="115000"/>
              </a:lnSpc>
              <a:spcBef>
                <a:spcPts val="0"/>
              </a:spcBef>
              <a:spcAft>
                <a:spcPts val="0"/>
              </a:spcAft>
              <a:buSzPct val="66326"/>
              <a:buChar char="●"/>
            </a:pPr>
            <a:r>
              <a:rPr lang="en-US" sz="1100" b="1" dirty="0">
                <a:latin typeface="Montserrat"/>
                <a:ea typeface="Montserrat"/>
                <a:cs typeface="Montserrat"/>
                <a:sym typeface="Montserrat"/>
              </a:rPr>
              <a:t>G</a:t>
            </a:r>
            <a:r>
              <a:rPr lang="en-US" sz="1100" b="1" i="0" dirty="0">
                <a:latin typeface="Montserrat"/>
                <a:ea typeface="Montserrat"/>
                <a:cs typeface="Montserrat"/>
                <a:sym typeface="Montserrat"/>
              </a:rPr>
              <a:t>auging the negative or positive feedback </a:t>
            </a:r>
            <a:r>
              <a:rPr lang="en-US" sz="1100" i="0" dirty="0">
                <a:latin typeface="Montserrat"/>
                <a:ea typeface="Montserrat"/>
                <a:cs typeface="Montserrat"/>
                <a:sym typeface="Montserrat"/>
              </a:rPr>
              <a:t>on</a:t>
            </a:r>
            <a:r>
              <a:rPr lang="en-US" sz="1100" b="1" i="0" dirty="0">
                <a:latin typeface="Montserrat"/>
                <a:ea typeface="Montserrat"/>
                <a:cs typeface="Montserrat"/>
                <a:sym typeface="Montserrat"/>
              </a:rPr>
              <a:t> </a:t>
            </a:r>
            <a:r>
              <a:rPr lang="en-US" sz="1100" b="0" i="0" dirty="0">
                <a:latin typeface="Montserrat"/>
                <a:ea typeface="Montserrat"/>
                <a:cs typeface="Montserrat"/>
                <a:sym typeface="Montserrat"/>
              </a:rPr>
              <a:t>Twitter opinion about Google and Apple products can assist Google with future product development by informing </a:t>
            </a:r>
            <a:r>
              <a:rPr lang="en-US" sz="1100" b="1" i="0" dirty="0">
                <a:latin typeface="Montserrat"/>
                <a:ea typeface="Montserrat"/>
                <a:cs typeface="Montserrat"/>
                <a:sym typeface="Montserrat"/>
              </a:rPr>
              <a:t>what aspects of a product were well or ill-received</a:t>
            </a:r>
            <a:r>
              <a:rPr lang="en-US" sz="1100" b="0" i="0" dirty="0">
                <a:latin typeface="Montserrat"/>
                <a:ea typeface="Montserrat"/>
                <a:cs typeface="Montserrat"/>
                <a:sym typeface="Montserrat"/>
              </a:rPr>
              <a:t>.</a:t>
            </a:r>
            <a:endParaRPr lang="en-US"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Montserrat"/>
              <a:buChar char="●"/>
            </a:pPr>
            <a:r>
              <a:rPr lang="en-US" sz="1100" b="0" i="0" dirty="0">
                <a:latin typeface="Montserrat"/>
                <a:ea typeface="Montserrat"/>
                <a:cs typeface="Montserrat"/>
                <a:sym typeface="Montserrat"/>
              </a:rPr>
              <a:t>How can we </a:t>
            </a:r>
            <a:r>
              <a:rPr lang="en-US" sz="1100" b="1" i="0" dirty="0">
                <a:latin typeface="Montserrat"/>
                <a:ea typeface="Montserrat"/>
                <a:cs typeface="Montserrat"/>
                <a:sym typeface="Montserrat"/>
              </a:rPr>
              <a:t>categorize</a:t>
            </a:r>
            <a:r>
              <a:rPr lang="en-US" sz="1100" b="0" i="0" dirty="0">
                <a:latin typeface="Montserrat"/>
                <a:ea typeface="Montserrat"/>
                <a:cs typeface="Montserrat"/>
                <a:sym typeface="Montserrat"/>
              </a:rPr>
              <a:t> tweets as </a:t>
            </a:r>
            <a:r>
              <a:rPr lang="en-US" sz="1100" b="1" i="0" dirty="0">
                <a:latin typeface="Montserrat"/>
                <a:ea typeface="Montserrat"/>
                <a:cs typeface="Montserrat"/>
                <a:sym typeface="Montserrat"/>
              </a:rPr>
              <a:t>positive or negative</a:t>
            </a:r>
            <a:r>
              <a:rPr lang="en-US" sz="1100" b="0" i="0" dirty="0">
                <a:latin typeface="Montserrat"/>
                <a:ea typeface="Montserrat"/>
                <a:cs typeface="Montserrat"/>
                <a:sym typeface="Montserrat"/>
              </a:rPr>
              <a:t>?</a:t>
            </a:r>
          </a:p>
          <a:p>
            <a:pPr marL="457200" lvl="0" indent="-342900" algn="l" rtl="0">
              <a:lnSpc>
                <a:spcPct val="115000"/>
              </a:lnSpc>
              <a:spcBef>
                <a:spcPts val="0"/>
              </a:spcBef>
              <a:spcAft>
                <a:spcPts val="0"/>
              </a:spcAft>
              <a:buSzPts val="1800"/>
              <a:buFont typeface="Montserrat"/>
              <a:buChar char="●"/>
            </a:pPr>
            <a:endParaRPr lang="en-US" dirty="0"/>
          </a:p>
          <a:p>
            <a:pPr marL="457200" lvl="0" indent="-342900" algn="l" rtl="0">
              <a:lnSpc>
                <a:spcPct val="115000"/>
              </a:lnSpc>
              <a:spcBef>
                <a:spcPts val="0"/>
              </a:spcBef>
              <a:spcAft>
                <a:spcPts val="0"/>
              </a:spcAft>
              <a:buSzPts val="1800"/>
              <a:buFont typeface="Montserrat"/>
              <a:buChar char="●"/>
            </a:pPr>
            <a:r>
              <a:rPr lang="en-US" sz="1100" b="0" i="0" dirty="0">
                <a:latin typeface="Montserrat"/>
                <a:ea typeface="Montserrat"/>
                <a:cs typeface="Montserrat"/>
                <a:sym typeface="Montserrat"/>
              </a:rPr>
              <a:t>What kind of </a:t>
            </a:r>
            <a:r>
              <a:rPr lang="en-US" sz="1100" b="1" i="0" dirty="0">
                <a:latin typeface="Montserrat"/>
                <a:ea typeface="Montserrat"/>
                <a:cs typeface="Montserrat"/>
                <a:sym typeface="Montserrat"/>
              </a:rPr>
              <a:t>terms and hashtags </a:t>
            </a:r>
            <a:r>
              <a:rPr lang="en-US" sz="1100" b="0" i="0" dirty="0">
                <a:latin typeface="Montserrat"/>
                <a:ea typeface="Montserrat"/>
                <a:cs typeface="Montserrat"/>
                <a:sym typeface="Montserrat"/>
              </a:rPr>
              <a:t>are more likely to surround or embody </a:t>
            </a:r>
            <a:r>
              <a:rPr lang="en-US" sz="1100" b="1" i="0" dirty="0">
                <a:latin typeface="Montserrat"/>
                <a:ea typeface="Montserrat"/>
                <a:cs typeface="Montserrat"/>
                <a:sym typeface="Montserrat"/>
              </a:rPr>
              <a:t>positive or negative sentiment</a:t>
            </a:r>
            <a:r>
              <a:rPr lang="en-US" sz="1100" b="0" i="0" dirty="0">
                <a:latin typeface="Montserrat"/>
                <a:ea typeface="Montserrat"/>
                <a:cs typeface="Montserrat"/>
                <a:sym typeface="Montserrat"/>
              </a:rPr>
              <a:t>?</a:t>
            </a:r>
            <a:endParaRPr lang="en-US" sz="1100" dirty="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dirty="0">
                <a:solidFill>
                  <a:srgbClr val="23221F"/>
                </a:solidFill>
                <a:highlight>
                  <a:srgbClr val="FFFFFF"/>
                </a:highlight>
                <a:latin typeface="Verdana"/>
                <a:ea typeface="Verdana"/>
                <a:cs typeface="Verdana"/>
                <a:sym typeface="Verdana"/>
              </a:rPr>
              <a:t>Emotion features includes positive, negative, no emotion.</a:t>
            </a:r>
            <a:endParaRPr dirty="0"/>
          </a:p>
          <a:p>
            <a:pPr marL="0" lvl="0" indent="0" algn="l" rtl="0">
              <a:lnSpc>
                <a:spcPct val="100000"/>
              </a:lnSpc>
              <a:spcBef>
                <a:spcPts val="0"/>
              </a:spcBef>
              <a:spcAft>
                <a:spcPts val="0"/>
              </a:spcAft>
              <a:buSzPts val="1100"/>
              <a:buNone/>
            </a:pPr>
            <a:r>
              <a:rPr lang="en-US" sz="1050" dirty="0">
                <a:solidFill>
                  <a:srgbClr val="23221F"/>
                </a:solidFill>
                <a:highlight>
                  <a:srgbClr val="FFFFFF"/>
                </a:highlight>
                <a:latin typeface="Verdana"/>
                <a:ea typeface="Verdana"/>
                <a:cs typeface="Verdana"/>
                <a:sym typeface="Verdana"/>
              </a:rPr>
              <a:t>Emotion directed at includes labels like Apple and Google, but also iPad, iPad or iPhone app, and iPhone.  This could help the model, but perhaps should be relabeled for future iterations to be clearer and more distinguishable. </a:t>
            </a:r>
          </a:p>
          <a:p>
            <a:pPr marL="0" lvl="0" indent="0" algn="l" rtl="0">
              <a:lnSpc>
                <a:spcPct val="100000"/>
              </a:lnSpc>
              <a:spcBef>
                <a:spcPts val="0"/>
              </a:spcBef>
              <a:spcAft>
                <a:spcPts val="0"/>
              </a:spcAft>
              <a:buSzPts val="1100"/>
              <a:buNone/>
            </a:pPr>
            <a:endParaRPr lang="en-US" sz="1050" dirty="0">
              <a:solidFill>
                <a:srgbClr val="23221F"/>
              </a:solidFill>
              <a:highlight>
                <a:srgbClr val="FFFFFF"/>
              </a:highlight>
              <a:latin typeface="Verdana"/>
              <a:ea typeface="Verdana"/>
              <a:cs typeface="Verdana"/>
              <a:sym typeface="Verdana"/>
            </a:endParaRPr>
          </a:p>
          <a:p>
            <a:pPr marL="0" lvl="0" indent="0" algn="l" rtl="0">
              <a:lnSpc>
                <a:spcPct val="100000"/>
              </a:lnSpc>
              <a:spcBef>
                <a:spcPts val="0"/>
              </a:spcBef>
              <a:spcAft>
                <a:spcPts val="0"/>
              </a:spcAft>
              <a:buSzPts val="1100"/>
              <a:buNone/>
            </a:pPr>
            <a:r>
              <a:rPr lang="en-US" sz="1050" dirty="0">
                <a:solidFill>
                  <a:srgbClr val="23221F"/>
                </a:solidFill>
                <a:highlight>
                  <a:srgbClr val="FFFFFF"/>
                </a:highlight>
                <a:latin typeface="Verdana"/>
                <a:ea typeface="Verdana"/>
                <a:cs typeface="Verdana"/>
                <a:sym typeface="Verdana"/>
              </a:rPr>
              <a:t>Align text and images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rgbClr val="23221F"/>
                </a:solidFill>
                <a:highlight>
                  <a:srgbClr val="FFFFFF"/>
                </a:highlight>
                <a:latin typeface="Montserrat"/>
                <a:ea typeface="Montserrat"/>
                <a:cs typeface="Montserrat"/>
                <a:sym typeface="Montserrat"/>
              </a:rPr>
              <a:t>We can see that this data is much more skewed toward no emotion tweets.  Only 570 of the 8920 tweets are negative emotion, so the current model struggles to label the negative emotion accurately. </a:t>
            </a:r>
            <a:endParaRPr sz="1050">
              <a:solidFill>
                <a:srgbClr val="23221F"/>
              </a:solidFill>
              <a:highlight>
                <a:srgbClr val="FFFFFF"/>
              </a:highlight>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After removing stop words, overlapping words, and then stemming the words. </a:t>
            </a:r>
            <a:r>
              <a:rPr lang="en-US" dirty="0"/>
              <a:t>Recall that the words new and </a:t>
            </a:r>
            <a:r>
              <a:rPr lang="en-US" dirty="0" err="1"/>
              <a:t>austin</a:t>
            </a:r>
            <a:r>
              <a:rPr lang="en-US" dirty="0"/>
              <a:t> are high frequency terms in all three emotion classes, while app, launch, and pop are high frequency in two. </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188d9252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188d9252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Recall that the words </a:t>
            </a:r>
            <a:r>
              <a:rPr lang="en-US" dirty="0" err="1"/>
              <a:t>austin</a:t>
            </a:r>
            <a:r>
              <a:rPr lang="en-US" dirty="0"/>
              <a:t> and pop are high frequency terms in all three emotion classes.  Outside of these terms,  the term "line" is the highest frequency, so let's take a look at the kinds of tweets that contain it (along with stem ipad2, of course)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Drop columns with red lines.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4188d9252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4188d9252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Most of these tweets are about waiting in line and/or the size of the line to acquire the ipad2. Customers are talking about the lines for the ipad2 in a positive way, and so not only does queuing up for a new release seem to generate positive publicity concerning the product itself, but also tracking tweets with the term "line" may help Google track the positive zeitgeist surrounding the release of a product.  The lines generate interest and discussion, which in turn likely generate lines, so these tweets are visual indicators of this phenomenon happening live.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188d9252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188d925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did discover, however, some potential problems with the dataset.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konnorclar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Tweets on Google and Apple Products NLP Classifier</a:t>
            </a:r>
            <a:endParaRPr/>
          </a:p>
        </p:txBody>
      </p:sp>
      <p:sp>
        <p:nvSpPr>
          <p:cNvPr id="135" name="Google Shape;135;p1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300"/>
              <a:buNone/>
            </a:pPr>
            <a:r>
              <a:rPr lang="en-US">
                <a:latin typeface="Montserrat"/>
                <a:ea typeface="Montserrat"/>
                <a:cs typeface="Montserrat"/>
                <a:sym typeface="Montserrat"/>
              </a:rPr>
              <a:t>By: Konnor Clark</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Word Cloud for Negative Emotion, iPad Product Tweets</a:t>
            </a:r>
            <a:endParaRPr sz="1600">
              <a:solidFill>
                <a:schemeClr val="dk1"/>
              </a:solidFill>
            </a:endParaRPr>
          </a:p>
        </p:txBody>
      </p:sp>
      <p:sp>
        <p:nvSpPr>
          <p:cNvPr id="260" name="Google Shape;260;p24"/>
          <p:cNvSpPr txBox="1"/>
          <p:nvPr/>
        </p:nvSpPr>
        <p:spPr>
          <a:xfrm>
            <a:off x="191675" y="2129500"/>
            <a:ext cx="21726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“Design” most common word in negative iPad tweets</a:t>
            </a:r>
            <a:endParaRPr sz="1800" b="0" i="0" u="none" strike="noStrike" cap="none" dirty="0">
              <a:solidFill>
                <a:schemeClr val="lt1"/>
              </a:solidFill>
              <a:latin typeface="Montserrat"/>
              <a:ea typeface="Montserrat"/>
              <a:cs typeface="Montserrat"/>
              <a:sym typeface="Montserrat"/>
            </a:endParaRPr>
          </a:p>
        </p:txBody>
      </p:sp>
      <p:pic>
        <p:nvPicPr>
          <p:cNvPr id="6146" name="Picture 2">
            <a:extLst>
              <a:ext uri="{FF2B5EF4-FFF2-40B4-BE49-F238E27FC236}">
                <a16:creationId xmlns:a16="http://schemas.microsoft.com/office/drawing/2014/main" id="{870C49E8-7F6D-3F75-608D-E5D5112EA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275" y="850800"/>
            <a:ext cx="5495226" cy="408548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79;p27">
            <a:extLst>
              <a:ext uri="{FF2B5EF4-FFF2-40B4-BE49-F238E27FC236}">
                <a16:creationId xmlns:a16="http://schemas.microsoft.com/office/drawing/2014/main" id="{EF62D4BC-339D-70E7-9B8E-AD128704A75D}"/>
              </a:ext>
            </a:extLst>
          </p:cNvPr>
          <p:cNvSpPr/>
          <p:nvPr/>
        </p:nvSpPr>
        <p:spPr>
          <a:xfrm>
            <a:off x="2643008" y="1171595"/>
            <a:ext cx="5203492" cy="486517"/>
          </a:xfrm>
          <a:prstGeom prst="frame">
            <a:avLst>
              <a:gd name="adj1" fmla="val 2001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7172" name="Picture 4">
            <a:extLst>
              <a:ext uri="{FF2B5EF4-FFF2-40B4-BE49-F238E27FC236}">
                <a16:creationId xmlns:a16="http://schemas.microsoft.com/office/drawing/2014/main" id="{ABA79316-D864-665C-E55B-CDE37AACF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968" y="449580"/>
            <a:ext cx="4891984" cy="4321164"/>
          </a:xfrm>
          <a:prstGeom prst="rect">
            <a:avLst/>
          </a:prstGeom>
          <a:noFill/>
          <a:extLst>
            <a:ext uri="{909E8E84-426E-40DD-AFC4-6F175D3DCCD1}">
              <a14:hiddenFill xmlns:a14="http://schemas.microsoft.com/office/drawing/2010/main">
                <a:solidFill>
                  <a:srgbClr val="FFFFFF"/>
                </a:solidFill>
              </a14:hiddenFill>
            </a:ext>
          </a:extLst>
        </p:spPr>
      </p:pic>
      <p:sp>
        <p:nvSpPr>
          <p:cNvPr id="266" name="Google Shape;266;p25"/>
          <p:cNvSpPr/>
          <p:nvPr/>
        </p:nvSpPr>
        <p:spPr>
          <a:xfrm rot="-5400000">
            <a:off x="3697732" y="4134790"/>
            <a:ext cx="811606" cy="306654"/>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 name="Google Shape;260;p24">
            <a:extLst>
              <a:ext uri="{FF2B5EF4-FFF2-40B4-BE49-F238E27FC236}">
                <a16:creationId xmlns:a16="http://schemas.microsoft.com/office/drawing/2014/main" id="{E529159D-7685-C0C9-9CE9-27356FB756EF}"/>
              </a:ext>
            </a:extLst>
          </p:cNvPr>
          <p:cNvSpPr txBox="1"/>
          <p:nvPr/>
        </p:nvSpPr>
        <p:spPr>
          <a:xfrm>
            <a:off x="313595" y="1836892"/>
            <a:ext cx="2172600"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”Headache” and “Design” most common pair in negative iPad tweets</a:t>
            </a:r>
            <a:endParaRPr sz="1800" b="0" i="0" u="none" strike="noStrike" cap="none"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a:t>Mislabeled iPad Tweets with Stems “Design” and “Headach”</a:t>
            </a:r>
            <a:endParaRPr/>
          </a:p>
        </p:txBody>
      </p:sp>
      <p:sp>
        <p:nvSpPr>
          <p:cNvPr id="272" name="Google Shape;272;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attending @mention </a:t>
            </a:r>
            <a:r>
              <a:rPr lang="en-US" sz="1800" dirty="0" err="1">
                <a:latin typeface="Montserrat"/>
                <a:ea typeface="Montserrat"/>
                <a:cs typeface="Montserrat"/>
                <a:sym typeface="Montserrat"/>
              </a:rPr>
              <a:t>ipad</a:t>
            </a:r>
            <a:r>
              <a:rPr lang="en-US" sz="1800" dirty="0">
                <a:latin typeface="Montserrat"/>
                <a:ea typeface="Montserrat"/>
                <a:cs typeface="Montserrat"/>
                <a:sym typeface="Montserrat"/>
              </a:rPr>
              <a:t> design headaches #</a:t>
            </a:r>
            <a:r>
              <a:rPr lang="en-US" sz="1800" dirty="0" err="1">
                <a:latin typeface="Montserrat"/>
                <a:ea typeface="Montserrat"/>
                <a:cs typeface="Montserrat"/>
                <a:sym typeface="Montserrat"/>
              </a:rPr>
              <a:t>sxsw</a:t>
            </a:r>
            <a:r>
              <a:rPr lang="en-US" sz="1800" dirty="0">
                <a:latin typeface="Montserrat"/>
                <a:ea typeface="Montserrat"/>
                <a:cs typeface="Montserrat"/>
                <a:sym typeface="Montserrat"/>
              </a:rPr>
              <a:t> {link}</a:t>
            </a: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in </a:t>
            </a:r>
            <a:r>
              <a:rPr lang="en-US" sz="1800" dirty="0" err="1">
                <a:latin typeface="Montserrat"/>
                <a:ea typeface="Montserrat"/>
                <a:cs typeface="Montserrat"/>
                <a:sym typeface="Montserrat"/>
              </a:rPr>
              <a:t>ipad</a:t>
            </a:r>
            <a:r>
              <a:rPr lang="en-US" sz="1800" dirty="0">
                <a:latin typeface="Montserrat"/>
                <a:ea typeface="Montserrat"/>
                <a:cs typeface="Montserrat"/>
                <a:sym typeface="Montserrat"/>
              </a:rPr>
              <a:t> design headaches: take two tablets, call me in the am panel - excited to hear @mention live! #</a:t>
            </a:r>
            <a:r>
              <a:rPr lang="en-US" sz="1800" dirty="0" err="1">
                <a:latin typeface="Montserrat"/>
                <a:ea typeface="Montserrat"/>
                <a:cs typeface="Montserrat"/>
                <a:sym typeface="Montserrat"/>
              </a:rPr>
              <a:t>sxsw</a:t>
            </a: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headed for </a:t>
            </a:r>
            <a:r>
              <a:rPr lang="en-US" sz="1800" dirty="0" err="1">
                <a:latin typeface="Montserrat"/>
                <a:ea typeface="Montserrat"/>
                <a:cs typeface="Montserrat"/>
                <a:sym typeface="Montserrat"/>
              </a:rPr>
              <a:t>ipad</a:t>
            </a:r>
            <a:r>
              <a:rPr lang="en-US" sz="1800" dirty="0">
                <a:latin typeface="Montserrat"/>
                <a:ea typeface="Montserrat"/>
                <a:cs typeface="Montserrat"/>
                <a:sym typeface="Montserrat"/>
              </a:rPr>
              <a:t> design headaches (2 tablets, call in the morning) #</a:t>
            </a:r>
            <a:r>
              <a:rPr lang="en-US" sz="1800" dirty="0" err="1">
                <a:latin typeface="Montserrat"/>
                <a:ea typeface="Montserrat"/>
                <a:cs typeface="Montserrat"/>
                <a:sym typeface="Montserrat"/>
              </a:rPr>
              <a:t>sxsw</a:t>
            </a:r>
            <a:r>
              <a:rPr lang="en-US" sz="1800" dirty="0">
                <a:latin typeface="Montserrat"/>
                <a:ea typeface="Montserrat"/>
                <a:cs typeface="Montserrat"/>
                <a:sym typeface="Montserrat"/>
              </a:rPr>
              <a:t> {link}</a:t>
            </a:r>
            <a:endParaRPr sz="1800" dirty="0">
              <a:latin typeface="Montserrat"/>
              <a:ea typeface="Montserrat"/>
              <a:cs typeface="Montserrat"/>
              <a:sym typeface="Montserrat"/>
            </a:endParaRPr>
          </a:p>
        </p:txBody>
      </p:sp>
      <p:sp>
        <p:nvSpPr>
          <p:cNvPr id="273" name="Google Shape;273;p26"/>
          <p:cNvSpPr/>
          <p:nvPr/>
        </p:nvSpPr>
        <p:spPr>
          <a:xfrm>
            <a:off x="3504100" y="2853325"/>
            <a:ext cx="963600" cy="4383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 name="Google Shape;279;p27">
            <a:extLst>
              <a:ext uri="{FF2B5EF4-FFF2-40B4-BE49-F238E27FC236}">
                <a16:creationId xmlns:a16="http://schemas.microsoft.com/office/drawing/2014/main" id="{DD1B7F79-F72B-F380-2D8D-324EFFCC0326}"/>
              </a:ext>
            </a:extLst>
          </p:cNvPr>
          <p:cNvSpPr/>
          <p:nvPr/>
        </p:nvSpPr>
        <p:spPr>
          <a:xfrm>
            <a:off x="1072895" y="1512108"/>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 name="Google Shape;279;p27">
            <a:extLst>
              <a:ext uri="{FF2B5EF4-FFF2-40B4-BE49-F238E27FC236}">
                <a16:creationId xmlns:a16="http://schemas.microsoft.com/office/drawing/2014/main" id="{2EFB1505-ADE7-FC3E-C0F8-27822A7AEF26}"/>
              </a:ext>
            </a:extLst>
          </p:cNvPr>
          <p:cNvSpPr/>
          <p:nvPr/>
        </p:nvSpPr>
        <p:spPr>
          <a:xfrm>
            <a:off x="1072895" y="2538379"/>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 name="Google Shape;279;p27">
            <a:extLst>
              <a:ext uri="{FF2B5EF4-FFF2-40B4-BE49-F238E27FC236}">
                <a16:creationId xmlns:a16="http://schemas.microsoft.com/office/drawing/2014/main" id="{626D113D-57F6-2920-D5F8-C9621554571B}"/>
              </a:ext>
            </a:extLst>
          </p:cNvPr>
          <p:cNvSpPr/>
          <p:nvPr/>
        </p:nvSpPr>
        <p:spPr>
          <a:xfrm>
            <a:off x="1072895" y="3508276"/>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P spid="2"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77"/>
        <p:cNvGrpSpPr/>
        <p:nvPr/>
      </p:nvGrpSpPr>
      <p:grpSpPr>
        <a:xfrm>
          <a:off x="0" y="0"/>
          <a:ext cx="0" cy="0"/>
          <a:chOff x="0" y="0"/>
          <a:chExt cx="0" cy="0"/>
        </a:xfrm>
      </p:grpSpPr>
      <p:sp>
        <p:nvSpPr>
          <p:cNvPr id="285" name="Google Shape;285;p27"/>
          <p:cNvSpPr txBox="1"/>
          <p:nvPr/>
        </p:nvSpPr>
        <p:spPr>
          <a:xfrm>
            <a:off x="50075" y="1447900"/>
            <a:ext cx="21726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Precision: 55%</a:t>
            </a:r>
            <a:endParaRPr sz="1800"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Recall: 59%</a:t>
            </a:r>
            <a:endParaRPr sz="1800"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CV: 65%</a:t>
            </a:r>
            <a:endParaRPr sz="1800" dirty="0">
              <a:solidFill>
                <a:schemeClr val="lt1"/>
              </a:solidFill>
              <a:latin typeface="Montserrat"/>
              <a:ea typeface="Montserrat"/>
              <a:cs typeface="Montserrat"/>
              <a:sym typeface="Montserrat"/>
            </a:endParaRPr>
          </a:p>
        </p:txBody>
      </p:sp>
      <p:pic>
        <p:nvPicPr>
          <p:cNvPr id="9220" name="Picture 4">
            <a:extLst>
              <a:ext uri="{FF2B5EF4-FFF2-40B4-BE49-F238E27FC236}">
                <a16:creationId xmlns:a16="http://schemas.microsoft.com/office/drawing/2014/main" id="{57FB1C26-EA70-1FE5-74EB-0C88628BD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432" y="201851"/>
            <a:ext cx="5779009" cy="4627778"/>
          </a:xfrm>
          <a:prstGeom prst="rect">
            <a:avLst/>
          </a:prstGeom>
          <a:noFill/>
          <a:extLst>
            <a:ext uri="{909E8E84-426E-40DD-AFC4-6F175D3DCCD1}">
              <a14:hiddenFill xmlns:a14="http://schemas.microsoft.com/office/drawing/2010/main">
                <a:solidFill>
                  <a:srgbClr val="FFFFFF"/>
                </a:solidFill>
              </a14:hiddenFill>
            </a:ext>
          </a:extLst>
        </p:spPr>
      </p:pic>
      <p:sp>
        <p:nvSpPr>
          <p:cNvPr id="2" name="Frame 1">
            <a:extLst>
              <a:ext uri="{FF2B5EF4-FFF2-40B4-BE49-F238E27FC236}">
                <a16:creationId xmlns:a16="http://schemas.microsoft.com/office/drawing/2014/main" id="{76AF7A8F-98A2-2764-21FA-545AFC38B0C2}"/>
              </a:ext>
            </a:extLst>
          </p:cNvPr>
          <p:cNvSpPr/>
          <p:nvPr/>
        </p:nvSpPr>
        <p:spPr>
          <a:xfrm>
            <a:off x="3075659" y="478818"/>
            <a:ext cx="2705031" cy="1938163"/>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Frame 2">
            <a:extLst>
              <a:ext uri="{FF2B5EF4-FFF2-40B4-BE49-F238E27FC236}">
                <a16:creationId xmlns:a16="http://schemas.microsoft.com/office/drawing/2014/main" id="{BABB09B8-A5DE-A00F-AD4A-0C7B2FA54EBD}"/>
              </a:ext>
            </a:extLst>
          </p:cNvPr>
          <p:cNvSpPr/>
          <p:nvPr/>
        </p:nvSpPr>
        <p:spPr>
          <a:xfrm>
            <a:off x="5762270" y="2416981"/>
            <a:ext cx="2705031" cy="1938163"/>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rame 3">
            <a:extLst>
              <a:ext uri="{FF2B5EF4-FFF2-40B4-BE49-F238E27FC236}">
                <a16:creationId xmlns:a16="http://schemas.microsoft.com/office/drawing/2014/main" id="{7889C1AD-B8CD-0FB2-C4D6-A756A85E02E3}"/>
              </a:ext>
            </a:extLst>
          </p:cNvPr>
          <p:cNvSpPr/>
          <p:nvPr/>
        </p:nvSpPr>
        <p:spPr>
          <a:xfrm>
            <a:off x="3075659" y="2416981"/>
            <a:ext cx="2705031" cy="1938163"/>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p:nvPr/>
        </p:nvSpPr>
        <p:spPr>
          <a:xfrm>
            <a:off x="416950" y="1641425"/>
            <a:ext cx="21726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Montserrat"/>
              <a:ea typeface="Montserrat"/>
              <a:cs typeface="Montserrat"/>
              <a:sym typeface="Montserrat"/>
            </a:endParaRPr>
          </a:p>
        </p:txBody>
      </p:sp>
      <p:sp>
        <p:nvSpPr>
          <p:cNvPr id="303" name="Google Shape;303;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from Data</a:t>
            </a:r>
            <a:endParaRPr sz="1600"/>
          </a:p>
        </p:txBody>
      </p:sp>
      <p:pic>
        <p:nvPicPr>
          <p:cNvPr id="304" name="Google Shape;304;p29"/>
          <p:cNvPicPr preferRelativeResize="0"/>
          <p:nvPr/>
        </p:nvPicPr>
        <p:blipFill>
          <a:blip r:embed="rId3">
            <a:alphaModFix/>
          </a:blip>
          <a:stretch>
            <a:fillRect/>
          </a:stretch>
        </p:blipFill>
        <p:spPr>
          <a:xfrm>
            <a:off x="2902926" y="2370178"/>
            <a:ext cx="3348229" cy="2691725"/>
          </a:xfrm>
          <a:prstGeom prst="rect">
            <a:avLst/>
          </a:prstGeom>
          <a:noFill/>
          <a:ln>
            <a:noFill/>
          </a:ln>
        </p:spPr>
      </p:pic>
      <p:pic>
        <p:nvPicPr>
          <p:cNvPr id="305" name="Google Shape;305;p29"/>
          <p:cNvPicPr preferRelativeResize="0"/>
          <p:nvPr/>
        </p:nvPicPr>
        <p:blipFill>
          <a:blip r:embed="rId4">
            <a:alphaModFix/>
          </a:blip>
          <a:stretch>
            <a:fillRect/>
          </a:stretch>
        </p:blipFill>
        <p:spPr>
          <a:xfrm>
            <a:off x="490108" y="1925263"/>
            <a:ext cx="1770858" cy="1473871"/>
          </a:xfrm>
          <a:prstGeom prst="rect">
            <a:avLst/>
          </a:prstGeom>
          <a:noFill/>
          <a:ln>
            <a:noFill/>
          </a:ln>
        </p:spPr>
      </p:pic>
      <p:sp>
        <p:nvSpPr>
          <p:cNvPr id="306" name="Google Shape;306;p29"/>
          <p:cNvSpPr txBox="1"/>
          <p:nvPr/>
        </p:nvSpPr>
        <p:spPr>
          <a:xfrm>
            <a:off x="-629288" y="1421248"/>
            <a:ext cx="39885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Common Words</a:t>
            </a:r>
            <a:endParaRPr sz="1800" b="0" i="0" u="none" strike="noStrike" cap="none" dirty="0">
              <a:solidFill>
                <a:schemeClr val="lt1"/>
              </a:solidFill>
              <a:latin typeface="Montserrat"/>
              <a:ea typeface="Montserrat"/>
              <a:cs typeface="Montserrat"/>
              <a:sym typeface="Montserrat"/>
            </a:endParaRPr>
          </a:p>
        </p:txBody>
      </p:sp>
      <p:sp>
        <p:nvSpPr>
          <p:cNvPr id="307" name="Google Shape;307;p29"/>
          <p:cNvSpPr txBox="1"/>
          <p:nvPr/>
        </p:nvSpPr>
        <p:spPr>
          <a:xfrm>
            <a:off x="3354438" y="2031163"/>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Lines</a:t>
            </a:r>
            <a:endParaRPr sz="1800" b="0" i="0" u="none" strike="noStrike" cap="none">
              <a:solidFill>
                <a:schemeClr val="lt1"/>
              </a:solidFill>
              <a:latin typeface="Montserrat"/>
              <a:ea typeface="Montserrat"/>
              <a:cs typeface="Montserrat"/>
              <a:sym typeface="Montserrat"/>
            </a:endParaRPr>
          </a:p>
        </p:txBody>
      </p:sp>
      <p:pic>
        <p:nvPicPr>
          <p:cNvPr id="308" name="Google Shape;308;p29"/>
          <p:cNvPicPr preferRelativeResize="0"/>
          <p:nvPr/>
        </p:nvPicPr>
        <p:blipFill rotWithShape="1">
          <a:blip r:embed="rId5">
            <a:alphaModFix/>
          </a:blip>
          <a:srcRect l="16693" r="16693"/>
          <a:stretch/>
        </p:blipFill>
        <p:spPr>
          <a:xfrm>
            <a:off x="6730950" y="1911400"/>
            <a:ext cx="2230375" cy="2251750"/>
          </a:xfrm>
          <a:prstGeom prst="rect">
            <a:avLst/>
          </a:prstGeom>
          <a:noFill/>
          <a:ln>
            <a:noFill/>
          </a:ln>
        </p:spPr>
      </p:pic>
      <p:sp>
        <p:nvSpPr>
          <p:cNvPr id="309" name="Google Shape;309;p29"/>
          <p:cNvSpPr txBox="1"/>
          <p:nvPr/>
        </p:nvSpPr>
        <p:spPr>
          <a:xfrm>
            <a:off x="6730875" y="1207675"/>
            <a:ext cx="22305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Interest and Discussion</a:t>
            </a:r>
            <a:endParaRPr sz="1800" b="0" i="0" u="none" strike="noStrike" cap="none">
              <a:solidFill>
                <a:schemeClr val="lt1"/>
              </a:solidFill>
              <a:latin typeface="Montserrat"/>
              <a:ea typeface="Montserrat"/>
              <a:cs typeface="Montserrat"/>
              <a:sym typeface="Montserrat"/>
            </a:endParaRPr>
          </a:p>
        </p:txBody>
      </p:sp>
      <p:sp>
        <p:nvSpPr>
          <p:cNvPr id="310" name="Google Shape;310;p29"/>
          <p:cNvSpPr/>
          <p:nvPr/>
        </p:nvSpPr>
        <p:spPr>
          <a:xfrm rot="5400000">
            <a:off x="2707328" y="1441033"/>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000510" y="1389641"/>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rot="10800000">
            <a:off x="6630421" y="4220386"/>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txBox="1"/>
          <p:nvPr/>
        </p:nvSpPr>
        <p:spPr>
          <a:xfrm>
            <a:off x="2577750" y="938575"/>
            <a:ext cx="39885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Follow High Frequency Stems</a:t>
            </a:r>
            <a:endParaRPr sz="1800" b="0" i="0" u="none" strike="noStrike" cap="none">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1" grpId="0" animBg="1"/>
      <p:bldP spid="3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2" name="Picture 4">
            <a:extLst>
              <a:ext uri="{FF2B5EF4-FFF2-40B4-BE49-F238E27FC236}">
                <a16:creationId xmlns:a16="http://schemas.microsoft.com/office/drawing/2014/main" id="{CEAD7381-19C8-4E4D-A403-2A4F835F4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 y="1285875"/>
            <a:ext cx="9000760" cy="2571750"/>
          </a:xfrm>
          <a:prstGeom prst="rect">
            <a:avLst/>
          </a:prstGeom>
          <a:noFill/>
          <a:extLst>
            <a:ext uri="{909E8E84-426E-40DD-AFC4-6F175D3DCCD1}">
              <a14:hiddenFill xmlns:a14="http://schemas.microsoft.com/office/drawing/2010/main">
                <a:solidFill>
                  <a:srgbClr val="FFFFFF"/>
                </a:solidFill>
              </a14:hiddenFill>
            </a:ext>
          </a:extLst>
        </p:spPr>
      </p:pic>
      <p:sp>
        <p:nvSpPr>
          <p:cNvPr id="318" name="Google Shape;318;p3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solidFill>
                <a:schemeClr val="dk1"/>
              </a:solidFill>
            </a:endParaRPr>
          </a:p>
        </p:txBody>
      </p:sp>
      <p:sp>
        <p:nvSpPr>
          <p:cNvPr id="329" name="Google Shape;329;p30"/>
          <p:cNvSpPr txBox="1"/>
          <p:nvPr/>
        </p:nvSpPr>
        <p:spPr>
          <a:xfrm>
            <a:off x="1573350" y="846150"/>
            <a:ext cx="6487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a:solidFill>
                  <a:schemeClr val="lt1"/>
                </a:solidFill>
                <a:latin typeface="Montserrat"/>
                <a:ea typeface="Montserrat"/>
                <a:cs typeface="Montserrat"/>
                <a:sym typeface="Montserrat"/>
              </a:rPr>
              <a:t>Further r</a:t>
            </a:r>
            <a:r>
              <a:rPr lang="en-US" sz="2400" b="0" i="0" u="none" strike="noStrike" cap="none">
                <a:solidFill>
                  <a:schemeClr val="lt1"/>
                </a:solidFill>
                <a:latin typeface="Montserrat"/>
                <a:ea typeface="Montserrat"/>
                <a:cs typeface="Montserrat"/>
                <a:sym typeface="Montserrat"/>
              </a:rPr>
              <a:t>emoval of overlapping tokens</a:t>
            </a:r>
            <a:endParaRPr/>
          </a:p>
        </p:txBody>
      </p:sp>
      <p:sp>
        <p:nvSpPr>
          <p:cNvPr id="330" name="Google Shape;330;p30"/>
          <p:cNvSpPr/>
          <p:nvPr/>
        </p:nvSpPr>
        <p:spPr>
          <a:xfrm>
            <a:off x="4164274" y="3766465"/>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0"/>
          <p:cNvSpPr/>
          <p:nvPr/>
        </p:nvSpPr>
        <p:spPr>
          <a:xfrm>
            <a:off x="2040163" y="3766464"/>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Google Shape;332;p30"/>
          <p:cNvSpPr/>
          <p:nvPr/>
        </p:nvSpPr>
        <p:spPr>
          <a:xfrm>
            <a:off x="8667360" y="3766464"/>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Google Shape;333;p30"/>
          <p:cNvSpPr/>
          <p:nvPr/>
        </p:nvSpPr>
        <p:spPr>
          <a:xfrm>
            <a:off x="624905" y="3766463"/>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30"/>
          <p:cNvSpPr/>
          <p:nvPr/>
        </p:nvSpPr>
        <p:spPr>
          <a:xfrm>
            <a:off x="3650408" y="3766466"/>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7" name="Google Shape;337;p30"/>
          <p:cNvSpPr/>
          <p:nvPr/>
        </p:nvSpPr>
        <p:spPr>
          <a:xfrm>
            <a:off x="1586144" y="3772123"/>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8" name="Google Shape;338;p30"/>
          <p:cNvSpPr/>
          <p:nvPr/>
        </p:nvSpPr>
        <p:spPr>
          <a:xfrm>
            <a:off x="6736999" y="3782793"/>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9" name="Google Shape;339;p30"/>
          <p:cNvSpPr/>
          <p:nvPr/>
        </p:nvSpPr>
        <p:spPr>
          <a:xfrm>
            <a:off x="4660833" y="3766464"/>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 name="Google Shape;341;p30"/>
          <p:cNvSpPr/>
          <p:nvPr/>
        </p:nvSpPr>
        <p:spPr>
          <a:xfrm>
            <a:off x="7172806" y="3782793"/>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1" grpId="0" animBg="1"/>
      <p:bldP spid="332" grpId="0" animBg="1"/>
      <p:bldP spid="333" grpId="0" animBg="1"/>
      <p:bldP spid="334" grpId="0" animBg="1"/>
      <p:bldP spid="337" grpId="0" animBg="1"/>
      <p:bldP spid="338" grpId="0" animBg="1"/>
      <p:bldP spid="339" grpId="0" animBg="1"/>
      <p:bldP spid="3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p>
        </p:txBody>
      </p:sp>
      <p:sp>
        <p:nvSpPr>
          <p:cNvPr id="347" name="Google Shape;347;p31"/>
          <p:cNvSpPr txBox="1"/>
          <p:nvPr/>
        </p:nvSpPr>
        <p:spPr>
          <a:xfrm>
            <a:off x="1663403" y="865259"/>
            <a:ext cx="63070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Montserrat"/>
                <a:ea typeface="Montserrat"/>
                <a:cs typeface="Montserrat"/>
                <a:sym typeface="Montserrat"/>
              </a:rPr>
              <a:t>Additional Data</a:t>
            </a:r>
            <a:endParaRPr/>
          </a:p>
        </p:txBody>
      </p:sp>
      <p:pic>
        <p:nvPicPr>
          <p:cNvPr id="349" name="Google Shape;349;p31"/>
          <p:cNvPicPr preferRelativeResize="0"/>
          <p:nvPr/>
        </p:nvPicPr>
        <p:blipFill rotWithShape="1">
          <a:blip r:embed="rId3">
            <a:alphaModFix/>
          </a:blip>
          <a:srcRect/>
          <a:stretch/>
        </p:blipFill>
        <p:spPr>
          <a:xfrm>
            <a:off x="1995216" y="1397499"/>
            <a:ext cx="5153568" cy="3352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1551800" y="8317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Correct Mislabeled Data</a:t>
            </a:r>
            <a:endParaRPr/>
          </a:p>
        </p:txBody>
      </p:sp>
      <p:pic>
        <p:nvPicPr>
          <p:cNvPr id="355" name="Google Shape;355;p32"/>
          <p:cNvPicPr preferRelativeResize="0"/>
          <p:nvPr/>
        </p:nvPicPr>
        <p:blipFill rotWithShape="1">
          <a:blip r:embed="rId3">
            <a:alphaModFix/>
          </a:blip>
          <a:srcRect l="4667" t="17364" r="49347" b="17305"/>
          <a:stretch/>
        </p:blipFill>
        <p:spPr>
          <a:xfrm>
            <a:off x="5481400" y="1903075"/>
            <a:ext cx="2365276" cy="2240125"/>
          </a:xfrm>
          <a:prstGeom prst="rect">
            <a:avLst/>
          </a:prstGeom>
          <a:noFill/>
          <a:ln>
            <a:noFill/>
          </a:ln>
        </p:spPr>
      </p:pic>
      <p:pic>
        <p:nvPicPr>
          <p:cNvPr id="356" name="Google Shape;356;p32"/>
          <p:cNvPicPr preferRelativeResize="0"/>
          <p:nvPr/>
        </p:nvPicPr>
        <p:blipFill rotWithShape="1">
          <a:blip r:embed="rId3">
            <a:alphaModFix/>
          </a:blip>
          <a:srcRect l="49425" t="17678" r="4589" b="16992"/>
          <a:stretch/>
        </p:blipFill>
        <p:spPr>
          <a:xfrm>
            <a:off x="1401625" y="1914725"/>
            <a:ext cx="2365276" cy="2240125"/>
          </a:xfrm>
          <a:prstGeom prst="rect">
            <a:avLst/>
          </a:prstGeom>
          <a:noFill/>
          <a:ln>
            <a:noFill/>
          </a:ln>
        </p:spPr>
      </p:pic>
      <p:sp>
        <p:nvSpPr>
          <p:cNvPr id="357" name="Google Shape;357;p32"/>
          <p:cNvSpPr/>
          <p:nvPr/>
        </p:nvSpPr>
        <p:spPr>
          <a:xfrm>
            <a:off x="4223650" y="2710238"/>
            <a:ext cx="801000" cy="625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txBox="1">
            <a:spLocks noGrp="1"/>
          </p:cNvSpPr>
          <p:nvPr>
            <p:ph type="title"/>
          </p:nvPr>
        </p:nvSpPr>
        <p:spPr>
          <a:xfrm>
            <a:off x="1222425" y="21800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Next Steps</a:t>
            </a:r>
            <a:endParaRPr sz="1600"/>
          </a:p>
        </p:txBody>
      </p:sp>
      <p:sp>
        <p:nvSpPr>
          <p:cNvPr id="364" name="Google Shape;364;p33"/>
          <p:cNvSpPr txBox="1">
            <a:spLocks noGrp="1"/>
          </p:cNvSpPr>
          <p:nvPr>
            <p:ph type="body" idx="1"/>
          </p:nvPr>
        </p:nvSpPr>
        <p:spPr>
          <a:xfrm>
            <a:off x="1297500" y="1007861"/>
            <a:ext cx="7038900" cy="3800802"/>
          </a:xfrm>
          <a:prstGeom prst="rect">
            <a:avLst/>
          </a:prstGeom>
          <a:noFill/>
          <a:ln>
            <a:noFill/>
          </a:ln>
        </p:spPr>
        <p:txBody>
          <a:bodyPr spcFirstLastPara="1" wrap="square" lIns="91425" tIns="91425" rIns="91425" bIns="91425" anchor="t" anchorCtr="0">
            <a:normAutofit/>
          </a:bodyPr>
          <a:lstStyle/>
          <a:p>
            <a:pPr marL="457200" lvl="0" indent="-332814" algn="l" rtl="0">
              <a:lnSpc>
                <a:spcPct val="115000"/>
              </a:lnSpc>
              <a:spcBef>
                <a:spcPts val="0"/>
              </a:spcBef>
              <a:spcAft>
                <a:spcPts val="0"/>
              </a:spcAft>
              <a:buSzPct val="88235"/>
              <a:buFont typeface="Montserrat"/>
              <a:buChar char="●"/>
            </a:pPr>
            <a:endParaRPr lang="en-US" sz="180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endParaRPr lang="en-US" sz="180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1800" dirty="0">
                <a:latin typeface="Montserrat"/>
                <a:ea typeface="Montserrat"/>
                <a:cs typeface="Montserrat"/>
                <a:sym typeface="Montserrat"/>
              </a:rPr>
              <a:t>Testing </a:t>
            </a:r>
            <a:r>
              <a:rPr lang="en-US" sz="1800" b="1" i="0" dirty="0">
                <a:latin typeface="Montserrat"/>
                <a:ea typeface="Montserrat"/>
                <a:cs typeface="Montserrat"/>
                <a:sym typeface="Montserrat"/>
              </a:rPr>
              <a:t>new data </a:t>
            </a:r>
            <a:r>
              <a:rPr lang="en-US" sz="1800" b="0" i="0" dirty="0">
                <a:latin typeface="Montserrat"/>
                <a:ea typeface="Montserrat"/>
                <a:cs typeface="Montserrat"/>
                <a:sym typeface="Montserrat"/>
              </a:rPr>
              <a:t>can begin after </a:t>
            </a:r>
            <a:r>
              <a:rPr lang="en-US" sz="1800" dirty="0">
                <a:latin typeface="Montserrat"/>
                <a:ea typeface="Montserrat"/>
                <a:cs typeface="Montserrat"/>
                <a:sym typeface="Montserrat"/>
              </a:rPr>
              <a:t>recommendations.</a:t>
            </a:r>
            <a:endParaRPr sz="1800" dirty="0"/>
          </a:p>
          <a:p>
            <a:pPr marL="457200" lvl="0" indent="-228600" algn="l" rtl="0">
              <a:lnSpc>
                <a:spcPct val="115000"/>
              </a:lnSpc>
              <a:spcBef>
                <a:spcPts val="0"/>
              </a:spcBef>
              <a:spcAft>
                <a:spcPts val="0"/>
              </a:spcAft>
              <a:buSzPct val="88235"/>
              <a:buFont typeface="Montserrat"/>
              <a:buNone/>
            </a:pPr>
            <a:endParaRPr sz="1800" b="0" i="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1800" b="1" dirty="0">
                <a:latin typeface="Montserrat"/>
                <a:ea typeface="Montserrat"/>
                <a:cs typeface="Montserrat"/>
                <a:sym typeface="Montserrat"/>
              </a:rPr>
              <a:t>N</a:t>
            </a:r>
            <a:r>
              <a:rPr lang="en-US" sz="1800" b="1" i="0" dirty="0">
                <a:latin typeface="Montserrat"/>
                <a:ea typeface="Montserrat"/>
                <a:cs typeface="Montserrat"/>
                <a:sym typeface="Montserrat"/>
              </a:rPr>
              <a:t>ew data’s words </a:t>
            </a:r>
            <a:r>
              <a:rPr lang="en-US" sz="1800" b="0" i="0" dirty="0">
                <a:latin typeface="Montserrat"/>
                <a:ea typeface="Montserrat"/>
                <a:cs typeface="Montserrat"/>
                <a:sym typeface="Montserrat"/>
              </a:rPr>
              <a:t>may prove useful, as demonstrated</a:t>
            </a:r>
          </a:p>
          <a:p>
            <a:pPr marL="457200" lvl="0" indent="-332814" algn="l" rtl="0">
              <a:lnSpc>
                <a:spcPct val="115000"/>
              </a:lnSpc>
              <a:spcBef>
                <a:spcPts val="0"/>
              </a:spcBef>
              <a:spcAft>
                <a:spcPts val="0"/>
              </a:spcAft>
              <a:buSzPct val="88235"/>
              <a:buFont typeface="Montserrat"/>
              <a:buChar char="●"/>
            </a:pPr>
            <a:endParaRPr sz="1800" dirty="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1800" dirty="0">
                <a:latin typeface="Montserrat"/>
                <a:ea typeface="Montserrat"/>
                <a:cs typeface="Montserrat"/>
                <a:sym typeface="Montserrat"/>
              </a:rPr>
              <a:t>C</a:t>
            </a:r>
            <a:r>
              <a:rPr lang="en-US" sz="1800" b="0" i="0" dirty="0">
                <a:latin typeface="Montserrat"/>
                <a:ea typeface="Montserrat"/>
                <a:cs typeface="Montserrat"/>
                <a:sym typeface="Montserrat"/>
              </a:rPr>
              <a:t>orresponding </a:t>
            </a:r>
            <a:r>
              <a:rPr lang="en-US" sz="1800" b="1" i="0" dirty="0">
                <a:latin typeface="Montserrat"/>
                <a:ea typeface="Montserrat"/>
                <a:cs typeface="Montserrat"/>
                <a:sym typeface="Montserrat"/>
              </a:rPr>
              <a:t>information</a:t>
            </a:r>
            <a:r>
              <a:rPr lang="en-US" sz="1800" b="0" i="0" dirty="0">
                <a:latin typeface="Montserrat"/>
                <a:ea typeface="Montserrat"/>
                <a:cs typeface="Montserrat"/>
                <a:sym typeface="Montserrat"/>
              </a:rPr>
              <a:t> from </a:t>
            </a:r>
            <a:r>
              <a:rPr lang="en-US" sz="1800" b="1" i="0" dirty="0">
                <a:latin typeface="Montserrat"/>
                <a:ea typeface="Montserrat"/>
                <a:cs typeface="Montserrat"/>
                <a:sym typeface="Montserrat"/>
              </a:rPr>
              <a:t>three classes </a:t>
            </a:r>
            <a:r>
              <a:rPr lang="en-US" sz="1800" b="0" i="0" dirty="0">
                <a:latin typeface="Montserrat"/>
                <a:ea typeface="Montserrat"/>
                <a:cs typeface="Montserrat"/>
                <a:sym typeface="Montserrat"/>
              </a:rPr>
              <a:t>of </a:t>
            </a:r>
            <a:r>
              <a:rPr lang="en-US" sz="1800" b="1" i="0" dirty="0">
                <a:latin typeface="Montserrat"/>
                <a:ea typeface="Montserrat"/>
                <a:cs typeface="Montserrat"/>
                <a:sym typeface="Montserrat"/>
              </a:rPr>
              <a:t>tweets</a:t>
            </a:r>
            <a:r>
              <a:rPr lang="en-US" sz="1800" b="0" i="0" dirty="0">
                <a:latin typeface="Montserrat"/>
                <a:ea typeface="Montserrat"/>
                <a:cs typeface="Montserrat"/>
                <a:sym typeface="Montserrat"/>
              </a:rPr>
              <a:t> will provide Google </a:t>
            </a:r>
            <a:r>
              <a:rPr lang="en-US" sz="1800" b="1" i="0" dirty="0">
                <a:latin typeface="Montserrat"/>
                <a:ea typeface="Montserrat"/>
                <a:cs typeface="Montserrat"/>
                <a:sym typeface="Montserrat"/>
              </a:rPr>
              <a:t>keen insights</a:t>
            </a:r>
            <a:r>
              <a:rPr lang="en-US" sz="1800" b="0" i="0" dirty="0">
                <a:latin typeface="Montserrat"/>
                <a:ea typeface="Montserrat"/>
                <a:cs typeface="Montserrat"/>
                <a:sym typeface="Montserrat"/>
              </a:rPr>
              <a:t>.</a:t>
            </a:r>
            <a:endParaRPr sz="1800" dirty="0">
              <a:latin typeface="Montserrat"/>
              <a:ea typeface="Montserrat"/>
              <a:cs typeface="Montserrat"/>
              <a:sym typeface="Montserrat"/>
            </a:endParaRPr>
          </a:p>
          <a:p>
            <a:pPr marL="457200" lvl="0" indent="-228600" algn="l" rtl="0">
              <a:lnSpc>
                <a:spcPct val="115000"/>
              </a:lnSpc>
              <a:spcBef>
                <a:spcPts val="0"/>
              </a:spcBef>
              <a:spcAft>
                <a:spcPts val="0"/>
              </a:spcAft>
              <a:buSzPct val="117647"/>
              <a:buFont typeface="Montserrat"/>
              <a:buNone/>
            </a:pPr>
            <a:endParaRPr sz="1800" dirty="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Thank you</a:t>
            </a:r>
            <a:endParaRPr sz="1600"/>
          </a:p>
        </p:txBody>
      </p:sp>
      <p:sp>
        <p:nvSpPr>
          <p:cNvPr id="370" name="Google Shape;370;p3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sz="1800">
                <a:latin typeface="Montserrat"/>
                <a:ea typeface="Montserrat"/>
                <a:cs typeface="Montserrat"/>
                <a:sym typeface="Montserrat"/>
              </a:rPr>
              <a:t>I would be happy to answer any questions</a:t>
            </a: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r>
              <a:rPr lang="en-US" sz="1800">
                <a:latin typeface="Montserrat"/>
                <a:ea typeface="Montserrat"/>
                <a:cs typeface="Montserrat"/>
                <a:sym typeface="Montserrat"/>
              </a:rPr>
              <a:t>You may find my contact information below:</a:t>
            </a: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r>
              <a:rPr lang="en-US" sz="1800" u="sng">
                <a:solidFill>
                  <a:schemeClr val="hlink"/>
                </a:solidFill>
                <a:latin typeface="Montserrat"/>
                <a:ea typeface="Montserrat"/>
                <a:cs typeface="Montserrat"/>
                <a:sym typeface="Montserrat"/>
                <a:hlinkClick r:id="rId3"/>
              </a:rPr>
              <a:t>https://www.linkedin.com/in/konnorclark/</a:t>
            </a:r>
            <a:endParaRPr sz="1800">
              <a:latin typeface="Montserrat"/>
              <a:ea typeface="Montserrat"/>
              <a:cs typeface="Montserrat"/>
              <a:sym typeface="Montserrat"/>
            </a:endParaRPr>
          </a:p>
          <a:p>
            <a:pPr marL="0" lvl="0" indent="0" algn="l" rtl="0">
              <a:lnSpc>
                <a:spcPct val="115000"/>
              </a:lnSpc>
              <a:spcBef>
                <a:spcPts val="1200"/>
              </a:spcBef>
              <a:spcAft>
                <a:spcPts val="1200"/>
              </a:spcAft>
              <a:buSzPts val="1300"/>
              <a:buNone/>
            </a:pP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dirty="0"/>
              <a:t>Overview and Business Understanding</a:t>
            </a:r>
            <a:endParaRPr sz="1600" dirty="0"/>
          </a:p>
        </p:txBody>
      </p:sp>
      <p:sp>
        <p:nvSpPr>
          <p:cNvPr id="141" name="Google Shape;141;p14"/>
          <p:cNvSpPr txBox="1">
            <a:spLocks noGrp="1"/>
          </p:cNvSpPr>
          <p:nvPr>
            <p:ph type="body" idx="1"/>
          </p:nvPr>
        </p:nvSpPr>
        <p:spPr>
          <a:xfrm>
            <a:off x="1297500" y="1307850"/>
            <a:ext cx="7038900" cy="29112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ct val="66326"/>
              <a:buChar char="●"/>
            </a:pPr>
            <a:r>
              <a:rPr lang="en-US" sz="1800" b="1" dirty="0">
                <a:latin typeface="Montserrat"/>
                <a:ea typeface="Montserrat"/>
                <a:cs typeface="Montserrat"/>
                <a:sym typeface="Montserrat"/>
              </a:rPr>
              <a:t>C</a:t>
            </a:r>
            <a:r>
              <a:rPr lang="en-US" sz="1800" b="1" i="0" dirty="0">
                <a:latin typeface="Montserrat"/>
                <a:ea typeface="Montserrat"/>
                <a:cs typeface="Montserrat"/>
                <a:sym typeface="Montserrat"/>
              </a:rPr>
              <a:t>lassify Twitter sentiment</a:t>
            </a:r>
            <a:br>
              <a:rPr lang="en-US" sz="1800" b="1" i="0" dirty="0">
                <a:latin typeface="Montserrat"/>
                <a:ea typeface="Montserrat"/>
                <a:cs typeface="Montserrat"/>
                <a:sym typeface="Montserrat"/>
              </a:rPr>
            </a:br>
            <a:endParaRPr sz="1800" b="0" i="0" dirty="0">
              <a:latin typeface="Montserrat"/>
              <a:ea typeface="Montserrat"/>
              <a:cs typeface="Montserrat"/>
              <a:sym typeface="Montserrat"/>
            </a:endParaRPr>
          </a:p>
          <a:p>
            <a:pPr marL="457200" lvl="0" indent="-311150" algn="l" rtl="0">
              <a:lnSpc>
                <a:spcPct val="115000"/>
              </a:lnSpc>
              <a:spcBef>
                <a:spcPts val="0"/>
              </a:spcBef>
              <a:spcAft>
                <a:spcPts val="0"/>
              </a:spcAft>
              <a:buSzPct val="66326"/>
              <a:buChar char="●"/>
            </a:pPr>
            <a:r>
              <a:rPr lang="en-US" sz="1800" b="1" dirty="0">
                <a:latin typeface="Montserrat"/>
                <a:ea typeface="Montserrat"/>
                <a:cs typeface="Montserrat"/>
                <a:sym typeface="Montserrat"/>
              </a:rPr>
              <a:t>G</a:t>
            </a:r>
            <a:r>
              <a:rPr lang="en-US" sz="1800" b="1" i="0" dirty="0">
                <a:latin typeface="Montserrat"/>
                <a:ea typeface="Montserrat"/>
                <a:cs typeface="Montserrat"/>
                <a:sym typeface="Montserrat"/>
              </a:rPr>
              <a:t>auging the negative or positive feedback</a:t>
            </a:r>
            <a:endParaRPr sz="1800" dirty="0"/>
          </a:p>
        </p:txBody>
      </p:sp>
      <p:pic>
        <p:nvPicPr>
          <p:cNvPr id="3074" name="Picture 2" descr="Sorting elements Royalty Free Vector Image - VectorStock">
            <a:extLst>
              <a:ext uri="{FF2B5EF4-FFF2-40B4-BE49-F238E27FC236}">
                <a16:creationId xmlns:a16="http://schemas.microsoft.com/office/drawing/2014/main" id="{E5474E71-15D8-289C-F4F6-A59ECCC4B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655"/>
          <a:stretch/>
        </p:blipFill>
        <p:spPr bwMode="auto">
          <a:xfrm>
            <a:off x="1075824" y="2628024"/>
            <a:ext cx="2129970" cy="212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300 Battery Positive Negative Icons Images, Stock Photos &amp; Vectors |  Shutterstock">
            <a:extLst>
              <a:ext uri="{FF2B5EF4-FFF2-40B4-BE49-F238E27FC236}">
                <a16:creationId xmlns:a16="http://schemas.microsoft.com/office/drawing/2014/main" id="{2EBE10D9-41D7-37B9-12A6-F3A87A9CDF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39" t="10593" r="7354" b="11921"/>
          <a:stretch/>
        </p:blipFill>
        <p:spPr bwMode="auto">
          <a:xfrm>
            <a:off x="4234740" y="2628024"/>
            <a:ext cx="3906588" cy="1915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dirty="0"/>
              <a:t>Business Questions</a:t>
            </a:r>
            <a:endParaRPr sz="1600" dirty="0"/>
          </a:p>
        </p:txBody>
      </p:sp>
      <p:sp>
        <p:nvSpPr>
          <p:cNvPr id="147" name="Google Shape;147;p15"/>
          <p:cNvSpPr txBox="1">
            <a:spLocks noGrp="1"/>
          </p:cNvSpPr>
          <p:nvPr>
            <p:ph type="body" idx="1"/>
          </p:nvPr>
        </p:nvSpPr>
        <p:spPr>
          <a:xfrm>
            <a:off x="855550" y="1057025"/>
            <a:ext cx="8057400" cy="39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Montserrat"/>
              <a:buChar char="●"/>
            </a:pPr>
            <a:r>
              <a:rPr lang="en-US" sz="1800" b="1" dirty="0">
                <a:latin typeface="Montserrat"/>
                <a:ea typeface="Montserrat"/>
                <a:cs typeface="Montserrat"/>
                <a:sym typeface="Montserrat"/>
              </a:rPr>
              <a:t>C</a:t>
            </a:r>
            <a:r>
              <a:rPr lang="en-US" sz="1800" b="1" i="0" dirty="0">
                <a:latin typeface="Montserrat"/>
                <a:ea typeface="Montserrat"/>
                <a:cs typeface="Montserrat"/>
                <a:sym typeface="Montserrat"/>
              </a:rPr>
              <a:t>ategorize</a:t>
            </a:r>
            <a:r>
              <a:rPr lang="en-US" sz="1800" b="0" i="0" dirty="0">
                <a:latin typeface="Montserrat"/>
                <a:ea typeface="Montserrat"/>
                <a:cs typeface="Montserrat"/>
                <a:sym typeface="Montserrat"/>
              </a:rPr>
              <a:t> </a:t>
            </a:r>
            <a:r>
              <a:rPr lang="en-US" sz="1800" b="1" i="0" dirty="0">
                <a:latin typeface="Montserrat"/>
                <a:ea typeface="Montserrat"/>
                <a:cs typeface="Montserrat"/>
                <a:sym typeface="Montserrat"/>
              </a:rPr>
              <a:t>positive or negative</a:t>
            </a:r>
            <a:r>
              <a:rPr lang="en-US" sz="1800" b="0" i="0" dirty="0">
                <a:latin typeface="Montserrat"/>
                <a:ea typeface="Montserrat"/>
                <a:cs typeface="Montserrat"/>
                <a:sym typeface="Montserrat"/>
              </a:rPr>
              <a:t>?</a:t>
            </a:r>
          </a:p>
          <a:p>
            <a:pPr marL="457200" lvl="0" indent="-342900" algn="l" rtl="0">
              <a:lnSpc>
                <a:spcPct val="115000"/>
              </a:lnSpc>
              <a:spcBef>
                <a:spcPts val="0"/>
              </a:spcBef>
              <a:spcAft>
                <a:spcPts val="0"/>
              </a:spcAft>
              <a:buSzPts val="1800"/>
              <a:buFont typeface="Montserrat"/>
              <a:buChar char="●"/>
            </a:pPr>
            <a:endParaRPr dirty="0"/>
          </a:p>
          <a:p>
            <a:pPr marL="457200" lvl="0" indent="-342900" algn="l" rtl="0">
              <a:lnSpc>
                <a:spcPct val="115000"/>
              </a:lnSpc>
              <a:spcBef>
                <a:spcPts val="0"/>
              </a:spcBef>
              <a:spcAft>
                <a:spcPts val="0"/>
              </a:spcAft>
              <a:buSzPts val="1800"/>
              <a:buFont typeface="Montserrat"/>
              <a:buChar char="●"/>
            </a:pPr>
            <a:r>
              <a:rPr lang="en-US" sz="1800" b="1" dirty="0">
                <a:latin typeface="Montserrat"/>
                <a:ea typeface="Montserrat"/>
                <a:cs typeface="Montserrat"/>
                <a:sym typeface="Montserrat"/>
              </a:rPr>
              <a:t>T</a:t>
            </a:r>
            <a:r>
              <a:rPr lang="en-US" sz="1800" b="1" i="0" dirty="0">
                <a:latin typeface="Montserrat"/>
                <a:ea typeface="Montserrat"/>
                <a:cs typeface="Montserrat"/>
                <a:sym typeface="Montserrat"/>
              </a:rPr>
              <a:t>erms and hashtags </a:t>
            </a:r>
            <a:r>
              <a:rPr lang="en-US" sz="1800" b="0" i="0" dirty="0">
                <a:latin typeface="Montserrat"/>
                <a:ea typeface="Montserrat"/>
                <a:cs typeface="Montserrat"/>
                <a:sym typeface="Montserrat"/>
              </a:rPr>
              <a:t>of </a:t>
            </a:r>
            <a:r>
              <a:rPr lang="en-US" sz="1800" b="1" i="0" dirty="0">
                <a:latin typeface="Montserrat"/>
                <a:ea typeface="Montserrat"/>
                <a:cs typeface="Montserrat"/>
                <a:sym typeface="Montserrat"/>
              </a:rPr>
              <a:t>positive or negative sentiment</a:t>
            </a:r>
            <a:r>
              <a:rPr lang="en-US" sz="1800" b="0" i="0" dirty="0">
                <a:latin typeface="Montserrat"/>
                <a:ea typeface="Montserrat"/>
                <a:cs typeface="Montserrat"/>
                <a:sym typeface="Montserrat"/>
              </a:rPr>
              <a:t>?</a:t>
            </a:r>
            <a:endParaRPr sz="1800" dirty="0">
              <a:latin typeface="Montserrat"/>
              <a:ea typeface="Montserrat"/>
              <a:cs typeface="Montserrat"/>
              <a:sym typeface="Montserrat"/>
            </a:endParaRPr>
          </a:p>
          <a:p>
            <a:pPr marL="457200" lvl="0" indent="-228600" algn="l" rtl="0">
              <a:lnSpc>
                <a:spcPct val="115000"/>
              </a:lnSpc>
              <a:spcBef>
                <a:spcPts val="0"/>
              </a:spcBef>
              <a:spcAft>
                <a:spcPts val="0"/>
              </a:spcAft>
              <a:buSzPts val="1800"/>
              <a:buFont typeface="Montserrat"/>
              <a:buNone/>
            </a:pPr>
            <a:endParaRPr sz="1800" dirty="0">
              <a:latin typeface="Montserrat"/>
              <a:ea typeface="Montserrat"/>
              <a:cs typeface="Montserrat"/>
              <a:sym typeface="Montserrat"/>
            </a:endParaRPr>
          </a:p>
        </p:txBody>
      </p:sp>
      <p:pic>
        <p:nvPicPr>
          <p:cNvPr id="148" name="Google Shape;148;p15" descr="16 Tips to Handle Negative Customer Reviews Online"/>
          <p:cNvPicPr preferRelativeResize="0"/>
          <p:nvPr/>
        </p:nvPicPr>
        <p:blipFill rotWithShape="1">
          <a:blip r:embed="rId3">
            <a:alphaModFix/>
          </a:blip>
          <a:srcRect/>
          <a:stretch/>
        </p:blipFill>
        <p:spPr>
          <a:xfrm>
            <a:off x="4498848" y="2569693"/>
            <a:ext cx="4151376" cy="2179472"/>
          </a:xfrm>
          <a:prstGeom prst="rect">
            <a:avLst/>
          </a:prstGeom>
          <a:noFill/>
          <a:ln>
            <a:noFill/>
          </a:ln>
        </p:spPr>
      </p:pic>
      <p:pic>
        <p:nvPicPr>
          <p:cNvPr id="149" name="Google Shape;149;p15" descr="Is There Such a Thing as too Many Positive Reviews?"/>
          <p:cNvPicPr preferRelativeResize="0"/>
          <p:nvPr/>
        </p:nvPicPr>
        <p:blipFill rotWithShape="1">
          <a:blip r:embed="rId4">
            <a:alphaModFix/>
          </a:blip>
          <a:srcRect/>
          <a:stretch/>
        </p:blipFill>
        <p:spPr>
          <a:xfrm>
            <a:off x="420624" y="2571750"/>
            <a:ext cx="3483864" cy="21774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87125"/>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 3 Features</a:t>
            </a:r>
            <a:endParaRPr sz="1600"/>
          </a:p>
        </p:txBody>
      </p:sp>
      <p:pic>
        <p:nvPicPr>
          <p:cNvPr id="155" name="Google Shape;155;p16" descr="Who Made That Twitter Bird? - The New York Times"/>
          <p:cNvPicPr preferRelativeResize="0"/>
          <p:nvPr/>
        </p:nvPicPr>
        <p:blipFill rotWithShape="1">
          <a:blip r:embed="rId3">
            <a:alphaModFix/>
          </a:blip>
          <a:srcRect/>
          <a:stretch/>
        </p:blipFill>
        <p:spPr>
          <a:xfrm>
            <a:off x="4572000" y="897640"/>
            <a:ext cx="1745411" cy="1348615"/>
          </a:xfrm>
          <a:prstGeom prst="rect">
            <a:avLst/>
          </a:prstGeom>
          <a:noFill/>
          <a:ln>
            <a:noFill/>
          </a:ln>
        </p:spPr>
      </p:pic>
      <p:pic>
        <p:nvPicPr>
          <p:cNvPr id="156" name="Google Shape;156;p16" descr="3,657 Happy Neutral Sad Images, Stock Photos &amp; Vectors | Shutterstock"/>
          <p:cNvPicPr preferRelativeResize="0"/>
          <p:nvPr/>
        </p:nvPicPr>
        <p:blipFill rotWithShape="1">
          <a:blip r:embed="rId4">
            <a:alphaModFix/>
          </a:blip>
          <a:srcRect b="7926"/>
          <a:stretch/>
        </p:blipFill>
        <p:spPr>
          <a:xfrm>
            <a:off x="4572000" y="2480608"/>
            <a:ext cx="3042909" cy="960925"/>
          </a:xfrm>
          <a:prstGeom prst="rect">
            <a:avLst/>
          </a:prstGeom>
          <a:noFill/>
          <a:ln>
            <a:noFill/>
          </a:ln>
        </p:spPr>
      </p:pic>
      <p:sp>
        <p:nvSpPr>
          <p:cNvPr id="158" name="Google Shape;158;p16"/>
          <p:cNvSpPr txBox="1"/>
          <p:nvPr/>
        </p:nvSpPr>
        <p:spPr>
          <a:xfrm>
            <a:off x="3021501" y="4206053"/>
            <a:ext cx="421529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lt1"/>
                </a:solidFill>
                <a:latin typeface="Montserrat"/>
                <a:ea typeface="Montserrat"/>
                <a:cs typeface="Montserrat"/>
                <a:sym typeface="Montserrat"/>
              </a:rPr>
              <a:t>Product</a:t>
            </a:r>
            <a:endParaRPr sz="1800" b="1" i="0" u="none" strike="noStrike" cap="none" dirty="0">
              <a:solidFill>
                <a:schemeClr val="lt1"/>
              </a:solidFill>
              <a:latin typeface="Montserrat"/>
              <a:ea typeface="Montserrat"/>
              <a:cs typeface="Montserrat"/>
              <a:sym typeface="Montserrat"/>
            </a:endParaRPr>
          </a:p>
        </p:txBody>
      </p:sp>
      <p:sp>
        <p:nvSpPr>
          <p:cNvPr id="159" name="Google Shape;159;p16"/>
          <p:cNvSpPr txBox="1"/>
          <p:nvPr/>
        </p:nvSpPr>
        <p:spPr>
          <a:xfrm>
            <a:off x="3021501" y="2776424"/>
            <a:ext cx="55398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lt1"/>
                </a:solidFill>
                <a:latin typeface="Montserrat"/>
                <a:ea typeface="Montserrat"/>
                <a:cs typeface="Montserrat"/>
                <a:sym typeface="Montserrat"/>
              </a:rPr>
              <a:t>Emotion</a:t>
            </a:r>
            <a:endParaRPr sz="1800" b="1" i="0" u="none" strike="noStrike" cap="none" dirty="0">
              <a:solidFill>
                <a:schemeClr val="lt1"/>
              </a:solidFill>
              <a:latin typeface="Montserrat"/>
              <a:ea typeface="Montserrat"/>
              <a:cs typeface="Montserrat"/>
              <a:sym typeface="Montserrat"/>
            </a:endParaRPr>
          </a:p>
        </p:txBody>
      </p:sp>
      <p:sp>
        <p:nvSpPr>
          <p:cNvPr id="160" name="Google Shape;160;p16"/>
          <p:cNvSpPr txBox="1"/>
          <p:nvPr/>
        </p:nvSpPr>
        <p:spPr>
          <a:xfrm>
            <a:off x="3021501" y="1716086"/>
            <a:ext cx="19042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lt1"/>
                </a:solidFill>
                <a:latin typeface="Montserrat"/>
                <a:ea typeface="Montserrat"/>
                <a:cs typeface="Montserrat"/>
                <a:sym typeface="Montserrat"/>
              </a:rPr>
              <a:t>T</a:t>
            </a:r>
            <a:r>
              <a:rPr lang="en-US" sz="1800" b="1" i="0" u="none" strike="noStrike" cap="none" dirty="0">
                <a:solidFill>
                  <a:schemeClr val="lt1"/>
                </a:solidFill>
                <a:latin typeface="Montserrat"/>
                <a:ea typeface="Montserrat"/>
                <a:cs typeface="Montserrat"/>
                <a:sym typeface="Montserrat"/>
              </a:rPr>
              <a:t>ext</a:t>
            </a:r>
            <a:endParaRPr sz="1800" b="1" i="0" u="none" strike="noStrike" cap="none" dirty="0">
              <a:solidFill>
                <a:schemeClr val="lt1"/>
              </a:solidFill>
              <a:latin typeface="Montserrat"/>
              <a:ea typeface="Montserrat"/>
              <a:cs typeface="Montserrat"/>
              <a:sym typeface="Montserrat"/>
            </a:endParaRPr>
          </a:p>
        </p:txBody>
      </p:sp>
      <p:pic>
        <p:nvPicPr>
          <p:cNvPr id="2050" name="Picture 2" descr="Italy's authority fines Google and Apple for aggressive usage of data /  Digital Information World">
            <a:extLst>
              <a:ext uri="{FF2B5EF4-FFF2-40B4-BE49-F238E27FC236}">
                <a16:creationId xmlns:a16="http://schemas.microsoft.com/office/drawing/2014/main" id="{E463D9B1-4A5C-21B0-C11F-B47D871178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058"/>
          <a:stretch/>
        </p:blipFill>
        <p:spPr bwMode="auto">
          <a:xfrm>
            <a:off x="4572000" y="3637938"/>
            <a:ext cx="1219401" cy="15055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taly's authority fines Google and Apple for aggressive usage of data /  Digital Information World">
            <a:extLst>
              <a:ext uri="{FF2B5EF4-FFF2-40B4-BE49-F238E27FC236}">
                <a16:creationId xmlns:a16="http://schemas.microsoft.com/office/drawing/2014/main" id="{EB0DC4A8-9D9F-2B1C-1287-1ABFF5D41B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1451"/>
          <a:stretch/>
        </p:blipFill>
        <p:spPr bwMode="auto">
          <a:xfrm>
            <a:off x="5791402" y="3637938"/>
            <a:ext cx="1162094" cy="150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 Class Imbalance</a:t>
            </a:r>
            <a:endParaRPr sz="1600"/>
          </a:p>
        </p:txBody>
      </p:sp>
      <p:pic>
        <p:nvPicPr>
          <p:cNvPr id="166" name="Google Shape;166;p17"/>
          <p:cNvPicPr preferRelativeResize="0"/>
          <p:nvPr/>
        </p:nvPicPr>
        <p:blipFill rotWithShape="1">
          <a:blip r:embed="rId3">
            <a:alphaModFix/>
          </a:blip>
          <a:srcRect/>
          <a:stretch/>
        </p:blipFill>
        <p:spPr>
          <a:xfrm>
            <a:off x="1813389" y="1068512"/>
            <a:ext cx="5517222" cy="3681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212C">
            <a:alpha val="67058"/>
          </a:srgbClr>
        </a:solidFill>
        <a:effectLst/>
      </p:bgPr>
    </p:bg>
    <p:spTree>
      <p:nvGrpSpPr>
        <p:cNvPr id="1" name="Shape 192"/>
        <p:cNvGrpSpPr/>
        <p:nvPr/>
      </p:nvGrpSpPr>
      <p:grpSpPr>
        <a:xfrm>
          <a:off x="0" y="0"/>
          <a:ext cx="0" cy="0"/>
          <a:chOff x="0" y="0"/>
          <a:chExt cx="0" cy="0"/>
        </a:xfrm>
      </p:grpSpPr>
      <p:pic>
        <p:nvPicPr>
          <p:cNvPr id="1028" name="Picture 4">
            <a:extLst>
              <a:ext uri="{FF2B5EF4-FFF2-40B4-BE49-F238E27FC236}">
                <a16:creationId xmlns:a16="http://schemas.microsoft.com/office/drawing/2014/main" id="{9C428D9E-A32D-E1B6-BD5E-CE689C2A7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 y="1285875"/>
            <a:ext cx="900076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3" name="Google Shape;193;p19"/>
          <p:cNvSpPr txBox="1">
            <a:spLocks noGrp="1"/>
          </p:cNvSpPr>
          <p:nvPr>
            <p:ph type="title"/>
          </p:nvPr>
        </p:nvSpPr>
        <p:spPr>
          <a:xfrm>
            <a:off x="1355806" y="294071"/>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dirty="0"/>
              <a:t>Data Understanding and Analysis</a:t>
            </a:r>
            <a:endParaRPr sz="1600" dirty="0"/>
          </a:p>
          <a:p>
            <a:pPr marL="0" lvl="0" indent="0" algn="ctr" rtl="0">
              <a:lnSpc>
                <a:spcPct val="100000"/>
              </a:lnSpc>
              <a:spcBef>
                <a:spcPts val="0"/>
              </a:spcBef>
              <a:spcAft>
                <a:spcPts val="0"/>
              </a:spcAft>
              <a:buSzPts val="2400"/>
              <a:buNone/>
            </a:pPr>
            <a:endParaRPr sz="1600" dirty="0">
              <a:solidFill>
                <a:schemeClr val="dk1"/>
              </a:solidFill>
            </a:endParaRPr>
          </a:p>
        </p:txBody>
      </p:sp>
      <p:sp>
        <p:nvSpPr>
          <p:cNvPr id="10" name="Google Shape;279;p27">
            <a:extLst>
              <a:ext uri="{FF2B5EF4-FFF2-40B4-BE49-F238E27FC236}">
                <a16:creationId xmlns:a16="http://schemas.microsoft.com/office/drawing/2014/main" id="{4FC3AF2D-A222-233C-2A94-A4927013A3AD}"/>
              </a:ext>
            </a:extLst>
          </p:cNvPr>
          <p:cNvSpPr/>
          <p:nvPr/>
        </p:nvSpPr>
        <p:spPr>
          <a:xfrm>
            <a:off x="3011423" y="1208171"/>
            <a:ext cx="3121153" cy="275423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 name="Donut 12">
            <a:extLst>
              <a:ext uri="{FF2B5EF4-FFF2-40B4-BE49-F238E27FC236}">
                <a16:creationId xmlns:a16="http://schemas.microsoft.com/office/drawing/2014/main" id="{64F83008-DCE4-0BD0-47BF-74892982A915}"/>
              </a:ext>
            </a:extLst>
          </p:cNvPr>
          <p:cNvSpPr/>
          <p:nvPr/>
        </p:nvSpPr>
        <p:spPr>
          <a:xfrm>
            <a:off x="5338552" y="2470595"/>
            <a:ext cx="708680" cy="1387030"/>
          </a:xfrm>
          <a:prstGeom prst="donut">
            <a:avLst>
              <a:gd name="adj" fmla="val 356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4098" name="Picture 2">
            <a:extLst>
              <a:ext uri="{FF2B5EF4-FFF2-40B4-BE49-F238E27FC236}">
                <a16:creationId xmlns:a16="http://schemas.microsoft.com/office/drawing/2014/main" id="{27CD50C4-371F-8952-FFA0-B77FABB38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15" y="864754"/>
            <a:ext cx="4759769" cy="4108058"/>
          </a:xfrm>
          <a:prstGeom prst="rect">
            <a:avLst/>
          </a:prstGeom>
          <a:noFill/>
          <a:extLst>
            <a:ext uri="{909E8E84-426E-40DD-AFC4-6F175D3DCCD1}">
              <a14:hiddenFill xmlns:a14="http://schemas.microsoft.com/office/drawing/2010/main">
                <a:solidFill>
                  <a:srgbClr val="FFFFFF"/>
                </a:solidFill>
              </a14:hiddenFill>
            </a:ext>
          </a:extLst>
        </p:spPr>
      </p:pic>
      <p:sp>
        <p:nvSpPr>
          <p:cNvPr id="2" name="Donut 1">
            <a:extLst>
              <a:ext uri="{FF2B5EF4-FFF2-40B4-BE49-F238E27FC236}">
                <a16:creationId xmlns:a16="http://schemas.microsoft.com/office/drawing/2014/main" id="{06798E29-DB27-ABED-AE28-69E34A2D688B}"/>
              </a:ext>
            </a:extLst>
          </p:cNvPr>
          <p:cNvSpPr/>
          <p:nvPr/>
        </p:nvSpPr>
        <p:spPr>
          <a:xfrm>
            <a:off x="4291584" y="1365505"/>
            <a:ext cx="950976" cy="3352800"/>
          </a:xfrm>
          <a:prstGeom prst="donut">
            <a:avLst>
              <a:gd name="adj" fmla="val 356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Google Shape;260;p24">
            <a:extLst>
              <a:ext uri="{FF2B5EF4-FFF2-40B4-BE49-F238E27FC236}">
                <a16:creationId xmlns:a16="http://schemas.microsoft.com/office/drawing/2014/main" id="{1E0D0EAD-6CCD-1A6F-08FF-C6E991DFDFC1}"/>
              </a:ext>
            </a:extLst>
          </p:cNvPr>
          <p:cNvSpPr txBox="1"/>
          <p:nvPr/>
        </p:nvSpPr>
        <p:spPr>
          <a:xfrm>
            <a:off x="0" y="1971450"/>
            <a:ext cx="21726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“Line” most common </a:t>
            </a:r>
            <a:r>
              <a:rPr lang="en-US" sz="1800" b="1" dirty="0">
                <a:solidFill>
                  <a:schemeClr val="lt1"/>
                </a:solidFill>
                <a:latin typeface="Montserrat"/>
                <a:ea typeface="Montserrat"/>
                <a:cs typeface="Montserrat"/>
                <a:sym typeface="Montserrat"/>
              </a:rPr>
              <a:t>unique</a:t>
            </a:r>
            <a:r>
              <a:rPr lang="en-US" sz="1800" dirty="0">
                <a:solidFill>
                  <a:schemeClr val="lt1"/>
                </a:solidFill>
                <a:latin typeface="Montserrat"/>
                <a:ea typeface="Montserrat"/>
                <a:cs typeface="Montserrat"/>
                <a:sym typeface="Montserrat"/>
              </a:rPr>
              <a:t> word in positive iPad2 tweets</a:t>
            </a:r>
            <a:endParaRPr sz="1800" b="0" i="0" u="none" strike="noStrike" cap="none"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2"/>
          <p:cNvPicPr preferRelativeResize="0"/>
          <p:nvPr/>
        </p:nvPicPr>
        <p:blipFill>
          <a:blip r:embed="rId3">
            <a:alphaModFix/>
          </a:blip>
          <a:stretch>
            <a:fillRect/>
          </a:stretch>
        </p:blipFill>
        <p:spPr>
          <a:xfrm>
            <a:off x="427300" y="1904450"/>
            <a:ext cx="3348229" cy="2691725"/>
          </a:xfrm>
          <a:prstGeom prst="rect">
            <a:avLst/>
          </a:prstGeom>
          <a:noFill/>
          <a:ln>
            <a:noFill/>
          </a:ln>
        </p:spPr>
      </p:pic>
      <p:pic>
        <p:nvPicPr>
          <p:cNvPr id="241" name="Google Shape;241;p22"/>
          <p:cNvPicPr preferRelativeResize="0"/>
          <p:nvPr/>
        </p:nvPicPr>
        <p:blipFill>
          <a:blip r:embed="rId4">
            <a:alphaModFix/>
          </a:blip>
          <a:stretch>
            <a:fillRect/>
          </a:stretch>
        </p:blipFill>
        <p:spPr>
          <a:xfrm>
            <a:off x="4964149" y="1904450"/>
            <a:ext cx="4002425" cy="2691727"/>
          </a:xfrm>
          <a:prstGeom prst="rect">
            <a:avLst/>
          </a:prstGeom>
          <a:noFill/>
          <a:ln>
            <a:noFill/>
          </a:ln>
        </p:spPr>
      </p:pic>
      <p:sp>
        <p:nvSpPr>
          <p:cNvPr id="242" name="Google Shape;242;p22"/>
          <p:cNvSpPr/>
          <p:nvPr/>
        </p:nvSpPr>
        <p:spPr>
          <a:xfrm>
            <a:off x="3981938" y="2953450"/>
            <a:ext cx="775800" cy="36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10800000">
            <a:off x="3981925" y="3393700"/>
            <a:ext cx="775800" cy="36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txBox="1"/>
          <p:nvPr/>
        </p:nvSpPr>
        <p:spPr>
          <a:xfrm>
            <a:off x="638913" y="14161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Lines</a:t>
            </a:r>
            <a:endParaRPr sz="1800" b="0" i="0" u="none" strike="noStrike" cap="none">
              <a:solidFill>
                <a:schemeClr val="lt1"/>
              </a:solidFill>
              <a:latin typeface="Montserrat"/>
              <a:ea typeface="Montserrat"/>
              <a:cs typeface="Montserrat"/>
              <a:sym typeface="Montserrat"/>
            </a:endParaRPr>
          </a:p>
        </p:txBody>
      </p:sp>
      <p:sp>
        <p:nvSpPr>
          <p:cNvPr id="245" name="Google Shape;245;p22"/>
          <p:cNvSpPr txBox="1"/>
          <p:nvPr/>
        </p:nvSpPr>
        <p:spPr>
          <a:xfrm>
            <a:off x="5502850" y="14161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Interest and Discussion</a:t>
            </a:r>
            <a:endParaRPr sz="1800" b="0" i="0" u="none" strike="noStrike" cap="none">
              <a:solidFill>
                <a:schemeClr val="lt1"/>
              </a:solidFill>
              <a:latin typeface="Montserrat"/>
              <a:ea typeface="Montserrat"/>
              <a:cs typeface="Montserrat"/>
              <a:sym typeface="Montserrat"/>
            </a:endParaRPr>
          </a:p>
        </p:txBody>
      </p:sp>
      <p:sp>
        <p:nvSpPr>
          <p:cNvPr id="246" name="Google Shape;246;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Tweets with “Line” and “iPad2”</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ipad2 takes over #</a:t>
            </a:r>
            <a:r>
              <a:rPr lang="en-US" sz="1800" dirty="0" err="1">
                <a:latin typeface="Montserrat"/>
                <a:ea typeface="Montserrat"/>
                <a:cs typeface="Montserrat"/>
                <a:sym typeface="Montserrat"/>
              </a:rPr>
              <a:t>sxsw</a:t>
            </a:r>
            <a:r>
              <a:rPr lang="en-US" sz="1800" dirty="0">
                <a:latin typeface="Montserrat"/>
                <a:ea typeface="Montserrat"/>
                <a:cs typeface="Montserrat"/>
                <a:sym typeface="Montserrat"/>
              </a:rPr>
              <a:t>. the line was already halfway down the block around noon. craziness</a:t>
            </a: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days later there's still a line out the door at the #</a:t>
            </a:r>
            <a:r>
              <a:rPr lang="en-US" sz="1800" dirty="0" err="1">
                <a:latin typeface="Montserrat"/>
                <a:ea typeface="Montserrat"/>
                <a:cs typeface="Montserrat"/>
                <a:sym typeface="Montserrat"/>
              </a:rPr>
              <a:t>sxsw</a:t>
            </a:r>
            <a:r>
              <a:rPr lang="en-US" sz="1800" dirty="0">
                <a:latin typeface="Montserrat"/>
                <a:ea typeface="Montserrat"/>
                <a:cs typeface="Montserrat"/>
                <a:sym typeface="Montserrat"/>
              </a:rPr>
              <a:t> apple store for the ipad2.</a:t>
            </a: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dirty="0">
                <a:latin typeface="Montserrat"/>
                <a:ea typeface="Montserrat"/>
                <a:cs typeface="Montserrat"/>
                <a:sym typeface="Montserrat"/>
              </a:rPr>
              <a:t>the line for the apple popup store at #</a:t>
            </a:r>
            <a:r>
              <a:rPr lang="en-US" sz="1800" dirty="0" err="1">
                <a:latin typeface="Montserrat"/>
                <a:ea typeface="Montserrat"/>
                <a:cs typeface="Montserrat"/>
                <a:sym typeface="Montserrat"/>
              </a:rPr>
              <a:t>sxsw</a:t>
            </a:r>
            <a:r>
              <a:rPr lang="en-US" sz="1800" dirty="0">
                <a:latin typeface="Montserrat"/>
                <a:ea typeface="Montserrat"/>
                <a:cs typeface="Montserrat"/>
                <a:sym typeface="Montserrat"/>
              </a:rPr>
              <a:t> stretches around the block...guess </a:t>
            </a:r>
            <a:r>
              <a:rPr lang="en-US" sz="1800" dirty="0" err="1">
                <a:latin typeface="Montserrat"/>
                <a:ea typeface="Montserrat"/>
                <a:cs typeface="Montserrat"/>
                <a:sym typeface="Montserrat"/>
              </a:rPr>
              <a:t>i</a:t>
            </a:r>
            <a:r>
              <a:rPr lang="en-US" sz="1800" dirty="0">
                <a:latin typeface="Montserrat"/>
                <a:ea typeface="Montserrat"/>
                <a:cs typeface="Montserrat"/>
                <a:sym typeface="Montserrat"/>
              </a:rPr>
              <a:t> won't be getting the ipad2</a:t>
            </a: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a:p>
            <a:pPr marL="0" lvl="0" indent="0" algn="l" rtl="0">
              <a:spcBef>
                <a:spcPts val="0"/>
              </a:spcBef>
              <a:spcAft>
                <a:spcPts val="0"/>
              </a:spcAft>
              <a:buNone/>
            </a:pPr>
            <a:endParaRPr sz="1800" dirty="0">
              <a:latin typeface="Montserrat"/>
              <a:ea typeface="Montserrat"/>
              <a:cs typeface="Montserrat"/>
              <a:sym typeface="Montserrat"/>
            </a:endParaRPr>
          </a:p>
        </p:txBody>
      </p:sp>
      <p:sp>
        <p:nvSpPr>
          <p:cNvPr id="252" name="Google Shape;252;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Inaccuracies: Tweets Labeled as Positive</a:t>
            </a:r>
            <a:endParaRPr sz="1600">
              <a:solidFill>
                <a:schemeClr val="dk1"/>
              </a:solidFill>
            </a:endParaRPr>
          </a:p>
        </p:txBody>
      </p:sp>
      <p:sp>
        <p:nvSpPr>
          <p:cNvPr id="253" name="Google Shape;253;p23"/>
          <p:cNvSpPr txBox="1"/>
          <p:nvPr/>
        </p:nvSpPr>
        <p:spPr>
          <a:xfrm>
            <a:off x="2064900" y="1839650"/>
            <a:ext cx="71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 name="Google Shape;279;p27">
            <a:extLst>
              <a:ext uri="{FF2B5EF4-FFF2-40B4-BE49-F238E27FC236}">
                <a16:creationId xmlns:a16="http://schemas.microsoft.com/office/drawing/2014/main" id="{8875CF8C-EC47-6CF0-C6AB-0AE3B89E2B9B}"/>
              </a:ext>
            </a:extLst>
          </p:cNvPr>
          <p:cNvSpPr/>
          <p:nvPr/>
        </p:nvSpPr>
        <p:spPr>
          <a:xfrm>
            <a:off x="1072895" y="1512108"/>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 name="Google Shape;279;p27">
            <a:extLst>
              <a:ext uri="{FF2B5EF4-FFF2-40B4-BE49-F238E27FC236}">
                <a16:creationId xmlns:a16="http://schemas.microsoft.com/office/drawing/2014/main" id="{23A4A03F-FF85-65FD-F12B-0EC59864912D}"/>
              </a:ext>
            </a:extLst>
          </p:cNvPr>
          <p:cNvSpPr/>
          <p:nvPr/>
        </p:nvSpPr>
        <p:spPr>
          <a:xfrm>
            <a:off x="1072895" y="2538379"/>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 name="Google Shape;279;p27">
            <a:extLst>
              <a:ext uri="{FF2B5EF4-FFF2-40B4-BE49-F238E27FC236}">
                <a16:creationId xmlns:a16="http://schemas.microsoft.com/office/drawing/2014/main" id="{EF7BEF7D-3EFB-1B8E-BB58-AAE086B1AC7F}"/>
              </a:ext>
            </a:extLst>
          </p:cNvPr>
          <p:cNvSpPr/>
          <p:nvPr/>
        </p:nvSpPr>
        <p:spPr>
          <a:xfrm>
            <a:off x="1072895" y="3508276"/>
            <a:ext cx="7351777" cy="914100"/>
          </a:xfrm>
          <a:prstGeom prst="frame">
            <a:avLst>
              <a:gd name="adj1" fmla="val 3297"/>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1062</Words>
  <Application>Microsoft Macintosh PowerPoint</Application>
  <PresentationFormat>On-screen Show (16:9)</PresentationFormat>
  <Paragraphs>105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Verdana</vt:lpstr>
      <vt:lpstr>Arial</vt:lpstr>
      <vt:lpstr>Montserrat</vt:lpstr>
      <vt:lpstr>Lato</vt:lpstr>
      <vt:lpstr>Focus</vt:lpstr>
      <vt:lpstr>Tweets on Google and Apple Products NLP Classifier</vt:lpstr>
      <vt:lpstr>Overview and Business Understanding</vt:lpstr>
      <vt:lpstr>Business Questions</vt:lpstr>
      <vt:lpstr>Data Understanding and Analysis: 3 Features</vt:lpstr>
      <vt:lpstr>Data Understanding and Analysis: Class Imbalance</vt:lpstr>
      <vt:lpstr>Data Understanding and Analysis </vt:lpstr>
      <vt:lpstr>PowerPoint Presentation</vt:lpstr>
      <vt:lpstr>Tweets with “Line” and “iPad2”</vt:lpstr>
      <vt:lpstr>Data Inaccuracies: Tweets Labeled as Positive</vt:lpstr>
      <vt:lpstr>Word Cloud for Negative Emotion, iPad Product Tweets</vt:lpstr>
      <vt:lpstr>PowerPoint Presentation</vt:lpstr>
      <vt:lpstr>Mislabeled iPad Tweets with Stems “Design” and “Headach”</vt:lpstr>
      <vt:lpstr>PowerPoint Presentation</vt:lpstr>
      <vt:lpstr>Recommendations from Data</vt:lpstr>
      <vt:lpstr>Recommendations for Model</vt:lpstr>
      <vt:lpstr>Recommendations for Model</vt:lpstr>
      <vt:lpstr>Correct Mislabeled Data</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on Google and Apple Products NLP Classifier</dc:title>
  <cp:lastModifiedBy>Konnor Clark</cp:lastModifiedBy>
  <cp:revision>4</cp:revision>
  <dcterms:modified xsi:type="dcterms:W3CDTF">2023-05-11T19:24:12Z</dcterms:modified>
</cp:coreProperties>
</file>