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63" r:id="rId2"/>
    <p:sldId id="359" r:id="rId3"/>
    <p:sldId id="369" r:id="rId4"/>
    <p:sldId id="408" r:id="rId5"/>
    <p:sldId id="409" r:id="rId6"/>
    <p:sldId id="335" r:id="rId7"/>
    <p:sldId id="340" r:id="rId8"/>
    <p:sldId id="325" r:id="rId9"/>
    <p:sldId id="337" r:id="rId10"/>
    <p:sldId id="338" r:id="rId11"/>
    <p:sldId id="343" r:id="rId12"/>
    <p:sldId id="403" r:id="rId13"/>
    <p:sldId id="372" r:id="rId14"/>
    <p:sldId id="374" r:id="rId15"/>
    <p:sldId id="376" r:id="rId16"/>
    <p:sldId id="379" r:id="rId17"/>
    <p:sldId id="377" r:id="rId18"/>
    <p:sldId id="380" r:id="rId19"/>
    <p:sldId id="381" r:id="rId20"/>
    <p:sldId id="382" r:id="rId21"/>
    <p:sldId id="383" r:id="rId22"/>
    <p:sldId id="385" r:id="rId23"/>
    <p:sldId id="386" r:id="rId24"/>
    <p:sldId id="404" r:id="rId25"/>
    <p:sldId id="391" r:id="rId26"/>
    <p:sldId id="392" r:id="rId27"/>
    <p:sldId id="393" r:id="rId28"/>
    <p:sldId id="395" r:id="rId29"/>
    <p:sldId id="397" r:id="rId30"/>
    <p:sldId id="396" r:id="rId31"/>
    <p:sldId id="406" r:id="rId32"/>
    <p:sldId id="411" r:id="rId33"/>
    <p:sldId id="407" r:id="rId34"/>
    <p:sldId id="398" r:id="rId35"/>
    <p:sldId id="399" r:id="rId36"/>
    <p:sldId id="401" r:id="rId37"/>
    <p:sldId id="389" r:id="rId38"/>
    <p:sldId id="350" r:id="rId39"/>
    <p:sldId id="367" r:id="rId40"/>
  </p:sldIdLst>
  <p:sldSz cx="9144000" cy="6858000" type="screen4x3"/>
  <p:notesSz cx="9144000" cy="6858000"/>
  <p:defaultTextStyle>
    <a:defPPr>
      <a:defRPr lang="en-US"/>
    </a:defPPr>
    <a:lvl1pPr algn="ctr" rtl="0" fontAlgn="base">
      <a:lnSpc>
        <a:spcPct val="95000"/>
      </a:lnSpc>
      <a:spcBef>
        <a:spcPct val="0"/>
      </a:spcBef>
      <a:spcAft>
        <a:spcPct val="10000"/>
      </a:spcAft>
      <a:buClr>
        <a:srgbClr val="A80C35"/>
      </a:buClr>
      <a:buChar char="•"/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ctr" rtl="0" fontAlgn="base">
      <a:lnSpc>
        <a:spcPct val="95000"/>
      </a:lnSpc>
      <a:spcBef>
        <a:spcPct val="0"/>
      </a:spcBef>
      <a:spcAft>
        <a:spcPct val="10000"/>
      </a:spcAft>
      <a:buClr>
        <a:srgbClr val="A80C35"/>
      </a:buClr>
      <a:buChar char="•"/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ctr" rtl="0" fontAlgn="base">
      <a:lnSpc>
        <a:spcPct val="95000"/>
      </a:lnSpc>
      <a:spcBef>
        <a:spcPct val="0"/>
      </a:spcBef>
      <a:spcAft>
        <a:spcPct val="10000"/>
      </a:spcAft>
      <a:buClr>
        <a:srgbClr val="A80C35"/>
      </a:buClr>
      <a:buChar char="•"/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ctr" rtl="0" fontAlgn="base">
      <a:lnSpc>
        <a:spcPct val="95000"/>
      </a:lnSpc>
      <a:spcBef>
        <a:spcPct val="0"/>
      </a:spcBef>
      <a:spcAft>
        <a:spcPct val="10000"/>
      </a:spcAft>
      <a:buClr>
        <a:srgbClr val="A80C35"/>
      </a:buClr>
      <a:buChar char="•"/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ctr" rtl="0" fontAlgn="base">
      <a:lnSpc>
        <a:spcPct val="95000"/>
      </a:lnSpc>
      <a:spcBef>
        <a:spcPct val="0"/>
      </a:spcBef>
      <a:spcAft>
        <a:spcPct val="10000"/>
      </a:spcAft>
      <a:buClr>
        <a:srgbClr val="A80C35"/>
      </a:buClr>
      <a:buChar char="•"/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A6"/>
    <a:srgbClr val="FF5050"/>
    <a:srgbClr val="000064"/>
    <a:srgbClr val="640000"/>
    <a:srgbClr val="0A0AC8"/>
    <a:srgbClr val="80C31C"/>
    <a:srgbClr val="3E5D0D"/>
    <a:srgbClr val="D17100"/>
    <a:srgbClr val="FFB200"/>
    <a:srgbClr val="0D3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6" autoAdjust="0"/>
    <p:restoredTop sz="97830" autoAdjust="0"/>
  </p:normalViewPr>
  <p:slideViewPr>
    <p:cSldViewPr>
      <p:cViewPr varScale="1">
        <p:scale>
          <a:sx n="128" d="100"/>
          <a:sy n="128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048" y="-11961712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baseline="-250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baseline="-250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baseline="-250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baseline="-25000" smtClean="0">
                <a:ea typeface="MS Pゴシック" pitchFamily="-92" charset="-128"/>
              </a:defRPr>
            </a:lvl1pPr>
          </a:lstStyle>
          <a:p>
            <a:pPr>
              <a:defRPr/>
            </a:pPr>
            <a:fld id="{4954B4C9-FC90-40B2-9F27-E312C09DE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7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>
                <a:ea typeface="MS Pゴシック" pitchFamily="-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1200" smtClean="0">
                <a:ea typeface="MS Pゴシック" pitchFamily="-92" charset="-128"/>
              </a:defRPr>
            </a:lvl1pPr>
          </a:lstStyle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0A184-D7D5-481D-A04A-EB15CEFEFD4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7FAD3-B034-4E40-B064-132831C5A2F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-9525" y="-9525"/>
            <a:ext cx="9153525" cy="49371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765" y="0"/>
              </a:cxn>
              <a:cxn ang="0">
                <a:pos x="5765" y="3024"/>
              </a:cxn>
              <a:cxn ang="0">
                <a:pos x="4325" y="3104"/>
              </a:cxn>
              <a:cxn ang="0">
                <a:pos x="2405" y="3019"/>
              </a:cxn>
              <a:cxn ang="0">
                <a:pos x="1242" y="2987"/>
              </a:cxn>
              <a:cxn ang="0">
                <a:pos x="0" y="3051"/>
              </a:cxn>
              <a:cxn ang="0">
                <a:pos x="5" y="0"/>
              </a:cxn>
            </a:cxnLst>
            <a:rect l="0" t="0" r="r" b="b"/>
            <a:pathLst>
              <a:path w="5765" h="3104">
                <a:moveTo>
                  <a:pt x="5" y="0"/>
                </a:moveTo>
                <a:lnTo>
                  <a:pt x="5765" y="0"/>
                </a:lnTo>
                <a:lnTo>
                  <a:pt x="5765" y="3024"/>
                </a:lnTo>
                <a:lnTo>
                  <a:pt x="4325" y="3104"/>
                </a:lnTo>
                <a:lnTo>
                  <a:pt x="2405" y="3019"/>
                </a:lnTo>
                <a:lnTo>
                  <a:pt x="1242" y="2987"/>
                </a:lnTo>
                <a:lnTo>
                  <a:pt x="0" y="3051"/>
                </a:lnTo>
                <a:lnTo>
                  <a:pt x="5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33600"/>
            <a:ext cx="7772400" cy="533400"/>
          </a:xfrm>
        </p:spPr>
        <p:txBody>
          <a:bodyPr/>
          <a:lstStyle>
            <a:lvl1pPr marL="0" indent="0">
              <a:buFont typeface="Times" pitchFamily="-8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800" y="5486400"/>
            <a:ext cx="2441448" cy="90791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4641848"/>
            <a:ext cx="9122833" cy="82552"/>
            <a:chOff x="0" y="1289048"/>
            <a:chExt cx="9122833" cy="82552"/>
          </a:xfrm>
        </p:grpSpPr>
        <p:sp>
          <p:nvSpPr>
            <p:cNvPr id="9" name="Rectangle 8"/>
            <p:cNvSpPr/>
            <p:nvPr/>
          </p:nvSpPr>
          <p:spPr>
            <a:xfrm>
              <a:off x="0" y="1289048"/>
              <a:ext cx="2057400" cy="82551"/>
            </a:xfrm>
            <a:prstGeom prst="rect">
              <a:avLst/>
            </a:prstGeom>
            <a:solidFill>
              <a:srgbClr val="E53238"/>
            </a:solidFill>
            <a:ln>
              <a:solidFill>
                <a:srgbClr val="E5323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1289049"/>
              <a:ext cx="461432" cy="82551"/>
            </a:xfrm>
            <a:prstGeom prst="rect">
              <a:avLst/>
            </a:prstGeom>
            <a:solidFill>
              <a:srgbClr val="8A5666"/>
            </a:solidFill>
            <a:ln>
              <a:solidFill>
                <a:srgbClr val="8A566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1289048"/>
              <a:ext cx="1849967" cy="82551"/>
            </a:xfrm>
            <a:prstGeom prst="rect">
              <a:avLst/>
            </a:prstGeom>
            <a:solidFill>
              <a:srgbClr val="0064D2"/>
            </a:solidFill>
            <a:ln>
              <a:solidFill>
                <a:srgbClr val="0064D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289050"/>
              <a:ext cx="457200" cy="82550"/>
            </a:xfrm>
            <a:prstGeom prst="rect">
              <a:avLst/>
            </a:prstGeom>
            <a:solidFill>
              <a:srgbClr val="8D866D"/>
            </a:solidFill>
            <a:ln>
              <a:solidFill>
                <a:srgbClr val="8D86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0600" y="1289050"/>
              <a:ext cx="1833033" cy="82550"/>
            </a:xfrm>
            <a:prstGeom prst="rect">
              <a:avLst/>
            </a:prstGeom>
            <a:solidFill>
              <a:srgbClr val="F5AF02"/>
            </a:solidFill>
            <a:ln>
              <a:solidFill>
                <a:srgbClr val="F5AF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289048"/>
              <a:ext cx="474133" cy="82551"/>
            </a:xfrm>
            <a:prstGeom prst="rect">
              <a:avLst/>
            </a:prstGeom>
            <a:solidFill>
              <a:srgbClr val="BFB62B"/>
            </a:solidFill>
            <a:ln>
              <a:solidFill>
                <a:srgbClr val="BFB62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1289048"/>
              <a:ext cx="2036233" cy="82551"/>
            </a:xfrm>
            <a:prstGeom prst="rect">
              <a:avLst/>
            </a:prstGeom>
            <a:solidFill>
              <a:srgbClr val="86B817"/>
            </a:solidFill>
            <a:ln>
              <a:solidFill>
                <a:srgbClr val="86B8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E4FD-C26C-4D93-8ABB-9675260FD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14300"/>
            <a:ext cx="2028825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14300"/>
            <a:ext cx="5934075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6213C-FBD3-4DC8-A75A-6FD8EB000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4300"/>
            <a:ext cx="8115300" cy="723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371600"/>
            <a:ext cx="81153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3789363"/>
            <a:ext cx="81153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5937B-7B5E-4D9A-A6E3-D1DE8893FD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844-7316-4E48-84DA-13FBF0248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C350-430E-446E-974D-B8437E984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98F0-648B-4F76-BA67-370ADF716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7EEF-7774-4766-AC9D-BA159360F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B0AA-47ED-4D52-BD20-1CECB7C8E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424D-5926-4C29-9807-3767E2164E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54B7-23E9-4994-B3F9-0B184D7C6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reeform 2"/>
          <p:cNvSpPr>
            <a:spLocks/>
          </p:cNvSpPr>
          <p:nvPr/>
        </p:nvSpPr>
        <p:spPr bwMode="auto">
          <a:xfrm>
            <a:off x="-6350" y="0"/>
            <a:ext cx="91598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0" y="0"/>
              </a:cxn>
              <a:cxn ang="0">
                <a:pos x="5770" y="652"/>
              </a:cxn>
              <a:cxn ang="0">
                <a:pos x="4432" y="720"/>
              </a:cxn>
              <a:cxn ang="0">
                <a:pos x="2186" y="634"/>
              </a:cxn>
              <a:cxn ang="0">
                <a:pos x="1079" y="608"/>
              </a:cxn>
              <a:cxn ang="0">
                <a:pos x="468" y="648"/>
              </a:cxn>
              <a:cxn ang="0">
                <a:pos x="4" y="668"/>
              </a:cxn>
              <a:cxn ang="0">
                <a:pos x="0" y="0"/>
              </a:cxn>
            </a:cxnLst>
            <a:rect l="0" t="0" r="r" b="b"/>
            <a:pathLst>
              <a:path w="5770" h="720">
                <a:moveTo>
                  <a:pt x="0" y="0"/>
                </a:moveTo>
                <a:lnTo>
                  <a:pt x="5770" y="0"/>
                </a:lnTo>
                <a:lnTo>
                  <a:pt x="5770" y="652"/>
                </a:lnTo>
                <a:lnTo>
                  <a:pt x="4432" y="720"/>
                </a:lnTo>
                <a:lnTo>
                  <a:pt x="2186" y="634"/>
                </a:lnTo>
                <a:lnTo>
                  <a:pt x="1079" y="608"/>
                </a:lnTo>
                <a:lnTo>
                  <a:pt x="468" y="648"/>
                </a:lnTo>
                <a:lnTo>
                  <a:pt x="4" y="66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14300"/>
            <a:ext cx="8115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371600"/>
            <a:ext cx="81153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575" y="640080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 smtClean="0"/>
            </a:lvl1pPr>
          </a:lstStyle>
          <a:p>
            <a:pPr>
              <a:defRPr/>
            </a:pPr>
            <a:fld id="{C76FD15C-DF47-4893-B57C-F92CE556B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819150" y="6413500"/>
            <a:ext cx="1085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/>
            </a:pPr>
            <a:r>
              <a:rPr lang="en-US" sz="800" dirty="0">
                <a:ea typeface="MS Pゴシック" pitchFamily="-92" charset="-128"/>
              </a:rPr>
              <a:t>eBay Inc. confidential</a:t>
            </a:r>
          </a:p>
        </p:txBody>
      </p:sp>
      <p:pic>
        <p:nvPicPr>
          <p:cNvPr id="9" name="Picture 8" descr="ebay_logo_onl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285022"/>
            <a:ext cx="926053" cy="34437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1066800"/>
            <a:ext cx="9122833" cy="82552"/>
            <a:chOff x="0" y="1289048"/>
            <a:chExt cx="9122833" cy="82552"/>
          </a:xfrm>
        </p:grpSpPr>
        <p:sp>
          <p:nvSpPr>
            <p:cNvPr id="11" name="Rectangle 10"/>
            <p:cNvSpPr/>
            <p:nvPr/>
          </p:nvSpPr>
          <p:spPr>
            <a:xfrm>
              <a:off x="0" y="1289048"/>
              <a:ext cx="2057400" cy="82551"/>
            </a:xfrm>
            <a:prstGeom prst="rect">
              <a:avLst/>
            </a:prstGeom>
            <a:solidFill>
              <a:srgbClr val="E53238"/>
            </a:solidFill>
            <a:ln>
              <a:solidFill>
                <a:srgbClr val="E5323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7400" y="1289049"/>
              <a:ext cx="461432" cy="82551"/>
            </a:xfrm>
            <a:prstGeom prst="rect">
              <a:avLst/>
            </a:prstGeom>
            <a:solidFill>
              <a:srgbClr val="8A5666"/>
            </a:solidFill>
            <a:ln>
              <a:solidFill>
                <a:srgbClr val="8A566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4600" y="1289048"/>
              <a:ext cx="1849967" cy="82551"/>
            </a:xfrm>
            <a:prstGeom prst="rect">
              <a:avLst/>
            </a:prstGeom>
            <a:solidFill>
              <a:srgbClr val="0064D2"/>
            </a:solidFill>
            <a:ln>
              <a:solidFill>
                <a:srgbClr val="0064D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1289050"/>
              <a:ext cx="457200" cy="82550"/>
            </a:xfrm>
            <a:prstGeom prst="rect">
              <a:avLst/>
            </a:prstGeom>
            <a:solidFill>
              <a:srgbClr val="8D866D"/>
            </a:solidFill>
            <a:ln>
              <a:solidFill>
                <a:srgbClr val="8D866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00600" y="1289050"/>
              <a:ext cx="1833033" cy="82550"/>
            </a:xfrm>
            <a:prstGeom prst="rect">
              <a:avLst/>
            </a:prstGeom>
            <a:solidFill>
              <a:srgbClr val="F5AF02"/>
            </a:solidFill>
            <a:ln>
              <a:solidFill>
                <a:srgbClr val="F5AF0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289048"/>
              <a:ext cx="474133" cy="82551"/>
            </a:xfrm>
            <a:prstGeom prst="rect">
              <a:avLst/>
            </a:prstGeom>
            <a:solidFill>
              <a:srgbClr val="BFB62B"/>
            </a:solidFill>
            <a:ln>
              <a:solidFill>
                <a:srgbClr val="BFB62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6600" y="1289048"/>
              <a:ext cx="2036233" cy="82551"/>
            </a:xfrm>
            <a:prstGeom prst="rect">
              <a:avLst/>
            </a:prstGeom>
            <a:solidFill>
              <a:srgbClr val="86B817"/>
            </a:solidFill>
            <a:ln>
              <a:solidFill>
                <a:srgbClr val="86B81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</p:sldLayoutIdLst>
  <p:hf hdr="0" ftr="0" dt="0"/>
  <p:txStyles>
    <p:titleStyle>
      <a:lvl1pPr algn="l" rtl="0" eaLnBrk="0" fontAlgn="base" hangingPunct="0">
        <a:lnSpc>
          <a:spcPct val="107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2pPr>
      <a:lvl3pPr algn="l" rtl="0" eaLnBrk="0" fontAlgn="base" hangingPunct="0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3pPr>
      <a:lvl4pPr algn="l" rtl="0" eaLnBrk="0" fontAlgn="base" hangingPunct="0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4pPr>
      <a:lvl5pPr algn="l" rtl="0" eaLnBrk="0" fontAlgn="base" hangingPunct="0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5pPr>
      <a:lvl6pPr marL="4572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6pPr>
      <a:lvl7pPr marL="9144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7pPr>
      <a:lvl8pPr marL="13716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8pPr>
      <a:lvl9pPr marL="1828800" algn="l" rtl="0" fontAlgn="base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1" charset="-128"/>
        </a:defRPr>
      </a:lvl9pPr>
    </p:titleStyle>
    <p:bodyStyle>
      <a:lvl1pPr marL="230188" indent="-230188" algn="l" rtl="0" eaLnBrk="0" fontAlgn="base" hangingPunct="0">
        <a:lnSpc>
          <a:spcPct val="105000"/>
        </a:lnSpc>
        <a:spcBef>
          <a:spcPct val="45000"/>
        </a:spcBef>
        <a:spcAft>
          <a:spcPct val="10000"/>
        </a:spcAft>
        <a:buClr>
          <a:srgbClr val="A80C35"/>
        </a:buClr>
        <a:buFont typeface="Times" pitchFamily="-8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0" fontAlgn="base" hangingPunct="0">
        <a:lnSpc>
          <a:spcPct val="105000"/>
        </a:lnSpc>
        <a:spcBef>
          <a:spcPct val="10000"/>
        </a:spcBef>
        <a:spcAft>
          <a:spcPct val="10000"/>
        </a:spcAft>
        <a:buClr>
          <a:srgbClr val="A80C35"/>
        </a:buClr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lnSpc>
          <a:spcPct val="105000"/>
        </a:lnSpc>
        <a:spcBef>
          <a:spcPct val="25000"/>
        </a:spcBef>
        <a:spcAft>
          <a:spcPct val="10000"/>
        </a:spcAft>
        <a:buClr>
          <a:srgbClr val="A80C35"/>
        </a:buClr>
        <a:buFont typeface="Times" pitchFamily="-88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144588" indent="-3175" algn="l" rtl="0" eaLnBrk="0" fontAlgn="base" hangingPunct="0">
        <a:lnSpc>
          <a:spcPct val="105000"/>
        </a:lnSpc>
        <a:spcBef>
          <a:spcPct val="35000"/>
        </a:spcBef>
        <a:spcAft>
          <a:spcPct val="10000"/>
        </a:spcAft>
        <a:buClr>
          <a:schemeClr val="bg2"/>
        </a:buClr>
        <a:defRPr sz="1600">
          <a:solidFill>
            <a:schemeClr val="tx1"/>
          </a:solidFill>
          <a:latin typeface="+mn-lt"/>
          <a:ea typeface="+mn-ea"/>
        </a:defRPr>
      </a:lvl4pPr>
      <a:lvl5pPr marL="1374775" indent="3175" algn="l" rtl="0" eaLnBrk="0" fontAlgn="base" hangingPunct="0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100">
          <a:solidFill>
            <a:schemeClr val="tx1"/>
          </a:solidFill>
          <a:latin typeface="+mn-lt"/>
          <a:ea typeface="+mn-ea"/>
        </a:defRPr>
      </a:lvl5pPr>
      <a:lvl6pPr marL="18319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6pPr>
      <a:lvl7pPr marL="22891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7pPr>
      <a:lvl8pPr marL="27463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8pPr>
      <a:lvl9pPr marL="3203575" indent="3175" algn="l" rtl="0" fontAlgn="base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162800" cy="2438400"/>
          </a:xfrm>
          <a:noFill/>
        </p:spPr>
        <p:txBody>
          <a:bodyPr/>
          <a:lstStyle/>
          <a:p>
            <a:pPr algn="ctr" eaLnBrk="1" hangingPunct="1"/>
            <a:r>
              <a:rPr lang="en-US" sz="6000" b="0" dirty="0" smtClean="0"/>
              <a:t>QSS</a:t>
            </a:r>
            <a:r>
              <a:rPr lang="en-US" sz="5400" b="0" dirty="0" smtClean="0"/>
              <a:t/>
            </a:r>
            <a:br>
              <a:rPr lang="en-US" sz="5400" b="0" dirty="0" smtClean="0"/>
            </a:br>
            <a:r>
              <a:rPr lang="en-US" sz="4400" dirty="0"/>
              <a:t>Q</a:t>
            </a:r>
            <a:r>
              <a:rPr lang="en-US" sz="4400" b="0" dirty="0"/>
              <a:t>uery </a:t>
            </a:r>
            <a:r>
              <a:rPr lang="en-US" sz="4400" dirty="0"/>
              <a:t>S</a:t>
            </a:r>
            <a:r>
              <a:rPr lang="en-US" sz="4400" b="0" dirty="0"/>
              <a:t>erving </a:t>
            </a:r>
            <a:r>
              <a:rPr lang="en-US" sz="4400" dirty="0"/>
              <a:t>S</a:t>
            </a:r>
            <a:r>
              <a:rPr lang="en-US" sz="4400" b="0" dirty="0"/>
              <a:t>tack</a:t>
            </a:r>
            <a:endParaRPr lang="en-US" sz="5400" b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5715000"/>
            <a:ext cx="1981200" cy="5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July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Gather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1"/>
            <a:ext cx="8267700" cy="533399"/>
          </a:xfrm>
        </p:spPr>
        <p:txBody>
          <a:bodyPr/>
          <a:lstStyle/>
          <a:p>
            <a:r>
              <a:rPr lang="en-US" dirty="0"/>
              <a:t>Scatter: the query is distributed to one QN in each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5908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34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905000" y="4267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76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766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392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962400" y="4267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250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08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5908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534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676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2766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392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9624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250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6482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108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590800" y="51816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534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76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2766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92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9624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250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6482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08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3340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66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3340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6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334000" y="51816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966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2196290" y="3153115"/>
            <a:ext cx="1219200" cy="9144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415490" y="3153115"/>
            <a:ext cx="22860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2958290" y="3153115"/>
            <a:ext cx="45720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3415490" y="3153115"/>
            <a:ext cx="83820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3415490" y="3153115"/>
            <a:ext cx="152400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3415490" y="3153115"/>
            <a:ext cx="220980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2882090" y="2619715"/>
            <a:ext cx="1143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0554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Gather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1"/>
            <a:ext cx="8267700" cy="533399"/>
          </a:xfrm>
        </p:spPr>
        <p:txBody>
          <a:bodyPr/>
          <a:lstStyle/>
          <a:p>
            <a:r>
              <a:rPr lang="en-US" dirty="0"/>
              <a:t>Gather: the results are merged, sorted by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590800" y="49530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34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905000" y="49530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76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76600" y="49530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392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962400" y="49530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250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49530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08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590800" y="5410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534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5410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676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276600" y="5410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392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962400" y="5410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250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648200" y="5410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108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590800" y="5867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534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5867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76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276600" y="5867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92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962400" y="5867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250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648200" y="5867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08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334000" y="49530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6690" y="49819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334000" y="5410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690" y="5439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334000" y="5867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96690" y="5896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2196290" y="3762715"/>
            <a:ext cx="1004110" cy="990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352800" y="3762715"/>
            <a:ext cx="291290" cy="1066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2958290" y="3762715"/>
            <a:ext cx="318310" cy="1066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3453590" y="3751791"/>
            <a:ext cx="800100" cy="107772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3581400" y="3762715"/>
            <a:ext cx="1358090" cy="1066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3733800" y="3762715"/>
            <a:ext cx="1891490" cy="1066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524000" y="2286000"/>
            <a:ext cx="4343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Items ready to display on SRP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3200400"/>
            <a:ext cx="1447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Merge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>
            <a:off x="3491690" y="2819400"/>
            <a:ext cx="13510" cy="3810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6533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/>
              <a:t>query node </a:t>
            </a:r>
            <a:r>
              <a:rPr lang="en-US" dirty="0"/>
              <a:t>and </a:t>
            </a:r>
            <a:r>
              <a:rPr lang="en-US" b="1" dirty="0"/>
              <a:t>scatter gather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rewrites:   e.g. ski  </a:t>
            </a:r>
            <a:r>
              <a:rPr lang="en-US" sz="16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1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ski OR skis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 targets for search:  e.g. active,  completed </a:t>
            </a:r>
          </a:p>
          <a:p>
            <a:pPr lvl="1"/>
            <a:r>
              <a:rPr lang="en-US" dirty="0"/>
              <a:t>Null &amp; Low</a:t>
            </a:r>
          </a:p>
          <a:p>
            <a:pPr lvl="2"/>
            <a:r>
              <a:rPr lang="en-US" sz="2000" dirty="0"/>
              <a:t>If query returns 0 or only a few results, query is rewritten to get more results</a:t>
            </a:r>
          </a:p>
          <a:p>
            <a:pPr lvl="1"/>
            <a:r>
              <a:rPr lang="en-US" sz="2400" dirty="0"/>
              <a:t>Etc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QSS Architecture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651686" y="2286000"/>
            <a:ext cx="825314" cy="444308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SIBE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22886" y="2527492"/>
            <a:ext cx="825314" cy="444308"/>
            <a:chOff x="6458526" y="3410532"/>
            <a:chExt cx="825314" cy="444308"/>
          </a:xfrm>
        </p:grpSpPr>
        <p:grpSp>
          <p:nvGrpSpPr>
            <p:cNvPr id="49" name="Group 48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TRS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886200" y="3441892"/>
            <a:ext cx="825314" cy="444308"/>
            <a:chOff x="6458526" y="3410532"/>
            <a:chExt cx="825314" cy="444308"/>
          </a:xfrm>
        </p:grpSpPr>
        <p:grpSp>
          <p:nvGrpSpPr>
            <p:cNvPr id="55" name="Group 5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TLA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52800" y="4572000"/>
            <a:ext cx="825314" cy="444308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1600" y="1623410"/>
            <a:ext cx="914400" cy="357790"/>
            <a:chOff x="5010726" y="1504756"/>
            <a:chExt cx="914400" cy="35779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5047674" y="1542468"/>
              <a:ext cx="819726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10726" y="1504756"/>
              <a:ext cx="914400" cy="35779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accent6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Client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2886" y="1600200"/>
            <a:ext cx="825314" cy="444308"/>
            <a:chOff x="6458526" y="3410532"/>
            <a:chExt cx="825314" cy="444308"/>
          </a:xfrm>
        </p:grpSpPr>
        <p:grpSp>
          <p:nvGrpSpPr>
            <p:cNvPr id="73" name="Group 7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SLB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400" y="5486400"/>
            <a:ext cx="1524000" cy="914400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505200" y="5486400"/>
            <a:ext cx="1524000" cy="914400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56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324600" y="5576571"/>
            <a:ext cx="1447800" cy="807709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495800" y="4572000"/>
            <a:ext cx="825314" cy="444308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905000" y="4584892"/>
            <a:ext cx="825314" cy="444308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2000" y="4584892"/>
            <a:ext cx="825314" cy="444308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172200" y="4661092"/>
            <a:ext cx="825314" cy="444308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251886" y="4661092"/>
            <a:ext cx="825314" cy="444308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4267200" y="2133600"/>
            <a:ext cx="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2514600" y="1828800"/>
            <a:ext cx="990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4267200" y="3048000"/>
            <a:ext cx="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flipV="1">
            <a:off x="4800600" y="2590800"/>
            <a:ext cx="609600" cy="76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7086600" y="41910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1066800" y="51054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4343400" y="3962400"/>
            <a:ext cx="0" cy="22860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828800" y="4191000"/>
            <a:ext cx="52578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6781800" y="4191000"/>
            <a:ext cx="3048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4343400" y="41910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4038600" y="4191000"/>
            <a:ext cx="3048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828800" y="41910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1524000" y="4191000"/>
            <a:ext cx="3048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1219200" y="51054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1676400" y="5105400"/>
            <a:ext cx="533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981200" y="51054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3733800" y="51054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3886200" y="51054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4343400" y="5105400"/>
            <a:ext cx="533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4648200" y="51054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6477000" y="51816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6629400" y="5181600"/>
            <a:ext cx="152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7086600" y="5181600"/>
            <a:ext cx="5334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7391400" y="5181600"/>
            <a:ext cx="228600" cy="3048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0" name="Group 109"/>
          <p:cNvGrpSpPr/>
          <p:nvPr/>
        </p:nvGrpSpPr>
        <p:grpSpPr>
          <a:xfrm>
            <a:off x="5715000" y="2895600"/>
            <a:ext cx="825314" cy="444308"/>
            <a:chOff x="6458526" y="3410532"/>
            <a:chExt cx="825314" cy="444308"/>
          </a:xfrm>
        </p:grpSpPr>
        <p:grpSp>
          <p:nvGrpSpPr>
            <p:cNvPr id="111" name="Group 11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458526" y="3410532"/>
              <a:ext cx="76200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MT</a:t>
              </a:r>
              <a:endParaRPr lang="en-US" dirty="0"/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>
            <a:off x="4800600" y="2895600"/>
            <a:ext cx="609600" cy="76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22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8801"/>
            <a:ext cx="5486400" cy="3733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Explanation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1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514600" y="1574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451100" y="15113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SLB:  Software Load Balancer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345391" y="2343049"/>
            <a:ext cx="550209" cy="465466"/>
            <a:chOff x="6458526" y="3410532"/>
            <a:chExt cx="825314" cy="444308"/>
          </a:xfrm>
        </p:grpSpPr>
        <p:grpSp>
          <p:nvGrpSpPr>
            <p:cNvPr id="49" name="Group 48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58526" y="3410532"/>
              <a:ext cx="762000" cy="25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TRS</a:t>
              </a:r>
              <a:endParaRPr lang="en-US" sz="1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87600" y="3300992"/>
            <a:ext cx="550209" cy="465466"/>
            <a:chOff x="6458526" y="3410532"/>
            <a:chExt cx="825314" cy="444308"/>
          </a:xfrm>
        </p:grpSpPr>
        <p:grpSp>
          <p:nvGrpSpPr>
            <p:cNvPr id="55" name="Group 5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TLA</a:t>
              </a:r>
              <a:endParaRPr lang="en-US" sz="2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724400" y="1447800"/>
            <a:ext cx="4038600" cy="132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/>
              <a:t>Client request is routed to least-loaded machine in SLB pool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404536" y="1447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374905" y="1468965"/>
            <a:ext cx="5334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SLB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71800" y="2133600"/>
            <a:ext cx="1159809" cy="1075066"/>
            <a:chOff x="2971800" y="2133600"/>
            <a:chExt cx="1159809" cy="1075066"/>
          </a:xfrm>
        </p:grpSpPr>
        <p:grpSp>
          <p:nvGrpSpPr>
            <p:cNvPr id="42" name="Group 41"/>
            <p:cNvGrpSpPr/>
            <p:nvPr/>
          </p:nvGrpSpPr>
          <p:grpSpPr>
            <a:xfrm>
              <a:off x="3564591" y="2133600"/>
              <a:ext cx="550209" cy="465466"/>
              <a:chOff x="6458526" y="3410532"/>
              <a:chExt cx="825314" cy="44430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477000" y="3429000"/>
                <a:ext cx="806840" cy="425840"/>
                <a:chOff x="640960" y="4831960"/>
                <a:chExt cx="806840" cy="425840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762000" y="49530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10000"/>
                    </a:spcAft>
                    <a:buClr>
                      <a:srgbClr val="A80C35"/>
                    </a:buClr>
                    <a:buSzTx/>
                    <a:buFontTx/>
                    <a:buChar char="•"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Osaka" pitchFamily="1" charset="-128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701480" y="489248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640960" y="483196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458526" y="3410532"/>
                <a:ext cx="762000" cy="24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100" dirty="0"/>
                  <a:t>SIBE</a:t>
                </a:r>
                <a:endParaRPr lang="en-US" sz="1600" dirty="0"/>
              </a:p>
            </p:txBody>
          </p:sp>
        </p:grpSp>
        <p:cxnSp>
          <p:nvCxnSpPr>
            <p:cNvPr id="165" name="Straight Arrow Connector 164"/>
            <p:cNvCxnSpPr/>
            <p:nvPr/>
          </p:nvCxnSpPr>
          <p:spPr bwMode="auto">
            <a:xfrm flipV="1">
              <a:off x="2971800" y="2438401"/>
              <a:ext cx="533400" cy="152399"/>
            </a:xfrm>
            <a:prstGeom prst="straightConnector1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0" name="Group 109"/>
            <p:cNvGrpSpPr/>
            <p:nvPr/>
          </p:nvGrpSpPr>
          <p:grpSpPr>
            <a:xfrm>
              <a:off x="3581400" y="2743200"/>
              <a:ext cx="550209" cy="465466"/>
              <a:chOff x="6458526" y="3410532"/>
              <a:chExt cx="825314" cy="44430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477000" y="3429000"/>
                <a:ext cx="806840" cy="425840"/>
                <a:chOff x="640960" y="4831960"/>
                <a:chExt cx="806840" cy="425840"/>
              </a:xfrm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762000" y="49530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10000"/>
                    </a:spcAft>
                    <a:buClr>
                      <a:srgbClr val="A80C35"/>
                    </a:buClr>
                    <a:buSzTx/>
                    <a:buFontTx/>
                    <a:buChar char="•"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Osaka" pitchFamily="1" charset="-128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701480" y="489248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640960" y="483196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6458526" y="3410532"/>
                <a:ext cx="762000" cy="24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100" dirty="0"/>
                  <a:t>MT</a:t>
                </a:r>
                <a:endParaRPr lang="en-US" sz="1600" dirty="0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 bwMode="auto">
            <a:xfrm>
              <a:off x="2971800" y="2590800"/>
              <a:ext cx="533400" cy="228600"/>
            </a:xfrm>
            <a:prstGeom prst="straightConnector1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3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514600" y="1574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451100" y="15113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SLB 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345391" y="2343049"/>
            <a:ext cx="550209" cy="465466"/>
            <a:chOff x="6458526" y="3410532"/>
            <a:chExt cx="825314" cy="444308"/>
          </a:xfrm>
        </p:grpSpPr>
        <p:grpSp>
          <p:nvGrpSpPr>
            <p:cNvPr id="49" name="Group 48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58526" y="3410532"/>
              <a:ext cx="762000" cy="25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TRS</a:t>
              </a:r>
              <a:endParaRPr lang="en-US" sz="1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87600" y="3300992"/>
            <a:ext cx="550209" cy="465466"/>
            <a:chOff x="6458526" y="3410532"/>
            <a:chExt cx="825314" cy="444308"/>
          </a:xfrm>
        </p:grpSpPr>
        <p:grpSp>
          <p:nvGrpSpPr>
            <p:cNvPr id="55" name="Group 5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TLA</a:t>
              </a:r>
              <a:endParaRPr lang="en-US" sz="2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sz="2000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76800" y="1447800"/>
            <a:ext cx="3810000" cy="1148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/>
              <a:t>SLB in turn routes request to least loaded machine in the TRS pool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404536" y="1447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374905" y="1468965"/>
            <a:ext cx="5334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SLB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5486400" y="3048000"/>
            <a:ext cx="33528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/>
              <a:t>Why doesn’t client go right to TRS?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Fan-out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Client can’t reliably route to more than about 6 machines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But TRS pool is bigger than that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971800" y="2133600"/>
            <a:ext cx="1159809" cy="1075066"/>
            <a:chOff x="2971800" y="2133600"/>
            <a:chExt cx="1159809" cy="1075066"/>
          </a:xfrm>
        </p:grpSpPr>
        <p:grpSp>
          <p:nvGrpSpPr>
            <p:cNvPr id="112" name="Group 111"/>
            <p:cNvGrpSpPr/>
            <p:nvPr/>
          </p:nvGrpSpPr>
          <p:grpSpPr>
            <a:xfrm>
              <a:off x="3564591" y="2133600"/>
              <a:ext cx="550209" cy="465466"/>
              <a:chOff x="6458526" y="3410532"/>
              <a:chExt cx="825314" cy="4443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477000" y="3429000"/>
                <a:ext cx="806840" cy="425840"/>
                <a:chOff x="640960" y="4831960"/>
                <a:chExt cx="806840" cy="425840"/>
              </a:xfrm>
            </p:grpSpPr>
            <p:sp>
              <p:nvSpPr>
                <p:cNvPr id="126" name="Rectangle 125"/>
                <p:cNvSpPr/>
                <p:nvPr/>
              </p:nvSpPr>
              <p:spPr bwMode="auto">
                <a:xfrm>
                  <a:off x="762000" y="49530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10000"/>
                    </a:spcAft>
                    <a:buClr>
                      <a:srgbClr val="A80C35"/>
                    </a:buClr>
                    <a:buSzTx/>
                    <a:buFontTx/>
                    <a:buChar char="•"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Osaka" pitchFamily="1" charset="-128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701480" y="489248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640960" y="483196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6458526" y="3410532"/>
                <a:ext cx="762000" cy="24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100" dirty="0"/>
                  <a:t>SIBE</a:t>
                </a:r>
                <a:endParaRPr lang="en-US" sz="1600" dirty="0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 bwMode="auto">
            <a:xfrm flipV="1">
              <a:off x="2971800" y="2438401"/>
              <a:ext cx="533400" cy="152399"/>
            </a:xfrm>
            <a:prstGeom prst="straightConnector1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4" name="Group 113"/>
            <p:cNvGrpSpPr/>
            <p:nvPr/>
          </p:nvGrpSpPr>
          <p:grpSpPr>
            <a:xfrm>
              <a:off x="3581400" y="2743200"/>
              <a:ext cx="550209" cy="465466"/>
              <a:chOff x="6458526" y="3410532"/>
              <a:chExt cx="825314" cy="444308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6477000" y="3429000"/>
                <a:ext cx="806840" cy="425840"/>
                <a:chOff x="640960" y="4831960"/>
                <a:chExt cx="806840" cy="425840"/>
              </a:xfrm>
            </p:grpSpPr>
            <p:sp>
              <p:nvSpPr>
                <p:cNvPr id="118" name="Rectangle 117"/>
                <p:cNvSpPr/>
                <p:nvPr/>
              </p:nvSpPr>
              <p:spPr bwMode="auto">
                <a:xfrm>
                  <a:off x="762000" y="49530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10000"/>
                    </a:spcAft>
                    <a:buClr>
                      <a:srgbClr val="A80C35"/>
                    </a:buClr>
                    <a:buSzTx/>
                    <a:buFontTx/>
                    <a:buChar char="•"/>
                    <a:tabLst/>
                  </a:pP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Osaka" pitchFamily="1" charset="-128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701480" y="489248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640960" y="483196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6458526" y="3410532"/>
                <a:ext cx="762000" cy="24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100" dirty="0"/>
                  <a:t>MT</a:t>
                </a:r>
                <a:endParaRPr lang="en-US" sz="1600" dirty="0"/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 bwMode="auto">
            <a:xfrm>
              <a:off x="2971800" y="2590800"/>
              <a:ext cx="533400" cy="228600"/>
            </a:xfrm>
            <a:prstGeom prst="straightConnector1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480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TRS:  Transformer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87600" y="3300992"/>
            <a:ext cx="550209" cy="465466"/>
            <a:chOff x="6458526" y="3410532"/>
            <a:chExt cx="825314" cy="444308"/>
          </a:xfrm>
        </p:grpSpPr>
        <p:grpSp>
          <p:nvGrpSpPr>
            <p:cNvPr id="55" name="Group 5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TLA</a:t>
              </a:r>
              <a:endParaRPr lang="en-US" sz="2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sz="2000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00600" y="1295400"/>
            <a:ext cx="4038600" cy="3658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b="1" dirty="0"/>
              <a:t>Tr</a:t>
            </a:r>
            <a:r>
              <a:rPr lang="en-US" sz="2400" dirty="0"/>
              <a:t>an</a:t>
            </a:r>
            <a:r>
              <a:rPr lang="en-US" sz="2400" b="1" dirty="0"/>
              <a:t>s</a:t>
            </a:r>
            <a:r>
              <a:rPr lang="en-US" sz="2400" dirty="0"/>
              <a:t>forms the query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Sample transformations: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SIBE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Expands query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E.g. ski</a:t>
            </a:r>
            <a:r>
              <a:rPr lang="en-US" sz="2400" dirty="0"/>
              <a:t> </a:t>
            </a:r>
            <a:r>
              <a:rPr lang="en-US" sz="1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2000" dirty="0"/>
              <a:t>ski or skis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SIBE = Search Intelligence Back End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Machine Translation (MT)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NKWNV</a:t>
            </a:r>
            <a:r>
              <a:rPr lang="en-US" sz="1600" dirty="0"/>
              <a:t> 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Auto Parts Fitment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E.g. Gran </a:t>
            </a:r>
            <a:r>
              <a:rPr lang="en-US" sz="1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600" dirty="0"/>
              <a:t>Model:Gran Torino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25695" y="25146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62195" y="24511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315631" y="23876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86000" y="2408765"/>
            <a:ext cx="5334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TRS</a:t>
            </a:r>
            <a:endParaRPr lang="en-US" sz="16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64591" y="1905000"/>
            <a:ext cx="550209" cy="465466"/>
            <a:chOff x="6458526" y="3410532"/>
            <a:chExt cx="825314" cy="444308"/>
          </a:xfrm>
        </p:grpSpPr>
        <p:grpSp>
          <p:nvGrpSpPr>
            <p:cNvPr id="130" name="Group 129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cxnSp>
        <p:nvCxnSpPr>
          <p:cNvPr id="122" name="Straight Arrow Connector 121"/>
          <p:cNvCxnSpPr/>
          <p:nvPr/>
        </p:nvCxnSpPr>
        <p:spPr bwMode="auto">
          <a:xfrm flipV="1">
            <a:off x="2971800" y="2133600"/>
            <a:ext cx="533400" cy="457201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3" name="Group 122"/>
          <p:cNvGrpSpPr/>
          <p:nvPr/>
        </p:nvGrpSpPr>
        <p:grpSpPr>
          <a:xfrm>
            <a:off x="3581400" y="2514600"/>
            <a:ext cx="550209" cy="465466"/>
            <a:chOff x="6458526" y="3410532"/>
            <a:chExt cx="825314" cy="444308"/>
          </a:xfrm>
        </p:grpSpPr>
        <p:grpSp>
          <p:nvGrpSpPr>
            <p:cNvPr id="125" name="Group 12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MT</a:t>
              </a:r>
              <a:endParaRPr lang="en-US" sz="1600" dirty="0"/>
            </a:p>
          </p:txBody>
        </p:sp>
      </p:grpSp>
      <p:cxnSp>
        <p:nvCxnSpPr>
          <p:cNvPr id="124" name="Straight Arrow Connector 123"/>
          <p:cNvCxnSpPr/>
          <p:nvPr/>
        </p:nvCxnSpPr>
        <p:spPr bwMode="auto">
          <a:xfrm>
            <a:off x="2971800" y="2590800"/>
            <a:ext cx="533400" cy="1524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3581400" y="3124200"/>
            <a:ext cx="550209" cy="465466"/>
            <a:chOff x="6458526" y="3410532"/>
            <a:chExt cx="825314" cy="444308"/>
          </a:xfrm>
        </p:grpSpPr>
        <p:grpSp>
          <p:nvGrpSpPr>
            <p:cNvPr id="162" name="Group 161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66" name="Rectangle 165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6458526" y="3410532"/>
              <a:ext cx="762000" cy="36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000" dirty="0"/>
                <a:t>NKWNV</a:t>
              </a:r>
            </a:p>
          </p:txBody>
        </p:sp>
      </p:grpSp>
      <p:cxnSp>
        <p:nvCxnSpPr>
          <p:cNvPr id="170" name="Straight Arrow Connector 169"/>
          <p:cNvCxnSpPr/>
          <p:nvPr/>
        </p:nvCxnSpPr>
        <p:spPr bwMode="auto">
          <a:xfrm>
            <a:off x="2971800" y="2590800"/>
            <a:ext cx="533400" cy="7620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93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TLA:  Top Level Aggregator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sz="2000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00600" y="1447800"/>
            <a:ext cx="4038600" cy="132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/>
              <a:t>TRS routes transformed query to machine with lowest load in TLA pool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0223" y="3294659"/>
            <a:ext cx="596895" cy="431800"/>
            <a:chOff x="1447800" y="3179235"/>
            <a:chExt cx="596895" cy="431800"/>
          </a:xfrm>
        </p:grpSpPr>
        <p:sp>
          <p:nvSpPr>
            <p:cNvPr id="126" name="TextBox 125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TLA</a:t>
              </a:r>
              <a:endParaRPr 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81400" y="2209800"/>
            <a:ext cx="550209" cy="465466"/>
            <a:chOff x="6458526" y="3410532"/>
            <a:chExt cx="825314" cy="444308"/>
          </a:xfrm>
        </p:grpSpPr>
        <p:grpSp>
          <p:nvGrpSpPr>
            <p:cNvPr id="111" name="Group 11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cxnSp>
        <p:nvCxnSpPr>
          <p:cNvPr id="132" name="Straight Arrow Connector 131"/>
          <p:cNvCxnSpPr/>
          <p:nvPr/>
        </p:nvCxnSpPr>
        <p:spPr bwMode="auto">
          <a:xfrm flipV="1">
            <a:off x="2988609" y="2514601"/>
            <a:ext cx="533400" cy="152399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3" name="Group 132"/>
          <p:cNvGrpSpPr/>
          <p:nvPr/>
        </p:nvGrpSpPr>
        <p:grpSpPr>
          <a:xfrm>
            <a:off x="3598209" y="2819400"/>
            <a:ext cx="550209" cy="465466"/>
            <a:chOff x="6458526" y="3410532"/>
            <a:chExt cx="825314" cy="444308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62" name="Rectangle 161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MT</a:t>
              </a:r>
              <a:endParaRPr lang="en-US" sz="1600" dirty="0"/>
            </a:p>
          </p:txBody>
        </p:sp>
      </p:grpSp>
      <p:cxnSp>
        <p:nvCxnSpPr>
          <p:cNvPr id="167" name="Straight Arrow Connector 166"/>
          <p:cNvCxnSpPr/>
          <p:nvPr/>
        </p:nvCxnSpPr>
        <p:spPr bwMode="auto">
          <a:xfrm>
            <a:off x="2988609" y="2667000"/>
            <a:ext cx="533400" cy="228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TLA 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sz="2000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5461000" cy="29029"/>
          </a:xfrm>
          <a:prstGeom prst="line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00600" y="1447800"/>
            <a:ext cx="4038600" cy="221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TLA selects a grid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Example:  if the client is requesting the dom cat of a query, request is routed to DSBE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more on DSBE later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0223" y="3294659"/>
            <a:ext cx="596895" cy="431800"/>
            <a:chOff x="1447800" y="3179235"/>
            <a:chExt cx="596895" cy="431800"/>
          </a:xfrm>
        </p:grpSpPr>
        <p:sp>
          <p:nvSpPr>
            <p:cNvPr id="126" name="TextBox 125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TLA</a:t>
              </a:r>
              <a:endParaRPr 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867400" y="5516437"/>
            <a:ext cx="1016000" cy="957943"/>
            <a:chOff x="2466495" y="5572222"/>
            <a:chExt cx="1117985" cy="821680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Active Items 120</a:t>
              </a:r>
              <a:endParaRPr lang="en-US" sz="2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27800" y="4572000"/>
            <a:ext cx="550209" cy="465466"/>
            <a:chOff x="6458526" y="3410532"/>
            <a:chExt cx="825314" cy="444308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8" name="Rectangle 157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765800" y="4572000"/>
            <a:ext cx="550209" cy="465466"/>
            <a:chOff x="6458526" y="3410532"/>
            <a:chExt cx="825314" cy="444308"/>
          </a:xfrm>
        </p:grpSpPr>
        <p:grpSp>
          <p:nvGrpSpPr>
            <p:cNvPr id="166" name="Group 165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68" name="Rectangle 167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H="1">
            <a:off x="5969000" y="511729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6070600" y="511729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flipH="1">
            <a:off x="6375400" y="511729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 flipH="1">
            <a:off x="6578600" y="511729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 bwMode="auto">
          <a:xfrm>
            <a:off x="6477000" y="4114800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/>
          <p:cNvCxnSpPr/>
          <p:nvPr/>
        </p:nvCxnSpPr>
        <p:spPr bwMode="auto">
          <a:xfrm flipH="1">
            <a:off x="6273800" y="4114800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0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QSS is the part of Cassini takes a query and returns a list of matching items in rank order</a:t>
            </a:r>
          </a:p>
          <a:p>
            <a:r>
              <a:rPr lang="en-US" dirty="0"/>
              <a:t>The items are found using an </a:t>
            </a:r>
            <a:r>
              <a:rPr lang="en-US" b="1" i="1" dirty="0"/>
              <a:t>index</a:t>
            </a:r>
          </a:p>
          <a:p>
            <a:r>
              <a:rPr lang="en-US" dirty="0"/>
              <a:t>The index lookup is done in parallel in </a:t>
            </a:r>
            <a:r>
              <a:rPr lang="en-US" b="1" i="1" dirty="0"/>
              <a:t>Query Nodes </a:t>
            </a:r>
            <a:r>
              <a:rPr lang="en-US" dirty="0"/>
              <a:t>(QN).   They also rank the items</a:t>
            </a:r>
          </a:p>
          <a:p>
            <a:r>
              <a:rPr lang="en-US" dirty="0"/>
              <a:t>Parallelism is accomplished using </a:t>
            </a:r>
            <a:r>
              <a:rPr lang="en-US" b="1" i="1" dirty="0"/>
              <a:t>Scatter Gather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3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TLA (3)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Active Items 80</a:t>
              </a:r>
              <a:endParaRPr lang="en-US" sz="2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5461000" cy="29029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495800" y="1447800"/>
            <a:ext cx="4038600" cy="132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/>
              <a:t>Once grid selected, TLA routes to least loaded LLA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0223" y="3294659"/>
            <a:ext cx="596895" cy="431800"/>
            <a:chOff x="1447800" y="3179235"/>
            <a:chExt cx="596895" cy="431800"/>
          </a:xfrm>
        </p:grpSpPr>
        <p:sp>
          <p:nvSpPr>
            <p:cNvPr id="126" name="TextBox 125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TLA</a:t>
              </a:r>
              <a:endParaRPr 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867400" y="5486400"/>
            <a:ext cx="1016000" cy="957943"/>
            <a:chOff x="2466495" y="5572222"/>
            <a:chExt cx="1117985" cy="821680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Active Items 120</a:t>
              </a:r>
              <a:endParaRPr lang="en-US" sz="2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27800" y="4541963"/>
            <a:ext cx="550209" cy="465466"/>
            <a:chOff x="6458526" y="3410532"/>
            <a:chExt cx="825314" cy="444308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8" name="Rectangle 157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765800" y="4541963"/>
            <a:ext cx="550209" cy="465466"/>
            <a:chOff x="6458526" y="3410532"/>
            <a:chExt cx="825314" cy="444308"/>
          </a:xfrm>
        </p:grpSpPr>
        <p:grpSp>
          <p:nvGrpSpPr>
            <p:cNvPr id="166" name="Group 165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68" name="Rectangle 167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H="1">
            <a:off x="5969000" y="5087257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6070600" y="5087257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flipH="1">
            <a:off x="6375400" y="5087257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 flipH="1">
            <a:off x="6578600" y="5087257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 bwMode="auto">
          <a:xfrm>
            <a:off x="6477000" y="4114800"/>
            <a:ext cx="1524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/>
          <p:cNvCxnSpPr/>
          <p:nvPr/>
        </p:nvCxnSpPr>
        <p:spPr bwMode="auto">
          <a:xfrm flipH="1">
            <a:off x="6273800" y="4114800"/>
            <a:ext cx="203200" cy="319314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1" name="Rectangle 180"/>
          <p:cNvSpPr/>
          <p:nvPr/>
        </p:nvSpPr>
        <p:spPr>
          <a:xfrm>
            <a:off x="7239000" y="3733800"/>
            <a:ext cx="1905000" cy="179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/>
              <a:t>There are 2 copies of Active Item Grid (</a:t>
            </a:r>
            <a:r>
              <a:rPr lang="en-US" sz="2000" dirty="0"/>
              <a:t>80 cols / 120 cols)</a:t>
            </a:r>
          </a:p>
        </p:txBody>
      </p:sp>
      <p:cxnSp>
        <p:nvCxnSpPr>
          <p:cNvPr id="8" name="Straight Arrow Connector 7"/>
          <p:cNvCxnSpPr>
            <a:stCxn id="49" idx="0"/>
          </p:cNvCxnSpPr>
          <p:nvPr/>
        </p:nvCxnSpPr>
        <p:spPr bwMode="auto">
          <a:xfrm flipH="1">
            <a:off x="7162800" y="5668775"/>
            <a:ext cx="534947" cy="35102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Freeform 36"/>
          <p:cNvSpPr/>
          <p:nvPr/>
        </p:nvSpPr>
        <p:spPr>
          <a:xfrm>
            <a:off x="5748360" y="388938"/>
            <a:ext cx="1323953" cy="260856"/>
          </a:xfrm>
          <a:custGeom>
            <a:avLst/>
            <a:gdLst>
              <a:gd name="connsiteX0" fmla="*/ 1323953 w 1323953"/>
              <a:gd name="connsiteY0" fmla="*/ 0 h 260856"/>
              <a:gd name="connsiteX1" fmla="*/ 990578 w 1323953"/>
              <a:gd name="connsiteY1" fmla="*/ 254000 h 260856"/>
              <a:gd name="connsiteX2" fmla="*/ 85703 w 1323953"/>
              <a:gd name="connsiteY2" fmla="*/ 182562 h 260856"/>
              <a:gd name="connsiteX3" fmla="*/ 22203 w 1323953"/>
              <a:gd name="connsiteY3" fmla="*/ 119062 h 26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953" h="260856">
                <a:moveTo>
                  <a:pt x="1323953" y="0"/>
                </a:moveTo>
                <a:cubicBezTo>
                  <a:pt x="1260453" y="111786"/>
                  <a:pt x="1196953" y="223573"/>
                  <a:pt x="990578" y="254000"/>
                </a:cubicBezTo>
                <a:cubicBezTo>
                  <a:pt x="784203" y="284427"/>
                  <a:pt x="247099" y="205052"/>
                  <a:pt x="85703" y="182562"/>
                </a:cubicBezTo>
                <a:cubicBezTo>
                  <a:pt x="-75693" y="160072"/>
                  <a:pt x="44693" y="257968"/>
                  <a:pt x="22203" y="119062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600200" y="5668775"/>
            <a:ext cx="6324600" cy="1113025"/>
          </a:xfrm>
          <a:custGeom>
            <a:avLst/>
            <a:gdLst>
              <a:gd name="connsiteX0" fmla="*/ 6223000 w 6454724"/>
              <a:gd name="connsiteY0" fmla="*/ 0 h 884425"/>
              <a:gd name="connsiteX1" fmla="*/ 6151563 w 6454724"/>
              <a:gd name="connsiteY1" fmla="*/ 714375 h 884425"/>
              <a:gd name="connsiteX2" fmla="*/ 3254375 w 6454724"/>
              <a:gd name="connsiteY2" fmla="*/ 881063 h 884425"/>
              <a:gd name="connsiteX3" fmla="*/ 1246188 w 6454724"/>
              <a:gd name="connsiteY3" fmla="*/ 793750 h 884425"/>
              <a:gd name="connsiteX4" fmla="*/ 0 w 6454724"/>
              <a:gd name="connsiteY4" fmla="*/ 428625 h 884425"/>
              <a:gd name="connsiteX5" fmla="*/ 0 w 6454724"/>
              <a:gd name="connsiteY5" fmla="*/ 428625 h 8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4724" h="884425">
                <a:moveTo>
                  <a:pt x="6223000" y="0"/>
                </a:moveTo>
                <a:cubicBezTo>
                  <a:pt x="6434667" y="283765"/>
                  <a:pt x="6646334" y="567531"/>
                  <a:pt x="6151563" y="714375"/>
                </a:cubicBezTo>
                <a:cubicBezTo>
                  <a:pt x="5656792" y="861219"/>
                  <a:pt x="4071937" y="867834"/>
                  <a:pt x="3254375" y="881063"/>
                </a:cubicBezTo>
                <a:cubicBezTo>
                  <a:pt x="2436813" y="894292"/>
                  <a:pt x="1788584" y="869156"/>
                  <a:pt x="1246188" y="793750"/>
                </a:cubicBezTo>
                <a:cubicBezTo>
                  <a:pt x="703792" y="718344"/>
                  <a:pt x="0" y="428625"/>
                  <a:pt x="0" y="428625"/>
                </a:cubicBezTo>
                <a:lnTo>
                  <a:pt x="0" y="428625"/>
                </a:lnTo>
              </a:path>
            </a:pathLst>
          </a:custGeom>
          <a:ln w="19050" cmpd="sng">
            <a:solidFill>
              <a:schemeClr val="tx1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LLA:  Low Level Aggregator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00600" y="1447800"/>
            <a:ext cx="4038600" cy="149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200" dirty="0"/>
              <a:t>LLA routes to least loaded </a:t>
            </a:r>
            <a:r>
              <a:rPr lang="en-US" sz="3200" b="1" i="1" dirty="0"/>
              <a:t>column</a:t>
            </a:r>
            <a:r>
              <a:rPr lang="en-US" sz="3200" dirty="0"/>
              <a:t> in selected grid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66800" y="4572000"/>
            <a:ext cx="596895" cy="431800"/>
            <a:chOff x="1447800" y="3179235"/>
            <a:chExt cx="596895" cy="431800"/>
          </a:xfrm>
        </p:grpSpPr>
        <p:sp>
          <p:nvSpPr>
            <p:cNvPr id="111" name="TextBox 110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421591" y="3276600"/>
            <a:ext cx="550209" cy="465466"/>
            <a:chOff x="6458526" y="3410532"/>
            <a:chExt cx="825314" cy="444308"/>
          </a:xfrm>
        </p:grpSpPr>
        <p:grpSp>
          <p:nvGrpSpPr>
            <p:cNvPr id="132" name="Group 131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8" name="Rectangle 157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TLA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04800" y="4521200"/>
            <a:ext cx="596895" cy="431800"/>
            <a:chOff x="1447800" y="3179235"/>
            <a:chExt cx="596895" cy="431800"/>
          </a:xfrm>
        </p:grpSpPr>
        <p:sp>
          <p:nvSpPr>
            <p:cNvPr id="166" name="TextBox 165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057400" y="4521200"/>
            <a:ext cx="596895" cy="431800"/>
            <a:chOff x="1447800" y="3179235"/>
            <a:chExt cx="596895" cy="431800"/>
          </a:xfrm>
        </p:grpSpPr>
        <p:sp>
          <p:nvSpPr>
            <p:cNvPr id="172" name="TextBox 171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743200" y="4521200"/>
            <a:ext cx="596895" cy="431800"/>
            <a:chOff x="1447800" y="3179235"/>
            <a:chExt cx="596895" cy="431800"/>
          </a:xfrm>
        </p:grpSpPr>
        <p:sp>
          <p:nvSpPr>
            <p:cNvPr id="180" name="TextBox 179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898905" y="4572000"/>
            <a:ext cx="596895" cy="431800"/>
            <a:chOff x="1447800" y="3179235"/>
            <a:chExt cx="596895" cy="431800"/>
          </a:xfrm>
        </p:grpSpPr>
        <p:sp>
          <p:nvSpPr>
            <p:cNvPr id="185" name="TextBox 184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4572000" y="4597400"/>
            <a:ext cx="596895" cy="431800"/>
            <a:chOff x="1447800" y="3179235"/>
            <a:chExt cx="596895" cy="431800"/>
          </a:xfrm>
        </p:grpSpPr>
        <p:sp>
          <p:nvSpPr>
            <p:cNvPr id="191" name="TextBox 190"/>
            <p:cNvSpPr txBox="1"/>
            <p:nvPr/>
          </p:nvSpPr>
          <p:spPr>
            <a:xfrm>
              <a:off x="1587495" y="3306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523995" y="32427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477431" y="3179235"/>
              <a:ext cx="457200" cy="304800"/>
            </a:xfrm>
            <a:prstGeom prst="rect">
              <a:avLst/>
            </a:prstGeom>
            <a:solidFill>
              <a:srgbClr val="FFA4A6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8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447800" y="3200400"/>
              <a:ext cx="533400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LLA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0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5908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34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905000" y="4267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76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766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392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962400" y="42672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250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08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5908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534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676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2766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392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9624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250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46482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108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590800" y="51816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534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9050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76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2766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92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9624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250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648200" y="51816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08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334000" y="42672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6690" y="42961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334000" y="4724400"/>
            <a:ext cx="6096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6690" y="47533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334000" y="51816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96690" y="5210515"/>
            <a:ext cx="533400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QN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2196290" y="3124200"/>
            <a:ext cx="851710" cy="9433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>
            <a:off x="3644090" y="3200400"/>
            <a:ext cx="318310" cy="9433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2958290" y="3124200"/>
            <a:ext cx="89710" cy="10195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3962400" y="3200400"/>
            <a:ext cx="291290" cy="9433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4876800" y="3124200"/>
            <a:ext cx="62690" cy="10195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4876800" y="3124200"/>
            <a:ext cx="748490" cy="101951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0" name="Group 89"/>
          <p:cNvGrpSpPr/>
          <p:nvPr/>
        </p:nvGrpSpPr>
        <p:grpSpPr>
          <a:xfrm>
            <a:off x="2743200" y="2514600"/>
            <a:ext cx="550209" cy="465466"/>
            <a:chOff x="6458526" y="3410532"/>
            <a:chExt cx="825314" cy="444308"/>
          </a:xfrm>
        </p:grpSpPr>
        <p:grpSp>
          <p:nvGrpSpPr>
            <p:cNvPr id="91" name="Group 9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657600" y="2514600"/>
            <a:ext cx="550209" cy="465466"/>
            <a:chOff x="6458526" y="3410532"/>
            <a:chExt cx="825314" cy="444308"/>
          </a:xfrm>
        </p:grpSpPr>
        <p:grpSp>
          <p:nvGrpSpPr>
            <p:cNvPr id="100" name="Group 99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572000" y="2514600"/>
            <a:ext cx="550209" cy="465466"/>
            <a:chOff x="6458526" y="3410532"/>
            <a:chExt cx="825314" cy="444308"/>
          </a:xfrm>
        </p:grpSpPr>
        <p:grpSp>
          <p:nvGrpSpPr>
            <p:cNvPr id="109" name="Group 108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1" name="Rectangle 110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77000" y="4800600"/>
            <a:ext cx="1295400" cy="5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155997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2514600" y="1574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451100" y="15113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5391" y="2343049"/>
            <a:ext cx="550209" cy="465466"/>
            <a:chOff x="6458526" y="3410532"/>
            <a:chExt cx="825314" cy="444308"/>
          </a:xfrm>
        </p:grpSpPr>
        <p:grpSp>
          <p:nvGrpSpPr>
            <p:cNvPr id="49" name="Group 48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58526" y="3410532"/>
              <a:ext cx="762000" cy="25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200" dirty="0"/>
                <a:t>TRS</a:t>
              </a:r>
              <a:endParaRPr lang="en-US" sz="18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87600" y="3300992"/>
            <a:ext cx="550209" cy="465466"/>
            <a:chOff x="6458526" y="3410532"/>
            <a:chExt cx="825314" cy="444308"/>
          </a:xfrm>
        </p:grpSpPr>
        <p:grpSp>
          <p:nvGrpSpPr>
            <p:cNvPr id="55" name="Group 5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TLA</a:t>
              </a:r>
              <a:endParaRPr lang="en-US" sz="2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13200" y="5537322"/>
            <a:ext cx="965200" cy="846171"/>
            <a:chOff x="5857779" y="5576571"/>
            <a:chExt cx="1127606" cy="807709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034812" y="5756285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959380" y="566161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874327" y="5576571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57779" y="5706930"/>
              <a:ext cx="990601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DSBE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00600" y="1447800"/>
            <a:ext cx="40386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Arrows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Results from each column returned to Client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LLA and TLA merge results (in sorted order)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404536" y="1447800"/>
            <a:ext cx="457200" cy="304800"/>
          </a:xfrm>
          <a:prstGeom prst="rect">
            <a:avLst/>
          </a:prstGeom>
          <a:solidFill>
            <a:srgbClr val="FFA4A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374905" y="1468965"/>
            <a:ext cx="5334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SLB</a:t>
            </a:r>
            <a:endParaRPr lang="en-US" sz="1600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 flipV="1">
            <a:off x="533400" y="5029200"/>
            <a:ext cx="0" cy="3810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H="1" flipV="1">
            <a:off x="609600" y="5029200"/>
            <a:ext cx="76200" cy="3810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990600" y="5029200"/>
            <a:ext cx="304800" cy="3810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V="1">
            <a:off x="1143000" y="5029200"/>
            <a:ext cx="228600" cy="3810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flipV="1">
            <a:off x="685800" y="3810000"/>
            <a:ext cx="1828800" cy="6096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V="1">
            <a:off x="1371600" y="3810000"/>
            <a:ext cx="1295400" cy="6096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flipV="1">
            <a:off x="2514600" y="2895600"/>
            <a:ext cx="0" cy="3048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 flipV="1">
            <a:off x="2514600" y="1905000"/>
            <a:ext cx="0" cy="3048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flipH="1">
            <a:off x="1447800" y="1752600"/>
            <a:ext cx="685800" cy="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3" name="Rectangle 162"/>
          <p:cNvSpPr/>
          <p:nvPr/>
        </p:nvSpPr>
        <p:spPr>
          <a:xfrm>
            <a:off x="5334000" y="3733800"/>
            <a:ext cx="3505200" cy="1975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dirty="0"/>
              <a:t>Why need TLA &amp; LLA?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Grid might have 120 columns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Without LLA, TLA would have to merge 120 streams</a:t>
            </a:r>
          </a:p>
        </p:txBody>
      </p:sp>
    </p:spTree>
    <p:extLst>
      <p:ext uri="{BB962C8B-B14F-4D97-AF65-F5344CB8AC3E}">
        <p14:creationId xmlns:p14="http://schemas.microsoft.com/office/powerpoint/2010/main" val="32495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sz="1800" b="1" dirty="0"/>
              <a:t>index</a:t>
            </a:r>
            <a:r>
              <a:rPr lang="en-US" sz="1800" dirty="0"/>
              <a:t>, </a:t>
            </a:r>
            <a:r>
              <a:rPr lang="en-US" sz="1800" b="1" dirty="0"/>
              <a:t>query node </a:t>
            </a:r>
            <a:r>
              <a:rPr lang="en-US" sz="1800" dirty="0"/>
              <a:t>and </a:t>
            </a:r>
            <a:r>
              <a:rPr lang="en-US" sz="1800" b="1" dirty="0"/>
              <a:t>scatter gather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sz="1800" dirty="0"/>
              <a:t>Query rewrites:   e.g. ski  </a:t>
            </a:r>
            <a:r>
              <a:rPr lang="en-US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05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/>
              <a:t>ski OR skis</a:t>
            </a:r>
          </a:p>
          <a:p>
            <a:pPr lvl="1"/>
            <a:r>
              <a:rPr lang="en-US" sz="1800" dirty="0"/>
              <a:t>Multiple targets for search:  e.g. active,  completed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Null &amp; Low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 query returns 0 or only a few results, query is rewritten to get more results</a:t>
            </a:r>
          </a:p>
          <a:p>
            <a:pPr lvl="1"/>
            <a:r>
              <a:rPr lang="en-US" sz="1600" dirty="0"/>
              <a:t>Multiple related queries</a:t>
            </a:r>
          </a:p>
          <a:p>
            <a:pPr lvl="2"/>
            <a:r>
              <a:rPr lang="en-US" sz="1600" dirty="0"/>
              <a:t>Return top 200 results</a:t>
            </a:r>
          </a:p>
          <a:p>
            <a:pPr lvl="2"/>
            <a:r>
              <a:rPr lang="en-US" sz="1600" dirty="0"/>
              <a:t>But also compute the total number of results</a:t>
            </a:r>
          </a:p>
          <a:p>
            <a:pPr lvl="1"/>
            <a:r>
              <a:rPr lang="en-US" sz="1600" dirty="0"/>
              <a:t>Query nodes need extra info for ranking</a:t>
            </a:r>
          </a:p>
          <a:p>
            <a:pPr lvl="2"/>
            <a:r>
              <a:rPr lang="en-US" sz="1600" dirty="0"/>
              <a:t>E.g. historical behavior of the query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1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Low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11720"/>
              </p:ext>
            </p:extLst>
          </p:nvPr>
        </p:nvGraphicFramePr>
        <p:xfrm>
          <a:off x="4419600" y="1524000"/>
          <a:ext cx="4546698" cy="454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Visio" r:id="rId3" imgW="5406711" imgH="5406687" progId="Visio.Drawing.11">
                  <p:embed/>
                </p:oleObj>
              </mc:Choice>
              <mc:Fallback>
                <p:oleObj name="Visio" r:id="rId3" imgW="5406711" imgH="54066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4546698" cy="45466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 bwMode="auto">
          <a:xfrm>
            <a:off x="5943600" y="3048000"/>
            <a:ext cx="228600" cy="762000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 bwMode="auto">
          <a:xfrm flipV="1">
            <a:off x="7118395" y="2989562"/>
            <a:ext cx="228600" cy="762000"/>
          </a:xfrm>
          <a:prstGeom prst="downArrow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3352800" cy="33528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query sent to QNs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Result comes back to TRS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If there are very few results, the query is reformulated by the transformer and sent back down to the query nodes</a:t>
            </a:r>
          </a:p>
          <a:p>
            <a:endParaRPr lang="en-US" sz="1800" dirty="0"/>
          </a:p>
        </p:txBody>
      </p:sp>
      <p:sp>
        <p:nvSpPr>
          <p:cNvPr id="21" name="Down Arrow 20"/>
          <p:cNvSpPr/>
          <p:nvPr/>
        </p:nvSpPr>
        <p:spPr bwMode="auto">
          <a:xfrm>
            <a:off x="7517157" y="3039119"/>
            <a:ext cx="228600" cy="762000"/>
          </a:xfrm>
          <a:prstGeom prst="down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Low (II)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62679"/>
              </p:ext>
            </p:extLst>
          </p:nvPr>
        </p:nvGraphicFramePr>
        <p:xfrm>
          <a:off x="4419600" y="1473122"/>
          <a:ext cx="4546698" cy="454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Visio" r:id="rId3" imgW="5406711" imgH="5406687" progId="Visio.Drawing.11">
                  <p:embed/>
                </p:oleObj>
              </mc:Choice>
              <mc:Fallback>
                <p:oleObj name="Visio" r:id="rId3" imgW="5406711" imgH="54066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73122"/>
                        <a:ext cx="4546698" cy="45466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 bwMode="auto">
          <a:xfrm>
            <a:off x="5791200" y="2667000"/>
            <a:ext cx="228600" cy="914400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 bwMode="auto">
          <a:xfrm flipV="1">
            <a:off x="7162800" y="2667000"/>
            <a:ext cx="228600" cy="914400"/>
          </a:xfrm>
          <a:prstGeom prst="downArrow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3505200" cy="3352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Suppose Q is the initial query</a:t>
            </a:r>
          </a:p>
          <a:p>
            <a:r>
              <a:rPr lang="en-US" dirty="0">
                <a:solidFill>
                  <a:srgbClr val="008000"/>
                </a:solidFill>
              </a:rPr>
              <a:t>Then the new query is (Q searched against description) </a:t>
            </a:r>
            <a:r>
              <a:rPr lang="en-US" b="1" cap="small" dirty="0">
                <a:solidFill>
                  <a:srgbClr val="008000"/>
                </a:solidFill>
              </a:rPr>
              <a:t>or </a:t>
            </a:r>
            <a:r>
              <a:rPr lang="en-US" dirty="0">
                <a:solidFill>
                  <a:srgbClr val="008000"/>
                </a:solidFill>
              </a:rPr>
              <a:t>KAND(Q, 2)</a:t>
            </a:r>
          </a:p>
          <a:p>
            <a:pPr lvl="1"/>
            <a:r>
              <a:rPr lang="en-US" sz="1800" dirty="0">
                <a:solidFill>
                  <a:srgbClr val="008000"/>
                </a:solidFill>
              </a:rPr>
              <a:t>Returns both description match and KAND on titles</a:t>
            </a:r>
            <a:endParaRPr lang="en-US" sz="1800" dirty="0"/>
          </a:p>
        </p:txBody>
      </p:sp>
      <p:sp>
        <p:nvSpPr>
          <p:cNvPr id="21" name="Down Arrow 20"/>
          <p:cNvSpPr/>
          <p:nvPr/>
        </p:nvSpPr>
        <p:spPr bwMode="auto">
          <a:xfrm>
            <a:off x="7543800" y="2667000"/>
            <a:ext cx="228600" cy="914400"/>
          </a:xfrm>
          <a:prstGeom prst="downArrow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5000"/>
              </a:spcBef>
              <a:buFont typeface="Times" pitchFamily="-88" charset="0"/>
              <a:buChar char="•"/>
            </a:pPr>
            <a:r>
              <a:rPr lang="en-US" sz="2400" dirty="0"/>
              <a:t>KAND(</a:t>
            </a:r>
            <a:r>
              <a:rPr lang="en-US" sz="2400" i="1" dirty="0"/>
              <a:t>str</a:t>
            </a:r>
            <a:r>
              <a:rPr lang="en-US" sz="2400" dirty="0"/>
              <a:t>, </a:t>
            </a:r>
            <a:r>
              <a:rPr lang="en-US" sz="2400" i="1" dirty="0"/>
              <a:t>k</a:t>
            </a:r>
            <a:r>
              <a:rPr lang="en-US" sz="2400" dirty="0"/>
              <a:t>)  finds all strings </a:t>
            </a:r>
            <a:r>
              <a:rPr lang="en-US" sz="2400" i="1" dirty="0"/>
              <a:t>t</a:t>
            </a:r>
            <a:r>
              <a:rPr lang="en-US" sz="2400" dirty="0"/>
              <a:t> in the table/index so that </a:t>
            </a:r>
            <a:r>
              <a:rPr lang="en-US" sz="2400" i="1" dirty="0"/>
              <a:t>t</a:t>
            </a:r>
            <a:r>
              <a:rPr lang="en-US" sz="2400" dirty="0"/>
              <a:t> contains at least </a:t>
            </a:r>
            <a:r>
              <a:rPr lang="en-US" sz="2400" i="1" dirty="0"/>
              <a:t>k</a:t>
            </a:r>
            <a:r>
              <a:rPr lang="en-US" sz="2400" dirty="0"/>
              <a:t> terms that are also in </a:t>
            </a:r>
            <a:r>
              <a:rPr lang="en-US" sz="2400" i="1" dirty="0"/>
              <a:t>str</a:t>
            </a:r>
            <a:r>
              <a:rPr lang="en-US" sz="2400" dirty="0"/>
              <a:t>.</a:t>
            </a:r>
          </a:p>
          <a:p>
            <a:pPr marL="230188" lvl="1" indent="-230188">
              <a:spcBef>
                <a:spcPct val="45000"/>
              </a:spcBef>
              <a:buFont typeface="Times" pitchFamily="-88" charset="0"/>
              <a:buChar char="•"/>
            </a:pPr>
            <a:r>
              <a:rPr lang="en-US" sz="2400" dirty="0"/>
              <a:t>Example KAND(“</a:t>
            </a:r>
            <a:r>
              <a:rPr lang="en-US" sz="2400" dirty="0">
                <a:solidFill>
                  <a:srgbClr val="FF0000"/>
                </a:solidFill>
              </a:rPr>
              <a:t>sea turtle </a:t>
            </a:r>
            <a:r>
              <a:rPr lang="en-US" sz="2400" dirty="0">
                <a:solidFill>
                  <a:srgbClr val="0000FF"/>
                </a:solidFill>
              </a:rPr>
              <a:t>pillow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pet</a:t>
            </a:r>
            <a:r>
              <a:rPr lang="en-US" sz="2400" dirty="0"/>
              <a:t>”, 3) finds</a:t>
            </a:r>
            <a:endParaRPr lang="en-US" sz="2000" b="1" dirty="0">
              <a:solidFill>
                <a:srgbClr val="0000FF"/>
              </a:solidFill>
            </a:endParaRPr>
          </a:p>
          <a:p>
            <a:pPr marL="573088" lvl="2" indent="-230188">
              <a:spcBef>
                <a:spcPct val="45000"/>
              </a:spcBef>
            </a:pPr>
            <a:r>
              <a:rPr lang="en-US" sz="2000" dirty="0"/>
              <a:t>	t = Littlest</a:t>
            </a:r>
            <a:r>
              <a:rPr lang="en-US" dirty="0"/>
              <a:t> </a:t>
            </a:r>
            <a:r>
              <a:rPr lang="en-US" sz="2000" b="1" dirty="0">
                <a:solidFill>
                  <a:srgbClr val="008000"/>
                </a:solidFill>
              </a:rPr>
              <a:t>Pet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Shop </a:t>
            </a:r>
            <a:r>
              <a:rPr lang="en-US" sz="2000" b="1" dirty="0">
                <a:solidFill>
                  <a:srgbClr val="FF0000"/>
                </a:solidFill>
              </a:rPr>
              <a:t>Sea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Turtle</a:t>
            </a:r>
            <a:r>
              <a:rPr lang="en-US" sz="2000" dirty="0"/>
              <a:t>, Frog, Butterfly, Dragonfly</a:t>
            </a:r>
          </a:p>
          <a:p>
            <a:pPr marL="573088" lvl="2" indent="-230188">
              <a:spcBef>
                <a:spcPct val="45000"/>
              </a:spcBef>
            </a:pPr>
            <a:r>
              <a:rPr lang="en-US" sz="2000" dirty="0"/>
              <a:t>	t</a:t>
            </a:r>
            <a:r>
              <a:rPr lang="en-US" sz="2400" dirty="0"/>
              <a:t> = </a:t>
            </a:r>
            <a:r>
              <a:rPr lang="en-US" sz="2000" dirty="0"/>
              <a:t>Coastal </a:t>
            </a:r>
            <a:r>
              <a:rPr lang="en-US" sz="2000" b="1" dirty="0">
                <a:solidFill>
                  <a:srgbClr val="FF0000"/>
                </a:solidFill>
              </a:rPr>
              <a:t>Sea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Turtle</a:t>
            </a:r>
            <a:r>
              <a:rPr lang="en-US" sz="2000" b="1" dirty="0"/>
              <a:t> </a:t>
            </a:r>
            <a:r>
              <a:rPr lang="en-US" sz="2000" dirty="0"/>
              <a:t>Decorative Art Throw </a:t>
            </a:r>
            <a:r>
              <a:rPr lang="en-US" sz="2000" b="1" dirty="0">
                <a:solidFill>
                  <a:srgbClr val="0000FF"/>
                </a:solidFill>
              </a:rPr>
              <a:t>Pillow</a:t>
            </a:r>
            <a:endParaRPr lang="en-US" sz="2000" dirty="0"/>
          </a:p>
          <a:p>
            <a:pPr marL="573088" lvl="2" indent="-230188">
              <a:spcBef>
                <a:spcPct val="4500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sz="1800" dirty="0"/>
              <a:t>index, query node and scatter gather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sz="1800" dirty="0"/>
              <a:t>Query rewrites:   e.g. ski  </a:t>
            </a:r>
            <a:r>
              <a:rPr lang="en-US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05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/>
              <a:t>ski OR skis</a:t>
            </a:r>
          </a:p>
          <a:p>
            <a:pPr lvl="1"/>
            <a:r>
              <a:rPr lang="en-US" sz="1800" dirty="0"/>
              <a:t>Multiple targets for search:  e.g. active,  completed </a:t>
            </a:r>
          </a:p>
          <a:p>
            <a:pPr lvl="1"/>
            <a:r>
              <a:rPr lang="en-US" sz="1800" dirty="0"/>
              <a:t>Null &amp; Low</a:t>
            </a:r>
          </a:p>
          <a:p>
            <a:pPr lvl="2"/>
            <a:r>
              <a:rPr lang="en-US" dirty="0"/>
              <a:t>If query returns 0 or only a few results, query is rewritten to get more results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Multiple related queries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Return top 200 results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But also compute the total number of results</a:t>
            </a:r>
          </a:p>
          <a:p>
            <a:pPr lvl="1"/>
            <a:r>
              <a:rPr lang="en-US" sz="1800" dirty="0"/>
              <a:t>Query nodes need extra info for ranking</a:t>
            </a:r>
          </a:p>
          <a:p>
            <a:pPr lvl="2"/>
            <a:r>
              <a:rPr lang="en-US" dirty="0"/>
              <a:t>E.g. historical behavior of the query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52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07-01 at 9.4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400"/>
            <a:ext cx="4153408" cy="6514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648200" y="6172200"/>
            <a:ext cx="609600" cy="2286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24600" y="1524000"/>
            <a:ext cx="762000" cy="3810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95800" y="4191000"/>
            <a:ext cx="609600" cy="304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24400" y="1295400"/>
            <a:ext cx="609600" cy="304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Osaka" pitchFamily="1" charset="-128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962400" y="1316106"/>
            <a:ext cx="7620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879020" y="5985290"/>
            <a:ext cx="6096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3900004" y="4211706"/>
            <a:ext cx="7620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57200" y="1676401"/>
            <a:ext cx="2743200" cy="19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dirty="0"/>
              <a:t>A separate query is used to obtain each set of numbers </a:t>
            </a:r>
          </a:p>
          <a:p>
            <a:pPr algn="l">
              <a:buNone/>
            </a:pPr>
            <a:endParaRPr lang="en-US" sz="2000" dirty="0"/>
          </a:p>
          <a:p>
            <a:pPr algn="l">
              <a:buNone/>
            </a:pPr>
            <a:r>
              <a:rPr lang="en-US" sz="2000" dirty="0"/>
              <a:t>Referred to as </a:t>
            </a:r>
            <a:r>
              <a:rPr lang="en-US" sz="2000" b="1" i="1" dirty="0"/>
              <a:t>histogram</a:t>
            </a:r>
            <a:endParaRPr lang="en-US" sz="2400" b="1" i="1" dirty="0"/>
          </a:p>
        </p:txBody>
      </p:sp>
      <p:sp>
        <p:nvSpPr>
          <p:cNvPr id="21" name="Left Brace 20"/>
          <p:cNvSpPr/>
          <p:nvPr/>
        </p:nvSpPr>
        <p:spPr bwMode="auto">
          <a:xfrm>
            <a:off x="3505200" y="6019800"/>
            <a:ext cx="1524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 bwMode="auto">
          <a:xfrm>
            <a:off x="3505200" y="4267200"/>
            <a:ext cx="1524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/>
          <p:cNvSpPr/>
          <p:nvPr/>
        </p:nvSpPr>
        <p:spPr bwMode="auto">
          <a:xfrm flipV="1">
            <a:off x="3505200" y="1371600"/>
            <a:ext cx="228600" cy="1676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2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/>
              <a:t>query node </a:t>
            </a:r>
            <a:r>
              <a:rPr lang="en-US" dirty="0"/>
              <a:t>and </a:t>
            </a:r>
            <a:r>
              <a:rPr lang="en-US" b="1" dirty="0"/>
              <a:t>scatter gather</a:t>
            </a:r>
          </a:p>
          <a:p>
            <a:r>
              <a:rPr lang="en-US" sz="2800" dirty="0"/>
              <a:t>Architecture</a:t>
            </a:r>
          </a:p>
          <a:p>
            <a:pPr lvl="1"/>
            <a:r>
              <a:rPr lang="en-US" dirty="0"/>
              <a:t>Query rewrites:   e.g. ski  </a:t>
            </a:r>
            <a:r>
              <a:rPr lang="en-US" sz="1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1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ski </a:t>
            </a:r>
            <a:r>
              <a:rPr lang="en-US" b="1" cap="small" dirty="0"/>
              <a:t>or </a:t>
            </a:r>
            <a:r>
              <a:rPr lang="en-US" dirty="0"/>
              <a:t>skis</a:t>
            </a:r>
          </a:p>
          <a:p>
            <a:pPr lvl="1"/>
            <a:r>
              <a:rPr lang="en-US" dirty="0"/>
              <a:t>Multiple targets for search:  e.g. active,  completed </a:t>
            </a:r>
          </a:p>
          <a:p>
            <a:pPr lvl="1"/>
            <a:r>
              <a:rPr lang="en-US" dirty="0"/>
              <a:t>Null &amp; Low</a:t>
            </a:r>
          </a:p>
          <a:p>
            <a:pPr lvl="2"/>
            <a:r>
              <a:rPr lang="en-US" sz="2000" dirty="0"/>
              <a:t>If query returns 0 or only a few results, query is rewritten to get more results</a:t>
            </a:r>
          </a:p>
          <a:p>
            <a:pPr lvl="1"/>
            <a:r>
              <a:rPr lang="en-US" sz="2400" dirty="0"/>
              <a:t>Etc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2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115300" cy="4724400"/>
          </a:xfrm>
        </p:spPr>
        <p:txBody>
          <a:bodyPr/>
          <a:lstStyle/>
          <a:p>
            <a:r>
              <a:rPr lang="en-US" dirty="0"/>
              <a:t>A query can have subqueries that use results of the main query</a:t>
            </a:r>
          </a:p>
          <a:p>
            <a:r>
              <a:rPr lang="en-US" dirty="0"/>
              <a:t>Example:  client has query Q, wants both the top 50 items and the total number of results</a:t>
            </a:r>
          </a:p>
          <a:p>
            <a:r>
              <a:rPr lang="en-US" dirty="0"/>
              <a:t>Main query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Selects all items matching Q</a:t>
            </a:r>
          </a:p>
          <a:p>
            <a:pPr lvl="1"/>
            <a:r>
              <a:rPr lang="en-US" dirty="0"/>
              <a:t>Sorts by score, returns top 50</a:t>
            </a:r>
          </a:p>
          <a:p>
            <a:r>
              <a:rPr lang="en-US" dirty="0"/>
              <a:t>Subquery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Select all items matching Q</a:t>
            </a:r>
          </a:p>
          <a:p>
            <a:pPr lvl="1"/>
            <a:r>
              <a:rPr lang="en-US" dirty="0"/>
              <a:t>Returns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24400"/>
            <a:ext cx="152400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Reuse cached copy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572000" y="5334000"/>
            <a:ext cx="1676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11" idx="1"/>
          </p:cNvCxnSpPr>
          <p:nvPr/>
        </p:nvCxnSpPr>
        <p:spPr bwMode="auto">
          <a:xfrm flipH="1">
            <a:off x="4800600" y="3733905"/>
            <a:ext cx="1752600" cy="22849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553200" y="3276600"/>
            <a:ext cx="1447800" cy="91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is cached</a:t>
            </a:r>
          </a:p>
        </p:txBody>
      </p:sp>
    </p:spTree>
    <p:extLst>
      <p:ext uri="{BB962C8B-B14F-4D97-AF65-F5344CB8AC3E}">
        <p14:creationId xmlns:p14="http://schemas.microsoft.com/office/powerpoint/2010/main" val="3216327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eBay Query  (actual xml)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E7EEF-7774-4766-AC9D-BA159360F54A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536575" y="640080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1pPr>
            <a:lvl2pPr marL="4572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2pPr>
            <a:lvl3pPr marL="9144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3pPr>
            <a:lvl4pPr marL="13716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4pPr>
            <a:lvl5pPr marL="18288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9pPr>
          </a:lstStyle>
          <a:p>
            <a:pPr>
              <a:defRPr/>
            </a:pPr>
            <a:fld id="{D62AB0AA-47ED-4D52-BD20-1CECB7C8EFE4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534400" cy="469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sz="1400"/>
          </a:p>
          <a:p>
            <a:pPr algn="l">
              <a:buNone/>
            </a:pPr>
            <a:r>
              <a:rPr lang="en-US" sz="1600"/>
              <a:t>0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"output_table_name":"ITEM.findItems.groupby.LH_ItemCondition#NotSpecifiedCountGb”,</a:t>
            </a:r>
          </a:p>
          <a:p>
            <a:pPr algn="l">
              <a:buNone/>
            </a:pPr>
            <a:r>
              <a:rPr lang="en-US" sz="1600"/>
              <a:t>1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"output_table_name":"ITEM.findItems.groupby.prodRefId",</a:t>
            </a:r>
          </a:p>
          <a:p>
            <a:pPr algn="l">
              <a:buNone/>
            </a:pPr>
            <a:r>
              <a:rPr lang="en-US" sz="1600"/>
              <a:t>2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"output_table_name":"ITEM.findItems.groupby.LH_</a:t>
            </a:r>
            <a:r>
              <a:rPr lang="en-US" sz="1600" b="1"/>
              <a:t>ItemCondition</a:t>
            </a:r>
            <a:r>
              <a:rPr lang="en-US" sz="1600"/>
              <a:t>#CountGroupby",</a:t>
            </a:r>
          </a:p>
          <a:p>
            <a:pPr algn="l">
              <a:buNone/>
            </a:pPr>
            <a:r>
              <a:rPr lang="en-US" sz="1600"/>
              <a:t>3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AUCTION</a:t>
            </a:r>
            <a:r>
              <a:rPr lang="en-US" sz="1600"/>
              <a:t>",</a:t>
            </a:r>
          </a:p>
          <a:p>
            <a:pPr algn="l">
              <a:buNone/>
            </a:pPr>
            <a:r>
              <a:rPr lang="en-US" sz="1600"/>
              <a:t>4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ALL_CATS Histogram</a:t>
            </a:r>
            <a:r>
              <a:rPr lang="en-US" sz="1600"/>
              <a:t>",</a:t>
            </a:r>
          </a:p>
          <a:p>
            <a:pPr algn="l">
              <a:buNone/>
            </a:pPr>
            <a:r>
              <a:rPr lang="en-US" sz="1600"/>
              <a:t>5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BIN</a:t>
            </a:r>
            <a:r>
              <a:rPr lang="en-US" sz="1600"/>
              <a:t>",</a:t>
            </a:r>
          </a:p>
          <a:p>
            <a:pPr algn="l">
              <a:buNone/>
            </a:pPr>
            <a:endParaRPr lang="en-US" sz="1600"/>
          </a:p>
          <a:p>
            <a:pPr algn="l">
              <a:buNone/>
            </a:pPr>
            <a:r>
              <a:rPr lang="en-US" sz="1600"/>
              <a:t>6  "output_fields":[{"term_reference":"ParentID",</a:t>
            </a:r>
          </a:p>
          <a:p>
            <a:pPr algn="l">
              <a:buNone/>
            </a:pPr>
            <a:r>
              <a:rPr lang="en-US" sz="1600"/>
              <a:t>    "output_table_name":"ot1_findItems",</a:t>
            </a:r>
          </a:p>
          <a:p>
            <a:pPr algn="l">
              <a:buNone/>
            </a:pPr>
            <a:r>
              <a:rPr lang="en-US" sz="1600"/>
              <a:t>7  "output_fields":[{"term_reference":"ParentID",</a:t>
            </a:r>
          </a:p>
          <a:p>
            <a:pPr algn="l">
              <a:buNone/>
            </a:pPr>
            <a:r>
              <a:rPr lang="en-US" sz="1600"/>
              <a:t>    "output_table_name":"ot2_findItems”,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2438400"/>
            <a:ext cx="2209800" cy="5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histograms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46972"/>
            <a:ext cx="2362200" cy="7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Auction/BIN</a:t>
            </a:r>
            <a:br>
              <a:rPr lang="en-US"/>
            </a:br>
            <a:r>
              <a:rPr lang="en-US" sz="2000"/>
              <a:t>(</a:t>
            </a:r>
            <a:r>
              <a:rPr lang="en-US" sz="2000" b="1"/>
              <a:t>B</a:t>
            </a:r>
            <a:r>
              <a:rPr lang="en-US" sz="2000"/>
              <a:t>uy </a:t>
            </a:r>
            <a:r>
              <a:rPr lang="en-US" sz="2000" b="1"/>
              <a:t>I</a:t>
            </a:r>
            <a:r>
              <a:rPr lang="en-US" sz="2000"/>
              <a:t>t </a:t>
            </a:r>
            <a:r>
              <a:rPr lang="en-US" sz="2000" b="1"/>
              <a:t>N</a:t>
            </a:r>
            <a:r>
              <a:rPr lang="en-US" sz="2000"/>
              <a:t>ow)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1219200"/>
            <a:ext cx="18288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/>
              <a:t>8 subqueries</a:t>
            </a:r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 bwMode="auto">
          <a:xfrm flipH="1" flipV="1">
            <a:off x="4876800" y="1828800"/>
            <a:ext cx="1752600" cy="862233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1"/>
          </p:cNvCxnSpPr>
          <p:nvPr/>
        </p:nvCxnSpPr>
        <p:spPr bwMode="auto">
          <a:xfrm flipH="1" flipV="1">
            <a:off x="4800600" y="2286001"/>
            <a:ext cx="1828800" cy="405032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1"/>
          </p:cNvCxnSpPr>
          <p:nvPr/>
        </p:nvCxnSpPr>
        <p:spPr bwMode="auto">
          <a:xfrm flipH="1">
            <a:off x="4800600" y="2691033"/>
            <a:ext cx="1828800" cy="2045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7" idx="1"/>
          </p:cNvCxnSpPr>
          <p:nvPr/>
        </p:nvCxnSpPr>
        <p:spPr bwMode="auto">
          <a:xfrm flipH="1">
            <a:off x="4876800" y="2691033"/>
            <a:ext cx="1752600" cy="6617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 bwMode="auto">
          <a:xfrm>
            <a:off x="5029200" y="5105400"/>
            <a:ext cx="304800" cy="9906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1"/>
          </p:cNvCxnSpPr>
          <p:nvPr/>
        </p:nvCxnSpPr>
        <p:spPr bwMode="auto">
          <a:xfrm flipH="1">
            <a:off x="4800600" y="2691033"/>
            <a:ext cx="1828800" cy="11951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00600" y="2667000"/>
            <a:ext cx="1828800" cy="1752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53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eBay Query  (actual xml)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E7EEF-7774-4766-AC9D-BA159360F54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536575" y="640080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1pPr>
            <a:lvl2pPr marL="4572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2pPr>
            <a:lvl3pPr marL="9144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3pPr>
            <a:lvl4pPr marL="13716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4pPr>
            <a:lvl5pPr marL="1828800" algn="ctr" rtl="0" fontAlgn="base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Char char="•"/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Osaka" pitchFamily="1" charset="-128"/>
                <a:cs typeface="+mn-cs"/>
              </a:defRPr>
            </a:lvl9pPr>
          </a:lstStyle>
          <a:p>
            <a:pPr>
              <a:defRPr/>
            </a:pPr>
            <a:fld id="{D62AB0AA-47ED-4D52-BD20-1CECB7C8EFE4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534400" cy="469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sz="1400"/>
          </a:p>
          <a:p>
            <a:pPr algn="l">
              <a:buNone/>
            </a:pPr>
            <a:r>
              <a:rPr lang="en-US" sz="1600"/>
              <a:t>0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"output_table_name":"ITEM.findItems.groupby.LH_ItemCondition#NotSpecifiedCountGb”,</a:t>
            </a:r>
          </a:p>
          <a:p>
            <a:pPr algn="l">
              <a:buNone/>
            </a:pPr>
            <a:r>
              <a:rPr lang="en-US" sz="1600"/>
              <a:t>1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"output_table_name":"ITEM.findItems.groupby.prodRefId",</a:t>
            </a:r>
          </a:p>
          <a:p>
            <a:pPr algn="l">
              <a:buNone/>
            </a:pPr>
            <a:r>
              <a:rPr lang="en-US" sz="1600"/>
              <a:t>2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"output_table_name":"ITEM.findItems.groupby.LH_</a:t>
            </a:r>
            <a:r>
              <a:rPr lang="en-US" sz="1600" b="1"/>
              <a:t>ItemCondition</a:t>
            </a:r>
            <a:r>
              <a:rPr lang="en-US" sz="1600"/>
              <a:t>#CountGroupby",</a:t>
            </a:r>
          </a:p>
          <a:p>
            <a:pPr algn="l">
              <a:buNone/>
            </a:pPr>
            <a:r>
              <a:rPr lang="en-US" sz="1600"/>
              <a:t>3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AUCTION</a:t>
            </a:r>
            <a:r>
              <a:rPr lang="en-US" sz="1600"/>
              <a:t>",</a:t>
            </a:r>
          </a:p>
          <a:p>
            <a:pPr algn="l">
              <a:buNone/>
            </a:pPr>
            <a:r>
              <a:rPr lang="en-US" sz="1600"/>
              <a:t>4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ALL_CATS Histogram</a:t>
            </a:r>
            <a:r>
              <a:rPr lang="en-US" sz="1600"/>
              <a:t>",</a:t>
            </a:r>
          </a:p>
          <a:p>
            <a:pPr algn="l">
              <a:buNone/>
            </a:pPr>
            <a:r>
              <a:rPr lang="en-US" sz="1600"/>
              <a:t>5  "output_fields":[{"term_reference":"COUNT",</a:t>
            </a:r>
          </a:p>
          <a:p>
            <a:pPr algn="l">
              <a:buNone/>
            </a:pPr>
            <a:r>
              <a:rPr lang="en-US" sz="1600"/>
              <a:t>    "output_table_name":"ITEM.findItems.groupby.</a:t>
            </a:r>
            <a:r>
              <a:rPr lang="en-US" sz="1600" b="1"/>
              <a:t>BIN</a:t>
            </a:r>
            <a:r>
              <a:rPr lang="en-US" sz="1600"/>
              <a:t>",</a:t>
            </a:r>
          </a:p>
          <a:p>
            <a:pPr algn="l">
              <a:buNone/>
            </a:pPr>
            <a:endParaRPr lang="en-US" sz="1600"/>
          </a:p>
          <a:p>
            <a:pPr algn="l">
              <a:buNone/>
            </a:pPr>
            <a:r>
              <a:rPr lang="en-US" sz="1600"/>
              <a:t>6  </a:t>
            </a:r>
            <a:r>
              <a:rPr lang="en-US" sz="1600">
                <a:solidFill>
                  <a:srgbClr val="FF0000"/>
                </a:solidFill>
              </a:rPr>
              <a:t>"output_fields":[{"term_reference":"ParentID",</a:t>
            </a:r>
          </a:p>
          <a:p>
            <a:pPr algn="l">
              <a:buNone/>
            </a:pPr>
            <a:r>
              <a:rPr lang="en-US" sz="1600">
                <a:solidFill>
                  <a:srgbClr val="FF0000"/>
                </a:solidFill>
              </a:rPr>
              <a:t>    "output_table_name":"ot1_findItems",</a:t>
            </a:r>
          </a:p>
          <a:p>
            <a:pPr algn="l">
              <a:buNone/>
            </a:pPr>
            <a:r>
              <a:rPr lang="en-US" sz="1600">
                <a:solidFill>
                  <a:srgbClr val="FF0000"/>
                </a:solidFill>
              </a:rPr>
              <a:t>7  "output_fields":[{"term_reference":"ParentID",</a:t>
            </a:r>
          </a:p>
          <a:p>
            <a:pPr algn="l">
              <a:buNone/>
            </a:pPr>
            <a:r>
              <a:rPr lang="en-US" sz="1600">
                <a:solidFill>
                  <a:srgbClr val="FF0000"/>
                </a:solidFill>
              </a:rPr>
              <a:t>    "output_table_name":"ot2_findItems”,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2438400"/>
            <a:ext cx="2209800" cy="50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histograms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5146972"/>
            <a:ext cx="2362200" cy="7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Auction/BIN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 b="1">
                <a:solidFill>
                  <a:srgbClr val="FF0000"/>
                </a:solidFill>
              </a:rPr>
              <a:t>B</a:t>
            </a:r>
            <a:r>
              <a:rPr lang="en-US" sz="2000">
                <a:solidFill>
                  <a:srgbClr val="FF0000"/>
                </a:solidFill>
              </a:rPr>
              <a:t>uy </a:t>
            </a:r>
            <a:r>
              <a:rPr lang="en-US" sz="2000" b="1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t </a:t>
            </a:r>
            <a:r>
              <a:rPr lang="en-US" sz="2000" b="1">
                <a:solidFill>
                  <a:srgbClr val="FF0000"/>
                </a:solidFill>
              </a:rPr>
              <a:t>N</a:t>
            </a:r>
            <a:r>
              <a:rPr lang="en-US" sz="2000">
                <a:solidFill>
                  <a:srgbClr val="FF0000"/>
                </a:solidFill>
              </a:rPr>
              <a:t>ow)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1219200"/>
            <a:ext cx="18288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/>
              <a:t>8 subqueries</a:t>
            </a:r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 bwMode="auto">
          <a:xfrm flipH="1" flipV="1">
            <a:off x="4876800" y="1828800"/>
            <a:ext cx="1752600" cy="862233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7" idx="1"/>
          </p:cNvCxnSpPr>
          <p:nvPr/>
        </p:nvCxnSpPr>
        <p:spPr bwMode="auto">
          <a:xfrm flipH="1" flipV="1">
            <a:off x="4800600" y="2286001"/>
            <a:ext cx="1828800" cy="405032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1"/>
          </p:cNvCxnSpPr>
          <p:nvPr/>
        </p:nvCxnSpPr>
        <p:spPr bwMode="auto">
          <a:xfrm flipH="1">
            <a:off x="4800600" y="2691033"/>
            <a:ext cx="1828800" cy="2045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7" idx="1"/>
          </p:cNvCxnSpPr>
          <p:nvPr/>
        </p:nvCxnSpPr>
        <p:spPr bwMode="auto">
          <a:xfrm flipH="1">
            <a:off x="4876800" y="2691033"/>
            <a:ext cx="1752600" cy="6617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 bwMode="auto">
          <a:xfrm>
            <a:off x="5029200" y="5105400"/>
            <a:ext cx="304800" cy="9906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1"/>
          </p:cNvCxnSpPr>
          <p:nvPr/>
        </p:nvCxnSpPr>
        <p:spPr bwMode="auto">
          <a:xfrm flipH="1">
            <a:off x="4800600" y="2691033"/>
            <a:ext cx="1828800" cy="1195167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800600" y="2667000"/>
            <a:ext cx="1828800" cy="17526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226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Auction vs BIN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Auction items and BIN (Buy it Now) items ranked separately in QN</a:t>
            </a:r>
          </a:p>
          <a:p>
            <a:pPr lvl="1"/>
            <a:r>
              <a:rPr lang="en-US"/>
              <a:t>Separate subqueries (as on last slide)</a:t>
            </a:r>
          </a:p>
          <a:p>
            <a:r>
              <a:rPr lang="en-US"/>
              <a:t>Combined in TRS on the way up</a:t>
            </a:r>
          </a:p>
          <a:p>
            <a:pPr lvl="1"/>
            <a:r>
              <a:rPr lang="en-US"/>
              <a:t>Combined in a fixed ratio</a:t>
            </a:r>
          </a:p>
          <a:p>
            <a:pPr lvl="1"/>
            <a:r>
              <a:rPr lang="en-US"/>
              <a:t>E.g. if ratio is 2/3 then</a:t>
            </a:r>
          </a:p>
          <a:p>
            <a:pPr lvl="2"/>
            <a:r>
              <a:rPr lang="en-US"/>
              <a:t>BIN, BIN, Auction, BIN, BIN, Auction, BIN, BIN, ….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sz="1800" dirty="0"/>
              <a:t>index, query node and scatter gather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sz="1800" dirty="0"/>
              <a:t>Query rewrites:   e.g. ski  </a:t>
            </a:r>
            <a:r>
              <a:rPr lang="en-US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05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1800" dirty="0"/>
              <a:t>ski OR skis</a:t>
            </a:r>
          </a:p>
          <a:p>
            <a:pPr lvl="1"/>
            <a:r>
              <a:rPr lang="en-US" sz="1800" dirty="0"/>
              <a:t>Multiple targets for search:  e.g. active,  completed </a:t>
            </a:r>
          </a:p>
          <a:p>
            <a:pPr lvl="1"/>
            <a:r>
              <a:rPr lang="en-US" sz="1800" dirty="0"/>
              <a:t>Null &amp; Low</a:t>
            </a:r>
          </a:p>
          <a:p>
            <a:pPr lvl="2"/>
            <a:r>
              <a:rPr lang="en-US" dirty="0"/>
              <a:t>If query returns 0 or only a few results, query is rewritten to get more results</a:t>
            </a:r>
          </a:p>
          <a:p>
            <a:pPr lvl="1"/>
            <a:r>
              <a:rPr lang="en-US" sz="1800" dirty="0"/>
              <a:t>Multiple related queries</a:t>
            </a:r>
          </a:p>
          <a:p>
            <a:pPr lvl="2"/>
            <a:r>
              <a:rPr lang="en-US" dirty="0"/>
              <a:t>Return top 200 results</a:t>
            </a:r>
          </a:p>
          <a:p>
            <a:pPr lvl="2"/>
            <a:r>
              <a:rPr lang="en-US" dirty="0"/>
              <a:t>But also compute the total number of results</a:t>
            </a:r>
          </a:p>
          <a:p>
            <a:pPr lvl="1"/>
            <a:r>
              <a:rPr lang="en-US" sz="1800" dirty="0">
                <a:solidFill>
                  <a:srgbClr val="FF5050"/>
                </a:solidFill>
              </a:rPr>
              <a:t>Query nodes need extra info for ranking</a:t>
            </a:r>
          </a:p>
          <a:p>
            <a:pPr lvl="2"/>
            <a:r>
              <a:rPr lang="en-US" dirty="0">
                <a:solidFill>
                  <a:srgbClr val="FF5050"/>
                </a:solidFill>
              </a:rPr>
              <a:t>E.g. historical behavior of the query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38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345391" y="3268334"/>
            <a:ext cx="550209" cy="465466"/>
            <a:chOff x="6458526" y="3410532"/>
            <a:chExt cx="825314" cy="444308"/>
          </a:xfrm>
        </p:grpSpPr>
        <p:grpSp>
          <p:nvGrpSpPr>
            <p:cNvPr id="111" name="Group 11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TLA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200" y="5486400"/>
            <a:ext cx="1042265" cy="846171"/>
            <a:chOff x="5867400" y="5221928"/>
            <a:chExt cx="1042265" cy="846171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6096000" y="5410200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1433" y="5311024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958630" y="5221928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67400" y="5334000"/>
              <a:ext cx="990600" cy="38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/>
                <a:t>DSBE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 bwMode="auto">
          <a:xfrm>
            <a:off x="2971800" y="2895600"/>
            <a:ext cx="1447800" cy="1143000"/>
          </a:xfrm>
          <a:prstGeom prst="straightConnector1">
            <a:avLst/>
          </a:prstGeom>
          <a:solidFill>
            <a:srgbClr val="008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125"/>
          <p:cNvSpPr/>
          <p:nvPr/>
        </p:nvSpPr>
        <p:spPr>
          <a:xfrm>
            <a:off x="5257800" y="1447800"/>
            <a:ext cx="3657600" cy="348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/>
              <a:t>TRS has direct path to DSBE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Query nodes need DSBE info for ranking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Wasteful for each QN to connect to DSBE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So TRS does this once, and passed results down to QN</a:t>
            </a:r>
          </a:p>
        </p:txBody>
      </p:sp>
    </p:spTree>
    <p:extLst>
      <p:ext uri="{BB962C8B-B14F-4D97-AF65-F5344CB8AC3E}">
        <p14:creationId xmlns:p14="http://schemas.microsoft.com/office/powerpoint/2010/main" val="505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DSBE 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03600" y="2409371"/>
            <a:ext cx="550209" cy="465466"/>
            <a:chOff x="6458526" y="3410532"/>
            <a:chExt cx="825314" cy="444308"/>
          </a:xfrm>
        </p:grpSpPr>
        <p:grpSp>
          <p:nvGrpSpPr>
            <p:cNvPr id="43" name="Group 4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58526" y="3410532"/>
              <a:ext cx="762000" cy="242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100" dirty="0"/>
                <a:t>SIBE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32000" y="4484914"/>
            <a:ext cx="550209" cy="465466"/>
            <a:chOff x="6458526" y="3410532"/>
            <a:chExt cx="825314" cy="444308"/>
          </a:xfrm>
        </p:grpSpPr>
        <p:grpSp>
          <p:nvGrpSpPr>
            <p:cNvPr id="61" name="Group 6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200" y="1447800"/>
            <a:ext cx="609600" cy="26930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Client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400" y="5442857"/>
            <a:ext cx="1016000" cy="957943"/>
            <a:chOff x="2466495" y="5572222"/>
            <a:chExt cx="1117985" cy="82168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66495" y="5572222"/>
              <a:ext cx="990601" cy="620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Active Items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0" y="5442857"/>
            <a:ext cx="1016000" cy="957943"/>
            <a:chOff x="2466495" y="5572222"/>
            <a:chExt cx="1117985" cy="82168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633907" y="5765907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58475" y="5671239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473422" y="5586193"/>
              <a:ext cx="950573" cy="627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66495" y="5572222"/>
              <a:ext cx="990601" cy="682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Completed Items</a:t>
              </a:r>
              <a:endParaRPr lang="en-US" sz="2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794000" y="4484914"/>
            <a:ext cx="550209" cy="465466"/>
            <a:chOff x="6458526" y="3410532"/>
            <a:chExt cx="825314" cy="444308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066800" y="4498420"/>
            <a:ext cx="550209" cy="465466"/>
            <a:chOff x="6458526" y="3410532"/>
            <a:chExt cx="825314" cy="444308"/>
          </a:xfrm>
        </p:grpSpPr>
        <p:grpSp>
          <p:nvGrpSpPr>
            <p:cNvPr id="135" name="Group 13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4800" y="4498420"/>
            <a:ext cx="550209" cy="465466"/>
            <a:chOff x="6458526" y="3410532"/>
            <a:chExt cx="825314" cy="444308"/>
          </a:xfrm>
        </p:grpSpPr>
        <p:grpSp>
          <p:nvGrpSpPr>
            <p:cNvPr id="141" name="Group 14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3" name="Rectangle 14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11600" y="4578249"/>
            <a:ext cx="550209" cy="465466"/>
            <a:chOff x="6458526" y="3410532"/>
            <a:chExt cx="825314" cy="4443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631391" y="4578249"/>
            <a:ext cx="550209" cy="465466"/>
            <a:chOff x="6458526" y="3410532"/>
            <a:chExt cx="825314" cy="444308"/>
          </a:xfrm>
        </p:grpSpPr>
        <p:grpSp>
          <p:nvGrpSpPr>
            <p:cNvPr id="153" name="Group 152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55" name="Rectangle 154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6458526" y="3410532"/>
              <a:ext cx="762000" cy="28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LLA</a:t>
              </a:r>
              <a:endParaRPr lang="en-US" dirty="0"/>
            </a:p>
          </p:txBody>
        </p:sp>
      </p:grpSp>
      <p:cxnSp>
        <p:nvCxnSpPr>
          <p:cNvPr id="159" name="Straight Arrow Connector 158"/>
          <p:cNvCxnSpPr/>
          <p:nvPr/>
        </p:nvCxnSpPr>
        <p:spPr bwMode="auto">
          <a:xfrm>
            <a:off x="2641600" y="1930400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1473200" y="1611086"/>
            <a:ext cx="6604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641600" y="2888343"/>
            <a:ext cx="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997200" y="2648857"/>
            <a:ext cx="355600" cy="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45212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508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2692400" y="3846286"/>
            <a:ext cx="0" cy="239486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1016000" y="4085771"/>
            <a:ext cx="35052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H="1">
            <a:off x="43180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>
            <a:off x="26924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 flipH="1">
            <a:off x="24892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>
            <a:off x="1016000" y="4085771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H="1">
            <a:off x="812800" y="4085771"/>
            <a:ext cx="2032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traight Arrow Connector 197"/>
          <p:cNvCxnSpPr/>
          <p:nvPr/>
        </p:nvCxnSpPr>
        <p:spPr bwMode="auto">
          <a:xfrm>
            <a:off x="609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H="1">
            <a:off x="914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 flipH="1">
            <a:off x="1117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 flipH="1">
            <a:off x="22860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2387600" y="5043714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flipH="1">
            <a:off x="2692400" y="5043714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flipH="1">
            <a:off x="2895600" y="5043714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H="1">
            <a:off x="41148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4216400" y="5123543"/>
            <a:ext cx="101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H="1">
            <a:off x="4521200" y="5123543"/>
            <a:ext cx="3556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flipH="1">
            <a:off x="4724400" y="5123543"/>
            <a:ext cx="152400" cy="319314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876800" y="1447800"/>
            <a:ext cx="3810000" cy="36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/>
              <a:t>DSBE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Demand Service Back End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Contains info about a query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Examples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average historical recall size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Dom cat: category with most historical clicks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345391" y="1447800"/>
            <a:ext cx="550209" cy="465466"/>
            <a:chOff x="6458526" y="3410532"/>
            <a:chExt cx="825314" cy="444308"/>
          </a:xfrm>
        </p:grpSpPr>
        <p:grpSp>
          <p:nvGrpSpPr>
            <p:cNvPr id="115" name="Group 114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SLB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45391" y="2362200"/>
            <a:ext cx="550209" cy="465466"/>
            <a:chOff x="6458526" y="3410532"/>
            <a:chExt cx="825314" cy="4443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23" name="Rectangle 12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TRS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345391" y="3268334"/>
            <a:ext cx="550209" cy="465466"/>
            <a:chOff x="6458526" y="3410532"/>
            <a:chExt cx="825314" cy="444308"/>
          </a:xfrm>
        </p:grpSpPr>
        <p:grpSp>
          <p:nvGrpSpPr>
            <p:cNvPr id="111" name="Group 110"/>
            <p:cNvGrpSpPr/>
            <p:nvPr/>
          </p:nvGrpSpPr>
          <p:grpSpPr>
            <a:xfrm>
              <a:off x="6477000" y="3429000"/>
              <a:ext cx="806840" cy="425840"/>
              <a:chOff x="640960" y="4831960"/>
              <a:chExt cx="806840" cy="42584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62000" y="495300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5000"/>
                  </a:lnSpc>
                  <a:spcBef>
                    <a:spcPct val="0"/>
                  </a:spcBef>
                  <a:spcAft>
                    <a:spcPct val="10000"/>
                  </a:spcAft>
                  <a:buClr>
                    <a:srgbClr val="A80C35"/>
                  </a:buClr>
                  <a:buSzTx/>
                  <a:buFontTx/>
                  <a:buChar char="•"/>
                  <a:tabLst/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Osaka" pitchFamily="1" charset="-128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01480" y="489248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640960" y="4831960"/>
                <a:ext cx="6858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458526" y="3410532"/>
              <a:ext cx="762000" cy="27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300" dirty="0"/>
                <a:t>TLA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200" y="5486400"/>
            <a:ext cx="1042265" cy="846171"/>
            <a:chOff x="5867400" y="5221928"/>
            <a:chExt cx="1042265" cy="846171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6096000" y="5410200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1433" y="5311024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958630" y="5221928"/>
              <a:ext cx="813665" cy="657899"/>
            </a:xfrm>
            <a:prstGeom prst="rect">
              <a:avLst/>
            </a:prstGeom>
            <a:solidFill>
              <a:srgbClr val="FFA4A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67400" y="5334000"/>
              <a:ext cx="990600" cy="387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/>
                <a:t>DSBE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4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AB0AA-47ED-4D52-BD20-1CECB7C8EFE4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95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AB0AA-47ED-4D52-BD20-1CECB7C8EFE4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1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Raffi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Why SLB:  because the load balancer in library can only handle about 8 hosts, but TRS might have (say) 30</a:t>
            </a:r>
          </a:p>
          <a:p>
            <a:r>
              <a:rPr lang="en-US" sz="1400" dirty="0"/>
              <a:t>There is a separate Set of LLA for QN120, QN80,. Completed pool and DSBE.   Choice between 120 and 80 made by load</a:t>
            </a:r>
          </a:p>
          <a:p>
            <a:r>
              <a:rPr lang="en-US" sz="1400" dirty="0"/>
              <a:t>The QN grid has two tables: item table and seller table</a:t>
            </a:r>
          </a:p>
          <a:p>
            <a:r>
              <a:rPr lang="en-US" sz="1400" dirty="0"/>
              <a:t>The TLA is the official path to DSBE.   TRS has a ‘shortcut’  The TLA path is used when the client requests DSBE</a:t>
            </a:r>
          </a:p>
          <a:p>
            <a:r>
              <a:rPr lang="en-US" sz="1400" dirty="0"/>
              <a:t>A Cassini request can have independent queries.  A query can have subqueries, i.e. (q, q1, q2, …).   The subqueries assume that q has been run.  For example q returns items, q1 is histogram.  They share the ‘select’ part of the query.</a:t>
            </a:r>
          </a:p>
          <a:p>
            <a:r>
              <a:rPr lang="en-US" sz="1400" dirty="0"/>
              <a:t>TLA chooses a grid.</a:t>
            </a:r>
          </a:p>
          <a:p>
            <a:r>
              <a:rPr lang="en-US" sz="1400" dirty="0"/>
              <a:t>DSBE:  when creating each entry is indexed by a query.   But then SBE treats each query as a document, and builds an index for them.  When you query the ‘documents’, you can use KAND.  Associated with each document is the ‘blob’, the DSBE payload.</a:t>
            </a:r>
          </a:p>
          <a:p>
            <a:r>
              <a:rPr lang="en-US" sz="1400" dirty="0"/>
              <a:t>The index;  no stop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15300" cy="4987925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Overview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index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query node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scatter gather</a:t>
            </a:r>
          </a:p>
          <a:p>
            <a:r>
              <a:rPr lang="en-US" sz="2800" dirty="0"/>
              <a:t>Architecture</a:t>
            </a:r>
          </a:p>
          <a:p>
            <a:pPr lvl="1"/>
            <a:r>
              <a:rPr lang="en-US" dirty="0"/>
              <a:t>Query rewrites:   e.g. ski  </a:t>
            </a:r>
            <a:r>
              <a:rPr lang="en-US" sz="1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1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ski OR skis</a:t>
            </a:r>
          </a:p>
          <a:p>
            <a:pPr lvl="1"/>
            <a:r>
              <a:rPr lang="en-US" dirty="0"/>
              <a:t>Multiple targets for search:  e.g. active,  completed </a:t>
            </a:r>
          </a:p>
          <a:p>
            <a:pPr lvl="1"/>
            <a:r>
              <a:rPr lang="en-US" dirty="0"/>
              <a:t>Null &amp; Low</a:t>
            </a:r>
          </a:p>
          <a:p>
            <a:pPr lvl="2"/>
            <a:r>
              <a:rPr lang="en-US" sz="2000" dirty="0"/>
              <a:t>If query returns 0 or only a few results, query is rewritten to get more results</a:t>
            </a:r>
          </a:p>
          <a:p>
            <a:pPr lvl="1"/>
            <a:r>
              <a:rPr lang="en-US" sz="2400" dirty="0"/>
              <a:t>Etc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4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Index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E7EEF-7774-4766-AC9D-BA159360F54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7319" y="3886200"/>
            <a:ext cx="1954081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Item Titles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4724400"/>
            <a:ext cx="3278090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/>
              <a:t>1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shirt</a:t>
            </a:r>
          </a:p>
          <a:p>
            <a:pPr algn="l">
              <a:buNone/>
            </a:pPr>
            <a:r>
              <a:rPr lang="en-US" sz="2400" dirty="0"/>
              <a:t>2 blue cotton shirt</a:t>
            </a:r>
          </a:p>
          <a:p>
            <a:pPr algn="l">
              <a:buNone/>
            </a:pPr>
            <a:r>
              <a:rPr lang="en-US" sz="2400" dirty="0"/>
              <a:t>3 blue </a:t>
            </a:r>
            <a:r>
              <a:rPr lang="en-US" sz="2400" dirty="0">
                <a:solidFill>
                  <a:srgbClr val="0000FF"/>
                </a:solidFill>
              </a:rPr>
              <a:t>sweater</a:t>
            </a:r>
          </a:p>
          <a:p>
            <a:pPr algn="l">
              <a:buNone/>
            </a:pPr>
            <a:r>
              <a:rPr lang="en-US" sz="2400" dirty="0"/>
              <a:t>4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cotton </a:t>
            </a:r>
            <a:r>
              <a:rPr lang="en-US" sz="2400" dirty="0">
                <a:solidFill>
                  <a:srgbClr val="0000FF"/>
                </a:solidFill>
              </a:rPr>
              <a:t>sweater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8129" y="3886200"/>
            <a:ext cx="1967205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Item 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4495800"/>
            <a:ext cx="1861207" cy="199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2400" dirty="0"/>
              <a:t>blue</a:t>
            </a:r>
          </a:p>
          <a:p>
            <a:pPr algn="l">
              <a:buNone/>
            </a:pPr>
            <a:r>
              <a:rPr lang="en-US" sz="2400" dirty="0"/>
              <a:t>cotton</a:t>
            </a:r>
          </a:p>
          <a:p>
            <a:pPr algn="l">
              <a:buNone/>
            </a:pPr>
            <a:r>
              <a:rPr lang="en-US" sz="2400" dirty="0">
                <a:solidFill>
                  <a:srgbClr val="FF0000"/>
                </a:solidFill>
              </a:rPr>
              <a:t>red         1,4</a:t>
            </a:r>
          </a:p>
          <a:p>
            <a:pPr algn="l">
              <a:buNone/>
            </a:pPr>
            <a:r>
              <a:rPr lang="en-US" sz="2400" dirty="0"/>
              <a:t>shirt</a:t>
            </a:r>
          </a:p>
          <a:p>
            <a:pPr algn="l">
              <a:buNone/>
            </a:pPr>
            <a:r>
              <a:rPr lang="en-US" sz="2400" dirty="0">
                <a:solidFill>
                  <a:srgbClr val="0000FF"/>
                </a:solidFill>
              </a:rPr>
              <a:t>sweater  3,4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3048000" y="4953000"/>
            <a:ext cx="2286000" cy="54153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1"/>
          </p:cNvCxnSpPr>
          <p:nvPr/>
        </p:nvCxnSpPr>
        <p:spPr bwMode="auto">
          <a:xfrm flipH="1">
            <a:off x="4419600" y="5494535"/>
            <a:ext cx="914400" cy="60146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582890" y="5791200"/>
            <a:ext cx="1751110" cy="457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344890" y="6172200"/>
            <a:ext cx="989110" cy="76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57200" y="3733800"/>
            <a:ext cx="80010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09600" y="1447800"/>
            <a:ext cx="6858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/>
              <a:t>Familiar Example: Index of a book</a:t>
            </a:r>
          </a:p>
          <a:p>
            <a:pPr algn="l">
              <a:buNone/>
            </a:pPr>
            <a:r>
              <a:rPr lang="en-US" sz="2400"/>
              <a:t>	each word has a list of pages</a:t>
            </a:r>
          </a:p>
          <a:p>
            <a:pPr algn="l">
              <a:buNone/>
            </a:pPr>
            <a:r>
              <a:rPr lang="en-US" i="1"/>
              <a:t>Item Index</a:t>
            </a:r>
          </a:p>
          <a:p>
            <a:pPr algn="l">
              <a:buNone/>
            </a:pPr>
            <a:r>
              <a:rPr lang="en-US" sz="2400"/>
              <a:t>	Each word has a list of items</a:t>
            </a:r>
          </a:p>
        </p:txBody>
      </p:sp>
      <p:cxnSp>
        <p:nvCxnSpPr>
          <p:cNvPr id="22" name="Curved Connector 21"/>
          <p:cNvCxnSpPr/>
          <p:nvPr/>
        </p:nvCxnSpPr>
        <p:spPr bwMode="auto">
          <a:xfrm rot="16200000" flipH="1">
            <a:off x="5334000" y="3276600"/>
            <a:ext cx="1905000" cy="1295400"/>
          </a:xfrm>
          <a:prstGeom prst="curvedConnector3">
            <a:avLst>
              <a:gd name="adj1" fmla="val 2083"/>
            </a:avLst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178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Index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E7EEF-7774-4766-AC9D-BA159360F54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57200" y="4343400"/>
            <a:ext cx="8001000" cy="0"/>
          </a:xfrm>
          <a:prstGeom prst="line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2400" y="4572000"/>
            <a:ext cx="8382000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/>
              <a:t>The query </a:t>
            </a:r>
            <a:r>
              <a:rPr lang="en-US" sz="2400" b="1" i="1" dirty="0"/>
              <a:t>red sweater </a:t>
            </a:r>
            <a:r>
              <a:rPr lang="en-US" sz="2400" dirty="0"/>
              <a:t>returns item #4</a:t>
            </a:r>
          </a:p>
          <a:p>
            <a:pPr algn="l">
              <a:buNone/>
            </a:pPr>
            <a:endParaRPr lang="en-US" sz="2400" i="1" dirty="0"/>
          </a:p>
          <a:p>
            <a:pPr algn="l">
              <a:buNone/>
            </a:pPr>
            <a:r>
              <a:rPr lang="en-US" sz="2400" i="1" dirty="0"/>
              <a:t>red sweater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/>
              <a:t>red AND sweater</a:t>
            </a:r>
          </a:p>
          <a:p>
            <a:pPr algn="l">
              <a:buNone/>
            </a:pPr>
            <a:r>
              <a:rPr lang="en-US" sz="2400" dirty="0"/>
              <a:t>                        </a:t>
            </a:r>
            <a:r>
              <a:rPr lang="en-US" sz="2400" dirty="0">
                <a:solidFill>
                  <a:srgbClr val="FF0000"/>
                </a:solidFill>
              </a:rPr>
              <a:t>(1,4)</a:t>
            </a:r>
            <a:r>
              <a:rPr lang="en-US" sz="2400" dirty="0"/>
              <a:t>  &amp;   </a:t>
            </a:r>
            <a:r>
              <a:rPr lang="en-US" sz="2400" dirty="0">
                <a:solidFill>
                  <a:srgbClr val="0000FF"/>
                </a:solidFill>
              </a:rPr>
              <a:t>(3,4)</a:t>
            </a:r>
            <a:r>
              <a:rPr lang="en-US" sz="2400" dirty="0"/>
              <a:t>    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/>
              <a:t>     4: </a:t>
            </a:r>
            <a:r>
              <a:rPr lang="en-US" sz="2000" dirty="0"/>
              <a:t>red cotton sweater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7319" y="1524000"/>
            <a:ext cx="1954081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Item Titles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2362200"/>
            <a:ext cx="3278090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/>
              <a:t>1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shirt</a:t>
            </a:r>
          </a:p>
          <a:p>
            <a:pPr algn="l">
              <a:buNone/>
            </a:pPr>
            <a:r>
              <a:rPr lang="en-US" sz="2400" dirty="0"/>
              <a:t>2 blue cotton shirt</a:t>
            </a:r>
          </a:p>
          <a:p>
            <a:pPr algn="l">
              <a:buNone/>
            </a:pPr>
            <a:r>
              <a:rPr lang="en-US" sz="2400" dirty="0"/>
              <a:t>3 blue </a:t>
            </a:r>
            <a:r>
              <a:rPr lang="en-US" sz="2400" dirty="0">
                <a:solidFill>
                  <a:srgbClr val="0000FF"/>
                </a:solidFill>
              </a:rPr>
              <a:t>sweater</a:t>
            </a:r>
          </a:p>
          <a:p>
            <a:pPr algn="l">
              <a:buNone/>
            </a:pPr>
            <a:r>
              <a:rPr lang="en-US" sz="2400" dirty="0"/>
              <a:t>4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cotton </a:t>
            </a:r>
            <a:r>
              <a:rPr lang="en-US" sz="2400" dirty="0">
                <a:solidFill>
                  <a:srgbClr val="0000FF"/>
                </a:solidFill>
              </a:rPr>
              <a:t>sweater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8129" y="1524000"/>
            <a:ext cx="1967205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Item Index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0" y="2133600"/>
            <a:ext cx="1861207" cy="199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2400" dirty="0"/>
              <a:t>blue</a:t>
            </a:r>
          </a:p>
          <a:p>
            <a:pPr algn="l">
              <a:buNone/>
            </a:pPr>
            <a:r>
              <a:rPr lang="en-US" sz="2400" dirty="0"/>
              <a:t>cotton</a:t>
            </a:r>
          </a:p>
          <a:p>
            <a:pPr algn="l">
              <a:buNone/>
            </a:pPr>
            <a:r>
              <a:rPr lang="en-US" sz="2400" dirty="0">
                <a:solidFill>
                  <a:srgbClr val="FF0000"/>
                </a:solidFill>
              </a:rPr>
              <a:t>red         1,4</a:t>
            </a:r>
          </a:p>
          <a:p>
            <a:pPr algn="l">
              <a:buNone/>
            </a:pPr>
            <a:r>
              <a:rPr lang="en-US" sz="2400" dirty="0"/>
              <a:t>shirt</a:t>
            </a:r>
          </a:p>
          <a:p>
            <a:pPr algn="l">
              <a:buNone/>
            </a:pPr>
            <a:r>
              <a:rPr lang="en-US" sz="2400" dirty="0">
                <a:solidFill>
                  <a:srgbClr val="0000FF"/>
                </a:solidFill>
              </a:rPr>
              <a:t>sweater  3,4</a:t>
            </a: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 bwMode="auto">
          <a:xfrm flipH="1" flipV="1">
            <a:off x="3048000" y="2590800"/>
            <a:ext cx="2286000" cy="54153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0" idx="1"/>
          </p:cNvCxnSpPr>
          <p:nvPr/>
        </p:nvCxnSpPr>
        <p:spPr bwMode="auto">
          <a:xfrm flipH="1">
            <a:off x="4419600" y="3132335"/>
            <a:ext cx="914400" cy="601465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FF5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3582890" y="3429000"/>
            <a:ext cx="1751110" cy="457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4344890" y="3810000"/>
            <a:ext cx="989110" cy="76200"/>
          </a:xfrm>
          <a:prstGeom prst="straightConnector1">
            <a:avLst/>
          </a:prstGeom>
          <a:solidFill>
            <a:srgbClr val="0080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3329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Node (QN)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node takes a query as input and gets the set of items matching the query</a:t>
            </a:r>
          </a:p>
          <a:p>
            <a:pPr lvl="1"/>
            <a:r>
              <a:rPr lang="en-US" dirty="0"/>
              <a:t>It uses an index to find the items</a:t>
            </a:r>
          </a:p>
          <a:p>
            <a:r>
              <a:rPr lang="en-US" dirty="0"/>
              <a:t>For each returned item, it computes a score</a:t>
            </a:r>
          </a:p>
          <a:p>
            <a:pPr lvl="1"/>
            <a:r>
              <a:rPr lang="en-US" dirty="0"/>
              <a:t>A higher score means a better match</a:t>
            </a:r>
          </a:p>
          <a:p>
            <a:pPr lvl="1"/>
            <a:r>
              <a:rPr lang="en-US" dirty="0"/>
              <a:t>On the search results page (SRP), items will be ranked by score</a:t>
            </a:r>
          </a:p>
          <a:p>
            <a:r>
              <a:rPr lang="en-US" dirty="0"/>
              <a:t>QN then returns the set of items, together with their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5400"/>
            <a:ext cx="8115300" cy="1828800"/>
          </a:xfrm>
        </p:spPr>
        <p:txBody>
          <a:bodyPr/>
          <a:lstStyle/>
          <a:p>
            <a:r>
              <a:rPr lang="en-US" sz="2000" dirty="0"/>
              <a:t>The index is divided into pieces (shards)</a:t>
            </a:r>
          </a:p>
          <a:p>
            <a:pPr lvl="1"/>
            <a:r>
              <a:rPr lang="en-US" sz="1600" dirty="0"/>
              <a:t>The items are divided into k groups</a:t>
            </a:r>
          </a:p>
          <a:p>
            <a:pPr lvl="1"/>
            <a:r>
              <a:rPr lang="en-US" sz="1600" dirty="0"/>
              <a:t>Each index shard contains (essentially) all the index words</a:t>
            </a:r>
          </a:p>
          <a:p>
            <a:pPr lvl="1"/>
            <a:r>
              <a:rPr lang="en-US" sz="1600" dirty="0"/>
              <a:t>But only one group of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756" y="3352800"/>
            <a:ext cx="1501733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Shard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962400"/>
            <a:ext cx="2819400" cy="199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/>
              <a:t>blue        1,7,13,21</a:t>
            </a:r>
          </a:p>
          <a:p>
            <a:pPr algn="l">
              <a:buNone/>
            </a:pPr>
            <a:r>
              <a:rPr lang="en-US" sz="2400" dirty="0"/>
              <a:t>cotton     5,13</a:t>
            </a:r>
          </a:p>
          <a:p>
            <a:pPr algn="l">
              <a:buNone/>
            </a:pPr>
            <a:r>
              <a:rPr lang="en-US" sz="2400" dirty="0"/>
              <a:t>red         1,3,7,13</a:t>
            </a:r>
          </a:p>
          <a:p>
            <a:pPr algn="l">
              <a:buNone/>
            </a:pPr>
            <a:r>
              <a:rPr lang="en-US" sz="2400" dirty="0"/>
              <a:t>shirt        </a:t>
            </a:r>
          </a:p>
          <a:p>
            <a:pPr algn="l">
              <a:buNone/>
            </a:pPr>
            <a:r>
              <a:rPr lang="en-US" sz="2400" dirty="0"/>
              <a:t>sweater  3,5,7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4038600"/>
            <a:ext cx="3276600" cy="199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dirty="0"/>
              <a:t>blue        2,4</a:t>
            </a:r>
          </a:p>
          <a:p>
            <a:pPr algn="l">
              <a:buNone/>
            </a:pPr>
            <a:r>
              <a:rPr lang="en-US" sz="2400" dirty="0"/>
              <a:t>cotton     2,6,10</a:t>
            </a:r>
          </a:p>
          <a:p>
            <a:pPr algn="l">
              <a:buNone/>
            </a:pPr>
            <a:r>
              <a:rPr lang="en-US" sz="2400" dirty="0"/>
              <a:t>red         2,4,10,22,24</a:t>
            </a:r>
          </a:p>
          <a:p>
            <a:pPr algn="l">
              <a:buNone/>
            </a:pPr>
            <a:r>
              <a:rPr lang="en-US" sz="2400" dirty="0"/>
              <a:t>shirt        4,6</a:t>
            </a:r>
          </a:p>
          <a:p>
            <a:pPr algn="l">
              <a:buNone/>
            </a:pPr>
            <a:r>
              <a:rPr lang="en-US" sz="2400" dirty="0"/>
              <a:t>sweater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14400" y="3962400"/>
            <a:ext cx="2819400" cy="2133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038600"/>
            <a:ext cx="3276600" cy="2133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10000"/>
              </a:spcAft>
              <a:buClr>
                <a:srgbClr val="A80C35"/>
              </a:buClr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pitchFamily="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429000"/>
            <a:ext cx="1501733" cy="505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Shard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3276600"/>
            <a:ext cx="1600200" cy="62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Example with k=2 shards</a:t>
            </a:r>
          </a:p>
        </p:txBody>
      </p:sp>
    </p:spTree>
    <p:extLst>
      <p:ext uri="{BB962C8B-B14F-4D97-AF65-F5344CB8AC3E}">
        <p14:creationId xmlns:p14="http://schemas.microsoft.com/office/powerpoint/2010/main" val="294340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Gather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1"/>
            <a:ext cx="8115300" cy="1676399"/>
          </a:xfrm>
        </p:spPr>
        <p:txBody>
          <a:bodyPr/>
          <a:lstStyle/>
          <a:p>
            <a:r>
              <a:rPr lang="en-US" dirty="0"/>
              <a:t>The query nodes are arranged in a grid</a:t>
            </a:r>
          </a:p>
          <a:p>
            <a:r>
              <a:rPr lang="en-US" dirty="0"/>
              <a:t>Each column corresponds to a shard</a:t>
            </a:r>
          </a:p>
          <a:p>
            <a:r>
              <a:rPr lang="en-US" dirty="0"/>
              <a:t>Rows are identical (for load balancing)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AD8DF8-0E67-43B5-9871-55B5AD108C9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4343400"/>
            <a:ext cx="4038600" cy="1295400"/>
            <a:chOff x="1461310" y="3704885"/>
            <a:chExt cx="4038600" cy="1295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1471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613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buNone/>
                <a:defRPr sz="1600"/>
              </a:lvl1pPr>
            </a:lstStyle>
            <a:p>
              <a:r>
                <a:rPr lang="en-US" dirty="0"/>
                <a:t>QN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8329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6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5187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2045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72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1471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613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40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329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56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5187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4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2045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72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471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4613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240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329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56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187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2045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72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890310" y="37048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53000" y="37338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890310" y="41620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10000"/>
                </a:spcAft>
                <a:buClr>
                  <a:srgbClr val="A80C35"/>
                </a:buClr>
                <a:buSzTx/>
                <a:buFontTx/>
                <a:buChar char="•"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Osaka" pitchFamily="1" charset="-128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53000" y="41910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890310" y="4619285"/>
              <a:ext cx="6096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0" y="4648200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QN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 rot="16200000">
            <a:off x="703092" y="3657600"/>
            <a:ext cx="903312" cy="3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Shard 1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406185" y="3651396"/>
            <a:ext cx="903312" cy="3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Shard 2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091984" y="3640309"/>
            <a:ext cx="903312" cy="3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Shard 3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2777784" y="3640309"/>
            <a:ext cx="903312" cy="3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Shard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4800600"/>
            <a:ext cx="21336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QN = query node</a:t>
            </a:r>
          </a:p>
        </p:txBody>
      </p:sp>
    </p:spTree>
    <p:extLst>
      <p:ext uri="{BB962C8B-B14F-4D97-AF65-F5344CB8AC3E}">
        <p14:creationId xmlns:p14="http://schemas.microsoft.com/office/powerpoint/2010/main" val="146911504"/>
      </p:ext>
    </p:extLst>
  </p:cSld>
  <p:clrMapOvr>
    <a:masterClrMapping/>
  </p:clrMapOvr>
</p:sld>
</file>

<file path=ppt/theme/theme1.xml><?xml version="1.0" encoding="utf-8"?>
<a:theme xmlns:a="http://schemas.openxmlformats.org/drawingml/2006/main" name="eBay-Wide">
  <a:themeElements>
    <a:clrScheme name="eBay-W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5E0FF"/>
      </a:accent1>
      <a:accent2>
        <a:srgbClr val="000066"/>
      </a:accent2>
      <a:accent3>
        <a:srgbClr val="FFFFFF"/>
      </a:accent3>
      <a:accent4>
        <a:srgbClr val="000000"/>
      </a:accent4>
      <a:accent5>
        <a:srgbClr val="E7EDFF"/>
      </a:accent5>
      <a:accent6>
        <a:srgbClr val="00005C"/>
      </a:accent6>
      <a:hlink>
        <a:srgbClr val="5286C6"/>
      </a:hlink>
      <a:folHlink>
        <a:srgbClr val="00339A"/>
      </a:folHlink>
    </a:clrScheme>
    <a:fontScheme name="eBay-Wid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008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/>
        </a:defPPr>
      </a:lstStyle>
    </a:txDef>
  </a:objectDefaults>
  <a:extraClrSchemeLst>
    <a:extraClrScheme>
      <a:clrScheme name="eBay-W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0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7EDFF"/>
        </a:accent5>
        <a:accent6>
          <a:srgbClr val="00005C"/>
        </a:accent6>
        <a:hlink>
          <a:srgbClr val="5286C6"/>
        </a:hlink>
        <a:folHlink>
          <a:srgbClr val="0033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eBay-Wide</Template>
  <TotalTime>90212</TotalTime>
  <Words>2056</Words>
  <Application>Microsoft Office PowerPoint</Application>
  <PresentationFormat>On-screen Show (4:3)</PresentationFormat>
  <Paragraphs>561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eBay-Wide</vt:lpstr>
      <vt:lpstr>Visio</vt:lpstr>
      <vt:lpstr>QSS Query Serving Stack</vt:lpstr>
      <vt:lpstr>Overview</vt:lpstr>
      <vt:lpstr>This presentation </vt:lpstr>
      <vt:lpstr>This presentation </vt:lpstr>
      <vt:lpstr>Using An Index</vt:lpstr>
      <vt:lpstr>Using An Index (2)</vt:lpstr>
      <vt:lpstr>Query Node (QN)</vt:lpstr>
      <vt:lpstr>Scatter Gather</vt:lpstr>
      <vt:lpstr>Scatter Gather (II)</vt:lpstr>
      <vt:lpstr>Scatter Gather (III)</vt:lpstr>
      <vt:lpstr>Scatter Gather (IV)</vt:lpstr>
      <vt:lpstr>This presentation </vt:lpstr>
      <vt:lpstr>QSS Architecture</vt:lpstr>
      <vt:lpstr>PowerPoint Presentation</vt:lpstr>
      <vt:lpstr>SLB:  Software Load Balancer</vt:lpstr>
      <vt:lpstr>SLB (2)</vt:lpstr>
      <vt:lpstr>TRS:  Transformer</vt:lpstr>
      <vt:lpstr>TLA:  Top Level Aggregator</vt:lpstr>
      <vt:lpstr>TLA (2)</vt:lpstr>
      <vt:lpstr>TLA (3)</vt:lpstr>
      <vt:lpstr>LLA:  Low Level Aggregator</vt:lpstr>
      <vt:lpstr>LLA</vt:lpstr>
      <vt:lpstr>Aggregation</vt:lpstr>
      <vt:lpstr>This presentation </vt:lpstr>
      <vt:lpstr>Null and Low</vt:lpstr>
      <vt:lpstr>Null and Low (II)</vt:lpstr>
      <vt:lpstr>KAND</vt:lpstr>
      <vt:lpstr>This presentation </vt:lpstr>
      <vt:lpstr>Left Rail</vt:lpstr>
      <vt:lpstr>Subqueries</vt:lpstr>
      <vt:lpstr>eBay Query  (actual xml)</vt:lpstr>
      <vt:lpstr>eBay Query  (actual xml)</vt:lpstr>
      <vt:lpstr>Auction vs BIN </vt:lpstr>
      <vt:lpstr>This presentation </vt:lpstr>
      <vt:lpstr>DSBE</vt:lpstr>
      <vt:lpstr>DSBE (2)</vt:lpstr>
      <vt:lpstr>PowerPoint Presentation</vt:lpstr>
      <vt:lpstr>PowerPoint Presentation</vt:lpstr>
      <vt:lpstr>Notes From Raffi</vt:lpstr>
    </vt:vector>
  </TitlesOfParts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Gbase Price Filter Enhancement</dc:title>
  <dc:creator>xhe</dc:creator>
  <cp:lastModifiedBy>Chen, Enoch</cp:lastModifiedBy>
  <cp:revision>880</cp:revision>
  <cp:lastPrinted>2012-10-23T01:18:10Z</cp:lastPrinted>
  <dcterms:created xsi:type="dcterms:W3CDTF">2009-02-20T18:30:59Z</dcterms:created>
  <dcterms:modified xsi:type="dcterms:W3CDTF">2014-07-25T22:58:01Z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