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graysonw@gmail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kevdp.github.io/PythonDataScienceHandbook" TargetMode="External"/><Relationship Id="rId3" Type="http://schemas.openxmlformats.org/officeDocument/2006/relationships/hyperlink" Target="https://julialang.org" TargetMode="External"/><Relationship Id="rId4" Type="http://schemas.openxmlformats.org/officeDocument/2006/relationships/hyperlink" Target="http://ipython.org" TargetMode="External"/><Relationship Id="rId5" Type="http://schemas.openxmlformats.org/officeDocument/2006/relationships/hyperlink" Target="https://jupyter.org" TargetMode="External"/><Relationship Id="rId6" Type="http://schemas.openxmlformats.org/officeDocument/2006/relationships/hyperlink" Target="http://www.numpy.org" TargetMode="External"/><Relationship Id="rId7" Type="http://schemas.openxmlformats.org/officeDocument/2006/relationships/hyperlink" Target="https://scipy.org" TargetMode="External"/><Relationship Id="rId8" Type="http://schemas.openxmlformats.org/officeDocument/2006/relationships/hyperlink" Target="https://matplotlib.org" TargetMode="External"/><Relationship Id="rId9" Type="http://schemas.openxmlformats.org/officeDocument/2006/relationships/hyperlink" Target="https://www.datacamp.com/community/tutorials/apache-spark-python" TargetMode="External"/><Relationship Id="rId10" Type="http://schemas.openxmlformats.org/officeDocument/2006/relationships/hyperlink" Target="https://spark.apache.org" TargetMode="External"/><Relationship Id="rId11" Type="http://schemas.openxmlformats.org/officeDocument/2006/relationships/hyperlink" Target="http://hadoop.apache.org" TargetMode="External"/><Relationship Id="rId12" Type="http://schemas.openxmlformats.org/officeDocument/2006/relationships/hyperlink" Target="https://www.singer.io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LOGA_pvw_ge_1.5sle_20130101.png" descr="LOGA_pvw_ge_1.5sle_201301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1513" y="1327317"/>
            <a:ext cx="6711948" cy="393048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in Data Science</a:t>
            </a:r>
          </a:p>
        </p:txBody>
      </p:sp>
      <p:sp>
        <p:nvSpPr>
          <p:cNvPr id="114" name="Content Placeholder 2"/>
          <p:cNvSpPr txBox="1"/>
          <p:nvPr>
            <p:ph type="body" sz="quarter" idx="1"/>
          </p:nvPr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/>
          <a:p>
            <a:pPr marL="260604" indent="-260604" algn="ctr" defTabSz="694944">
              <a:spcBef>
                <a:spcPts val="400"/>
              </a:spcBef>
              <a:buSzTx/>
              <a:buNone/>
              <a:defRPr sz="1824"/>
            </a:pPr>
            <a:r>
              <a:t>Grayson Williams, Software Engineer</a:t>
            </a:r>
          </a:p>
          <a:p>
            <a:pPr marL="260604" indent="-260604" algn="ctr" defTabSz="694944">
              <a:spcBef>
                <a:spcPts val="400"/>
              </a:spcBef>
              <a:buSzTx/>
              <a:buNone/>
              <a:defRPr sz="1824"/>
            </a:pPr>
            <a:r>
              <a:t>Mercedes-Benz Research and Development North America, Inc. </a:t>
            </a:r>
          </a:p>
          <a:p>
            <a:pPr marL="260604" indent="-260604" algn="ctr" defTabSz="694944">
              <a:spcBef>
                <a:spcPts val="400"/>
              </a:spcBef>
              <a:buSzTx/>
              <a:buNone/>
              <a:defRPr i="1" sz="1824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graysonw@gmail.com</a:t>
            </a:r>
          </a:p>
        </p:txBody>
      </p:sp>
      <p:sp>
        <p:nvSpPr>
          <p:cNvPr id="115" name="TextBox 4"/>
          <p:cNvSpPr txBox="1"/>
          <p:nvPr/>
        </p:nvSpPr>
        <p:spPr>
          <a:xfrm>
            <a:off x="4813300" y="4519929"/>
            <a:ext cx="168602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1400"/>
            </a:lvl1pPr>
          </a:lstStyle>
          <a:p>
            <a:pPr/>
            <a:r>
              <a:t>Image courtesy UCAR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Scikit-learn</a:t>
            </a:r>
          </a:p>
        </p:txBody>
      </p:sp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Supervised learning</a:t>
            </a:r>
            <a:endParaRPr sz="2700"/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Char char="•"/>
              <a:defRPr sz="2700"/>
            </a:pPr>
            <a:r>
              <a:rPr sz="1800"/>
              <a:t>Classification</a:t>
            </a:r>
            <a:r>
              <a:t> 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Regression</a:t>
            </a:r>
            <a:endParaRPr sz="2700"/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Unsupervised learning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Clustering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Association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Steps</a:t>
            </a:r>
          </a:p>
          <a:p>
            <a:pPr lvl="1" marL="748631" indent="-24063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t>Choose model</a:t>
            </a:r>
          </a:p>
          <a:p>
            <a:pPr lvl="1" marL="748631" indent="-24063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t>Choose parameters</a:t>
            </a:r>
          </a:p>
          <a:p>
            <a:pPr lvl="1" marL="748631" indent="-24063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t>Arrange data as necessary</a:t>
            </a:r>
          </a:p>
          <a:p>
            <a:pPr lvl="1" marL="748631" indent="-240631">
              <a:lnSpc>
                <a:spcPct val="8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t>Fit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Looking forward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Performance vs ease-of-use</a:t>
            </a:r>
            <a:endParaRPr sz="2200"/>
          </a:p>
          <a:p>
            <a:pPr lvl="1" marL="914400" indent="-514350">
              <a:lnSpc>
                <a:spcPct val="80000"/>
              </a:lnSpc>
              <a:spcBef>
                <a:spcPts val="400"/>
              </a:spcBef>
              <a:defRPr sz="1800"/>
            </a:pPr>
            <a:r>
              <a:t>C++/Java vs Python/R</a:t>
            </a:r>
          </a:p>
          <a:p>
            <a:pPr lvl="1" marL="914400" indent="-514350">
              <a:lnSpc>
                <a:spcPct val="80000"/>
              </a:lnSpc>
              <a:spcBef>
                <a:spcPts val="400"/>
              </a:spcBef>
              <a:defRPr sz="1800"/>
            </a:pPr>
            <a:r>
              <a:t>Julia seeks to combine the two</a:t>
            </a:r>
          </a:p>
          <a:p>
            <a:pPr lvl="1" marL="914400" indent="-514350">
              <a:lnSpc>
                <a:spcPct val="80000"/>
              </a:lnSpc>
              <a:spcBef>
                <a:spcPts val="400"/>
              </a:spcBef>
              <a:defRPr sz="1800"/>
            </a:pPr>
            <a:r>
              <a:t>Feels like a scripting language, performs like a compiled language</a:t>
            </a:r>
            <a:endParaRPr sz="1900"/>
          </a:p>
          <a:p>
            <a:pPr marL="514349" indent="-514349">
              <a:defRPr sz="2400"/>
            </a:pPr>
            <a:r>
              <a:t>Julia is JIT compiled instead of interpreted</a:t>
            </a:r>
          </a:p>
          <a:p>
            <a:pPr marL="514349" indent="-514349">
              <a:defRPr sz="2400"/>
            </a:pPr>
            <a:r>
              <a:t>Developed since 2009, available since 2012</a:t>
            </a:r>
          </a:p>
          <a:p>
            <a:pPr marL="514349" indent="-514349">
              <a:defRPr sz="2400"/>
            </a:pPr>
            <a:r>
              <a:t>Designed from the ground up for analytics</a:t>
            </a:r>
          </a:p>
          <a:p>
            <a:pPr lvl="1" marL="971550" indent="-514350">
              <a:buChar char="•"/>
              <a:defRPr sz="1800"/>
            </a:pPr>
            <a:r>
              <a:t>Features like parallelism/multiprocessing</a:t>
            </a:r>
          </a:p>
          <a:p>
            <a:pPr marL="514349" indent="-514349">
              <a:defRPr sz="2400"/>
            </a:pPr>
            <a:r>
              <a:t>Watch this space! </a:t>
            </a:r>
          </a:p>
          <a:p>
            <a:pPr lvl="1" marL="914400" indent="-514350">
              <a:lnSpc>
                <a:spcPct val="80000"/>
              </a:lnSpc>
              <a:spcBef>
                <a:spcPts val="400"/>
              </a:spcBef>
              <a:defRPr sz="1800"/>
            </a:pPr>
            <a:r>
              <a:t>Version 1.0.0 released on August 8</a:t>
            </a:r>
          </a:p>
          <a:p>
            <a:pPr lvl="1" marL="914400" indent="-514350">
              <a:lnSpc>
                <a:spcPct val="80000"/>
              </a:lnSpc>
              <a:spcBef>
                <a:spcPts val="400"/>
              </a:spcBef>
              <a:defRPr sz="1800"/>
            </a:pPr>
            <a:r>
              <a:t>Python still much older/richer ecosystem</a:t>
            </a:r>
          </a:p>
        </p:txBody>
      </p:sp>
      <p:pic>
        <p:nvPicPr>
          <p:cNvPr id="148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6905" y="4352980"/>
            <a:ext cx="3249879" cy="1826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Hadoop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457200" y="1166018"/>
            <a:ext cx="8229600" cy="4525964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80000"/>
              </a:lnSpc>
              <a:spcBef>
                <a:spcPts val="500"/>
              </a:spcBef>
              <a:defRPr sz="2352"/>
            </a:pPr>
            <a:r>
              <a:t>Written in Java, but has Python client</a:t>
            </a:r>
          </a:p>
          <a:p>
            <a:pPr marL="336042" indent="-336042" defTabSz="896111">
              <a:lnSpc>
                <a:spcPct val="80000"/>
              </a:lnSpc>
              <a:spcBef>
                <a:spcPts val="500"/>
              </a:spcBef>
              <a:defRPr sz="2352"/>
            </a:pPr>
            <a:r>
              <a:t>HDFS is distributed file system</a:t>
            </a:r>
          </a:p>
          <a:p>
            <a:pPr marL="336042" indent="-336042" defTabSz="896111">
              <a:lnSpc>
                <a:spcPct val="80000"/>
              </a:lnSpc>
              <a:spcBef>
                <a:spcPts val="500"/>
              </a:spcBef>
              <a:defRPr sz="2352"/>
            </a:pPr>
            <a:r>
              <a:t>Implementation of MapReduce for large datasets</a:t>
            </a:r>
          </a:p>
          <a:p>
            <a:pPr marL="336042" indent="-336042" defTabSz="896111">
              <a:lnSpc>
                <a:spcPct val="80000"/>
              </a:lnSpc>
              <a:spcBef>
                <a:spcPts val="500"/>
              </a:spcBef>
              <a:defRPr sz="2352"/>
            </a:pPr>
            <a:r>
              <a:t>MapReduce has two (optionally, three) components:</a:t>
            </a:r>
          </a:p>
          <a:p>
            <a:pPr lvl="1" marL="728091" indent="-336042" defTabSz="896111">
              <a:lnSpc>
                <a:spcPct val="80000"/>
              </a:lnSpc>
              <a:spcBef>
                <a:spcPts val="500"/>
              </a:spcBef>
              <a:buChar char="•"/>
              <a:defRPr sz="2352"/>
            </a:pPr>
            <a:r>
              <a:t>Mapper:</a:t>
            </a:r>
          </a:p>
          <a:p>
            <a:pPr lvl="2" marL="1232154" indent="-336042" defTabSz="896111">
              <a:lnSpc>
                <a:spcPct val="80000"/>
              </a:lnSpc>
              <a:spcBef>
                <a:spcPts val="500"/>
              </a:spcBef>
              <a:defRPr sz="2352"/>
            </a:pPr>
            <a:r>
              <a:t>Performs the actual work, e.g. counts words and sends results to reducer</a:t>
            </a:r>
          </a:p>
          <a:p>
            <a:pPr lvl="1" marL="728091" indent="-336042" defTabSz="896111">
              <a:lnSpc>
                <a:spcPct val="80000"/>
              </a:lnSpc>
              <a:spcBef>
                <a:spcPts val="500"/>
              </a:spcBef>
              <a:buChar char="•"/>
              <a:defRPr sz="2352"/>
            </a:pPr>
            <a:r>
              <a:t>Combiner:</a:t>
            </a:r>
          </a:p>
          <a:p>
            <a:pPr lvl="2" marL="1232154" indent="-336042" defTabSz="896111">
              <a:lnSpc>
                <a:spcPct val="80000"/>
              </a:lnSpc>
              <a:spcBef>
                <a:spcPts val="500"/>
              </a:spcBef>
              <a:defRPr sz="2352"/>
            </a:pPr>
            <a:r>
              <a:t>Semi-reducer, serves as an additional step to break down problems</a:t>
            </a:r>
          </a:p>
          <a:p>
            <a:pPr lvl="1" marL="728091" indent="-336042" defTabSz="896111">
              <a:lnSpc>
                <a:spcPct val="80000"/>
              </a:lnSpc>
              <a:spcBef>
                <a:spcPts val="500"/>
              </a:spcBef>
              <a:buChar char="•"/>
              <a:defRPr sz="2352"/>
            </a:pPr>
            <a:r>
              <a:t>Reducer:</a:t>
            </a:r>
          </a:p>
          <a:p>
            <a:pPr lvl="2" marL="1232154" indent="-336042" defTabSz="896111">
              <a:lnSpc>
                <a:spcPct val="80000"/>
              </a:lnSpc>
              <a:spcBef>
                <a:spcPts val="500"/>
              </a:spcBef>
              <a:defRPr sz="2352"/>
            </a:pPr>
            <a:r>
              <a:t>Aggregates results </a:t>
            </a:r>
          </a:p>
          <a:p>
            <a:pPr marL="336042" indent="-336042" defTabSz="896111">
              <a:lnSpc>
                <a:spcPct val="80000"/>
              </a:lnSpc>
              <a:spcBef>
                <a:spcPts val="500"/>
              </a:spcBef>
              <a:defRPr sz="2352"/>
            </a:pPr>
            <a:r>
              <a:t>Quick way to solve embarrassingly parallel problems</a:t>
            </a:r>
          </a:p>
        </p:txBody>
      </p:sp>
      <p:pic>
        <p:nvPicPr>
          <p:cNvPr id="152" name="1*ZAW8Uq97HuUgZfJAIXDmtg.png" descr="1*ZAW8Uq97HuUgZfJAIXDmt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6992" y="5668642"/>
            <a:ext cx="3332990" cy="1048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Spark</a:t>
            </a:r>
          </a:p>
        </p:txBody>
      </p:sp>
      <p:sp>
        <p:nvSpPr>
          <p:cNvPr id="15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In-memory cluster compute framework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Supports Python and Scala</a:t>
            </a:r>
          </a:p>
          <a:p>
            <a:pPr lvl="1" marL="742950" indent="-342900"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Scala is faster because of static typing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Kind of like Hadoop in functionality, but much faster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Features include streaming, in-memory machine learning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Fundamental core is resilient-distributed database (RDD)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Can work with e.g. Cassandra or HDFS</a:t>
            </a:r>
          </a:p>
        </p:txBody>
      </p:sp>
      <p:pic>
        <p:nvPicPr>
          <p:cNvPr id="156" name="apache_spark_logo_big_0.png" descr="apache_spark_logo_big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8110" y="4968438"/>
            <a:ext cx="3457178" cy="2643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Others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Python is a natural tool for hitting REST APIs and devising Extract Transform Load (ETL) jobs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Has orchestration frameworks such as Luigi and Airflow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Other toolsets include e.g. Singer (tool used in-house for Stitch ETL service)</a:t>
            </a:r>
          </a:p>
          <a:p>
            <a:pPr lvl="1" marL="742950" indent="-342900"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Task/target paradigm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Native support and supplier-provided SDKs for cloud databases e.g. Google BigQuery and Amazon Redshift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Most data sources have Python clients available, like SalesForce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6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Python is a very flexible language for data science and data engineering</a:t>
            </a:r>
          </a:p>
          <a:p>
            <a:pPr lvl="1" marL="742950" indent="-342900"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Probably the most useful one overall!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Other technologies may be preferable in certain scenarios</a:t>
            </a:r>
          </a:p>
          <a:p>
            <a:pPr lvl="1" marL="742950" indent="-342900"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For example, Java for performance</a:t>
            </a:r>
          </a:p>
          <a:p>
            <a:pPr lvl="1" marL="742950" indent="-342900"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Python plays well with others!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Resources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https://jakevdp.github.io/PythonDataScienceHandbook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https://julialang.org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http://ipython.org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https://jupyter.org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http://www.numpy.org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7" invalidUrl="" action="" tgtFrame="" tooltip="" history="1" highlightClick="0" endSnd="0"/>
              </a:rPr>
              <a:t>https://scipy.org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8" invalidUrl="" action="" tgtFrame="" tooltip="" history="1" highlightClick="0" endSnd="0"/>
              </a:rPr>
              <a:t>https://matplotlib.org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9" invalidUrl="" action="" tgtFrame="" tooltip="" history="1" highlightClick="0" endSnd="0"/>
              </a:rPr>
              <a:t>https://www.datacamp.com/community/tutorials/apache-spark-python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0" invalidUrl="" action="" tgtFrame="" tooltip="" history="1" highlightClick="0" endSnd="0"/>
              </a:rPr>
              <a:t>https://spark.apache.org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" invalidUrl="" action="" tgtFrame="" tooltip="" history="1" highlightClick="0" endSnd="0"/>
              </a:rPr>
              <a:t>http://hadoop.apache.org</a:t>
            </a:r>
          </a:p>
          <a:p>
            <a:pPr marL="220578" indent="-220578">
              <a:lnSpc>
                <a:spcPct val="80000"/>
              </a:lnSpc>
              <a:spcBef>
                <a:spcPts val="500"/>
              </a:spcBef>
              <a:buFontTx/>
              <a:defRPr sz="22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https://www.singer.io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</a:pPr>
            <a:r>
              <a:t>Introduction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Scientific Computing and Linear Algebra with Numpy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Data Structures and Analysis with pandas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Graphing and Visualization with Matplotlib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Machine learning with scikit-learn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Looking Forward</a:t>
            </a:r>
          </a:p>
          <a:p>
            <a:pPr lvl="1" marL="742950" indent="-285750">
              <a:lnSpc>
                <a:spcPct val="80000"/>
              </a:lnSpc>
              <a:spcBef>
                <a:spcPts val="500"/>
              </a:spcBef>
              <a:defRPr sz="2400"/>
            </a:pPr>
            <a:r>
              <a:t>Julia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</a:pPr>
            <a:r>
              <a:t>Data Engineering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Hadoop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Spark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Other technologies (SQL, Redshift, BigQuery)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Numpy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37197" indent="-437197" defTabSz="777240">
              <a:lnSpc>
                <a:spcPct val="80000"/>
              </a:lnSpc>
              <a:spcBef>
                <a:spcPts val="500"/>
              </a:spcBef>
              <a:defRPr sz="2040"/>
            </a:pPr>
            <a:r>
              <a:t>Fundamental unit is array</a:t>
            </a:r>
            <a:endParaRPr sz="2295"/>
          </a:p>
          <a:p>
            <a:pPr lvl="1" marL="680085" indent="-291465" defTabSz="777240">
              <a:lnSpc>
                <a:spcPct val="80000"/>
              </a:lnSpc>
              <a:spcBef>
                <a:spcPts val="500"/>
              </a:spcBef>
              <a:buChar char="•"/>
              <a:defRPr sz="2295"/>
            </a:pPr>
            <a:r>
              <a:rPr sz="1530"/>
              <a:t>Like lists in ‘base’ Python but much more efficient</a:t>
            </a:r>
            <a:r>
              <a:t> </a:t>
            </a:r>
          </a:p>
          <a:p>
            <a:pPr lvl="1" marL="825817" indent="-437197" defTabSz="777240">
              <a:lnSpc>
                <a:spcPct val="80000"/>
              </a:lnSpc>
              <a:spcBef>
                <a:spcPts val="500"/>
              </a:spcBef>
              <a:buChar char="•"/>
              <a:defRPr sz="1530"/>
            </a:pPr>
            <a:r>
              <a:t>array is fixed type, list is dynamic type</a:t>
            </a:r>
          </a:p>
          <a:p>
            <a:pPr lvl="1" marL="825817" indent="-437197" defTabSz="777240">
              <a:lnSpc>
                <a:spcPct val="80000"/>
              </a:lnSpc>
              <a:spcBef>
                <a:spcPts val="500"/>
              </a:spcBef>
              <a:buChar char="•"/>
              <a:defRPr sz="1530"/>
            </a:pPr>
            <a:r>
              <a:t>Can convert list to array with numpy.array([..])</a:t>
            </a:r>
          </a:p>
          <a:p>
            <a:pPr lvl="1" marL="825817" indent="-437197" defTabSz="777240">
              <a:lnSpc>
                <a:spcPct val="80000"/>
              </a:lnSpc>
              <a:spcBef>
                <a:spcPts val="500"/>
              </a:spcBef>
              <a:buChar char="•"/>
              <a:defRPr sz="1530"/>
            </a:pPr>
            <a:r>
              <a:t>Multidimensional and sparse arrays are supported</a:t>
            </a:r>
          </a:p>
          <a:p>
            <a:pPr lvl="1" marL="825817" indent="-437197" defTabSz="777240">
              <a:lnSpc>
                <a:spcPct val="80000"/>
              </a:lnSpc>
              <a:spcBef>
                <a:spcPts val="500"/>
              </a:spcBef>
              <a:buChar char="•"/>
              <a:defRPr sz="1530"/>
            </a:pPr>
            <a:r>
              <a:t>Difference: slices are views onto original data</a:t>
            </a:r>
            <a:endParaRPr sz="2295"/>
          </a:p>
          <a:p>
            <a:pPr marL="437197" indent="-437197" defTabSz="777240">
              <a:lnSpc>
                <a:spcPct val="80000"/>
              </a:lnSpc>
              <a:spcBef>
                <a:spcPts val="500"/>
              </a:spcBef>
              <a:defRPr sz="2040"/>
            </a:pPr>
            <a:r>
              <a:t>Vectorized operations (ufuncs)</a:t>
            </a:r>
          </a:p>
          <a:p>
            <a:pPr lvl="1" marL="825817" indent="-437197" defTabSz="777240">
              <a:lnSpc>
                <a:spcPct val="80000"/>
              </a:lnSpc>
              <a:spcBef>
                <a:spcPts val="500"/>
              </a:spcBef>
              <a:buChar char="•"/>
              <a:defRPr sz="1530"/>
            </a:pPr>
            <a:r>
              <a:t>Perform operations on entire matrix rather than individual elements</a:t>
            </a:r>
          </a:p>
          <a:p>
            <a:pPr lvl="1" marL="825817" indent="-437197" defTabSz="777240">
              <a:lnSpc>
                <a:spcPct val="80000"/>
              </a:lnSpc>
              <a:spcBef>
                <a:spcPts val="500"/>
              </a:spcBef>
              <a:buChar char="•"/>
              <a:defRPr sz="1530"/>
            </a:pPr>
            <a:r>
              <a:t>Specify output, aggregates, outer products</a:t>
            </a:r>
          </a:p>
          <a:p>
            <a:pPr marL="437197" indent="-437197" defTabSz="777240">
              <a:lnSpc>
                <a:spcPct val="80000"/>
              </a:lnSpc>
              <a:spcBef>
                <a:spcPts val="500"/>
              </a:spcBef>
              <a:defRPr sz="2040"/>
            </a:pPr>
            <a:r>
              <a:t>Aggregations</a:t>
            </a:r>
          </a:p>
          <a:p>
            <a:pPr lvl="1" marL="825817" indent="-437197" defTabSz="777240">
              <a:lnSpc>
                <a:spcPct val="80000"/>
              </a:lnSpc>
              <a:spcBef>
                <a:spcPts val="500"/>
              </a:spcBef>
              <a:buChar char="•"/>
              <a:defRPr sz="1530"/>
            </a:pPr>
            <a:r>
              <a:t>min, max, avg, standard deviation</a:t>
            </a:r>
          </a:p>
          <a:p>
            <a:pPr marL="437197" indent="-437197" defTabSz="777240">
              <a:lnSpc>
                <a:spcPct val="80000"/>
              </a:lnSpc>
              <a:spcBef>
                <a:spcPts val="500"/>
              </a:spcBef>
              <a:defRPr sz="2040"/>
            </a:pPr>
            <a:r>
              <a:t>Standard matrix operations supported</a:t>
            </a:r>
          </a:p>
          <a:p>
            <a:pPr lvl="1" marL="825817" indent="-437197" defTabSz="777240">
              <a:lnSpc>
                <a:spcPct val="80000"/>
              </a:lnSpc>
              <a:spcBef>
                <a:spcPts val="500"/>
              </a:spcBef>
              <a:buChar char="•"/>
              <a:defRPr sz="2040"/>
            </a:pPr>
            <a:r>
              <a:t> </a:t>
            </a:r>
            <a:r>
              <a:rPr sz="1530"/>
              <a:t>Dot product, inversions, eigenvalues, etc. </a:t>
            </a:r>
            <a:endParaRPr sz="1530"/>
          </a:p>
          <a:p>
            <a:pPr marL="437197" indent="-437197" defTabSz="777240">
              <a:lnSpc>
                <a:spcPct val="80000"/>
              </a:lnSpc>
              <a:spcBef>
                <a:spcPts val="500"/>
              </a:spcBef>
              <a:defRPr sz="2040"/>
            </a:pPr>
            <a:r>
              <a:t>Transform data</a:t>
            </a:r>
          </a:p>
          <a:p>
            <a:pPr lvl="1" marL="716518" indent="-327898" defTabSz="777240">
              <a:lnSpc>
                <a:spcPct val="80000"/>
              </a:lnSpc>
              <a:spcBef>
                <a:spcPts val="500"/>
              </a:spcBef>
              <a:buChar char="•"/>
              <a:defRPr sz="2040"/>
            </a:pPr>
            <a:r>
              <a:rPr sz="1530"/>
              <a:t>Combine, reshape, split,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93775" indent="-493775" defTabSz="877823">
              <a:lnSpc>
                <a:spcPct val="80000"/>
              </a:lnSpc>
              <a:spcBef>
                <a:spcPts val="600"/>
              </a:spcBef>
              <a:defRPr sz="2304"/>
            </a:pPr>
            <a:r>
              <a:t>Input/output</a:t>
            </a:r>
          </a:p>
          <a:p>
            <a:pPr lvl="1" marL="932687" indent="-493775" defTabSz="877823">
              <a:lnSpc>
                <a:spcPct val="80000"/>
              </a:lnSpc>
              <a:spcBef>
                <a:spcPts val="600"/>
              </a:spcBef>
              <a:buChar char="•"/>
              <a:defRPr sz="1727"/>
            </a:pPr>
            <a:r>
              <a:t>Read from CSV, Excel, HDF5, SQL, …</a:t>
            </a:r>
          </a:p>
          <a:p>
            <a:pPr marL="493775" indent="-493775" defTabSz="877823">
              <a:lnSpc>
                <a:spcPct val="80000"/>
              </a:lnSpc>
              <a:spcBef>
                <a:spcPts val="600"/>
              </a:spcBef>
              <a:defRPr sz="2304"/>
            </a:pPr>
            <a:r>
              <a:t>Series</a:t>
            </a:r>
          </a:p>
          <a:p>
            <a:pPr lvl="1" marL="932687" indent="-493775" defTabSz="877823">
              <a:lnSpc>
                <a:spcPct val="80000"/>
              </a:lnSpc>
              <a:spcBef>
                <a:spcPts val="600"/>
              </a:spcBef>
              <a:buChar char="•"/>
              <a:defRPr sz="1727"/>
            </a:pPr>
            <a:r>
              <a:t>Specialization of one-dimensional numpy array</a:t>
            </a:r>
          </a:p>
          <a:p>
            <a:pPr lvl="1" marL="932687" indent="-493775" defTabSz="877823">
              <a:lnSpc>
                <a:spcPct val="80000"/>
              </a:lnSpc>
              <a:spcBef>
                <a:spcPts val="600"/>
              </a:spcBef>
              <a:buChar char="•"/>
              <a:defRPr sz="1727"/>
            </a:pPr>
            <a:r>
              <a:t>Essentially a strongly-typed Python dict</a:t>
            </a:r>
          </a:p>
          <a:p>
            <a:pPr marL="493775" indent="-493775" defTabSz="877823">
              <a:lnSpc>
                <a:spcPct val="80000"/>
              </a:lnSpc>
              <a:spcBef>
                <a:spcPts val="600"/>
              </a:spcBef>
              <a:defRPr sz="2304"/>
            </a:pPr>
            <a:r>
              <a:t>Dataframes</a:t>
            </a:r>
            <a:endParaRPr sz="2592"/>
          </a:p>
          <a:p>
            <a:pPr lvl="1" marL="768095" indent="-329184" defTabSz="877823">
              <a:lnSpc>
                <a:spcPct val="80000"/>
              </a:lnSpc>
              <a:spcBef>
                <a:spcPts val="600"/>
              </a:spcBef>
              <a:buChar char="•"/>
              <a:defRPr sz="2592"/>
            </a:pPr>
            <a:r>
              <a:rPr sz="1727"/>
              <a:t>Essentially a multidimensional series</a:t>
            </a:r>
            <a:endParaRPr sz="1727"/>
          </a:p>
          <a:p>
            <a:pPr lvl="1" marL="768095" indent="-329184" defTabSz="877823">
              <a:lnSpc>
                <a:spcPct val="80000"/>
              </a:lnSpc>
              <a:spcBef>
                <a:spcPts val="600"/>
              </a:spcBef>
              <a:buChar char="•"/>
              <a:defRPr sz="2592"/>
            </a:pPr>
            <a:r>
              <a:rPr sz="1727"/>
              <a:t>Operations similar to both spreadsheets and relational databases</a:t>
            </a:r>
            <a:endParaRPr sz="1727"/>
          </a:p>
          <a:p>
            <a:pPr marL="493775" indent="-493775" defTabSz="877823">
              <a:lnSpc>
                <a:spcPct val="80000"/>
              </a:lnSpc>
              <a:spcBef>
                <a:spcPts val="600"/>
              </a:spcBef>
              <a:defRPr sz="2304"/>
            </a:pPr>
            <a:r>
              <a:t>Time series</a:t>
            </a:r>
            <a:endParaRPr sz="1727"/>
          </a:p>
          <a:p>
            <a:pPr lvl="1" marL="768095" indent="-329184" defTabSz="877823">
              <a:lnSpc>
                <a:spcPct val="80000"/>
              </a:lnSpc>
              <a:spcBef>
                <a:spcPts val="600"/>
              </a:spcBef>
              <a:buChar char="•"/>
              <a:defRPr sz="2592"/>
            </a:pPr>
            <a:r>
              <a:rPr sz="1727"/>
              <a:t>pandas originally designed for financial data</a:t>
            </a:r>
            <a:endParaRPr sz="1727"/>
          </a:p>
          <a:p>
            <a:pPr lvl="1" marL="768095" indent="-329184" defTabSz="877823">
              <a:lnSpc>
                <a:spcPct val="80000"/>
              </a:lnSpc>
              <a:spcBef>
                <a:spcPts val="600"/>
              </a:spcBef>
              <a:buChar char="•"/>
              <a:defRPr sz="2592"/>
            </a:pPr>
            <a:r>
              <a:rPr sz="1727"/>
              <a:t>Timestamp</a:t>
            </a:r>
            <a:endParaRPr sz="1727"/>
          </a:p>
          <a:p>
            <a:pPr lvl="1" marL="768095" indent="-329184" defTabSz="877823">
              <a:lnSpc>
                <a:spcPct val="80000"/>
              </a:lnSpc>
              <a:spcBef>
                <a:spcPts val="600"/>
              </a:spcBef>
              <a:buChar char="•"/>
              <a:defRPr sz="2592"/>
            </a:pPr>
            <a:r>
              <a:rPr sz="1727"/>
              <a:t>Period</a:t>
            </a:r>
            <a:endParaRPr sz="1727"/>
          </a:p>
          <a:p>
            <a:pPr lvl="1" marL="768095" indent="-329184" defTabSz="877823">
              <a:lnSpc>
                <a:spcPct val="80000"/>
              </a:lnSpc>
              <a:spcBef>
                <a:spcPts val="600"/>
              </a:spcBef>
              <a:buChar char="•"/>
              <a:defRPr sz="2592"/>
            </a:pPr>
            <a:r>
              <a:rPr sz="1727"/>
              <a:t>Timedelta</a:t>
            </a:r>
            <a:endParaRPr sz="1727"/>
          </a:p>
          <a:p>
            <a:pPr lvl="1" marL="768095" indent="-329184" defTabSz="877823">
              <a:lnSpc>
                <a:spcPct val="80000"/>
              </a:lnSpc>
              <a:spcBef>
                <a:spcPts val="600"/>
              </a:spcBef>
              <a:buChar char="•"/>
              <a:defRPr sz="2592"/>
            </a:pPr>
            <a:r>
              <a:rPr sz="1727"/>
              <a:t>Can also resample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pandas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Database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Joins (inner/outer/cross)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Filter/sort/group by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Spreadsheet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Pivot table functionality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Data cleansing</a:t>
            </a:r>
            <a:endParaRPr sz="2700"/>
          </a:p>
          <a:p>
            <a:pPr lvl="1" marL="800100" indent="-342900">
              <a:lnSpc>
                <a:spcPct val="80000"/>
              </a:lnSpc>
              <a:spcBef>
                <a:spcPts val="600"/>
              </a:spcBef>
              <a:buChar char="•"/>
              <a:defRPr sz="2700"/>
            </a:pPr>
            <a:r>
              <a:rPr sz="1800"/>
              <a:t>Nulls and NaN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Matplotlib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Output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To screen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To file (EPS, PNG, PDF, JPG, etc.)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Different types of plots supported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Linear, scatter, density/contour, histograms, 3D, geographical, visualization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defRPr sz="2400"/>
            </a:pPr>
            <a:r>
              <a:t>Highly customizable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Colors, shapes, fonts, titles, axes scales, etc. 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Supports plotting of error bars for statistical uncertainty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defRPr sz="1800"/>
            </a:pPr>
            <a:r>
              <a:t>Integration with pandas</a:t>
            </a:r>
          </a:p>
          <a:p>
            <a:pPr lvl="1" marL="971550" indent="-514350">
              <a:lnSpc>
                <a:spcPct val="80000"/>
              </a:lnSpc>
              <a:spcBef>
                <a:spcPts val="600"/>
              </a:spcBef>
              <a:buChar char="•"/>
              <a:defRPr sz="1800"/>
            </a:pPr>
            <a:r>
              <a:t>Series and Dataframe objects support a .plot()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Matplotlib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import matplotlib.pyplot as plt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import numpy as np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ts = pd.Series(numpy.random.randn(1000), index=pd.date_range('1/1/2000', periods=1000))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ts.plot()</a:t>
            </a:r>
          </a:p>
        </p:txBody>
      </p:sp>
      <p:pic>
        <p:nvPicPr>
          <p:cNvPr id="137" name="Screen Shot 2018-08-19 at 6.54.48 PM.png" descr="Screen Shot 2018-08-19 at 6.54.4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257" y="2601538"/>
            <a:ext cx="5239486" cy="3927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Matplotlib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import pandas as pd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import numpy as np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np.random.seed(19680801)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data = np.random.randn(2, 100)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fig, axs = plt.subplots(2, 2, figsize=(5, 5))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axs[0, 0].hist(data[0])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axs[1, 0].scatter(data[0], data[1])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axs[0, 1].plot(data[0], data[1])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axs[1, 1].hist2d(data[0], data[1])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</a:p>
          <a:p>
            <a:pPr marL="0" indent="0">
              <a:lnSpc>
                <a:spcPct val="80000"/>
              </a:lnSpc>
              <a:spcBef>
                <a:spcPts val="600"/>
              </a:spcBef>
              <a:buSzTx/>
              <a:buFontTx/>
              <a:buNone/>
              <a:defRPr sz="1200"/>
            </a:pPr>
            <a:r>
              <a:t>plt.show()</a:t>
            </a:r>
          </a:p>
        </p:txBody>
      </p:sp>
      <p:pic>
        <p:nvPicPr>
          <p:cNvPr id="141" name="Screen Shot 2018-08-19 at 6.20.53 PM.png" descr="Screen Shot 2018-08-19 at 6.20.5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0590" y="1230753"/>
            <a:ext cx="4739160" cy="4748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