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5" r:id="rId3"/>
    <p:sldId id="280" r:id="rId4"/>
    <p:sldId id="281" r:id="rId5"/>
    <p:sldId id="283" r:id="rId6"/>
    <p:sldId id="282" r:id="rId7"/>
    <p:sldId id="264" r:id="rId8"/>
    <p:sldId id="266" r:id="rId9"/>
    <p:sldId id="260" r:id="rId10"/>
    <p:sldId id="268" r:id="rId11"/>
    <p:sldId id="269" r:id="rId12"/>
    <p:sldId id="273" r:id="rId13"/>
    <p:sldId id="276" r:id="rId14"/>
    <p:sldId id="287" r:id="rId15"/>
    <p:sldId id="285" r:id="rId16"/>
    <p:sldId id="288" r:id="rId17"/>
    <p:sldId id="279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055A-FA68-4FF0-A684-3DF14943A98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65D14-DB19-4D16-BBB8-C945FEF6F7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8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2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75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98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1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6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6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0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4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1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6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4311" y="5791200"/>
            <a:ext cx="1659988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4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0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4F6E-5C41-4BDE-9DE2-73D24FF58057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7F06-4A5E-4FFA-8ED6-FFDD9BECD3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Infographics Sampler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52401"/>
            <a:ext cx="4888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Big Data,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Data Analytics and Industry Application </a:t>
            </a:r>
          </a:p>
          <a:p>
            <a:endParaRPr lang="en-US" sz="28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Session I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(8/20: 8:15-12)</a:t>
            </a:r>
            <a:endParaRPr lang="en-US" sz="28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8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Rectangle 7" descr="Divides the title from the subtitle." title="Dividing Bar"/>
          <p:cNvSpPr/>
          <p:nvPr/>
        </p:nvSpPr>
        <p:spPr>
          <a:xfrm>
            <a:off x="343639" y="1555793"/>
            <a:ext cx="228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Frame Lines" descr="Border and frame group."/>
          <p:cNvGrpSpPr/>
          <p:nvPr/>
        </p:nvGrpSpPr>
        <p:grpSpPr>
          <a:xfrm>
            <a:off x="1588" y="0"/>
            <a:ext cx="12197242" cy="6858000"/>
            <a:chOff x="0" y="0"/>
            <a:chExt cx="12197242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cxnSp>
            <p:nvCxnSpPr>
              <p:cNvPr id="12" name="Straight Connector 11" descr="White horizontal divider line."/>
              <p:cNvCxnSpPr/>
              <p:nvPr/>
            </p:nvCxnSpPr>
            <p:spPr>
              <a:xfrm>
                <a:off x="0" y="3454399"/>
                <a:ext cx="1218882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 descr="White vertical divider line."/>
              <p:cNvCxnSpPr/>
              <p:nvPr/>
            </p:nvCxnSpPr>
            <p:spPr>
              <a:xfrm>
                <a:off x="6099495" y="0"/>
                <a:ext cx="0" cy="6858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White Boarder" descr="White boarder line."/>
            <p:cNvSpPr/>
            <p:nvPr/>
          </p:nvSpPr>
          <p:spPr>
            <a:xfrm>
              <a:off x="8417" y="0"/>
              <a:ext cx="12188825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" y="5636336"/>
            <a:ext cx="488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63" y="341523"/>
            <a:ext cx="1857292" cy="12599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13" y="3624395"/>
            <a:ext cx="5981700" cy="3162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237" y="3424103"/>
            <a:ext cx="6082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Dr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. 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Simon 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Cleveland 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(</a:t>
            </a:r>
            <a:r>
              <a:rPr lang="en-US" sz="1400" b="1" dirty="0" err="1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CityU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) - Overview of Big Data </a:t>
            </a:r>
            <a:endParaRPr lang="en-US" sz="14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Part 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Dr. Ying Ying 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Zhuang 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(Amazon) - Data 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Science with 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R</a:t>
            </a:r>
          </a:p>
          <a:p>
            <a:endParaRPr lang="en-US" sz="1400" b="1" dirty="0" smtClean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Part 2</a:t>
            </a:r>
            <a:endParaRPr lang="en-US" sz="14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Yun </a:t>
            </a:r>
            <a:r>
              <a:rPr lang="en-US" sz="1400" b="1" dirty="0" err="1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Tse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Wu  (Mercedes 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Benz Research and Development North 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America) - Centralize </a:t>
            </a:r>
            <a:r>
              <a:rPr lang="en-US" sz="14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Logging and Data </a:t>
            </a:r>
            <a:r>
              <a:rPr lang="en-US" sz="14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pipeline</a:t>
            </a:r>
            <a:endParaRPr lang="en-US" sz="14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6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6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30" name="Picture 6" descr="Image result for amaz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57" y="360342"/>
            <a:ext cx="2246273" cy="12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ercedes Benz Research and Development North Americ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90" y="2262032"/>
            <a:ext cx="1911580" cy="43044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8969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 descr="Gray Background"/>
          <p:cNvSpPr/>
          <p:nvPr/>
        </p:nvSpPr>
        <p:spPr bwMode="auto">
          <a:xfrm rot="5400000">
            <a:off x="2640810" y="-2685165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1113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20384" y="204892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 Narrow" pitchFamily="34" charset="0"/>
              </a:rPr>
              <a:t>Big Data </a:t>
            </a:r>
            <a:r>
              <a:rPr lang="en-US" sz="3200" dirty="0" smtClean="0">
                <a:solidFill>
                  <a:srgbClr val="FFFFFF"/>
                </a:solidFill>
                <a:latin typeface="Arial Narrow" pitchFamily="34" charset="0"/>
              </a:rPr>
              <a:t>Challenges - </a:t>
            </a: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Data Structures</a:t>
            </a: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1113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7861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33" y="1962826"/>
            <a:ext cx="5467350" cy="4086225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464669" y="3266177"/>
            <a:ext cx="580293" cy="2584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91003" y="4266258"/>
            <a:ext cx="331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80-90% of Data</a:t>
            </a:r>
          </a:p>
        </p:txBody>
      </p:sp>
    </p:spTree>
    <p:extLst>
      <p:ext uri="{BB962C8B-B14F-4D97-AF65-F5344CB8AC3E}">
        <p14:creationId xmlns:p14="http://schemas.microsoft.com/office/powerpoint/2010/main" val="1557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 descr="Gray Background"/>
          <p:cNvSpPr/>
          <p:nvPr/>
        </p:nvSpPr>
        <p:spPr bwMode="auto">
          <a:xfrm rot="5400000">
            <a:off x="2657275" y="-2651666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1113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20384" y="204892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Data Examples</a:t>
            </a: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1113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7861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4" y="2041454"/>
            <a:ext cx="1968901" cy="26567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654" y="1613133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Structured Data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373574" y="2041454"/>
            <a:ext cx="2990265" cy="26567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70129" y="1613133"/>
            <a:ext cx="2403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Semi-Structured Data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858" y="2041454"/>
            <a:ext cx="3177026" cy="19779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85585" y="1613133"/>
            <a:ext cx="2480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Quasi-Structured Data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524" y="2053865"/>
            <a:ext cx="2912130" cy="18515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341102" y="1559547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Unstructured Data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5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3829" y="101026"/>
            <a:ext cx="88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Analytics Lifecycle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06" y="968985"/>
            <a:ext cx="7829917" cy="54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 descr="Gray Background"/>
          <p:cNvSpPr/>
          <p:nvPr/>
        </p:nvSpPr>
        <p:spPr bwMode="auto">
          <a:xfrm rot="5400000">
            <a:off x="2640810" y="-2685165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1113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94007" y="169722"/>
            <a:ext cx="11743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Big Data Technologies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Technologies (</a:t>
            </a:r>
            <a:r>
              <a:rPr lang="en-US" sz="3200" dirty="0" err="1" smtClean="0">
                <a:solidFill>
                  <a:srgbClr val="FF0000"/>
                </a:solidFill>
                <a:latin typeface="Arial"/>
                <a:cs typeface="Arial"/>
              </a:rPr>
              <a:t>MapReduce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, Hadoop, NoSQL)</a:t>
            </a: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1113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7861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36" y="1935041"/>
            <a:ext cx="9508545" cy="3788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8634046" y="4642338"/>
            <a:ext cx="1582616" cy="1582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36931" y="5460023"/>
            <a:ext cx="5032131" cy="917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 1 – Part 1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Data Science with 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/>
            <a:r>
              <a:rPr lang="en-US" b="1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Dr. Ying </a:t>
            </a:r>
            <a:r>
              <a:rPr lang="en-US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Ying </a:t>
            </a:r>
            <a:r>
              <a:rPr lang="en-US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Zhuang - </a:t>
            </a:r>
            <a:r>
              <a:rPr lang="en-US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Amazon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Dip-Tea Blogs Here...: &lt;strong&gt;Coffee&lt;/strong&gt;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39" y="1755286"/>
            <a:ext cx="4895721" cy="4351338"/>
          </a:xfrm>
        </p:spPr>
      </p:pic>
    </p:spTree>
    <p:extLst>
      <p:ext uri="{BB962C8B-B14F-4D97-AF65-F5344CB8AC3E}">
        <p14:creationId xmlns:p14="http://schemas.microsoft.com/office/powerpoint/2010/main" val="331320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 1 – Part 2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Centralize </a:t>
            </a:r>
            <a:r>
              <a:rPr lang="en-US" dirty="0">
                <a:solidFill>
                  <a:schemeClr val="bg1"/>
                </a:solidFill>
              </a:rPr>
              <a:t>Logging and Data </a:t>
            </a:r>
            <a:r>
              <a:rPr lang="en-US" dirty="0" smtClean="0">
                <a:solidFill>
                  <a:schemeClr val="bg1"/>
                </a:solidFill>
              </a:rPr>
              <a:t>Pipeline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/>
            <a:r>
              <a:rPr lang="en-US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Yun </a:t>
            </a:r>
            <a:r>
              <a:rPr lang="en-US" b="1" dirty="0" err="1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Tse</a:t>
            </a:r>
            <a:r>
              <a:rPr lang="en-US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Wu - Mercedes Benz Research and Development North America (MBRDNA) </a:t>
            </a:r>
          </a:p>
          <a:p>
            <a:pPr marL="457200" indent="-457200"/>
            <a:endParaRPr lang="en-US" b="1" dirty="0" smtClean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8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 descr="Gray Background"/>
          <p:cNvSpPr/>
          <p:nvPr/>
        </p:nvSpPr>
        <p:spPr bwMode="auto">
          <a:xfrm rot="5400000">
            <a:off x="2640810" y="-2685165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df</a:t>
            </a:r>
            <a:endParaRPr lang="en-US" dirty="0"/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1113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94007" y="169722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Group Discussion and Activity</a:t>
            </a:r>
            <a:endParaRPr lang="en-US" sz="3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1113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7861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436" y="2050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type of course </a:t>
            </a:r>
            <a:r>
              <a:rPr lang="en-US" dirty="0"/>
              <a:t>can you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General concepts</a:t>
            </a:r>
            <a:endParaRPr lang="en-US" dirty="0"/>
          </a:p>
          <a:p>
            <a:r>
              <a:rPr lang="en-US" dirty="0"/>
              <a:t>Draft 3-4 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2300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 descr="Gray Background"/>
          <p:cNvSpPr/>
          <p:nvPr/>
        </p:nvSpPr>
        <p:spPr bwMode="auto">
          <a:xfrm rot="5400000">
            <a:off x="2640810" y="-2685165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df</a:t>
            </a:r>
            <a:endParaRPr lang="en-US" dirty="0"/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1113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94007" y="169722"/>
            <a:ext cx="1174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Lunch Break</a:t>
            </a:r>
            <a:endParaRPr lang="en-US" sz="3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1113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7861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436" y="2050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Képes hangulatjelentés - Index Fóru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13" y="1850780"/>
            <a:ext cx="5193324" cy="38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Overview of Big Data and Data Analytics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Dr. Simon Cleveland – City University of Seattle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47656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Big Data Industry Example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Define Big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Characteristics and Challenges of Big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Analytics Lifecycle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Big Data Technologies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-130296" y="-2656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3829" y="101026"/>
            <a:ext cx="88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Telecom Example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 descr="&lt;strong&gt;Telecom Tower&lt;/strong&gt;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7" y="1230923"/>
            <a:ext cx="1893280" cy="2839920"/>
          </a:xfrm>
          <a:prstGeom prst="rect">
            <a:avLst/>
          </a:prstGeom>
        </p:spPr>
      </p:pic>
      <p:pic>
        <p:nvPicPr>
          <p:cNvPr id="6" name="Picture 5" descr="Integrated &lt;strong&gt;Telecom Company&lt;/strong&gt;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5" y="4070843"/>
            <a:ext cx="1854342" cy="1957188"/>
          </a:xfrm>
          <a:prstGeom prst="rect">
            <a:avLst/>
          </a:prstGeom>
        </p:spPr>
      </p:pic>
      <p:pic>
        <p:nvPicPr>
          <p:cNvPr id="8" name="Picture 7" descr="File:&lt;strong&gt;Running&lt;/strong&gt; icon - Noun Project 17825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47" y="2863636"/>
            <a:ext cx="1283676" cy="1283676"/>
          </a:xfrm>
          <a:prstGeom prst="rect">
            <a:avLst/>
          </a:prstGeom>
        </p:spPr>
      </p:pic>
      <p:pic>
        <p:nvPicPr>
          <p:cNvPr id="10" name="Picture 9" descr="File:&lt;strong&gt;Running&lt;/strong&gt; icon - Noun Project 17825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09" y="2248176"/>
            <a:ext cx="1283676" cy="1283676"/>
          </a:xfrm>
          <a:prstGeom prst="rect">
            <a:avLst/>
          </a:prstGeom>
        </p:spPr>
      </p:pic>
      <p:pic>
        <p:nvPicPr>
          <p:cNvPr id="11" name="Picture 10" descr="File:&lt;strong&gt;Running&lt;/strong&gt; icon - Noun Project 17825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66" y="3426344"/>
            <a:ext cx="1283676" cy="1283676"/>
          </a:xfrm>
          <a:prstGeom prst="rect">
            <a:avLst/>
          </a:prstGeom>
        </p:spPr>
      </p:pic>
      <p:pic>
        <p:nvPicPr>
          <p:cNvPr id="12" name="Picture 11" descr="File:&lt;strong&gt;Running&lt;/strong&gt; icon - Noun Project 17825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85" y="3962674"/>
            <a:ext cx="1283676" cy="1283676"/>
          </a:xfrm>
          <a:prstGeom prst="rect">
            <a:avLst/>
          </a:prstGeom>
        </p:spPr>
      </p:pic>
      <p:pic>
        <p:nvPicPr>
          <p:cNvPr id="13" name="Picture 12" descr="Icon &lt;strong&gt;Leader&lt;/strong&gt; &lt;strong&gt;Leadership&lt;/strong&gt; · Free image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2" y="3577359"/>
            <a:ext cx="2450672" cy="2450672"/>
          </a:xfrm>
          <a:prstGeom prst="rect">
            <a:avLst/>
          </a:prstGeom>
        </p:spPr>
      </p:pic>
      <p:pic>
        <p:nvPicPr>
          <p:cNvPr id="15" name="Picture 14" descr="A List Of Questionable Publishers | The Crypto Crew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70" y="1061632"/>
            <a:ext cx="2216918" cy="2364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502255" y="830813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Telecom Company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14" y="912112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8077" y="6076796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Company Management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-130296" y="-2656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3829" y="101026"/>
            <a:ext cx="88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Multiple Data Source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1" y="1852969"/>
            <a:ext cx="573826" cy="843862"/>
          </a:xfrm>
          <a:prstGeom prst="rect">
            <a:avLst/>
          </a:prstGeom>
        </p:spPr>
      </p:pic>
      <p:pic>
        <p:nvPicPr>
          <p:cNvPr id="19" name="Picture 18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" y="2005369"/>
            <a:ext cx="573826" cy="843862"/>
          </a:xfrm>
          <a:prstGeom prst="rect">
            <a:avLst/>
          </a:prstGeom>
        </p:spPr>
      </p:pic>
      <p:pic>
        <p:nvPicPr>
          <p:cNvPr id="22" name="Picture 21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1" y="2157769"/>
            <a:ext cx="573826" cy="843862"/>
          </a:xfrm>
          <a:prstGeom prst="rect">
            <a:avLst/>
          </a:prstGeom>
        </p:spPr>
      </p:pic>
      <p:pic>
        <p:nvPicPr>
          <p:cNvPr id="23" name="Picture 22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1" y="2310169"/>
            <a:ext cx="573826" cy="84386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011172" y="1574528"/>
            <a:ext cx="878499" cy="421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66" y="3534709"/>
            <a:ext cx="573826" cy="843862"/>
          </a:xfrm>
          <a:prstGeom prst="rect">
            <a:avLst/>
          </a:prstGeom>
        </p:spPr>
      </p:pic>
      <p:pic>
        <p:nvPicPr>
          <p:cNvPr id="26" name="Picture 25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79" y="3794354"/>
            <a:ext cx="573826" cy="843862"/>
          </a:xfrm>
          <a:prstGeom prst="rect">
            <a:avLst/>
          </a:prstGeom>
        </p:spPr>
      </p:pic>
      <p:pic>
        <p:nvPicPr>
          <p:cNvPr id="27" name="Picture 26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30" y="3897799"/>
            <a:ext cx="573826" cy="843862"/>
          </a:xfrm>
          <a:prstGeom prst="rect">
            <a:avLst/>
          </a:prstGeom>
        </p:spPr>
      </p:pic>
      <p:pic>
        <p:nvPicPr>
          <p:cNvPr id="28" name="Picture 27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01" y="4157444"/>
            <a:ext cx="573826" cy="843862"/>
          </a:xfrm>
          <a:prstGeom prst="rect">
            <a:avLst/>
          </a:prstGeom>
        </p:spPr>
      </p:pic>
      <p:pic>
        <p:nvPicPr>
          <p:cNvPr id="29" name="Picture 28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49" y="3669111"/>
            <a:ext cx="573826" cy="843862"/>
          </a:xfrm>
          <a:prstGeom prst="rect">
            <a:avLst/>
          </a:prstGeom>
        </p:spPr>
      </p:pic>
      <p:pic>
        <p:nvPicPr>
          <p:cNvPr id="30" name="Picture 29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349" y="3821511"/>
            <a:ext cx="573826" cy="843862"/>
          </a:xfrm>
          <a:prstGeom prst="rect">
            <a:avLst/>
          </a:prstGeom>
        </p:spPr>
      </p:pic>
      <p:pic>
        <p:nvPicPr>
          <p:cNvPr id="31" name="Picture 30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49" y="3973911"/>
            <a:ext cx="573826" cy="843862"/>
          </a:xfrm>
          <a:prstGeom prst="rect">
            <a:avLst/>
          </a:prstGeom>
        </p:spPr>
      </p:pic>
      <p:pic>
        <p:nvPicPr>
          <p:cNvPr id="32" name="Picture 31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49" y="4126311"/>
            <a:ext cx="573826" cy="843862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8662952" y="3088265"/>
            <a:ext cx="331501" cy="666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bbonamenti a false riviste di polizia e molestie telefoniche, nei guai un imprenditore » La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21" y="1300492"/>
            <a:ext cx="3376204" cy="225361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601081" y="915823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Company Call Center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 descr="The 1709 Blog: More on blocking injunctions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84" y="1539727"/>
            <a:ext cx="1697726" cy="13666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72438" y="1001310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Company Website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5" name="Picture 34" descr="WEDNESDAY, May 28, 2008 - Terry Heaton's PoMo Blo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7" y="4323655"/>
            <a:ext cx="2249988" cy="1763504"/>
          </a:xfrm>
          <a:prstGeom prst="rect">
            <a:avLst/>
          </a:prstGeom>
        </p:spPr>
      </p:pic>
      <p:pic>
        <p:nvPicPr>
          <p:cNvPr id="36" name="Picture 35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7" y="4997119"/>
            <a:ext cx="573826" cy="843862"/>
          </a:xfrm>
          <a:prstGeom prst="rect">
            <a:avLst/>
          </a:prstGeom>
        </p:spPr>
      </p:pic>
      <p:pic>
        <p:nvPicPr>
          <p:cNvPr id="37" name="Picture 36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7" y="5149519"/>
            <a:ext cx="573826" cy="843862"/>
          </a:xfrm>
          <a:prstGeom prst="rect">
            <a:avLst/>
          </a:prstGeom>
        </p:spPr>
      </p:pic>
      <p:pic>
        <p:nvPicPr>
          <p:cNvPr id="38" name="Picture 37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7" y="5301919"/>
            <a:ext cx="573826" cy="843862"/>
          </a:xfrm>
          <a:prstGeom prst="rect">
            <a:avLst/>
          </a:prstGeom>
        </p:spPr>
      </p:pic>
      <p:pic>
        <p:nvPicPr>
          <p:cNvPr id="39" name="Picture 38" descr="Team:NGSS AEI TURKEY - 2013hs.igem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" y="5454319"/>
            <a:ext cx="573826" cy="843862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1073008" y="4718678"/>
            <a:ext cx="878499" cy="421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-845809" y="3832526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Company Physical Center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 descr="ios - Equalizer from &lt;strong&gt;audio data&lt;/strong&gt; - Stack Overflow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7" y="2326860"/>
            <a:ext cx="1285734" cy="720010"/>
          </a:xfrm>
          <a:prstGeom prst="rect">
            <a:avLst/>
          </a:prstGeom>
        </p:spPr>
      </p:pic>
      <p:pic>
        <p:nvPicPr>
          <p:cNvPr id="43" name="Picture 42" descr="ios - Equalizer from &lt;strong&gt;audio data&lt;/strong&gt; - Stack Overflow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67" y="2479260"/>
            <a:ext cx="1285734" cy="720010"/>
          </a:xfrm>
          <a:prstGeom prst="rect">
            <a:avLst/>
          </a:prstGeom>
        </p:spPr>
      </p:pic>
      <p:pic>
        <p:nvPicPr>
          <p:cNvPr id="44" name="Picture 43" descr="ios - Equalizer from &lt;strong&gt;audio data&lt;/strong&gt; - Stack Overflow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67" y="2631660"/>
            <a:ext cx="1285734" cy="720010"/>
          </a:xfrm>
          <a:prstGeom prst="rect">
            <a:avLst/>
          </a:prstGeom>
        </p:spPr>
      </p:pic>
      <p:pic>
        <p:nvPicPr>
          <p:cNvPr id="45" name="Picture 44" descr="ios - Equalizer from &lt;strong&gt;audio data&lt;/strong&gt; - Stack Overflow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67" y="2784060"/>
            <a:ext cx="1285734" cy="720010"/>
          </a:xfrm>
          <a:prstGeom prst="rect">
            <a:avLst/>
          </a:prstGeom>
        </p:spPr>
      </p:pic>
      <p:pic>
        <p:nvPicPr>
          <p:cNvPr id="46" name="Picture 45" descr="ios - Equalizer from &lt;strong&gt;audio data&lt;/strong&gt; - Stack Overflow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67" y="2936460"/>
            <a:ext cx="1285734" cy="7200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868874" y="1830892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Audio Data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8" name="Picture 47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91" y="4385750"/>
            <a:ext cx="835152" cy="1158240"/>
          </a:xfrm>
          <a:prstGeom prst="rect">
            <a:avLst/>
          </a:prstGeom>
        </p:spPr>
      </p:pic>
      <p:pic>
        <p:nvPicPr>
          <p:cNvPr id="49" name="Picture 48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91" y="4538150"/>
            <a:ext cx="835152" cy="1158240"/>
          </a:xfrm>
          <a:prstGeom prst="rect">
            <a:avLst/>
          </a:prstGeom>
        </p:spPr>
      </p:pic>
      <p:pic>
        <p:nvPicPr>
          <p:cNvPr id="50" name="Picture 49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91" y="4690550"/>
            <a:ext cx="835152" cy="1158240"/>
          </a:xfrm>
          <a:prstGeom prst="rect">
            <a:avLst/>
          </a:prstGeom>
        </p:spPr>
      </p:pic>
      <p:pic>
        <p:nvPicPr>
          <p:cNvPr id="51" name="Picture 50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1" y="4842950"/>
            <a:ext cx="835152" cy="1158240"/>
          </a:xfrm>
          <a:prstGeom prst="rect">
            <a:avLst/>
          </a:prstGeom>
        </p:spPr>
      </p:pic>
      <p:pic>
        <p:nvPicPr>
          <p:cNvPr id="52" name="Picture 51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91" y="4995350"/>
            <a:ext cx="835152" cy="115824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25542" y="3917869"/>
            <a:ext cx="501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Text Data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4" name="Picture 53" descr="Read SQL Server transaction &lt;strong&gt;log&lt;/strong&gt; - Stack Overflow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64" y="2696831"/>
            <a:ext cx="1470212" cy="716256"/>
          </a:xfrm>
          <a:prstGeom prst="rect">
            <a:avLst/>
          </a:prstGeom>
        </p:spPr>
      </p:pic>
      <p:pic>
        <p:nvPicPr>
          <p:cNvPr id="55" name="Picture 54" descr="Read SQL Server transaction &lt;strong&gt;log&lt;/strong&gt; - Stack Overflow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64" y="2849231"/>
            <a:ext cx="1470212" cy="716256"/>
          </a:xfrm>
          <a:prstGeom prst="rect">
            <a:avLst/>
          </a:prstGeom>
        </p:spPr>
      </p:pic>
      <p:pic>
        <p:nvPicPr>
          <p:cNvPr id="56" name="Picture 55" descr="Read SQL Server transaction &lt;strong&gt;log&lt;/strong&gt; - Stack Overflow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64" y="3001631"/>
            <a:ext cx="1470212" cy="716256"/>
          </a:xfrm>
          <a:prstGeom prst="rect">
            <a:avLst/>
          </a:prstGeom>
        </p:spPr>
      </p:pic>
      <p:pic>
        <p:nvPicPr>
          <p:cNvPr id="57" name="Picture 56" descr="Read SQL Server transaction &lt;strong&gt;log&lt;/strong&gt; - Stack Overflow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664" y="3154031"/>
            <a:ext cx="1470212" cy="716256"/>
          </a:xfrm>
          <a:prstGeom prst="rect">
            <a:avLst/>
          </a:prstGeom>
        </p:spPr>
      </p:pic>
      <p:pic>
        <p:nvPicPr>
          <p:cNvPr id="58" name="Picture 57" descr="Read SQL Server transaction &lt;strong&gt;log&lt;/strong&gt; - Stack Overflow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30" y="3446704"/>
            <a:ext cx="1470212" cy="71625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394167" y="2019667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Log Data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-130296" y="-2656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3829" y="101026"/>
            <a:ext cx="88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Collection and Analysis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 descr="ios - Equalizer from &lt;strong&gt;audio data&lt;/strong&gt; - Stack Overflow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25" y="4836412"/>
            <a:ext cx="1285734" cy="720010"/>
          </a:xfrm>
          <a:prstGeom prst="rect">
            <a:avLst/>
          </a:prstGeom>
        </p:spPr>
      </p:pic>
      <p:pic>
        <p:nvPicPr>
          <p:cNvPr id="43" name="Picture 42" descr="ios - Equalizer from &lt;strong&gt;audio data&lt;/strong&gt; - Stack Overflow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25" y="4988812"/>
            <a:ext cx="1285734" cy="720010"/>
          </a:xfrm>
          <a:prstGeom prst="rect">
            <a:avLst/>
          </a:prstGeom>
        </p:spPr>
      </p:pic>
      <p:pic>
        <p:nvPicPr>
          <p:cNvPr id="44" name="Picture 43" descr="ios - Equalizer from &lt;strong&gt;audio data&lt;/strong&gt; - Stack Overflow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25" y="5141212"/>
            <a:ext cx="1285734" cy="720010"/>
          </a:xfrm>
          <a:prstGeom prst="rect">
            <a:avLst/>
          </a:prstGeom>
        </p:spPr>
      </p:pic>
      <p:pic>
        <p:nvPicPr>
          <p:cNvPr id="45" name="Picture 44" descr="ios - Equalizer from &lt;strong&gt;audio data&lt;/strong&gt; - Stack Overflow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5293612"/>
            <a:ext cx="1285734" cy="720010"/>
          </a:xfrm>
          <a:prstGeom prst="rect">
            <a:avLst/>
          </a:prstGeom>
        </p:spPr>
      </p:pic>
      <p:pic>
        <p:nvPicPr>
          <p:cNvPr id="46" name="Picture 45" descr="ios - Equalizer from &lt;strong&gt;audio data&lt;/strong&gt; - Stack Overflow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25" y="5446012"/>
            <a:ext cx="1285734" cy="720010"/>
          </a:xfrm>
          <a:prstGeom prst="rect">
            <a:avLst/>
          </a:prstGeom>
        </p:spPr>
      </p:pic>
      <p:pic>
        <p:nvPicPr>
          <p:cNvPr id="48" name="Picture 47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7" y="4836412"/>
            <a:ext cx="835152" cy="1158240"/>
          </a:xfrm>
          <a:prstGeom prst="rect">
            <a:avLst/>
          </a:prstGeom>
        </p:spPr>
      </p:pic>
      <p:pic>
        <p:nvPicPr>
          <p:cNvPr id="49" name="Picture 48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7" y="4988812"/>
            <a:ext cx="835152" cy="1158240"/>
          </a:xfrm>
          <a:prstGeom prst="rect">
            <a:avLst/>
          </a:prstGeom>
        </p:spPr>
      </p:pic>
      <p:pic>
        <p:nvPicPr>
          <p:cNvPr id="50" name="Picture 49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87" y="5141212"/>
            <a:ext cx="835152" cy="1158240"/>
          </a:xfrm>
          <a:prstGeom prst="rect">
            <a:avLst/>
          </a:prstGeom>
        </p:spPr>
      </p:pic>
      <p:pic>
        <p:nvPicPr>
          <p:cNvPr id="51" name="Picture 50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87" y="5293612"/>
            <a:ext cx="835152" cy="1158240"/>
          </a:xfrm>
          <a:prstGeom prst="rect">
            <a:avLst/>
          </a:prstGeom>
        </p:spPr>
      </p:pic>
      <p:pic>
        <p:nvPicPr>
          <p:cNvPr id="52" name="Picture 51" descr="meaning - &quot;&lt;strong&gt;Stack&lt;/strong&gt;&quot; vs. &quot;pile&quot; vs. &quot;heap&quot; of paper - English Language &amp; Usage &lt;strong&gt;Stack&lt;/strong&gt; Exchan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87" y="5446012"/>
            <a:ext cx="835152" cy="115824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-1308249" y="4300151"/>
            <a:ext cx="501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Text Data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4" name="Picture 53" descr="Read SQL Server transaction &lt;strong&gt;log&lt;/strong&gt; - Stack Overflow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45" y="4935484"/>
            <a:ext cx="1470212" cy="716256"/>
          </a:xfrm>
          <a:prstGeom prst="rect">
            <a:avLst/>
          </a:prstGeom>
        </p:spPr>
      </p:pic>
      <p:pic>
        <p:nvPicPr>
          <p:cNvPr id="55" name="Picture 54" descr="Read SQL Server transaction &lt;strong&gt;log&lt;/strong&gt; - Stack Overflow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45" y="5087884"/>
            <a:ext cx="1470212" cy="716256"/>
          </a:xfrm>
          <a:prstGeom prst="rect">
            <a:avLst/>
          </a:prstGeom>
        </p:spPr>
      </p:pic>
      <p:pic>
        <p:nvPicPr>
          <p:cNvPr id="56" name="Picture 55" descr="Read SQL Server transaction &lt;strong&gt;log&lt;/strong&gt; - Stack Overflow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45" y="5240284"/>
            <a:ext cx="1470212" cy="716256"/>
          </a:xfrm>
          <a:prstGeom prst="rect">
            <a:avLst/>
          </a:prstGeom>
        </p:spPr>
      </p:pic>
      <p:pic>
        <p:nvPicPr>
          <p:cNvPr id="57" name="Picture 56" descr="Read SQL Server transaction &lt;strong&gt;log&lt;/strong&gt; - Stack Overflow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5" y="5392684"/>
            <a:ext cx="1470212" cy="716256"/>
          </a:xfrm>
          <a:prstGeom prst="rect">
            <a:avLst/>
          </a:prstGeom>
        </p:spPr>
      </p:pic>
      <p:pic>
        <p:nvPicPr>
          <p:cNvPr id="58" name="Picture 57" descr="Read SQL Server transaction &lt;strong&gt;log&lt;/strong&gt; - Stack Overflow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20" y="5631942"/>
            <a:ext cx="1470212" cy="71625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565677" y="4267087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Log Data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863946" y="4296116"/>
            <a:ext cx="888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Audio Data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6"/>
          <a:stretch>
            <a:fillRect/>
          </a:stretch>
        </p:blipFill>
        <p:spPr>
          <a:xfrm>
            <a:off x="6783157" y="925059"/>
            <a:ext cx="4678418" cy="3559454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1172087" y="2875085"/>
            <a:ext cx="5515839" cy="1392002"/>
          </a:xfrm>
          <a:prstGeom prst="bentConnector3">
            <a:avLst>
              <a:gd name="adj1" fmla="val 90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V="1">
            <a:off x="7596554" y="4449627"/>
            <a:ext cx="1837592" cy="1516154"/>
          </a:xfrm>
          <a:prstGeom prst="bentConnector3">
            <a:avLst>
              <a:gd name="adj1" fmla="val 10119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3471616" y="3457857"/>
            <a:ext cx="3216310" cy="908722"/>
          </a:xfrm>
          <a:prstGeom prst="bentConnector3">
            <a:avLst>
              <a:gd name="adj1" fmla="val -29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-130296" y="-2656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3829" y="101026"/>
            <a:ext cx="88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Top 20 Paths to Cancellation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30822" y="1195753"/>
            <a:ext cx="10700239" cy="50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3829" y="101026"/>
            <a:ext cx="88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Definition of Big Data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38" name="Picture 14" descr="branching and tree chart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33957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nfographic examp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033958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shboards examp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33956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auge chart examp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2033955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Gear chart examp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2358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able examp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1" y="4462836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Map exampl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72357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unnels exampl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4466179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26508" y="838204"/>
            <a:ext cx="888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“Big </a:t>
            </a:r>
            <a:r>
              <a:rPr lang="en-US" b="1" dirty="0">
                <a:solidFill>
                  <a:schemeClr val="bg1"/>
                </a:solidFill>
              </a:rPr>
              <a:t>Data is data whose scale, distribution, </a:t>
            </a:r>
            <a:r>
              <a:rPr lang="en-US" b="1" dirty="0" smtClean="0">
                <a:solidFill>
                  <a:schemeClr val="bg1"/>
                </a:solidFill>
              </a:rPr>
              <a:t>diversity</a:t>
            </a:r>
            <a:r>
              <a:rPr lang="en-US" b="1" dirty="0">
                <a:solidFill>
                  <a:schemeClr val="bg1"/>
                </a:solidFill>
              </a:rPr>
              <a:t>, and/or timeliness require the use of new technical architectures and analytics to enable insights that unlock new sources of business value</a:t>
            </a:r>
            <a:r>
              <a:rPr lang="en-US" b="1" dirty="0" smtClean="0">
                <a:solidFill>
                  <a:schemeClr val="bg1"/>
                </a:solidFill>
              </a:rPr>
              <a:t>.” --</a:t>
            </a:r>
            <a:r>
              <a:rPr lang="en-US" b="1" dirty="0">
                <a:solidFill>
                  <a:schemeClr val="bg1"/>
                </a:solidFill>
              </a:rPr>
              <a:t> McKinsey Global </a:t>
            </a:r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9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Orange background.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3829" y="101026"/>
            <a:ext cx="888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Big Data Ecosystem</a:t>
            </a:r>
            <a:endParaRPr lang="en-US" sz="3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73" y="1539876"/>
            <a:ext cx="10043536" cy="46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 descr="Gray Background"/>
          <p:cNvSpPr/>
          <p:nvPr/>
        </p:nvSpPr>
        <p:spPr bwMode="auto">
          <a:xfrm rot="5400000">
            <a:off x="2640810" y="-2685165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 descr="Header Gray Bar"/>
          <p:cNvSpPr/>
          <p:nvPr/>
        </p:nvSpPr>
        <p:spPr bwMode="auto">
          <a:xfrm>
            <a:off x="-11113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20384" y="204892"/>
            <a:ext cx="11743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Big Data Characteristics and Challenges</a:t>
            </a:r>
          </a:p>
          <a:p>
            <a:pPr algn="ctr"/>
            <a:r>
              <a:rPr lang="en-US" sz="1600" dirty="0" smtClean="0">
                <a:solidFill>
                  <a:srgbClr val="D4D4D4"/>
                </a:solidFill>
                <a:latin typeface="Arial"/>
                <a:cs typeface="Arial"/>
              </a:rPr>
              <a:t>Attributes</a:t>
            </a:r>
            <a:endParaRPr lang="en-US" sz="1600" dirty="0">
              <a:solidFill>
                <a:srgbClr val="D4D4D4"/>
              </a:solidFill>
              <a:latin typeface="Arial"/>
              <a:cs typeface="Arial"/>
            </a:endParaRPr>
          </a:p>
        </p:txBody>
      </p:sp>
      <p:sp>
        <p:nvSpPr>
          <p:cNvPr id="216" name="Rectangle 215" descr="Top light gary bar"/>
          <p:cNvSpPr/>
          <p:nvPr/>
        </p:nvSpPr>
        <p:spPr bwMode="auto">
          <a:xfrm>
            <a:off x="-11113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 descr="Bottom Gray Bar"/>
          <p:cNvSpPr/>
          <p:nvPr/>
        </p:nvSpPr>
        <p:spPr bwMode="auto">
          <a:xfrm>
            <a:off x="-17861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Rectangle 70"/>
          <p:cNvSpPr>
            <a:spLocks noChangeArrowheads="1"/>
          </p:cNvSpPr>
          <p:nvPr/>
        </p:nvSpPr>
        <p:spPr bwMode="auto">
          <a:xfrm>
            <a:off x="772239" y="2133600"/>
            <a:ext cx="236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3600" b="1" dirty="0" smtClean="0">
                <a:solidFill>
                  <a:srgbClr val="7030A0"/>
                </a:solidFill>
                <a:latin typeface="Arial"/>
                <a:cs typeface="Arial"/>
              </a:rPr>
              <a:t>Volume</a:t>
            </a:r>
            <a:endParaRPr lang="en-US" sz="3600" b="1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19" name="Oval 118" descr="Purple Circle"/>
          <p:cNvSpPr>
            <a:spLocks noChangeAspect="1"/>
          </p:cNvSpPr>
          <p:nvPr/>
        </p:nvSpPr>
        <p:spPr>
          <a:xfrm rot="16200000">
            <a:off x="2586510" y="3002441"/>
            <a:ext cx="673155" cy="673153"/>
          </a:xfrm>
          <a:prstGeom prst="ellipse">
            <a:avLst/>
          </a:prstGeom>
          <a:gradFill flip="none" rotWithShape="1">
            <a:gsLst>
              <a:gs pos="0">
                <a:srgbClr val="884DDB"/>
              </a:gs>
              <a:gs pos="100000">
                <a:srgbClr val="7030A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22" name="Group 121" descr="Slides Icon"/>
          <p:cNvGrpSpPr/>
          <p:nvPr/>
        </p:nvGrpSpPr>
        <p:grpSpPr>
          <a:xfrm>
            <a:off x="2709019" y="3174700"/>
            <a:ext cx="436647" cy="321117"/>
            <a:chOff x="-152400" y="685800"/>
            <a:chExt cx="1287499" cy="946849"/>
          </a:xfrm>
          <a:noFill/>
        </p:grpSpPr>
        <p:sp>
          <p:nvSpPr>
            <p:cNvPr id="194" name="Rectangle 193"/>
            <p:cNvSpPr/>
            <p:nvPr/>
          </p:nvSpPr>
          <p:spPr bwMode="auto">
            <a:xfrm>
              <a:off x="46528" y="8706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imes" pitchFamily="-97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 rot="21315080">
              <a:off x="-42372" y="781749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imes" pitchFamily="-97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-152400" y="685800"/>
              <a:ext cx="1088571" cy="762000"/>
            </a:xfrm>
            <a:prstGeom prst="rect">
              <a:avLst/>
            </a:prstGeom>
            <a:grpFill/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imes" pitchFamily="-97" charset="0"/>
              </a:endParaRPr>
            </a:p>
          </p:txBody>
        </p:sp>
      </p:grp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600200" y="4501813"/>
            <a:ext cx="26727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endParaRPr lang="en-US" sz="36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30" name="Oval 129" descr="Blue Circle"/>
          <p:cNvSpPr>
            <a:spLocks noChangeAspect="1"/>
          </p:cNvSpPr>
          <p:nvPr/>
        </p:nvSpPr>
        <p:spPr>
          <a:xfrm rot="16200000">
            <a:off x="3354325" y="3593868"/>
            <a:ext cx="766887" cy="766885"/>
          </a:xfrm>
          <a:prstGeom prst="ellipse">
            <a:avLst/>
          </a:prstGeom>
          <a:gradFill flip="none" rotWithShape="1">
            <a:gsLst>
              <a:gs pos="0">
                <a:srgbClr val="0070FF"/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33" name="Freeform 77" descr="Eye Icon"/>
          <p:cNvSpPr>
            <a:spLocks noEditPoints="1"/>
          </p:cNvSpPr>
          <p:nvPr/>
        </p:nvSpPr>
        <p:spPr bwMode="auto">
          <a:xfrm>
            <a:off x="3445737" y="3830163"/>
            <a:ext cx="580846" cy="254785"/>
          </a:xfrm>
          <a:custGeom>
            <a:avLst/>
            <a:gdLst/>
            <a:ahLst/>
            <a:cxnLst>
              <a:cxn ang="0">
                <a:pos x="3769" y="850"/>
              </a:cxn>
              <a:cxn ang="0">
                <a:pos x="3525" y="562"/>
              </a:cxn>
              <a:cxn ang="0">
                <a:pos x="3204" y="327"/>
              </a:cxn>
              <a:cxn ang="0">
                <a:pos x="2889" y="176"/>
              </a:cxn>
              <a:cxn ang="0">
                <a:pos x="2462" y="53"/>
              </a:cxn>
              <a:cxn ang="0">
                <a:pos x="1996" y="1"/>
              </a:cxn>
              <a:cxn ang="0">
                <a:pos x="1899" y="0"/>
              </a:cxn>
              <a:cxn ang="0">
                <a:pos x="1566" y="22"/>
              </a:cxn>
              <a:cxn ang="0">
                <a:pos x="1135" y="110"/>
              </a:cxn>
              <a:cxn ang="0">
                <a:pos x="747" y="262"/>
              </a:cxn>
              <a:cxn ang="0">
                <a:pos x="456" y="438"/>
              </a:cxn>
              <a:cxn ang="0">
                <a:pos x="172" y="700"/>
              </a:cxn>
              <a:cxn ang="0">
                <a:pos x="14" y="929"/>
              </a:cxn>
              <a:cxn ang="0">
                <a:pos x="349" y="978"/>
              </a:cxn>
              <a:cxn ang="0">
                <a:pos x="555" y="756"/>
              </a:cxn>
              <a:cxn ang="0">
                <a:pos x="833" y="567"/>
              </a:cxn>
              <a:cxn ang="0">
                <a:pos x="1022" y="479"/>
              </a:cxn>
              <a:cxn ang="0">
                <a:pos x="1132" y="495"/>
              </a:cxn>
              <a:cxn ang="0">
                <a:pos x="1081" y="649"/>
              </a:cxn>
              <a:cxn ang="0">
                <a:pos x="1059" y="811"/>
              </a:cxn>
              <a:cxn ang="0">
                <a:pos x="1076" y="1010"/>
              </a:cxn>
              <a:cxn ang="0">
                <a:pos x="1160" y="1241"/>
              </a:cxn>
              <a:cxn ang="0">
                <a:pos x="1305" y="1435"/>
              </a:cxn>
              <a:cxn ang="0">
                <a:pos x="1498" y="1579"/>
              </a:cxn>
              <a:cxn ang="0">
                <a:pos x="1729" y="1663"/>
              </a:cxn>
              <a:cxn ang="0">
                <a:pos x="1943" y="1679"/>
              </a:cxn>
              <a:cxn ang="0">
                <a:pos x="2188" y="1630"/>
              </a:cxn>
              <a:cxn ang="0">
                <a:pos x="2402" y="1514"/>
              </a:cxn>
              <a:cxn ang="0">
                <a:pos x="2573" y="1343"/>
              </a:cxn>
              <a:cxn ang="0">
                <a:pos x="2689" y="1128"/>
              </a:cxn>
              <a:cxn ang="0">
                <a:pos x="2738" y="883"/>
              </a:cxn>
              <a:cxn ang="0">
                <a:pos x="2732" y="725"/>
              </a:cxn>
              <a:cxn ang="0">
                <a:pos x="2693" y="562"/>
              </a:cxn>
              <a:cxn ang="0">
                <a:pos x="2624" y="414"/>
              </a:cxn>
              <a:cxn ang="0">
                <a:pos x="2829" y="487"/>
              </a:cxn>
              <a:cxn ang="0">
                <a:pos x="3047" y="596"/>
              </a:cxn>
              <a:cxn ang="0">
                <a:pos x="3314" y="791"/>
              </a:cxn>
              <a:cxn ang="0">
                <a:pos x="3507" y="1017"/>
              </a:cxn>
              <a:cxn ang="0">
                <a:pos x="1899" y="1182"/>
              </a:cxn>
              <a:cxn ang="0">
                <a:pos x="1798" y="1167"/>
              </a:cxn>
              <a:cxn ang="0">
                <a:pos x="1708" y="1124"/>
              </a:cxn>
              <a:cxn ang="0">
                <a:pos x="1635" y="1058"/>
              </a:cxn>
              <a:cxn ang="0">
                <a:pos x="1583" y="973"/>
              </a:cxn>
              <a:cxn ang="0">
                <a:pos x="1558" y="875"/>
              </a:cxn>
              <a:cxn ang="0">
                <a:pos x="1561" y="787"/>
              </a:cxn>
              <a:cxn ang="0">
                <a:pos x="1591" y="692"/>
              </a:cxn>
              <a:cxn ang="0">
                <a:pos x="1646" y="610"/>
              </a:cxn>
              <a:cxn ang="0">
                <a:pos x="1722" y="547"/>
              </a:cxn>
              <a:cxn ang="0">
                <a:pos x="1814" y="509"/>
              </a:cxn>
              <a:cxn ang="0">
                <a:pos x="1899" y="498"/>
              </a:cxn>
              <a:cxn ang="0">
                <a:pos x="2001" y="513"/>
              </a:cxn>
              <a:cxn ang="0">
                <a:pos x="2091" y="556"/>
              </a:cxn>
              <a:cxn ang="0">
                <a:pos x="2164" y="622"/>
              </a:cxn>
              <a:cxn ang="0">
                <a:pos x="2214" y="707"/>
              </a:cxn>
              <a:cxn ang="0">
                <a:pos x="2241" y="805"/>
              </a:cxn>
              <a:cxn ang="0">
                <a:pos x="2238" y="893"/>
              </a:cxn>
              <a:cxn ang="0">
                <a:pos x="2208" y="988"/>
              </a:cxn>
              <a:cxn ang="0">
                <a:pos x="2153" y="1070"/>
              </a:cxn>
              <a:cxn ang="0">
                <a:pos x="2077" y="1133"/>
              </a:cxn>
              <a:cxn ang="0">
                <a:pos x="1984" y="1171"/>
              </a:cxn>
              <a:cxn ang="0">
                <a:pos x="1899" y="1182"/>
              </a:cxn>
            </a:cxnLst>
            <a:rect l="0" t="0" r="r" b="b"/>
            <a:pathLst>
              <a:path w="3830" h="1680">
                <a:moveTo>
                  <a:pt x="3830" y="956"/>
                </a:moveTo>
                <a:lnTo>
                  <a:pt x="3830" y="956"/>
                </a:lnTo>
                <a:lnTo>
                  <a:pt x="3816" y="929"/>
                </a:lnTo>
                <a:lnTo>
                  <a:pt x="3800" y="902"/>
                </a:lnTo>
                <a:lnTo>
                  <a:pt x="3785" y="876"/>
                </a:lnTo>
                <a:lnTo>
                  <a:pt x="3769" y="850"/>
                </a:lnTo>
                <a:lnTo>
                  <a:pt x="3734" y="798"/>
                </a:lnTo>
                <a:lnTo>
                  <a:pt x="3697" y="748"/>
                </a:lnTo>
                <a:lnTo>
                  <a:pt x="3658" y="700"/>
                </a:lnTo>
                <a:lnTo>
                  <a:pt x="3616" y="652"/>
                </a:lnTo>
                <a:lnTo>
                  <a:pt x="3571" y="607"/>
                </a:lnTo>
                <a:lnTo>
                  <a:pt x="3525" y="562"/>
                </a:lnTo>
                <a:lnTo>
                  <a:pt x="3477" y="519"/>
                </a:lnTo>
                <a:lnTo>
                  <a:pt x="3427" y="477"/>
                </a:lnTo>
                <a:lnTo>
                  <a:pt x="3374" y="438"/>
                </a:lnTo>
                <a:lnTo>
                  <a:pt x="3319" y="400"/>
                </a:lnTo>
                <a:lnTo>
                  <a:pt x="3263" y="363"/>
                </a:lnTo>
                <a:lnTo>
                  <a:pt x="3204" y="327"/>
                </a:lnTo>
                <a:lnTo>
                  <a:pt x="3144" y="293"/>
                </a:lnTo>
                <a:lnTo>
                  <a:pt x="3083" y="262"/>
                </a:lnTo>
                <a:lnTo>
                  <a:pt x="3083" y="262"/>
                </a:lnTo>
                <a:lnTo>
                  <a:pt x="3020" y="231"/>
                </a:lnTo>
                <a:lnTo>
                  <a:pt x="2955" y="202"/>
                </a:lnTo>
                <a:lnTo>
                  <a:pt x="2889" y="176"/>
                </a:lnTo>
                <a:lnTo>
                  <a:pt x="2821" y="151"/>
                </a:lnTo>
                <a:lnTo>
                  <a:pt x="2752" y="127"/>
                </a:lnTo>
                <a:lnTo>
                  <a:pt x="2681" y="105"/>
                </a:lnTo>
                <a:lnTo>
                  <a:pt x="2609" y="86"/>
                </a:lnTo>
                <a:lnTo>
                  <a:pt x="2536" y="68"/>
                </a:lnTo>
                <a:lnTo>
                  <a:pt x="2462" y="53"/>
                </a:lnTo>
                <a:lnTo>
                  <a:pt x="2388" y="38"/>
                </a:lnTo>
                <a:lnTo>
                  <a:pt x="2311" y="28"/>
                </a:lnTo>
                <a:lnTo>
                  <a:pt x="2233" y="17"/>
                </a:lnTo>
                <a:lnTo>
                  <a:pt x="2156" y="10"/>
                </a:lnTo>
                <a:lnTo>
                  <a:pt x="2075" y="4"/>
                </a:lnTo>
                <a:lnTo>
                  <a:pt x="1996" y="1"/>
                </a:lnTo>
                <a:lnTo>
                  <a:pt x="1915" y="0"/>
                </a:lnTo>
                <a:lnTo>
                  <a:pt x="1915" y="0"/>
                </a:lnTo>
                <a:lnTo>
                  <a:pt x="1908" y="0"/>
                </a:lnTo>
                <a:lnTo>
                  <a:pt x="1908" y="0"/>
                </a:lnTo>
                <a:lnTo>
                  <a:pt x="1899" y="0"/>
                </a:lnTo>
                <a:lnTo>
                  <a:pt x="1899" y="0"/>
                </a:lnTo>
                <a:lnTo>
                  <a:pt x="1872" y="0"/>
                </a:lnTo>
                <a:lnTo>
                  <a:pt x="1872" y="0"/>
                </a:lnTo>
                <a:lnTo>
                  <a:pt x="1794" y="2"/>
                </a:lnTo>
                <a:lnTo>
                  <a:pt x="1718" y="7"/>
                </a:lnTo>
                <a:lnTo>
                  <a:pt x="1641" y="13"/>
                </a:lnTo>
                <a:lnTo>
                  <a:pt x="1566" y="22"/>
                </a:lnTo>
                <a:lnTo>
                  <a:pt x="1491" y="31"/>
                </a:lnTo>
                <a:lnTo>
                  <a:pt x="1418" y="43"/>
                </a:lnTo>
                <a:lnTo>
                  <a:pt x="1345" y="57"/>
                </a:lnTo>
                <a:lnTo>
                  <a:pt x="1273" y="73"/>
                </a:lnTo>
                <a:lnTo>
                  <a:pt x="1204" y="91"/>
                </a:lnTo>
                <a:lnTo>
                  <a:pt x="1135" y="110"/>
                </a:lnTo>
                <a:lnTo>
                  <a:pt x="1066" y="130"/>
                </a:lnTo>
                <a:lnTo>
                  <a:pt x="999" y="154"/>
                </a:lnTo>
                <a:lnTo>
                  <a:pt x="935" y="178"/>
                </a:lnTo>
                <a:lnTo>
                  <a:pt x="870" y="205"/>
                </a:lnTo>
                <a:lnTo>
                  <a:pt x="808" y="232"/>
                </a:lnTo>
                <a:lnTo>
                  <a:pt x="747" y="262"/>
                </a:lnTo>
                <a:lnTo>
                  <a:pt x="747" y="262"/>
                </a:lnTo>
                <a:lnTo>
                  <a:pt x="686" y="293"/>
                </a:lnTo>
                <a:lnTo>
                  <a:pt x="626" y="327"/>
                </a:lnTo>
                <a:lnTo>
                  <a:pt x="567" y="363"/>
                </a:lnTo>
                <a:lnTo>
                  <a:pt x="511" y="400"/>
                </a:lnTo>
                <a:lnTo>
                  <a:pt x="456" y="438"/>
                </a:lnTo>
                <a:lnTo>
                  <a:pt x="403" y="477"/>
                </a:lnTo>
                <a:lnTo>
                  <a:pt x="353" y="519"/>
                </a:lnTo>
                <a:lnTo>
                  <a:pt x="305" y="562"/>
                </a:lnTo>
                <a:lnTo>
                  <a:pt x="259" y="607"/>
                </a:lnTo>
                <a:lnTo>
                  <a:pt x="214" y="652"/>
                </a:lnTo>
                <a:lnTo>
                  <a:pt x="172" y="700"/>
                </a:lnTo>
                <a:lnTo>
                  <a:pt x="133" y="748"/>
                </a:lnTo>
                <a:lnTo>
                  <a:pt x="96" y="798"/>
                </a:lnTo>
                <a:lnTo>
                  <a:pt x="61" y="850"/>
                </a:lnTo>
                <a:lnTo>
                  <a:pt x="45" y="876"/>
                </a:lnTo>
                <a:lnTo>
                  <a:pt x="30" y="902"/>
                </a:lnTo>
                <a:lnTo>
                  <a:pt x="14" y="929"/>
                </a:lnTo>
                <a:lnTo>
                  <a:pt x="0" y="956"/>
                </a:lnTo>
                <a:lnTo>
                  <a:pt x="278" y="1097"/>
                </a:lnTo>
                <a:lnTo>
                  <a:pt x="278" y="1097"/>
                </a:lnTo>
                <a:lnTo>
                  <a:pt x="299" y="1057"/>
                </a:lnTo>
                <a:lnTo>
                  <a:pt x="323" y="1017"/>
                </a:lnTo>
                <a:lnTo>
                  <a:pt x="349" y="978"/>
                </a:lnTo>
                <a:lnTo>
                  <a:pt x="379" y="939"/>
                </a:lnTo>
                <a:lnTo>
                  <a:pt x="409" y="901"/>
                </a:lnTo>
                <a:lnTo>
                  <a:pt x="443" y="864"/>
                </a:lnTo>
                <a:lnTo>
                  <a:pt x="479" y="827"/>
                </a:lnTo>
                <a:lnTo>
                  <a:pt x="516" y="791"/>
                </a:lnTo>
                <a:lnTo>
                  <a:pt x="555" y="756"/>
                </a:lnTo>
                <a:lnTo>
                  <a:pt x="597" y="722"/>
                </a:lnTo>
                <a:lnTo>
                  <a:pt x="640" y="689"/>
                </a:lnTo>
                <a:lnTo>
                  <a:pt x="686" y="657"/>
                </a:lnTo>
                <a:lnTo>
                  <a:pt x="732" y="626"/>
                </a:lnTo>
                <a:lnTo>
                  <a:pt x="783" y="596"/>
                </a:lnTo>
                <a:lnTo>
                  <a:pt x="833" y="567"/>
                </a:lnTo>
                <a:lnTo>
                  <a:pt x="886" y="540"/>
                </a:lnTo>
                <a:lnTo>
                  <a:pt x="886" y="540"/>
                </a:lnTo>
                <a:lnTo>
                  <a:pt x="919" y="524"/>
                </a:lnTo>
                <a:lnTo>
                  <a:pt x="953" y="509"/>
                </a:lnTo>
                <a:lnTo>
                  <a:pt x="987" y="493"/>
                </a:lnTo>
                <a:lnTo>
                  <a:pt x="1022" y="479"/>
                </a:lnTo>
                <a:lnTo>
                  <a:pt x="1094" y="451"/>
                </a:lnTo>
                <a:lnTo>
                  <a:pt x="1168" y="425"/>
                </a:lnTo>
                <a:lnTo>
                  <a:pt x="1168" y="425"/>
                </a:lnTo>
                <a:lnTo>
                  <a:pt x="1156" y="449"/>
                </a:lnTo>
                <a:lnTo>
                  <a:pt x="1144" y="471"/>
                </a:lnTo>
                <a:lnTo>
                  <a:pt x="1132" y="495"/>
                </a:lnTo>
                <a:lnTo>
                  <a:pt x="1121" y="521"/>
                </a:lnTo>
                <a:lnTo>
                  <a:pt x="1112" y="546"/>
                </a:lnTo>
                <a:lnTo>
                  <a:pt x="1104" y="571"/>
                </a:lnTo>
                <a:lnTo>
                  <a:pt x="1095" y="596"/>
                </a:lnTo>
                <a:lnTo>
                  <a:pt x="1088" y="622"/>
                </a:lnTo>
                <a:lnTo>
                  <a:pt x="1081" y="649"/>
                </a:lnTo>
                <a:lnTo>
                  <a:pt x="1075" y="675"/>
                </a:lnTo>
                <a:lnTo>
                  <a:pt x="1070" y="701"/>
                </a:lnTo>
                <a:lnTo>
                  <a:pt x="1066" y="729"/>
                </a:lnTo>
                <a:lnTo>
                  <a:pt x="1063" y="756"/>
                </a:lnTo>
                <a:lnTo>
                  <a:pt x="1060" y="784"/>
                </a:lnTo>
                <a:lnTo>
                  <a:pt x="1059" y="811"/>
                </a:lnTo>
                <a:lnTo>
                  <a:pt x="1059" y="840"/>
                </a:lnTo>
                <a:lnTo>
                  <a:pt x="1059" y="840"/>
                </a:lnTo>
                <a:lnTo>
                  <a:pt x="1060" y="883"/>
                </a:lnTo>
                <a:lnTo>
                  <a:pt x="1063" y="926"/>
                </a:lnTo>
                <a:lnTo>
                  <a:pt x="1069" y="968"/>
                </a:lnTo>
                <a:lnTo>
                  <a:pt x="1076" y="1010"/>
                </a:lnTo>
                <a:lnTo>
                  <a:pt x="1086" y="1051"/>
                </a:lnTo>
                <a:lnTo>
                  <a:pt x="1096" y="1090"/>
                </a:lnTo>
                <a:lnTo>
                  <a:pt x="1110" y="1128"/>
                </a:lnTo>
                <a:lnTo>
                  <a:pt x="1125" y="1167"/>
                </a:lnTo>
                <a:lnTo>
                  <a:pt x="1142" y="1204"/>
                </a:lnTo>
                <a:lnTo>
                  <a:pt x="1160" y="1241"/>
                </a:lnTo>
                <a:lnTo>
                  <a:pt x="1180" y="1276"/>
                </a:lnTo>
                <a:lnTo>
                  <a:pt x="1203" y="1310"/>
                </a:lnTo>
                <a:lnTo>
                  <a:pt x="1226" y="1343"/>
                </a:lnTo>
                <a:lnTo>
                  <a:pt x="1251" y="1375"/>
                </a:lnTo>
                <a:lnTo>
                  <a:pt x="1277" y="1405"/>
                </a:lnTo>
                <a:lnTo>
                  <a:pt x="1305" y="1435"/>
                </a:lnTo>
                <a:lnTo>
                  <a:pt x="1335" y="1462"/>
                </a:lnTo>
                <a:lnTo>
                  <a:pt x="1364" y="1489"/>
                </a:lnTo>
                <a:lnTo>
                  <a:pt x="1397" y="1514"/>
                </a:lnTo>
                <a:lnTo>
                  <a:pt x="1429" y="1536"/>
                </a:lnTo>
                <a:lnTo>
                  <a:pt x="1464" y="1559"/>
                </a:lnTo>
                <a:lnTo>
                  <a:pt x="1498" y="1579"/>
                </a:lnTo>
                <a:lnTo>
                  <a:pt x="1534" y="1597"/>
                </a:lnTo>
                <a:lnTo>
                  <a:pt x="1573" y="1614"/>
                </a:lnTo>
                <a:lnTo>
                  <a:pt x="1610" y="1630"/>
                </a:lnTo>
                <a:lnTo>
                  <a:pt x="1649" y="1643"/>
                </a:lnTo>
                <a:lnTo>
                  <a:pt x="1689" y="1654"/>
                </a:lnTo>
                <a:lnTo>
                  <a:pt x="1729" y="1663"/>
                </a:lnTo>
                <a:lnTo>
                  <a:pt x="1771" y="1670"/>
                </a:lnTo>
                <a:lnTo>
                  <a:pt x="1813" y="1676"/>
                </a:lnTo>
                <a:lnTo>
                  <a:pt x="1856" y="1679"/>
                </a:lnTo>
                <a:lnTo>
                  <a:pt x="1899" y="1680"/>
                </a:lnTo>
                <a:lnTo>
                  <a:pt x="1899" y="1680"/>
                </a:lnTo>
                <a:lnTo>
                  <a:pt x="1943" y="1679"/>
                </a:lnTo>
                <a:lnTo>
                  <a:pt x="1986" y="1676"/>
                </a:lnTo>
                <a:lnTo>
                  <a:pt x="2028" y="1670"/>
                </a:lnTo>
                <a:lnTo>
                  <a:pt x="2069" y="1663"/>
                </a:lnTo>
                <a:lnTo>
                  <a:pt x="2110" y="1654"/>
                </a:lnTo>
                <a:lnTo>
                  <a:pt x="2150" y="1643"/>
                </a:lnTo>
                <a:lnTo>
                  <a:pt x="2188" y="1630"/>
                </a:lnTo>
                <a:lnTo>
                  <a:pt x="2226" y="1614"/>
                </a:lnTo>
                <a:lnTo>
                  <a:pt x="2263" y="1597"/>
                </a:lnTo>
                <a:lnTo>
                  <a:pt x="2300" y="1579"/>
                </a:lnTo>
                <a:lnTo>
                  <a:pt x="2335" y="1559"/>
                </a:lnTo>
                <a:lnTo>
                  <a:pt x="2370" y="1536"/>
                </a:lnTo>
                <a:lnTo>
                  <a:pt x="2402" y="1514"/>
                </a:lnTo>
                <a:lnTo>
                  <a:pt x="2434" y="1489"/>
                </a:lnTo>
                <a:lnTo>
                  <a:pt x="2464" y="1462"/>
                </a:lnTo>
                <a:lnTo>
                  <a:pt x="2494" y="1435"/>
                </a:lnTo>
                <a:lnTo>
                  <a:pt x="2522" y="1405"/>
                </a:lnTo>
                <a:lnTo>
                  <a:pt x="2548" y="1375"/>
                </a:lnTo>
                <a:lnTo>
                  <a:pt x="2573" y="1343"/>
                </a:lnTo>
                <a:lnTo>
                  <a:pt x="2596" y="1310"/>
                </a:lnTo>
                <a:lnTo>
                  <a:pt x="2619" y="1276"/>
                </a:lnTo>
                <a:lnTo>
                  <a:pt x="2639" y="1241"/>
                </a:lnTo>
                <a:lnTo>
                  <a:pt x="2657" y="1204"/>
                </a:lnTo>
                <a:lnTo>
                  <a:pt x="2674" y="1167"/>
                </a:lnTo>
                <a:lnTo>
                  <a:pt x="2689" y="1128"/>
                </a:lnTo>
                <a:lnTo>
                  <a:pt x="2703" y="1090"/>
                </a:lnTo>
                <a:lnTo>
                  <a:pt x="2713" y="1051"/>
                </a:lnTo>
                <a:lnTo>
                  <a:pt x="2723" y="1010"/>
                </a:lnTo>
                <a:lnTo>
                  <a:pt x="2730" y="968"/>
                </a:lnTo>
                <a:lnTo>
                  <a:pt x="2736" y="926"/>
                </a:lnTo>
                <a:lnTo>
                  <a:pt x="2738" y="883"/>
                </a:lnTo>
                <a:lnTo>
                  <a:pt x="2740" y="840"/>
                </a:lnTo>
                <a:lnTo>
                  <a:pt x="2740" y="840"/>
                </a:lnTo>
                <a:lnTo>
                  <a:pt x="2740" y="811"/>
                </a:lnTo>
                <a:lnTo>
                  <a:pt x="2738" y="783"/>
                </a:lnTo>
                <a:lnTo>
                  <a:pt x="2736" y="754"/>
                </a:lnTo>
                <a:lnTo>
                  <a:pt x="2732" y="725"/>
                </a:lnTo>
                <a:lnTo>
                  <a:pt x="2728" y="698"/>
                </a:lnTo>
                <a:lnTo>
                  <a:pt x="2723" y="670"/>
                </a:lnTo>
                <a:lnTo>
                  <a:pt x="2717" y="643"/>
                </a:lnTo>
                <a:lnTo>
                  <a:pt x="2710" y="615"/>
                </a:lnTo>
                <a:lnTo>
                  <a:pt x="2701" y="589"/>
                </a:lnTo>
                <a:lnTo>
                  <a:pt x="2693" y="562"/>
                </a:lnTo>
                <a:lnTo>
                  <a:pt x="2683" y="536"/>
                </a:lnTo>
                <a:lnTo>
                  <a:pt x="2673" y="511"/>
                </a:lnTo>
                <a:lnTo>
                  <a:pt x="2662" y="486"/>
                </a:lnTo>
                <a:lnTo>
                  <a:pt x="2650" y="462"/>
                </a:lnTo>
                <a:lnTo>
                  <a:pt x="2637" y="437"/>
                </a:lnTo>
                <a:lnTo>
                  <a:pt x="2624" y="414"/>
                </a:lnTo>
                <a:lnTo>
                  <a:pt x="2624" y="414"/>
                </a:lnTo>
                <a:lnTo>
                  <a:pt x="2667" y="427"/>
                </a:lnTo>
                <a:lnTo>
                  <a:pt x="2709" y="440"/>
                </a:lnTo>
                <a:lnTo>
                  <a:pt x="2749" y="456"/>
                </a:lnTo>
                <a:lnTo>
                  <a:pt x="2790" y="471"/>
                </a:lnTo>
                <a:lnTo>
                  <a:pt x="2829" y="487"/>
                </a:lnTo>
                <a:lnTo>
                  <a:pt x="2868" y="504"/>
                </a:lnTo>
                <a:lnTo>
                  <a:pt x="2906" y="522"/>
                </a:lnTo>
                <a:lnTo>
                  <a:pt x="2944" y="540"/>
                </a:lnTo>
                <a:lnTo>
                  <a:pt x="2944" y="540"/>
                </a:lnTo>
                <a:lnTo>
                  <a:pt x="2997" y="567"/>
                </a:lnTo>
                <a:lnTo>
                  <a:pt x="3047" y="596"/>
                </a:lnTo>
                <a:lnTo>
                  <a:pt x="3096" y="626"/>
                </a:lnTo>
                <a:lnTo>
                  <a:pt x="3144" y="657"/>
                </a:lnTo>
                <a:lnTo>
                  <a:pt x="3190" y="689"/>
                </a:lnTo>
                <a:lnTo>
                  <a:pt x="3233" y="722"/>
                </a:lnTo>
                <a:lnTo>
                  <a:pt x="3275" y="756"/>
                </a:lnTo>
                <a:lnTo>
                  <a:pt x="3314" y="791"/>
                </a:lnTo>
                <a:lnTo>
                  <a:pt x="3351" y="827"/>
                </a:lnTo>
                <a:lnTo>
                  <a:pt x="3387" y="864"/>
                </a:lnTo>
                <a:lnTo>
                  <a:pt x="3421" y="901"/>
                </a:lnTo>
                <a:lnTo>
                  <a:pt x="3451" y="939"/>
                </a:lnTo>
                <a:lnTo>
                  <a:pt x="3479" y="978"/>
                </a:lnTo>
                <a:lnTo>
                  <a:pt x="3507" y="1017"/>
                </a:lnTo>
                <a:lnTo>
                  <a:pt x="3531" y="1057"/>
                </a:lnTo>
                <a:lnTo>
                  <a:pt x="3552" y="1097"/>
                </a:lnTo>
                <a:lnTo>
                  <a:pt x="3830" y="956"/>
                </a:lnTo>
                <a:lnTo>
                  <a:pt x="3830" y="956"/>
                </a:lnTo>
                <a:close/>
                <a:moveTo>
                  <a:pt x="1899" y="1182"/>
                </a:moveTo>
                <a:lnTo>
                  <a:pt x="1899" y="1182"/>
                </a:lnTo>
                <a:lnTo>
                  <a:pt x="1881" y="1182"/>
                </a:lnTo>
                <a:lnTo>
                  <a:pt x="1865" y="1181"/>
                </a:lnTo>
                <a:lnTo>
                  <a:pt x="1847" y="1179"/>
                </a:lnTo>
                <a:lnTo>
                  <a:pt x="1830" y="1175"/>
                </a:lnTo>
                <a:lnTo>
                  <a:pt x="1814" y="1171"/>
                </a:lnTo>
                <a:lnTo>
                  <a:pt x="1798" y="1167"/>
                </a:lnTo>
                <a:lnTo>
                  <a:pt x="1782" y="1162"/>
                </a:lnTo>
                <a:lnTo>
                  <a:pt x="1767" y="1156"/>
                </a:lnTo>
                <a:lnTo>
                  <a:pt x="1751" y="1149"/>
                </a:lnTo>
                <a:lnTo>
                  <a:pt x="1737" y="1140"/>
                </a:lnTo>
                <a:lnTo>
                  <a:pt x="1722" y="1133"/>
                </a:lnTo>
                <a:lnTo>
                  <a:pt x="1708" y="1124"/>
                </a:lnTo>
                <a:lnTo>
                  <a:pt x="1695" y="1114"/>
                </a:lnTo>
                <a:lnTo>
                  <a:pt x="1682" y="1104"/>
                </a:lnTo>
                <a:lnTo>
                  <a:pt x="1670" y="1094"/>
                </a:lnTo>
                <a:lnTo>
                  <a:pt x="1658" y="1082"/>
                </a:lnTo>
                <a:lnTo>
                  <a:pt x="1646" y="1070"/>
                </a:lnTo>
                <a:lnTo>
                  <a:pt x="1635" y="1058"/>
                </a:lnTo>
                <a:lnTo>
                  <a:pt x="1625" y="1045"/>
                </a:lnTo>
                <a:lnTo>
                  <a:pt x="1616" y="1031"/>
                </a:lnTo>
                <a:lnTo>
                  <a:pt x="1606" y="1017"/>
                </a:lnTo>
                <a:lnTo>
                  <a:pt x="1599" y="1003"/>
                </a:lnTo>
                <a:lnTo>
                  <a:pt x="1591" y="988"/>
                </a:lnTo>
                <a:lnTo>
                  <a:pt x="1583" y="973"/>
                </a:lnTo>
                <a:lnTo>
                  <a:pt x="1577" y="957"/>
                </a:lnTo>
                <a:lnTo>
                  <a:pt x="1573" y="942"/>
                </a:lnTo>
                <a:lnTo>
                  <a:pt x="1568" y="925"/>
                </a:lnTo>
                <a:lnTo>
                  <a:pt x="1564" y="909"/>
                </a:lnTo>
                <a:lnTo>
                  <a:pt x="1561" y="893"/>
                </a:lnTo>
                <a:lnTo>
                  <a:pt x="1558" y="875"/>
                </a:lnTo>
                <a:lnTo>
                  <a:pt x="1557" y="858"/>
                </a:lnTo>
                <a:lnTo>
                  <a:pt x="1557" y="840"/>
                </a:lnTo>
                <a:lnTo>
                  <a:pt x="1557" y="840"/>
                </a:lnTo>
                <a:lnTo>
                  <a:pt x="1557" y="822"/>
                </a:lnTo>
                <a:lnTo>
                  <a:pt x="1558" y="805"/>
                </a:lnTo>
                <a:lnTo>
                  <a:pt x="1561" y="787"/>
                </a:lnTo>
                <a:lnTo>
                  <a:pt x="1564" y="771"/>
                </a:lnTo>
                <a:lnTo>
                  <a:pt x="1568" y="755"/>
                </a:lnTo>
                <a:lnTo>
                  <a:pt x="1573" y="738"/>
                </a:lnTo>
                <a:lnTo>
                  <a:pt x="1577" y="723"/>
                </a:lnTo>
                <a:lnTo>
                  <a:pt x="1583" y="707"/>
                </a:lnTo>
                <a:lnTo>
                  <a:pt x="1591" y="692"/>
                </a:lnTo>
                <a:lnTo>
                  <a:pt x="1599" y="677"/>
                </a:lnTo>
                <a:lnTo>
                  <a:pt x="1606" y="663"/>
                </a:lnTo>
                <a:lnTo>
                  <a:pt x="1616" y="649"/>
                </a:lnTo>
                <a:lnTo>
                  <a:pt x="1625" y="635"/>
                </a:lnTo>
                <a:lnTo>
                  <a:pt x="1635" y="622"/>
                </a:lnTo>
                <a:lnTo>
                  <a:pt x="1646" y="610"/>
                </a:lnTo>
                <a:lnTo>
                  <a:pt x="1658" y="598"/>
                </a:lnTo>
                <a:lnTo>
                  <a:pt x="1670" y="586"/>
                </a:lnTo>
                <a:lnTo>
                  <a:pt x="1682" y="576"/>
                </a:lnTo>
                <a:lnTo>
                  <a:pt x="1695" y="566"/>
                </a:lnTo>
                <a:lnTo>
                  <a:pt x="1708" y="556"/>
                </a:lnTo>
                <a:lnTo>
                  <a:pt x="1722" y="547"/>
                </a:lnTo>
                <a:lnTo>
                  <a:pt x="1737" y="540"/>
                </a:lnTo>
                <a:lnTo>
                  <a:pt x="1751" y="531"/>
                </a:lnTo>
                <a:lnTo>
                  <a:pt x="1767" y="524"/>
                </a:lnTo>
                <a:lnTo>
                  <a:pt x="1782" y="518"/>
                </a:lnTo>
                <a:lnTo>
                  <a:pt x="1798" y="513"/>
                </a:lnTo>
                <a:lnTo>
                  <a:pt x="1814" y="509"/>
                </a:lnTo>
                <a:lnTo>
                  <a:pt x="1830" y="505"/>
                </a:lnTo>
                <a:lnTo>
                  <a:pt x="1847" y="501"/>
                </a:lnTo>
                <a:lnTo>
                  <a:pt x="1865" y="499"/>
                </a:lnTo>
                <a:lnTo>
                  <a:pt x="1881" y="498"/>
                </a:lnTo>
                <a:lnTo>
                  <a:pt x="1899" y="498"/>
                </a:lnTo>
                <a:lnTo>
                  <a:pt x="1899" y="498"/>
                </a:lnTo>
                <a:lnTo>
                  <a:pt x="1917" y="498"/>
                </a:lnTo>
                <a:lnTo>
                  <a:pt x="1934" y="499"/>
                </a:lnTo>
                <a:lnTo>
                  <a:pt x="1952" y="501"/>
                </a:lnTo>
                <a:lnTo>
                  <a:pt x="1969" y="505"/>
                </a:lnTo>
                <a:lnTo>
                  <a:pt x="1984" y="509"/>
                </a:lnTo>
                <a:lnTo>
                  <a:pt x="2001" y="513"/>
                </a:lnTo>
                <a:lnTo>
                  <a:pt x="2017" y="518"/>
                </a:lnTo>
                <a:lnTo>
                  <a:pt x="2032" y="524"/>
                </a:lnTo>
                <a:lnTo>
                  <a:pt x="2048" y="531"/>
                </a:lnTo>
                <a:lnTo>
                  <a:pt x="2062" y="540"/>
                </a:lnTo>
                <a:lnTo>
                  <a:pt x="2077" y="547"/>
                </a:lnTo>
                <a:lnTo>
                  <a:pt x="2091" y="556"/>
                </a:lnTo>
                <a:lnTo>
                  <a:pt x="2104" y="566"/>
                </a:lnTo>
                <a:lnTo>
                  <a:pt x="2117" y="576"/>
                </a:lnTo>
                <a:lnTo>
                  <a:pt x="2129" y="586"/>
                </a:lnTo>
                <a:lnTo>
                  <a:pt x="2141" y="598"/>
                </a:lnTo>
                <a:lnTo>
                  <a:pt x="2153" y="610"/>
                </a:lnTo>
                <a:lnTo>
                  <a:pt x="2164" y="622"/>
                </a:lnTo>
                <a:lnTo>
                  <a:pt x="2174" y="635"/>
                </a:lnTo>
                <a:lnTo>
                  <a:pt x="2183" y="649"/>
                </a:lnTo>
                <a:lnTo>
                  <a:pt x="2193" y="663"/>
                </a:lnTo>
                <a:lnTo>
                  <a:pt x="2200" y="677"/>
                </a:lnTo>
                <a:lnTo>
                  <a:pt x="2208" y="692"/>
                </a:lnTo>
                <a:lnTo>
                  <a:pt x="2214" y="707"/>
                </a:lnTo>
                <a:lnTo>
                  <a:pt x="2221" y="723"/>
                </a:lnTo>
                <a:lnTo>
                  <a:pt x="2226" y="738"/>
                </a:lnTo>
                <a:lnTo>
                  <a:pt x="2231" y="755"/>
                </a:lnTo>
                <a:lnTo>
                  <a:pt x="2235" y="771"/>
                </a:lnTo>
                <a:lnTo>
                  <a:pt x="2238" y="787"/>
                </a:lnTo>
                <a:lnTo>
                  <a:pt x="2241" y="805"/>
                </a:lnTo>
                <a:lnTo>
                  <a:pt x="2242" y="822"/>
                </a:lnTo>
                <a:lnTo>
                  <a:pt x="2242" y="840"/>
                </a:lnTo>
                <a:lnTo>
                  <a:pt x="2242" y="840"/>
                </a:lnTo>
                <a:lnTo>
                  <a:pt x="2242" y="858"/>
                </a:lnTo>
                <a:lnTo>
                  <a:pt x="2241" y="875"/>
                </a:lnTo>
                <a:lnTo>
                  <a:pt x="2238" y="893"/>
                </a:lnTo>
                <a:lnTo>
                  <a:pt x="2235" y="909"/>
                </a:lnTo>
                <a:lnTo>
                  <a:pt x="2231" y="925"/>
                </a:lnTo>
                <a:lnTo>
                  <a:pt x="2226" y="942"/>
                </a:lnTo>
                <a:lnTo>
                  <a:pt x="2221" y="957"/>
                </a:lnTo>
                <a:lnTo>
                  <a:pt x="2214" y="973"/>
                </a:lnTo>
                <a:lnTo>
                  <a:pt x="2208" y="988"/>
                </a:lnTo>
                <a:lnTo>
                  <a:pt x="2200" y="1003"/>
                </a:lnTo>
                <a:lnTo>
                  <a:pt x="2193" y="1017"/>
                </a:lnTo>
                <a:lnTo>
                  <a:pt x="2183" y="1031"/>
                </a:lnTo>
                <a:lnTo>
                  <a:pt x="2174" y="1045"/>
                </a:lnTo>
                <a:lnTo>
                  <a:pt x="2164" y="1058"/>
                </a:lnTo>
                <a:lnTo>
                  <a:pt x="2153" y="1070"/>
                </a:lnTo>
                <a:lnTo>
                  <a:pt x="2141" y="1082"/>
                </a:lnTo>
                <a:lnTo>
                  <a:pt x="2129" y="1094"/>
                </a:lnTo>
                <a:lnTo>
                  <a:pt x="2117" y="1104"/>
                </a:lnTo>
                <a:lnTo>
                  <a:pt x="2104" y="1114"/>
                </a:lnTo>
                <a:lnTo>
                  <a:pt x="2091" y="1124"/>
                </a:lnTo>
                <a:lnTo>
                  <a:pt x="2077" y="1133"/>
                </a:lnTo>
                <a:lnTo>
                  <a:pt x="2062" y="1140"/>
                </a:lnTo>
                <a:lnTo>
                  <a:pt x="2048" y="1149"/>
                </a:lnTo>
                <a:lnTo>
                  <a:pt x="2032" y="1156"/>
                </a:lnTo>
                <a:lnTo>
                  <a:pt x="2017" y="1162"/>
                </a:lnTo>
                <a:lnTo>
                  <a:pt x="2001" y="1167"/>
                </a:lnTo>
                <a:lnTo>
                  <a:pt x="1984" y="1171"/>
                </a:lnTo>
                <a:lnTo>
                  <a:pt x="1969" y="1175"/>
                </a:lnTo>
                <a:lnTo>
                  <a:pt x="1952" y="1179"/>
                </a:lnTo>
                <a:lnTo>
                  <a:pt x="1934" y="1181"/>
                </a:lnTo>
                <a:lnTo>
                  <a:pt x="1917" y="1182"/>
                </a:lnTo>
                <a:lnTo>
                  <a:pt x="1899" y="1182"/>
                </a:lnTo>
                <a:lnTo>
                  <a:pt x="1899" y="1182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11" name="Rectangle 70"/>
          <p:cNvSpPr>
            <a:spLocks noChangeArrowheads="1"/>
          </p:cNvSpPr>
          <p:nvPr/>
        </p:nvSpPr>
        <p:spPr bwMode="auto">
          <a:xfrm>
            <a:off x="4190999" y="1752600"/>
            <a:ext cx="2681752" cy="71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3600" b="1" dirty="0" smtClean="0">
                <a:solidFill>
                  <a:srgbClr val="0070C0"/>
                </a:solidFill>
                <a:latin typeface="Arial"/>
                <a:cs typeface="Arial"/>
              </a:rPr>
              <a:t>Complexity</a:t>
            </a:r>
          </a:p>
          <a:p>
            <a:pPr>
              <a:lnSpc>
                <a:spcPct val="85000"/>
              </a:lnSpc>
              <a:spcBef>
                <a:spcPts val="200"/>
              </a:spcBef>
            </a:pPr>
            <a:endParaRPr lang="en-US" sz="3600" b="1" dirty="0">
              <a:solidFill>
                <a:srgbClr val="288F93"/>
              </a:solidFill>
              <a:latin typeface="Arial"/>
              <a:cs typeface="Arial"/>
            </a:endParaRPr>
          </a:p>
        </p:txBody>
      </p:sp>
      <p:sp>
        <p:nvSpPr>
          <p:cNvPr id="144" name="Oval 143" descr="Teal Circle"/>
          <p:cNvSpPr>
            <a:spLocks noChangeAspect="1"/>
          </p:cNvSpPr>
          <p:nvPr/>
        </p:nvSpPr>
        <p:spPr>
          <a:xfrm rot="16200000">
            <a:off x="4121687" y="2727945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2CBCC8"/>
              </a:gs>
              <a:gs pos="100000">
                <a:srgbClr val="288889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5" name="Group 144" descr="Dial Icon"/>
          <p:cNvGrpSpPr/>
          <p:nvPr/>
        </p:nvGrpSpPr>
        <p:grpSpPr>
          <a:xfrm rot="16200000">
            <a:off x="4370489" y="2740017"/>
            <a:ext cx="329085" cy="640253"/>
            <a:chOff x="2608038" y="5041507"/>
            <a:chExt cx="554039" cy="1077911"/>
          </a:xfrm>
          <a:noFill/>
        </p:grpSpPr>
        <p:sp>
          <p:nvSpPr>
            <p:cNvPr id="190" name="Freeform 24"/>
            <p:cNvSpPr>
              <a:spLocks/>
            </p:cNvSpPr>
            <p:nvPr/>
          </p:nvSpPr>
          <p:spPr bwMode="auto">
            <a:xfrm rot="5400000">
              <a:off x="2346102" y="5303443"/>
              <a:ext cx="1077911" cy="554039"/>
            </a:xfrm>
            <a:custGeom>
              <a:avLst/>
              <a:gdLst>
                <a:gd name="T0" fmla="*/ 185 w 185"/>
                <a:gd name="T1" fmla="*/ 89 h 95"/>
                <a:gd name="T2" fmla="*/ 157 w 185"/>
                <a:gd name="T3" fmla="*/ 26 h 95"/>
                <a:gd name="T4" fmla="*/ 93 w 185"/>
                <a:gd name="T5" fmla="*/ 0 h 95"/>
                <a:gd name="T6" fmla="*/ 29 w 185"/>
                <a:gd name="T7" fmla="*/ 26 h 95"/>
                <a:gd name="T8" fmla="*/ 1 w 185"/>
                <a:gd name="T9" fmla="*/ 89 h 95"/>
                <a:gd name="T10" fmla="*/ 0 w 185"/>
                <a:gd name="T11" fmla="*/ 94 h 95"/>
                <a:gd name="T12" fmla="*/ 20 w 185"/>
                <a:gd name="T13" fmla="*/ 95 h 95"/>
                <a:gd name="T14" fmla="*/ 20 w 185"/>
                <a:gd name="T15" fmla="*/ 90 h 95"/>
                <a:gd name="T16" fmla="*/ 93 w 185"/>
                <a:gd name="T17" fmla="*/ 20 h 95"/>
                <a:gd name="T18" fmla="*/ 166 w 185"/>
                <a:gd name="T19" fmla="*/ 90 h 95"/>
                <a:gd name="T20" fmla="*/ 166 w 185"/>
                <a:gd name="T21" fmla="*/ 95 h 95"/>
                <a:gd name="T22" fmla="*/ 185 w 185"/>
                <a:gd name="T23" fmla="*/ 94 h 95"/>
                <a:gd name="T24" fmla="*/ 185 w 185"/>
                <a:gd name="T25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95">
                  <a:moveTo>
                    <a:pt x="185" y="89"/>
                  </a:moveTo>
                  <a:cubicBezTo>
                    <a:pt x="184" y="65"/>
                    <a:pt x="174" y="43"/>
                    <a:pt x="157" y="26"/>
                  </a:cubicBezTo>
                  <a:cubicBezTo>
                    <a:pt x="140" y="9"/>
                    <a:pt x="117" y="0"/>
                    <a:pt x="93" y="0"/>
                  </a:cubicBezTo>
                  <a:cubicBezTo>
                    <a:pt x="69" y="0"/>
                    <a:pt x="46" y="9"/>
                    <a:pt x="29" y="26"/>
                  </a:cubicBezTo>
                  <a:cubicBezTo>
                    <a:pt x="12" y="43"/>
                    <a:pt x="2" y="65"/>
                    <a:pt x="1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2" y="50"/>
                    <a:pt x="54" y="20"/>
                    <a:pt x="93" y="20"/>
                  </a:cubicBezTo>
                  <a:cubicBezTo>
                    <a:pt x="132" y="20"/>
                    <a:pt x="164" y="50"/>
                    <a:pt x="166" y="90"/>
                  </a:cubicBezTo>
                  <a:cubicBezTo>
                    <a:pt x="166" y="95"/>
                    <a:pt x="166" y="95"/>
                    <a:pt x="166" y="95"/>
                  </a:cubicBezTo>
                  <a:cubicBezTo>
                    <a:pt x="185" y="94"/>
                    <a:pt x="185" y="94"/>
                    <a:pt x="185" y="94"/>
                  </a:cubicBezTo>
                  <a:lnTo>
                    <a:pt x="185" y="89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5"/>
            <p:cNvSpPr>
              <a:spLocks/>
            </p:cNvSpPr>
            <p:nvPr/>
          </p:nvSpPr>
          <p:spPr bwMode="auto">
            <a:xfrm rot="5400000">
              <a:off x="2789011" y="5466949"/>
              <a:ext cx="157163" cy="390525"/>
            </a:xfrm>
            <a:custGeom>
              <a:avLst/>
              <a:gdLst>
                <a:gd name="T0" fmla="*/ 19 w 27"/>
                <a:gd name="T1" fmla="*/ 50 h 67"/>
                <a:gd name="T2" fmla="*/ 1 w 27"/>
                <a:gd name="T3" fmla="*/ 0 h 67"/>
                <a:gd name="T4" fmla="*/ 0 w 27"/>
                <a:gd name="T5" fmla="*/ 0 h 67"/>
                <a:gd name="T6" fmla="*/ 12 w 27"/>
                <a:gd name="T7" fmla="*/ 52 h 67"/>
                <a:gd name="T8" fmla="*/ 9 w 27"/>
                <a:gd name="T9" fmla="*/ 59 h 67"/>
                <a:gd name="T10" fmla="*/ 18 w 27"/>
                <a:gd name="T11" fmla="*/ 67 h 67"/>
                <a:gd name="T12" fmla="*/ 27 w 27"/>
                <a:gd name="T13" fmla="*/ 59 h 67"/>
                <a:gd name="T14" fmla="*/ 19 w 27"/>
                <a:gd name="T1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7">
                  <a:moveTo>
                    <a:pt x="19" y="5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0" y="53"/>
                    <a:pt x="9" y="56"/>
                    <a:pt x="9" y="59"/>
                  </a:cubicBezTo>
                  <a:cubicBezTo>
                    <a:pt x="9" y="63"/>
                    <a:pt x="13" y="67"/>
                    <a:pt x="18" y="67"/>
                  </a:cubicBezTo>
                  <a:cubicBezTo>
                    <a:pt x="23" y="67"/>
                    <a:pt x="27" y="63"/>
                    <a:pt x="27" y="59"/>
                  </a:cubicBezTo>
                  <a:cubicBezTo>
                    <a:pt x="27" y="54"/>
                    <a:pt x="24" y="51"/>
                    <a:pt x="19" y="50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0" name="Rectangle 70"/>
          <p:cNvSpPr>
            <a:spLocks noChangeArrowheads="1"/>
          </p:cNvSpPr>
          <p:nvPr/>
        </p:nvSpPr>
        <p:spPr bwMode="auto">
          <a:xfrm>
            <a:off x="5410200" y="2667000"/>
            <a:ext cx="289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endParaRPr lang="en-US" sz="3600" b="1" dirty="0">
              <a:solidFill>
                <a:srgbClr val="459D49"/>
              </a:solidFill>
              <a:latin typeface="Arial"/>
              <a:cs typeface="Arial"/>
            </a:endParaRPr>
          </a:p>
        </p:txBody>
      </p:sp>
      <p:sp>
        <p:nvSpPr>
          <p:cNvPr id="146" name="Oval 145" descr="Green Circle"/>
          <p:cNvSpPr>
            <a:spLocks noChangeAspect="1"/>
          </p:cNvSpPr>
          <p:nvPr/>
        </p:nvSpPr>
        <p:spPr>
          <a:xfrm rot="16200000">
            <a:off x="5125481" y="3519753"/>
            <a:ext cx="836746" cy="836744"/>
          </a:xfrm>
          <a:prstGeom prst="ellipse">
            <a:avLst/>
          </a:prstGeom>
          <a:gradFill flip="none" rotWithShape="1">
            <a:gsLst>
              <a:gs pos="0">
                <a:srgbClr val="4AC654"/>
              </a:gs>
              <a:gs pos="100000">
                <a:srgbClr val="459D49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47" name="Group 146" descr="Bar Chart Icon"/>
          <p:cNvGrpSpPr/>
          <p:nvPr/>
        </p:nvGrpSpPr>
        <p:grpSpPr>
          <a:xfrm>
            <a:off x="5279248" y="3695742"/>
            <a:ext cx="528312" cy="422650"/>
            <a:chOff x="4276165" y="1800411"/>
            <a:chExt cx="516379" cy="442259"/>
          </a:xfrm>
          <a:noFill/>
          <a:effectLst/>
        </p:grpSpPr>
        <p:sp>
          <p:nvSpPr>
            <p:cNvPr id="178" name="Rectangle 325"/>
            <p:cNvSpPr>
              <a:spLocks noChangeArrowheads="1"/>
            </p:cNvSpPr>
            <p:nvPr/>
          </p:nvSpPr>
          <p:spPr bwMode="auto">
            <a:xfrm>
              <a:off x="4276165" y="1928888"/>
              <a:ext cx="66710" cy="26189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Rectangle 326"/>
            <p:cNvSpPr>
              <a:spLocks noChangeArrowheads="1"/>
            </p:cNvSpPr>
            <p:nvPr/>
          </p:nvSpPr>
          <p:spPr bwMode="auto">
            <a:xfrm>
              <a:off x="4276165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Rectangle 327"/>
            <p:cNvSpPr>
              <a:spLocks noChangeArrowheads="1"/>
            </p:cNvSpPr>
            <p:nvPr/>
          </p:nvSpPr>
          <p:spPr bwMode="auto">
            <a:xfrm>
              <a:off x="4367581" y="1800411"/>
              <a:ext cx="64239" cy="39037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Rectangle 328"/>
            <p:cNvSpPr>
              <a:spLocks noChangeArrowheads="1"/>
            </p:cNvSpPr>
            <p:nvPr/>
          </p:nvSpPr>
          <p:spPr bwMode="auto">
            <a:xfrm>
              <a:off x="4367581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329"/>
            <p:cNvSpPr>
              <a:spLocks noChangeArrowheads="1"/>
            </p:cNvSpPr>
            <p:nvPr/>
          </p:nvSpPr>
          <p:spPr bwMode="auto">
            <a:xfrm>
              <a:off x="4456527" y="1862180"/>
              <a:ext cx="66710" cy="32860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330"/>
            <p:cNvSpPr>
              <a:spLocks noChangeArrowheads="1"/>
            </p:cNvSpPr>
            <p:nvPr/>
          </p:nvSpPr>
          <p:spPr bwMode="auto">
            <a:xfrm>
              <a:off x="4456527" y="2215491"/>
              <a:ext cx="66710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Rectangle 331"/>
            <p:cNvSpPr>
              <a:spLocks noChangeArrowheads="1"/>
            </p:cNvSpPr>
            <p:nvPr/>
          </p:nvSpPr>
          <p:spPr bwMode="auto">
            <a:xfrm>
              <a:off x="4547944" y="1965950"/>
              <a:ext cx="64239" cy="224836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332"/>
            <p:cNvSpPr>
              <a:spLocks noChangeArrowheads="1"/>
            </p:cNvSpPr>
            <p:nvPr/>
          </p:nvSpPr>
          <p:spPr bwMode="auto">
            <a:xfrm>
              <a:off x="4547944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Rectangle 333"/>
            <p:cNvSpPr>
              <a:spLocks noChangeArrowheads="1"/>
            </p:cNvSpPr>
            <p:nvPr/>
          </p:nvSpPr>
          <p:spPr bwMode="auto">
            <a:xfrm>
              <a:off x="4639360" y="2045013"/>
              <a:ext cx="64239" cy="14824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Rectangle 334"/>
            <p:cNvSpPr>
              <a:spLocks noChangeArrowheads="1"/>
            </p:cNvSpPr>
            <p:nvPr/>
          </p:nvSpPr>
          <p:spPr bwMode="auto">
            <a:xfrm>
              <a:off x="4639360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Rectangle 335"/>
            <p:cNvSpPr>
              <a:spLocks noChangeArrowheads="1"/>
            </p:cNvSpPr>
            <p:nvPr/>
          </p:nvSpPr>
          <p:spPr bwMode="auto">
            <a:xfrm>
              <a:off x="4728305" y="1884415"/>
              <a:ext cx="64239" cy="30389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Rectangle 336"/>
            <p:cNvSpPr>
              <a:spLocks noChangeArrowheads="1"/>
            </p:cNvSpPr>
            <p:nvPr/>
          </p:nvSpPr>
          <p:spPr bwMode="auto">
            <a:xfrm>
              <a:off x="4728305" y="2215491"/>
              <a:ext cx="64239" cy="27179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9" name="Rectangle 70"/>
          <p:cNvSpPr>
            <a:spLocks noChangeArrowheads="1"/>
          </p:cNvSpPr>
          <p:nvPr/>
        </p:nvSpPr>
        <p:spPr bwMode="auto">
          <a:xfrm>
            <a:off x="4124517" y="5638800"/>
            <a:ext cx="26315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3600" b="1" dirty="0" smtClean="0">
                <a:solidFill>
                  <a:srgbClr val="0070C0"/>
                </a:solidFill>
                <a:latin typeface="Arial"/>
                <a:cs typeface="Arial"/>
              </a:rPr>
              <a:t>Speed</a:t>
            </a:r>
          </a:p>
          <a:p>
            <a:pPr algn="r">
              <a:lnSpc>
                <a:spcPct val="85000"/>
              </a:lnSpc>
              <a:spcBef>
                <a:spcPts val="200"/>
              </a:spcBef>
            </a:pPr>
            <a:endParaRPr lang="en-US" sz="3600" b="1" dirty="0">
              <a:solidFill>
                <a:srgbClr val="DBC700"/>
              </a:solidFill>
              <a:latin typeface="Arial"/>
              <a:cs typeface="Arial"/>
            </a:endParaRPr>
          </a:p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1200" dirty="0">
                <a:solidFill>
                  <a:srgbClr val="6C6C6C"/>
                </a:solidFill>
                <a:latin typeface="Arial"/>
                <a:cs typeface="Arial"/>
              </a:rPr>
              <a:t>Place additional content here. </a:t>
            </a:r>
          </a:p>
        </p:txBody>
      </p:sp>
      <p:sp>
        <p:nvSpPr>
          <p:cNvPr id="136" name="Oval 135" descr="Yellow Circle"/>
          <p:cNvSpPr>
            <a:spLocks noChangeAspect="1"/>
          </p:cNvSpPr>
          <p:nvPr/>
        </p:nvSpPr>
        <p:spPr>
          <a:xfrm rot="16200000">
            <a:off x="5783690" y="4501759"/>
            <a:ext cx="882691" cy="882690"/>
          </a:xfrm>
          <a:prstGeom prst="ellipse">
            <a:avLst/>
          </a:prstGeom>
          <a:gradFill flip="none" rotWithShape="1">
            <a:gsLst>
              <a:gs pos="0">
                <a:srgbClr val="F2EE00"/>
              </a:gs>
              <a:gs pos="100000">
                <a:srgbClr val="DBC7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39" name="Group 138" descr="Pie Chart Icon"/>
          <p:cNvGrpSpPr/>
          <p:nvPr/>
        </p:nvGrpSpPr>
        <p:grpSpPr>
          <a:xfrm rot="5400000">
            <a:off x="5958518" y="4659367"/>
            <a:ext cx="522959" cy="549363"/>
            <a:chOff x="7283825" y="1765532"/>
            <a:chExt cx="457200" cy="480283"/>
          </a:xfrm>
          <a:noFill/>
          <a:effectLst/>
        </p:grpSpPr>
        <p:sp>
          <p:nvSpPr>
            <p:cNvPr id="192" name="Freeform 34"/>
            <p:cNvSpPr>
              <a:spLocks/>
            </p:cNvSpPr>
            <p:nvPr/>
          </p:nvSpPr>
          <p:spPr bwMode="auto">
            <a:xfrm>
              <a:off x="7283825" y="1765532"/>
              <a:ext cx="207581" cy="218147"/>
            </a:xfrm>
            <a:custGeom>
              <a:avLst/>
              <a:gdLst/>
              <a:ahLst/>
              <a:cxnLst>
                <a:cxn ang="0">
                  <a:pos x="668" y="702"/>
                </a:cxn>
                <a:cxn ang="0">
                  <a:pos x="0" y="484"/>
                </a:cxn>
                <a:cxn ang="0">
                  <a:pos x="0" y="484"/>
                </a:cxn>
                <a:cxn ang="0">
                  <a:pos x="10" y="458"/>
                </a:cxn>
                <a:cxn ang="0">
                  <a:pos x="20" y="431"/>
                </a:cxn>
                <a:cxn ang="0">
                  <a:pos x="31" y="404"/>
                </a:cxn>
                <a:cxn ang="0">
                  <a:pos x="43" y="379"/>
                </a:cxn>
                <a:cxn ang="0">
                  <a:pos x="57" y="355"/>
                </a:cxn>
                <a:cxn ang="0">
                  <a:pos x="71" y="330"/>
                </a:cxn>
                <a:cxn ang="0">
                  <a:pos x="86" y="307"/>
                </a:cxn>
                <a:cxn ang="0">
                  <a:pos x="101" y="285"/>
                </a:cxn>
                <a:cxn ang="0">
                  <a:pos x="118" y="263"/>
                </a:cxn>
                <a:cxn ang="0">
                  <a:pos x="135" y="241"/>
                </a:cxn>
                <a:cxn ang="0">
                  <a:pos x="153" y="222"/>
                </a:cxn>
                <a:cxn ang="0">
                  <a:pos x="171" y="202"/>
                </a:cxn>
                <a:cxn ang="0">
                  <a:pos x="191" y="183"/>
                </a:cxn>
                <a:cxn ang="0">
                  <a:pos x="212" y="166"/>
                </a:cxn>
                <a:cxn ang="0">
                  <a:pos x="233" y="147"/>
                </a:cxn>
                <a:cxn ang="0">
                  <a:pos x="254" y="132"/>
                </a:cxn>
                <a:cxn ang="0">
                  <a:pos x="276" y="117"/>
                </a:cxn>
                <a:cxn ang="0">
                  <a:pos x="299" y="101"/>
                </a:cxn>
                <a:cxn ang="0">
                  <a:pos x="321" y="89"/>
                </a:cxn>
                <a:cxn ang="0">
                  <a:pos x="345" y="76"/>
                </a:cxn>
                <a:cxn ang="0">
                  <a:pos x="370" y="63"/>
                </a:cxn>
                <a:cxn ang="0">
                  <a:pos x="394" y="53"/>
                </a:cxn>
                <a:cxn ang="0">
                  <a:pos x="421" y="44"/>
                </a:cxn>
                <a:cxn ang="0">
                  <a:pos x="446" y="34"/>
                </a:cxn>
                <a:cxn ang="0">
                  <a:pos x="473" y="27"/>
                </a:cxn>
                <a:cxn ang="0">
                  <a:pos x="500" y="20"/>
                </a:cxn>
                <a:cxn ang="0">
                  <a:pos x="526" y="13"/>
                </a:cxn>
                <a:cxn ang="0">
                  <a:pos x="554" y="9"/>
                </a:cxn>
                <a:cxn ang="0">
                  <a:pos x="582" y="4"/>
                </a:cxn>
                <a:cxn ang="0">
                  <a:pos x="611" y="2"/>
                </a:cxn>
                <a:cxn ang="0">
                  <a:pos x="639" y="0"/>
                </a:cxn>
                <a:cxn ang="0">
                  <a:pos x="668" y="0"/>
                </a:cxn>
                <a:cxn ang="0">
                  <a:pos x="668" y="702"/>
                </a:cxn>
              </a:cxnLst>
              <a:rect l="0" t="0" r="r" b="b"/>
              <a:pathLst>
                <a:path w="668" h="702">
                  <a:moveTo>
                    <a:pt x="668" y="702"/>
                  </a:moveTo>
                  <a:lnTo>
                    <a:pt x="0" y="484"/>
                  </a:lnTo>
                  <a:lnTo>
                    <a:pt x="0" y="484"/>
                  </a:lnTo>
                  <a:lnTo>
                    <a:pt x="10" y="458"/>
                  </a:lnTo>
                  <a:lnTo>
                    <a:pt x="20" y="431"/>
                  </a:lnTo>
                  <a:lnTo>
                    <a:pt x="31" y="404"/>
                  </a:lnTo>
                  <a:lnTo>
                    <a:pt x="43" y="379"/>
                  </a:lnTo>
                  <a:lnTo>
                    <a:pt x="57" y="355"/>
                  </a:lnTo>
                  <a:lnTo>
                    <a:pt x="71" y="330"/>
                  </a:lnTo>
                  <a:lnTo>
                    <a:pt x="86" y="307"/>
                  </a:lnTo>
                  <a:lnTo>
                    <a:pt x="101" y="285"/>
                  </a:lnTo>
                  <a:lnTo>
                    <a:pt x="118" y="263"/>
                  </a:lnTo>
                  <a:lnTo>
                    <a:pt x="135" y="241"/>
                  </a:lnTo>
                  <a:lnTo>
                    <a:pt x="153" y="222"/>
                  </a:lnTo>
                  <a:lnTo>
                    <a:pt x="171" y="202"/>
                  </a:lnTo>
                  <a:lnTo>
                    <a:pt x="191" y="183"/>
                  </a:lnTo>
                  <a:lnTo>
                    <a:pt x="212" y="166"/>
                  </a:lnTo>
                  <a:lnTo>
                    <a:pt x="233" y="147"/>
                  </a:lnTo>
                  <a:lnTo>
                    <a:pt x="254" y="132"/>
                  </a:lnTo>
                  <a:lnTo>
                    <a:pt x="276" y="117"/>
                  </a:lnTo>
                  <a:lnTo>
                    <a:pt x="299" y="101"/>
                  </a:lnTo>
                  <a:lnTo>
                    <a:pt x="321" y="89"/>
                  </a:lnTo>
                  <a:lnTo>
                    <a:pt x="345" y="76"/>
                  </a:lnTo>
                  <a:lnTo>
                    <a:pt x="370" y="63"/>
                  </a:lnTo>
                  <a:lnTo>
                    <a:pt x="394" y="53"/>
                  </a:lnTo>
                  <a:lnTo>
                    <a:pt x="421" y="44"/>
                  </a:lnTo>
                  <a:lnTo>
                    <a:pt x="446" y="34"/>
                  </a:lnTo>
                  <a:lnTo>
                    <a:pt x="473" y="27"/>
                  </a:lnTo>
                  <a:lnTo>
                    <a:pt x="500" y="20"/>
                  </a:lnTo>
                  <a:lnTo>
                    <a:pt x="526" y="13"/>
                  </a:lnTo>
                  <a:lnTo>
                    <a:pt x="554" y="9"/>
                  </a:lnTo>
                  <a:lnTo>
                    <a:pt x="582" y="4"/>
                  </a:lnTo>
                  <a:lnTo>
                    <a:pt x="611" y="2"/>
                  </a:lnTo>
                  <a:lnTo>
                    <a:pt x="639" y="0"/>
                  </a:lnTo>
                  <a:lnTo>
                    <a:pt x="668" y="0"/>
                  </a:lnTo>
                  <a:lnTo>
                    <a:pt x="668" y="70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7304732" y="1809832"/>
              <a:ext cx="436293" cy="435983"/>
            </a:xfrm>
            <a:custGeom>
              <a:avLst/>
              <a:gdLst/>
              <a:ahLst/>
              <a:cxnLst>
                <a:cxn ang="0">
                  <a:pos x="702" y="0"/>
                </a:cxn>
                <a:cxn ang="0">
                  <a:pos x="739" y="0"/>
                </a:cxn>
                <a:cxn ang="0">
                  <a:pos x="809" y="7"/>
                </a:cxn>
                <a:cxn ang="0">
                  <a:pos x="878" y="21"/>
                </a:cxn>
                <a:cxn ang="0">
                  <a:pos x="944" y="42"/>
                </a:cxn>
                <a:cxn ang="0">
                  <a:pos x="1007" y="68"/>
                </a:cxn>
                <a:cxn ang="0">
                  <a:pos x="1067" y="101"/>
                </a:cxn>
                <a:cxn ang="0">
                  <a:pos x="1122" y="139"/>
                </a:cxn>
                <a:cxn ang="0">
                  <a:pos x="1175" y="181"/>
                </a:cxn>
                <a:cxn ang="0">
                  <a:pos x="1221" y="228"/>
                </a:cxn>
                <a:cxn ang="0">
                  <a:pos x="1265" y="280"/>
                </a:cxn>
                <a:cxn ang="0">
                  <a:pos x="1303" y="336"/>
                </a:cxn>
                <a:cxn ang="0">
                  <a:pos x="1335" y="397"/>
                </a:cxn>
                <a:cxn ang="0">
                  <a:pos x="1362" y="460"/>
                </a:cxn>
                <a:cxn ang="0">
                  <a:pos x="1383" y="526"/>
                </a:cxn>
                <a:cxn ang="0">
                  <a:pos x="1397" y="595"/>
                </a:cxn>
                <a:cxn ang="0">
                  <a:pos x="1404" y="665"/>
                </a:cxn>
                <a:cxn ang="0">
                  <a:pos x="1404" y="701"/>
                </a:cxn>
                <a:cxn ang="0">
                  <a:pos x="1401" y="773"/>
                </a:cxn>
                <a:cxn ang="0">
                  <a:pos x="1390" y="843"/>
                </a:cxn>
                <a:cxn ang="0">
                  <a:pos x="1373" y="909"/>
                </a:cxn>
                <a:cxn ang="0">
                  <a:pos x="1349" y="973"/>
                </a:cxn>
                <a:cxn ang="0">
                  <a:pos x="1320" y="1035"/>
                </a:cxn>
                <a:cxn ang="0">
                  <a:pos x="1285" y="1093"/>
                </a:cxn>
                <a:cxn ang="0">
                  <a:pos x="1244" y="1147"/>
                </a:cxn>
                <a:cxn ang="0">
                  <a:pos x="1199" y="1197"/>
                </a:cxn>
                <a:cxn ang="0">
                  <a:pos x="1148" y="1243"/>
                </a:cxn>
                <a:cxn ang="0">
                  <a:pos x="1095" y="1284"/>
                </a:cxn>
                <a:cxn ang="0">
                  <a:pos x="1038" y="1319"/>
                </a:cxn>
                <a:cxn ang="0">
                  <a:pos x="976" y="1348"/>
                </a:cxn>
                <a:cxn ang="0">
                  <a:pos x="911" y="1371"/>
                </a:cxn>
                <a:cxn ang="0">
                  <a:pos x="844" y="1389"/>
                </a:cxn>
                <a:cxn ang="0">
                  <a:pos x="774" y="1399"/>
                </a:cxn>
                <a:cxn ang="0">
                  <a:pos x="702" y="1403"/>
                </a:cxn>
                <a:cxn ang="0">
                  <a:pos x="666" y="1401"/>
                </a:cxn>
                <a:cxn ang="0">
                  <a:pos x="595" y="1394"/>
                </a:cxn>
                <a:cxn ang="0">
                  <a:pos x="527" y="1380"/>
                </a:cxn>
                <a:cxn ang="0">
                  <a:pos x="461" y="1361"/>
                </a:cxn>
                <a:cxn ang="0">
                  <a:pos x="397" y="1334"/>
                </a:cxn>
                <a:cxn ang="0">
                  <a:pos x="338" y="1302"/>
                </a:cxn>
                <a:cxn ang="0">
                  <a:pos x="282" y="1264"/>
                </a:cxn>
                <a:cxn ang="0">
                  <a:pos x="230" y="1220"/>
                </a:cxn>
                <a:cxn ang="0">
                  <a:pos x="183" y="1173"/>
                </a:cxn>
                <a:cxn ang="0">
                  <a:pos x="139" y="1121"/>
                </a:cxn>
                <a:cxn ang="0">
                  <a:pos x="101" y="1065"/>
                </a:cxn>
                <a:cxn ang="0">
                  <a:pos x="69" y="1006"/>
                </a:cxn>
                <a:cxn ang="0">
                  <a:pos x="42" y="943"/>
                </a:cxn>
                <a:cxn ang="0">
                  <a:pos x="23" y="877"/>
                </a:cxn>
                <a:cxn ang="0">
                  <a:pos x="9" y="808"/>
                </a:cxn>
                <a:cxn ang="0">
                  <a:pos x="2" y="736"/>
                </a:cxn>
                <a:cxn ang="0">
                  <a:pos x="0" y="701"/>
                </a:cxn>
                <a:cxn ang="0">
                  <a:pos x="2" y="645"/>
                </a:cxn>
                <a:cxn ang="0">
                  <a:pos x="9" y="590"/>
                </a:cxn>
                <a:cxn ang="0">
                  <a:pos x="18" y="538"/>
                </a:cxn>
                <a:cxn ang="0">
                  <a:pos x="34" y="484"/>
                </a:cxn>
              </a:cxnLst>
              <a:rect l="0" t="0" r="r" b="b"/>
              <a:pathLst>
                <a:path w="1404" h="1403">
                  <a:moveTo>
                    <a:pt x="702" y="701"/>
                  </a:moveTo>
                  <a:lnTo>
                    <a:pt x="702" y="0"/>
                  </a:lnTo>
                  <a:lnTo>
                    <a:pt x="702" y="0"/>
                  </a:lnTo>
                  <a:lnTo>
                    <a:pt x="739" y="0"/>
                  </a:lnTo>
                  <a:lnTo>
                    <a:pt x="774" y="2"/>
                  </a:lnTo>
                  <a:lnTo>
                    <a:pt x="809" y="7"/>
                  </a:lnTo>
                  <a:lnTo>
                    <a:pt x="844" y="14"/>
                  </a:lnTo>
                  <a:lnTo>
                    <a:pt x="878" y="21"/>
                  </a:lnTo>
                  <a:lnTo>
                    <a:pt x="911" y="30"/>
                  </a:lnTo>
                  <a:lnTo>
                    <a:pt x="944" y="42"/>
                  </a:lnTo>
                  <a:lnTo>
                    <a:pt x="976" y="54"/>
                  </a:lnTo>
                  <a:lnTo>
                    <a:pt x="1007" y="68"/>
                  </a:lnTo>
                  <a:lnTo>
                    <a:pt x="1038" y="84"/>
                  </a:lnTo>
                  <a:lnTo>
                    <a:pt x="1067" y="101"/>
                  </a:lnTo>
                  <a:lnTo>
                    <a:pt x="1095" y="119"/>
                  </a:lnTo>
                  <a:lnTo>
                    <a:pt x="1122" y="139"/>
                  </a:lnTo>
                  <a:lnTo>
                    <a:pt x="1148" y="160"/>
                  </a:lnTo>
                  <a:lnTo>
                    <a:pt x="1175" y="181"/>
                  </a:lnTo>
                  <a:lnTo>
                    <a:pt x="1199" y="204"/>
                  </a:lnTo>
                  <a:lnTo>
                    <a:pt x="1221" y="228"/>
                  </a:lnTo>
                  <a:lnTo>
                    <a:pt x="1244" y="255"/>
                  </a:lnTo>
                  <a:lnTo>
                    <a:pt x="1265" y="280"/>
                  </a:lnTo>
                  <a:lnTo>
                    <a:pt x="1285" y="308"/>
                  </a:lnTo>
                  <a:lnTo>
                    <a:pt x="1303" y="336"/>
                  </a:lnTo>
                  <a:lnTo>
                    <a:pt x="1320" y="366"/>
                  </a:lnTo>
                  <a:lnTo>
                    <a:pt x="1335" y="397"/>
                  </a:lnTo>
                  <a:lnTo>
                    <a:pt x="1349" y="428"/>
                  </a:lnTo>
                  <a:lnTo>
                    <a:pt x="1362" y="460"/>
                  </a:lnTo>
                  <a:lnTo>
                    <a:pt x="1373" y="492"/>
                  </a:lnTo>
                  <a:lnTo>
                    <a:pt x="1383" y="526"/>
                  </a:lnTo>
                  <a:lnTo>
                    <a:pt x="1390" y="560"/>
                  </a:lnTo>
                  <a:lnTo>
                    <a:pt x="1397" y="595"/>
                  </a:lnTo>
                  <a:lnTo>
                    <a:pt x="1401" y="630"/>
                  </a:lnTo>
                  <a:lnTo>
                    <a:pt x="1404" y="665"/>
                  </a:lnTo>
                  <a:lnTo>
                    <a:pt x="1404" y="701"/>
                  </a:lnTo>
                  <a:lnTo>
                    <a:pt x="1404" y="701"/>
                  </a:lnTo>
                  <a:lnTo>
                    <a:pt x="1404" y="736"/>
                  </a:lnTo>
                  <a:lnTo>
                    <a:pt x="1401" y="773"/>
                  </a:lnTo>
                  <a:lnTo>
                    <a:pt x="1397" y="808"/>
                  </a:lnTo>
                  <a:lnTo>
                    <a:pt x="1390" y="843"/>
                  </a:lnTo>
                  <a:lnTo>
                    <a:pt x="1383" y="877"/>
                  </a:lnTo>
                  <a:lnTo>
                    <a:pt x="1373" y="909"/>
                  </a:lnTo>
                  <a:lnTo>
                    <a:pt x="1362" y="943"/>
                  </a:lnTo>
                  <a:lnTo>
                    <a:pt x="1349" y="973"/>
                  </a:lnTo>
                  <a:lnTo>
                    <a:pt x="1335" y="1006"/>
                  </a:lnTo>
                  <a:lnTo>
                    <a:pt x="1320" y="1035"/>
                  </a:lnTo>
                  <a:lnTo>
                    <a:pt x="1303" y="1065"/>
                  </a:lnTo>
                  <a:lnTo>
                    <a:pt x="1285" y="1093"/>
                  </a:lnTo>
                  <a:lnTo>
                    <a:pt x="1265" y="1121"/>
                  </a:lnTo>
                  <a:lnTo>
                    <a:pt x="1244" y="1147"/>
                  </a:lnTo>
                  <a:lnTo>
                    <a:pt x="1221" y="1173"/>
                  </a:lnTo>
                  <a:lnTo>
                    <a:pt x="1199" y="1197"/>
                  </a:lnTo>
                  <a:lnTo>
                    <a:pt x="1175" y="1220"/>
                  </a:lnTo>
                  <a:lnTo>
                    <a:pt x="1148" y="1243"/>
                  </a:lnTo>
                  <a:lnTo>
                    <a:pt x="1122" y="1264"/>
                  </a:lnTo>
                  <a:lnTo>
                    <a:pt x="1095" y="1284"/>
                  </a:lnTo>
                  <a:lnTo>
                    <a:pt x="1067" y="1302"/>
                  </a:lnTo>
                  <a:lnTo>
                    <a:pt x="1038" y="1319"/>
                  </a:lnTo>
                  <a:lnTo>
                    <a:pt x="1007" y="1334"/>
                  </a:lnTo>
                  <a:lnTo>
                    <a:pt x="976" y="1348"/>
                  </a:lnTo>
                  <a:lnTo>
                    <a:pt x="944" y="1361"/>
                  </a:lnTo>
                  <a:lnTo>
                    <a:pt x="911" y="1371"/>
                  </a:lnTo>
                  <a:lnTo>
                    <a:pt x="878" y="1380"/>
                  </a:lnTo>
                  <a:lnTo>
                    <a:pt x="844" y="1389"/>
                  </a:lnTo>
                  <a:lnTo>
                    <a:pt x="809" y="1394"/>
                  </a:lnTo>
                  <a:lnTo>
                    <a:pt x="774" y="1399"/>
                  </a:lnTo>
                  <a:lnTo>
                    <a:pt x="739" y="1401"/>
                  </a:lnTo>
                  <a:lnTo>
                    <a:pt x="702" y="1403"/>
                  </a:lnTo>
                  <a:lnTo>
                    <a:pt x="702" y="1403"/>
                  </a:lnTo>
                  <a:lnTo>
                    <a:pt x="666" y="1401"/>
                  </a:lnTo>
                  <a:lnTo>
                    <a:pt x="630" y="1399"/>
                  </a:lnTo>
                  <a:lnTo>
                    <a:pt x="595" y="1394"/>
                  </a:lnTo>
                  <a:lnTo>
                    <a:pt x="560" y="1389"/>
                  </a:lnTo>
                  <a:lnTo>
                    <a:pt x="527" y="1380"/>
                  </a:lnTo>
                  <a:lnTo>
                    <a:pt x="493" y="1371"/>
                  </a:lnTo>
                  <a:lnTo>
                    <a:pt x="461" y="1361"/>
                  </a:lnTo>
                  <a:lnTo>
                    <a:pt x="428" y="1348"/>
                  </a:lnTo>
                  <a:lnTo>
                    <a:pt x="397" y="1334"/>
                  </a:lnTo>
                  <a:lnTo>
                    <a:pt x="368" y="1319"/>
                  </a:lnTo>
                  <a:lnTo>
                    <a:pt x="338" y="1302"/>
                  </a:lnTo>
                  <a:lnTo>
                    <a:pt x="310" y="1284"/>
                  </a:lnTo>
                  <a:lnTo>
                    <a:pt x="282" y="1264"/>
                  </a:lnTo>
                  <a:lnTo>
                    <a:pt x="256" y="1243"/>
                  </a:lnTo>
                  <a:lnTo>
                    <a:pt x="230" y="1220"/>
                  </a:lnTo>
                  <a:lnTo>
                    <a:pt x="205" y="1197"/>
                  </a:lnTo>
                  <a:lnTo>
                    <a:pt x="183" y="1173"/>
                  </a:lnTo>
                  <a:lnTo>
                    <a:pt x="160" y="1147"/>
                  </a:lnTo>
                  <a:lnTo>
                    <a:pt x="139" y="1121"/>
                  </a:lnTo>
                  <a:lnTo>
                    <a:pt x="119" y="1093"/>
                  </a:lnTo>
                  <a:lnTo>
                    <a:pt x="101" y="1065"/>
                  </a:lnTo>
                  <a:lnTo>
                    <a:pt x="84" y="1035"/>
                  </a:lnTo>
                  <a:lnTo>
                    <a:pt x="69" y="1006"/>
                  </a:lnTo>
                  <a:lnTo>
                    <a:pt x="55" y="973"/>
                  </a:lnTo>
                  <a:lnTo>
                    <a:pt x="42" y="943"/>
                  </a:lnTo>
                  <a:lnTo>
                    <a:pt x="31" y="909"/>
                  </a:lnTo>
                  <a:lnTo>
                    <a:pt x="23" y="877"/>
                  </a:lnTo>
                  <a:lnTo>
                    <a:pt x="14" y="843"/>
                  </a:lnTo>
                  <a:lnTo>
                    <a:pt x="9" y="808"/>
                  </a:lnTo>
                  <a:lnTo>
                    <a:pt x="4" y="773"/>
                  </a:lnTo>
                  <a:lnTo>
                    <a:pt x="2" y="736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0" y="672"/>
                  </a:lnTo>
                  <a:lnTo>
                    <a:pt x="2" y="645"/>
                  </a:lnTo>
                  <a:lnTo>
                    <a:pt x="4" y="617"/>
                  </a:lnTo>
                  <a:lnTo>
                    <a:pt x="9" y="590"/>
                  </a:lnTo>
                  <a:lnTo>
                    <a:pt x="13" y="565"/>
                  </a:lnTo>
                  <a:lnTo>
                    <a:pt x="18" y="538"/>
                  </a:lnTo>
                  <a:lnTo>
                    <a:pt x="27" y="512"/>
                  </a:lnTo>
                  <a:lnTo>
                    <a:pt x="34" y="484"/>
                  </a:lnTo>
                  <a:lnTo>
                    <a:pt x="702" y="70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8" name="Rectangle 70"/>
          <p:cNvSpPr>
            <a:spLocks noChangeArrowheads="1"/>
          </p:cNvSpPr>
          <p:nvPr/>
        </p:nvSpPr>
        <p:spPr bwMode="auto">
          <a:xfrm>
            <a:off x="7162800" y="4800600"/>
            <a:ext cx="12992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6C6C6C"/>
                </a:solidFill>
                <a:latin typeface="Arial"/>
                <a:cs typeface="Arial"/>
              </a:rPr>
              <a:t> </a:t>
            </a:r>
            <a:endParaRPr lang="en-US" sz="1200" dirty="0">
              <a:solidFill>
                <a:srgbClr val="6C6C6C"/>
              </a:solidFill>
              <a:latin typeface="Arial"/>
              <a:cs typeface="Arial"/>
            </a:endParaRPr>
          </a:p>
        </p:txBody>
      </p:sp>
      <p:sp>
        <p:nvSpPr>
          <p:cNvPr id="97" name="Oval 96" descr="Orange Circle"/>
          <p:cNvSpPr>
            <a:spLocks noChangeAspect="1"/>
          </p:cNvSpPr>
          <p:nvPr/>
        </p:nvSpPr>
        <p:spPr>
          <a:xfrm rot="16200000">
            <a:off x="6765093" y="3685099"/>
            <a:ext cx="934862" cy="934860"/>
          </a:xfrm>
          <a:prstGeom prst="ellipse">
            <a:avLst/>
          </a:prstGeom>
          <a:gradFill flip="none" rotWithShape="1">
            <a:gsLst>
              <a:gs pos="0">
                <a:srgbClr val="FFAA00"/>
              </a:gs>
              <a:gs pos="100000">
                <a:srgbClr val="E18300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00" name="Group 99" descr="World Icon"/>
          <p:cNvGrpSpPr/>
          <p:nvPr/>
        </p:nvGrpSpPr>
        <p:grpSpPr>
          <a:xfrm>
            <a:off x="6829302" y="3935887"/>
            <a:ext cx="809620" cy="416676"/>
            <a:chOff x="2701926" y="5168900"/>
            <a:chExt cx="2436812" cy="1254125"/>
          </a:xfrm>
          <a:noFill/>
        </p:grpSpPr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701926" y="5238750"/>
              <a:ext cx="758825" cy="609600"/>
            </a:xfrm>
            <a:custGeom>
              <a:avLst/>
              <a:gdLst>
                <a:gd name="T0" fmla="*/ 12 w 153"/>
                <a:gd name="T1" fmla="*/ 15 h 123"/>
                <a:gd name="T2" fmla="*/ 37 w 153"/>
                <a:gd name="T3" fmla="*/ 5 h 123"/>
                <a:gd name="T4" fmla="*/ 88 w 153"/>
                <a:gd name="T5" fmla="*/ 11 h 123"/>
                <a:gd name="T6" fmla="*/ 110 w 153"/>
                <a:gd name="T7" fmla="*/ 10 h 123"/>
                <a:gd name="T8" fmla="*/ 120 w 153"/>
                <a:gd name="T9" fmla="*/ 10 h 123"/>
                <a:gd name="T10" fmla="*/ 133 w 153"/>
                <a:gd name="T11" fmla="*/ 1 h 123"/>
                <a:gd name="T12" fmla="*/ 149 w 153"/>
                <a:gd name="T13" fmla="*/ 14 h 123"/>
                <a:gd name="T14" fmla="*/ 141 w 153"/>
                <a:gd name="T15" fmla="*/ 20 h 123"/>
                <a:gd name="T16" fmla="*/ 136 w 153"/>
                <a:gd name="T17" fmla="*/ 13 h 123"/>
                <a:gd name="T18" fmla="*/ 129 w 153"/>
                <a:gd name="T19" fmla="*/ 7 h 123"/>
                <a:gd name="T20" fmla="*/ 113 w 153"/>
                <a:gd name="T21" fmla="*/ 16 h 123"/>
                <a:gd name="T22" fmla="*/ 110 w 153"/>
                <a:gd name="T23" fmla="*/ 33 h 123"/>
                <a:gd name="T24" fmla="*/ 125 w 153"/>
                <a:gd name="T25" fmla="*/ 20 h 123"/>
                <a:gd name="T26" fmla="*/ 140 w 153"/>
                <a:gd name="T27" fmla="*/ 25 h 123"/>
                <a:gd name="T28" fmla="*/ 147 w 153"/>
                <a:gd name="T29" fmla="*/ 33 h 123"/>
                <a:gd name="T30" fmla="*/ 149 w 153"/>
                <a:gd name="T31" fmla="*/ 46 h 123"/>
                <a:gd name="T32" fmla="*/ 140 w 153"/>
                <a:gd name="T33" fmla="*/ 40 h 123"/>
                <a:gd name="T34" fmla="*/ 131 w 153"/>
                <a:gd name="T35" fmla="*/ 46 h 123"/>
                <a:gd name="T36" fmla="*/ 120 w 153"/>
                <a:gd name="T37" fmla="*/ 53 h 123"/>
                <a:gd name="T38" fmla="*/ 93 w 153"/>
                <a:gd name="T39" fmla="*/ 81 h 123"/>
                <a:gd name="T40" fmla="*/ 83 w 153"/>
                <a:gd name="T41" fmla="*/ 79 h 123"/>
                <a:gd name="T42" fmla="*/ 63 w 153"/>
                <a:gd name="T43" fmla="*/ 95 h 123"/>
                <a:gd name="T44" fmla="*/ 81 w 153"/>
                <a:gd name="T45" fmla="*/ 94 h 123"/>
                <a:gd name="T46" fmla="*/ 85 w 153"/>
                <a:gd name="T47" fmla="*/ 107 h 123"/>
                <a:gd name="T48" fmla="*/ 87 w 153"/>
                <a:gd name="T49" fmla="*/ 122 h 123"/>
                <a:gd name="T50" fmla="*/ 67 w 153"/>
                <a:gd name="T51" fmla="*/ 108 h 123"/>
                <a:gd name="T52" fmla="*/ 48 w 153"/>
                <a:gd name="T53" fmla="*/ 93 h 123"/>
                <a:gd name="T54" fmla="*/ 42 w 153"/>
                <a:gd name="T55" fmla="*/ 91 h 123"/>
                <a:gd name="T56" fmla="*/ 33 w 153"/>
                <a:gd name="T57" fmla="*/ 71 h 123"/>
                <a:gd name="T58" fmla="*/ 39 w 153"/>
                <a:gd name="T59" fmla="*/ 40 h 123"/>
                <a:gd name="T60" fmla="*/ 33 w 153"/>
                <a:gd name="T61" fmla="*/ 23 h 123"/>
                <a:gd name="T62" fmla="*/ 7 w 153"/>
                <a:gd name="T63" fmla="*/ 29 h 123"/>
                <a:gd name="T64" fmla="*/ 14 w 153"/>
                <a:gd name="T65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3" h="123">
                  <a:moveTo>
                    <a:pt x="14" y="17"/>
                  </a:moveTo>
                  <a:cubicBezTo>
                    <a:pt x="16" y="17"/>
                    <a:pt x="12" y="18"/>
                    <a:pt x="12" y="15"/>
                  </a:cubicBezTo>
                  <a:cubicBezTo>
                    <a:pt x="12" y="12"/>
                    <a:pt x="20" y="14"/>
                    <a:pt x="21" y="11"/>
                  </a:cubicBezTo>
                  <a:cubicBezTo>
                    <a:pt x="21" y="9"/>
                    <a:pt x="30" y="6"/>
                    <a:pt x="37" y="5"/>
                  </a:cubicBezTo>
                  <a:cubicBezTo>
                    <a:pt x="44" y="4"/>
                    <a:pt x="60" y="9"/>
                    <a:pt x="70" y="7"/>
                  </a:cubicBezTo>
                  <a:cubicBezTo>
                    <a:pt x="80" y="5"/>
                    <a:pt x="82" y="10"/>
                    <a:pt x="88" y="11"/>
                  </a:cubicBezTo>
                  <a:cubicBezTo>
                    <a:pt x="93" y="12"/>
                    <a:pt x="92" y="7"/>
                    <a:pt x="97" y="9"/>
                  </a:cubicBezTo>
                  <a:cubicBezTo>
                    <a:pt x="102" y="11"/>
                    <a:pt x="106" y="14"/>
                    <a:pt x="110" y="10"/>
                  </a:cubicBezTo>
                  <a:cubicBezTo>
                    <a:pt x="115" y="5"/>
                    <a:pt x="115" y="0"/>
                    <a:pt x="118" y="4"/>
                  </a:cubicBezTo>
                  <a:cubicBezTo>
                    <a:pt x="121" y="7"/>
                    <a:pt x="116" y="12"/>
                    <a:pt x="120" y="10"/>
                  </a:cubicBezTo>
                  <a:cubicBezTo>
                    <a:pt x="123" y="9"/>
                    <a:pt x="124" y="10"/>
                    <a:pt x="124" y="6"/>
                  </a:cubicBezTo>
                  <a:cubicBezTo>
                    <a:pt x="124" y="3"/>
                    <a:pt x="128" y="0"/>
                    <a:pt x="133" y="1"/>
                  </a:cubicBezTo>
                  <a:cubicBezTo>
                    <a:pt x="138" y="2"/>
                    <a:pt x="142" y="7"/>
                    <a:pt x="146" y="8"/>
                  </a:cubicBezTo>
                  <a:cubicBezTo>
                    <a:pt x="149" y="8"/>
                    <a:pt x="153" y="13"/>
                    <a:pt x="149" y="14"/>
                  </a:cubicBezTo>
                  <a:cubicBezTo>
                    <a:pt x="146" y="15"/>
                    <a:pt x="143" y="11"/>
                    <a:pt x="143" y="13"/>
                  </a:cubicBezTo>
                  <a:cubicBezTo>
                    <a:pt x="142" y="15"/>
                    <a:pt x="146" y="20"/>
                    <a:pt x="141" y="20"/>
                  </a:cubicBezTo>
                  <a:cubicBezTo>
                    <a:pt x="136" y="20"/>
                    <a:pt x="136" y="15"/>
                    <a:pt x="133" y="16"/>
                  </a:cubicBezTo>
                  <a:cubicBezTo>
                    <a:pt x="130" y="16"/>
                    <a:pt x="132" y="14"/>
                    <a:pt x="136" y="13"/>
                  </a:cubicBezTo>
                  <a:cubicBezTo>
                    <a:pt x="140" y="11"/>
                    <a:pt x="139" y="6"/>
                    <a:pt x="136" y="7"/>
                  </a:cubicBezTo>
                  <a:cubicBezTo>
                    <a:pt x="132" y="7"/>
                    <a:pt x="129" y="4"/>
                    <a:pt x="129" y="7"/>
                  </a:cubicBezTo>
                  <a:cubicBezTo>
                    <a:pt x="128" y="10"/>
                    <a:pt x="129" y="12"/>
                    <a:pt x="125" y="13"/>
                  </a:cubicBezTo>
                  <a:cubicBezTo>
                    <a:pt x="121" y="14"/>
                    <a:pt x="119" y="14"/>
                    <a:pt x="113" y="16"/>
                  </a:cubicBezTo>
                  <a:cubicBezTo>
                    <a:pt x="106" y="19"/>
                    <a:pt x="97" y="21"/>
                    <a:pt x="100" y="28"/>
                  </a:cubicBezTo>
                  <a:cubicBezTo>
                    <a:pt x="103" y="34"/>
                    <a:pt x="111" y="31"/>
                    <a:pt x="110" y="33"/>
                  </a:cubicBezTo>
                  <a:cubicBezTo>
                    <a:pt x="110" y="35"/>
                    <a:pt x="112" y="37"/>
                    <a:pt x="117" y="33"/>
                  </a:cubicBezTo>
                  <a:cubicBezTo>
                    <a:pt x="121" y="28"/>
                    <a:pt x="119" y="23"/>
                    <a:pt x="125" y="20"/>
                  </a:cubicBezTo>
                  <a:cubicBezTo>
                    <a:pt x="131" y="18"/>
                    <a:pt x="135" y="20"/>
                    <a:pt x="135" y="23"/>
                  </a:cubicBezTo>
                  <a:cubicBezTo>
                    <a:pt x="135" y="27"/>
                    <a:pt x="136" y="27"/>
                    <a:pt x="140" y="25"/>
                  </a:cubicBezTo>
                  <a:cubicBezTo>
                    <a:pt x="143" y="22"/>
                    <a:pt x="145" y="26"/>
                    <a:pt x="144" y="30"/>
                  </a:cubicBezTo>
                  <a:cubicBezTo>
                    <a:pt x="143" y="33"/>
                    <a:pt x="145" y="30"/>
                    <a:pt x="147" y="33"/>
                  </a:cubicBezTo>
                  <a:cubicBezTo>
                    <a:pt x="149" y="36"/>
                    <a:pt x="147" y="37"/>
                    <a:pt x="146" y="40"/>
                  </a:cubicBezTo>
                  <a:cubicBezTo>
                    <a:pt x="145" y="44"/>
                    <a:pt x="151" y="43"/>
                    <a:pt x="149" y="46"/>
                  </a:cubicBezTo>
                  <a:cubicBezTo>
                    <a:pt x="146" y="49"/>
                    <a:pt x="146" y="46"/>
                    <a:pt x="141" y="45"/>
                  </a:cubicBezTo>
                  <a:cubicBezTo>
                    <a:pt x="136" y="45"/>
                    <a:pt x="144" y="41"/>
                    <a:pt x="140" y="40"/>
                  </a:cubicBezTo>
                  <a:cubicBezTo>
                    <a:pt x="137" y="40"/>
                    <a:pt x="133" y="38"/>
                    <a:pt x="130" y="41"/>
                  </a:cubicBezTo>
                  <a:cubicBezTo>
                    <a:pt x="126" y="44"/>
                    <a:pt x="128" y="45"/>
                    <a:pt x="131" y="46"/>
                  </a:cubicBezTo>
                  <a:cubicBezTo>
                    <a:pt x="134" y="48"/>
                    <a:pt x="134" y="51"/>
                    <a:pt x="129" y="51"/>
                  </a:cubicBezTo>
                  <a:cubicBezTo>
                    <a:pt x="125" y="52"/>
                    <a:pt x="124" y="47"/>
                    <a:pt x="120" y="53"/>
                  </a:cubicBezTo>
                  <a:cubicBezTo>
                    <a:pt x="115" y="59"/>
                    <a:pt x="106" y="67"/>
                    <a:pt x="100" y="71"/>
                  </a:cubicBezTo>
                  <a:cubicBezTo>
                    <a:pt x="93" y="75"/>
                    <a:pt x="92" y="77"/>
                    <a:pt x="93" y="81"/>
                  </a:cubicBezTo>
                  <a:cubicBezTo>
                    <a:pt x="93" y="85"/>
                    <a:pt x="95" y="89"/>
                    <a:pt x="91" y="89"/>
                  </a:cubicBezTo>
                  <a:cubicBezTo>
                    <a:pt x="88" y="88"/>
                    <a:pt x="91" y="79"/>
                    <a:pt x="83" y="79"/>
                  </a:cubicBezTo>
                  <a:cubicBezTo>
                    <a:pt x="76" y="78"/>
                    <a:pt x="74" y="79"/>
                    <a:pt x="70" y="81"/>
                  </a:cubicBezTo>
                  <a:cubicBezTo>
                    <a:pt x="65" y="82"/>
                    <a:pt x="61" y="89"/>
                    <a:pt x="63" y="95"/>
                  </a:cubicBezTo>
                  <a:cubicBezTo>
                    <a:pt x="66" y="101"/>
                    <a:pt x="68" y="103"/>
                    <a:pt x="72" y="99"/>
                  </a:cubicBezTo>
                  <a:cubicBezTo>
                    <a:pt x="76" y="94"/>
                    <a:pt x="82" y="90"/>
                    <a:pt x="81" y="94"/>
                  </a:cubicBezTo>
                  <a:cubicBezTo>
                    <a:pt x="80" y="99"/>
                    <a:pt x="72" y="104"/>
                    <a:pt x="76" y="105"/>
                  </a:cubicBezTo>
                  <a:cubicBezTo>
                    <a:pt x="80" y="106"/>
                    <a:pt x="84" y="104"/>
                    <a:pt x="85" y="107"/>
                  </a:cubicBezTo>
                  <a:cubicBezTo>
                    <a:pt x="86" y="111"/>
                    <a:pt x="81" y="117"/>
                    <a:pt x="86" y="118"/>
                  </a:cubicBezTo>
                  <a:cubicBezTo>
                    <a:pt x="92" y="119"/>
                    <a:pt x="90" y="123"/>
                    <a:pt x="87" y="122"/>
                  </a:cubicBezTo>
                  <a:cubicBezTo>
                    <a:pt x="84" y="121"/>
                    <a:pt x="82" y="119"/>
                    <a:pt x="78" y="114"/>
                  </a:cubicBezTo>
                  <a:cubicBezTo>
                    <a:pt x="74" y="109"/>
                    <a:pt x="71" y="110"/>
                    <a:pt x="67" y="108"/>
                  </a:cubicBezTo>
                  <a:cubicBezTo>
                    <a:pt x="63" y="106"/>
                    <a:pt x="58" y="107"/>
                    <a:pt x="54" y="104"/>
                  </a:cubicBezTo>
                  <a:cubicBezTo>
                    <a:pt x="51" y="101"/>
                    <a:pt x="51" y="97"/>
                    <a:pt x="48" y="93"/>
                  </a:cubicBezTo>
                  <a:cubicBezTo>
                    <a:pt x="46" y="88"/>
                    <a:pt x="42" y="82"/>
                    <a:pt x="41" y="80"/>
                  </a:cubicBezTo>
                  <a:cubicBezTo>
                    <a:pt x="39" y="79"/>
                    <a:pt x="44" y="87"/>
                    <a:pt x="42" y="91"/>
                  </a:cubicBezTo>
                  <a:cubicBezTo>
                    <a:pt x="41" y="94"/>
                    <a:pt x="39" y="89"/>
                    <a:pt x="37" y="83"/>
                  </a:cubicBezTo>
                  <a:cubicBezTo>
                    <a:pt x="35" y="76"/>
                    <a:pt x="36" y="73"/>
                    <a:pt x="33" y="71"/>
                  </a:cubicBezTo>
                  <a:cubicBezTo>
                    <a:pt x="30" y="69"/>
                    <a:pt x="28" y="64"/>
                    <a:pt x="31" y="59"/>
                  </a:cubicBezTo>
                  <a:cubicBezTo>
                    <a:pt x="34" y="53"/>
                    <a:pt x="41" y="48"/>
                    <a:pt x="39" y="40"/>
                  </a:cubicBezTo>
                  <a:cubicBezTo>
                    <a:pt x="36" y="32"/>
                    <a:pt x="45" y="34"/>
                    <a:pt x="42" y="29"/>
                  </a:cubicBezTo>
                  <a:cubicBezTo>
                    <a:pt x="40" y="24"/>
                    <a:pt x="37" y="22"/>
                    <a:pt x="33" y="23"/>
                  </a:cubicBezTo>
                  <a:cubicBezTo>
                    <a:pt x="29" y="23"/>
                    <a:pt x="23" y="22"/>
                    <a:pt x="20" y="23"/>
                  </a:cubicBezTo>
                  <a:cubicBezTo>
                    <a:pt x="16" y="25"/>
                    <a:pt x="15" y="27"/>
                    <a:pt x="7" y="29"/>
                  </a:cubicBezTo>
                  <a:cubicBezTo>
                    <a:pt x="0" y="30"/>
                    <a:pt x="2" y="28"/>
                    <a:pt x="4" y="25"/>
                  </a:cubicBezTo>
                  <a:cubicBezTo>
                    <a:pt x="6" y="21"/>
                    <a:pt x="3" y="20"/>
                    <a:pt x="14" y="1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1"/>
            <p:cNvSpPr>
              <a:spLocks/>
            </p:cNvSpPr>
            <p:nvPr/>
          </p:nvSpPr>
          <p:spPr bwMode="auto">
            <a:xfrm>
              <a:off x="3122613" y="5788025"/>
              <a:ext cx="411163" cy="635000"/>
            </a:xfrm>
            <a:custGeom>
              <a:avLst/>
              <a:gdLst>
                <a:gd name="T0" fmla="*/ 19 w 83"/>
                <a:gd name="T1" fmla="*/ 1 h 128"/>
                <a:gd name="T2" fmla="*/ 11 w 83"/>
                <a:gd name="T3" fmla="*/ 8 h 128"/>
                <a:gd name="T4" fmla="*/ 7 w 83"/>
                <a:gd name="T5" fmla="*/ 14 h 128"/>
                <a:gd name="T6" fmla="*/ 3 w 83"/>
                <a:gd name="T7" fmla="*/ 28 h 128"/>
                <a:gd name="T8" fmla="*/ 6 w 83"/>
                <a:gd name="T9" fmla="*/ 41 h 128"/>
                <a:gd name="T10" fmla="*/ 16 w 83"/>
                <a:gd name="T11" fmla="*/ 56 h 128"/>
                <a:gd name="T12" fmla="*/ 24 w 83"/>
                <a:gd name="T13" fmla="*/ 76 h 128"/>
                <a:gd name="T14" fmla="*/ 30 w 83"/>
                <a:gd name="T15" fmla="*/ 109 h 128"/>
                <a:gd name="T16" fmla="*/ 46 w 83"/>
                <a:gd name="T17" fmla="*/ 128 h 128"/>
                <a:gd name="T18" fmla="*/ 43 w 83"/>
                <a:gd name="T19" fmla="*/ 118 h 128"/>
                <a:gd name="T20" fmla="*/ 41 w 83"/>
                <a:gd name="T21" fmla="*/ 103 h 128"/>
                <a:gd name="T22" fmla="*/ 51 w 83"/>
                <a:gd name="T23" fmla="*/ 96 h 128"/>
                <a:gd name="T24" fmla="*/ 58 w 83"/>
                <a:gd name="T25" fmla="*/ 87 h 128"/>
                <a:gd name="T26" fmla="*/ 64 w 83"/>
                <a:gd name="T27" fmla="*/ 70 h 128"/>
                <a:gd name="T28" fmla="*/ 75 w 83"/>
                <a:gd name="T29" fmla="*/ 63 h 128"/>
                <a:gd name="T30" fmla="*/ 80 w 83"/>
                <a:gd name="T31" fmla="*/ 44 h 128"/>
                <a:gd name="T32" fmla="*/ 71 w 83"/>
                <a:gd name="T33" fmla="*/ 29 h 128"/>
                <a:gd name="T34" fmla="*/ 55 w 83"/>
                <a:gd name="T35" fmla="*/ 20 h 128"/>
                <a:gd name="T36" fmla="*/ 44 w 83"/>
                <a:gd name="T37" fmla="*/ 12 h 128"/>
                <a:gd name="T38" fmla="*/ 35 w 83"/>
                <a:gd name="T39" fmla="*/ 4 h 128"/>
                <a:gd name="T40" fmla="*/ 19 w 83"/>
                <a:gd name="T4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128">
                  <a:moveTo>
                    <a:pt x="19" y="1"/>
                  </a:moveTo>
                  <a:cubicBezTo>
                    <a:pt x="12" y="3"/>
                    <a:pt x="13" y="5"/>
                    <a:pt x="11" y="8"/>
                  </a:cubicBezTo>
                  <a:cubicBezTo>
                    <a:pt x="8" y="10"/>
                    <a:pt x="7" y="10"/>
                    <a:pt x="7" y="14"/>
                  </a:cubicBezTo>
                  <a:cubicBezTo>
                    <a:pt x="7" y="19"/>
                    <a:pt x="4" y="21"/>
                    <a:pt x="3" y="28"/>
                  </a:cubicBezTo>
                  <a:cubicBezTo>
                    <a:pt x="3" y="35"/>
                    <a:pt x="0" y="33"/>
                    <a:pt x="6" y="41"/>
                  </a:cubicBezTo>
                  <a:cubicBezTo>
                    <a:pt x="11" y="49"/>
                    <a:pt x="8" y="52"/>
                    <a:pt x="16" y="56"/>
                  </a:cubicBezTo>
                  <a:cubicBezTo>
                    <a:pt x="23" y="60"/>
                    <a:pt x="23" y="63"/>
                    <a:pt x="24" y="76"/>
                  </a:cubicBezTo>
                  <a:cubicBezTo>
                    <a:pt x="25" y="90"/>
                    <a:pt x="25" y="101"/>
                    <a:pt x="30" y="109"/>
                  </a:cubicBezTo>
                  <a:cubicBezTo>
                    <a:pt x="34" y="118"/>
                    <a:pt x="41" y="128"/>
                    <a:pt x="46" y="128"/>
                  </a:cubicBezTo>
                  <a:cubicBezTo>
                    <a:pt x="52" y="128"/>
                    <a:pt x="42" y="127"/>
                    <a:pt x="43" y="118"/>
                  </a:cubicBezTo>
                  <a:cubicBezTo>
                    <a:pt x="45" y="108"/>
                    <a:pt x="40" y="108"/>
                    <a:pt x="41" y="103"/>
                  </a:cubicBezTo>
                  <a:cubicBezTo>
                    <a:pt x="41" y="97"/>
                    <a:pt x="50" y="101"/>
                    <a:pt x="51" y="96"/>
                  </a:cubicBezTo>
                  <a:cubicBezTo>
                    <a:pt x="52" y="91"/>
                    <a:pt x="54" y="93"/>
                    <a:pt x="58" y="87"/>
                  </a:cubicBezTo>
                  <a:cubicBezTo>
                    <a:pt x="62" y="81"/>
                    <a:pt x="57" y="75"/>
                    <a:pt x="64" y="70"/>
                  </a:cubicBezTo>
                  <a:cubicBezTo>
                    <a:pt x="71" y="65"/>
                    <a:pt x="72" y="71"/>
                    <a:pt x="75" y="63"/>
                  </a:cubicBezTo>
                  <a:cubicBezTo>
                    <a:pt x="78" y="56"/>
                    <a:pt x="78" y="53"/>
                    <a:pt x="80" y="44"/>
                  </a:cubicBezTo>
                  <a:cubicBezTo>
                    <a:pt x="83" y="35"/>
                    <a:pt x="80" y="31"/>
                    <a:pt x="71" y="29"/>
                  </a:cubicBezTo>
                  <a:cubicBezTo>
                    <a:pt x="61" y="27"/>
                    <a:pt x="58" y="25"/>
                    <a:pt x="55" y="20"/>
                  </a:cubicBezTo>
                  <a:cubicBezTo>
                    <a:pt x="52" y="15"/>
                    <a:pt x="50" y="14"/>
                    <a:pt x="44" y="12"/>
                  </a:cubicBezTo>
                  <a:cubicBezTo>
                    <a:pt x="38" y="10"/>
                    <a:pt x="39" y="3"/>
                    <a:pt x="35" y="4"/>
                  </a:cubicBezTo>
                  <a:cubicBezTo>
                    <a:pt x="31" y="4"/>
                    <a:pt x="23" y="0"/>
                    <a:pt x="19" y="1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2"/>
            <p:cNvSpPr>
              <a:spLocks/>
            </p:cNvSpPr>
            <p:nvPr/>
          </p:nvSpPr>
          <p:spPr bwMode="auto">
            <a:xfrm>
              <a:off x="3454401" y="5168900"/>
              <a:ext cx="357188" cy="193675"/>
            </a:xfrm>
            <a:custGeom>
              <a:avLst/>
              <a:gdLst>
                <a:gd name="T0" fmla="*/ 2 w 72"/>
                <a:gd name="T1" fmla="*/ 8 h 39"/>
                <a:gd name="T2" fmla="*/ 9 w 72"/>
                <a:gd name="T3" fmla="*/ 11 h 39"/>
                <a:gd name="T4" fmla="*/ 15 w 72"/>
                <a:gd name="T5" fmla="*/ 20 h 39"/>
                <a:gd name="T6" fmla="*/ 12 w 72"/>
                <a:gd name="T7" fmla="*/ 34 h 39"/>
                <a:gd name="T8" fmla="*/ 28 w 72"/>
                <a:gd name="T9" fmla="*/ 29 h 39"/>
                <a:gd name="T10" fmla="*/ 44 w 72"/>
                <a:gd name="T11" fmla="*/ 23 h 39"/>
                <a:gd name="T12" fmla="*/ 54 w 72"/>
                <a:gd name="T13" fmla="*/ 17 h 39"/>
                <a:gd name="T14" fmla="*/ 66 w 72"/>
                <a:gd name="T15" fmla="*/ 6 h 39"/>
                <a:gd name="T16" fmla="*/ 57 w 72"/>
                <a:gd name="T17" fmla="*/ 3 h 39"/>
                <a:gd name="T18" fmla="*/ 33 w 72"/>
                <a:gd name="T19" fmla="*/ 3 h 39"/>
                <a:gd name="T20" fmla="*/ 13 w 72"/>
                <a:gd name="T21" fmla="*/ 6 h 39"/>
                <a:gd name="T22" fmla="*/ 2 w 72"/>
                <a:gd name="T2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39">
                  <a:moveTo>
                    <a:pt x="2" y="8"/>
                  </a:moveTo>
                  <a:cubicBezTo>
                    <a:pt x="0" y="10"/>
                    <a:pt x="3" y="10"/>
                    <a:pt x="9" y="11"/>
                  </a:cubicBezTo>
                  <a:cubicBezTo>
                    <a:pt x="15" y="12"/>
                    <a:pt x="17" y="16"/>
                    <a:pt x="15" y="20"/>
                  </a:cubicBezTo>
                  <a:cubicBezTo>
                    <a:pt x="13" y="24"/>
                    <a:pt x="9" y="29"/>
                    <a:pt x="12" y="34"/>
                  </a:cubicBezTo>
                  <a:cubicBezTo>
                    <a:pt x="16" y="39"/>
                    <a:pt x="20" y="35"/>
                    <a:pt x="28" y="29"/>
                  </a:cubicBezTo>
                  <a:cubicBezTo>
                    <a:pt x="35" y="24"/>
                    <a:pt x="38" y="24"/>
                    <a:pt x="44" y="23"/>
                  </a:cubicBezTo>
                  <a:cubicBezTo>
                    <a:pt x="51" y="22"/>
                    <a:pt x="52" y="21"/>
                    <a:pt x="54" y="17"/>
                  </a:cubicBezTo>
                  <a:cubicBezTo>
                    <a:pt x="56" y="13"/>
                    <a:pt x="59" y="8"/>
                    <a:pt x="66" y="6"/>
                  </a:cubicBezTo>
                  <a:cubicBezTo>
                    <a:pt x="72" y="4"/>
                    <a:pt x="66" y="5"/>
                    <a:pt x="57" y="3"/>
                  </a:cubicBezTo>
                  <a:cubicBezTo>
                    <a:pt x="48" y="0"/>
                    <a:pt x="40" y="2"/>
                    <a:pt x="33" y="3"/>
                  </a:cubicBezTo>
                  <a:cubicBezTo>
                    <a:pt x="26" y="4"/>
                    <a:pt x="17" y="4"/>
                    <a:pt x="13" y="6"/>
                  </a:cubicBezTo>
                  <a:cubicBezTo>
                    <a:pt x="8" y="8"/>
                    <a:pt x="4" y="6"/>
                    <a:pt x="2" y="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3"/>
            <p:cNvSpPr>
              <a:spLocks/>
            </p:cNvSpPr>
            <p:nvPr/>
          </p:nvSpPr>
          <p:spPr bwMode="auto">
            <a:xfrm>
              <a:off x="3678238" y="5208588"/>
              <a:ext cx="1420813" cy="1025525"/>
            </a:xfrm>
            <a:custGeom>
              <a:avLst/>
              <a:gdLst>
                <a:gd name="T0" fmla="*/ 7 w 287"/>
                <a:gd name="T1" fmla="*/ 94 h 207"/>
                <a:gd name="T2" fmla="*/ 21 w 287"/>
                <a:gd name="T3" fmla="*/ 133 h 207"/>
                <a:gd name="T4" fmla="*/ 53 w 287"/>
                <a:gd name="T5" fmla="*/ 157 h 207"/>
                <a:gd name="T6" fmla="*/ 69 w 287"/>
                <a:gd name="T7" fmla="*/ 205 h 207"/>
                <a:gd name="T8" fmla="*/ 100 w 287"/>
                <a:gd name="T9" fmla="*/ 173 h 207"/>
                <a:gd name="T10" fmla="*/ 120 w 287"/>
                <a:gd name="T11" fmla="*/ 120 h 207"/>
                <a:gd name="T12" fmla="*/ 89 w 287"/>
                <a:gd name="T13" fmla="*/ 91 h 207"/>
                <a:gd name="T14" fmla="*/ 117 w 287"/>
                <a:gd name="T15" fmla="*/ 113 h 207"/>
                <a:gd name="T16" fmla="*/ 116 w 287"/>
                <a:gd name="T17" fmla="*/ 90 h 207"/>
                <a:gd name="T18" fmla="*/ 150 w 287"/>
                <a:gd name="T19" fmla="*/ 98 h 207"/>
                <a:gd name="T20" fmla="*/ 170 w 287"/>
                <a:gd name="T21" fmla="*/ 115 h 207"/>
                <a:gd name="T22" fmla="*/ 194 w 287"/>
                <a:gd name="T23" fmla="*/ 112 h 207"/>
                <a:gd name="T24" fmla="*/ 211 w 287"/>
                <a:gd name="T25" fmla="*/ 140 h 207"/>
                <a:gd name="T26" fmla="*/ 206 w 287"/>
                <a:gd name="T27" fmla="*/ 117 h 207"/>
                <a:gd name="T28" fmla="*/ 217 w 287"/>
                <a:gd name="T29" fmla="*/ 110 h 207"/>
                <a:gd name="T30" fmla="*/ 236 w 287"/>
                <a:gd name="T31" fmla="*/ 83 h 207"/>
                <a:gd name="T32" fmla="*/ 234 w 287"/>
                <a:gd name="T33" fmla="*/ 67 h 207"/>
                <a:gd name="T34" fmla="*/ 240 w 287"/>
                <a:gd name="T35" fmla="*/ 68 h 207"/>
                <a:gd name="T36" fmla="*/ 242 w 287"/>
                <a:gd name="T37" fmla="*/ 40 h 207"/>
                <a:gd name="T38" fmla="*/ 250 w 287"/>
                <a:gd name="T39" fmla="*/ 31 h 207"/>
                <a:gd name="T40" fmla="*/ 263 w 287"/>
                <a:gd name="T41" fmla="*/ 41 h 207"/>
                <a:gd name="T42" fmla="*/ 274 w 287"/>
                <a:gd name="T43" fmla="*/ 28 h 207"/>
                <a:gd name="T44" fmla="*/ 279 w 287"/>
                <a:gd name="T45" fmla="*/ 17 h 207"/>
                <a:gd name="T46" fmla="*/ 212 w 287"/>
                <a:gd name="T47" fmla="*/ 9 h 207"/>
                <a:gd name="T48" fmla="*/ 176 w 287"/>
                <a:gd name="T49" fmla="*/ 8 h 207"/>
                <a:gd name="T50" fmla="*/ 138 w 287"/>
                <a:gd name="T51" fmla="*/ 6 h 207"/>
                <a:gd name="T52" fmla="*/ 119 w 287"/>
                <a:gd name="T53" fmla="*/ 12 h 207"/>
                <a:gd name="T54" fmla="*/ 84 w 287"/>
                <a:gd name="T55" fmla="*/ 23 h 207"/>
                <a:gd name="T56" fmla="*/ 81 w 287"/>
                <a:gd name="T57" fmla="*/ 14 h 207"/>
                <a:gd name="T58" fmla="*/ 52 w 287"/>
                <a:gd name="T59" fmla="*/ 20 h 207"/>
                <a:gd name="T60" fmla="*/ 50 w 287"/>
                <a:gd name="T61" fmla="*/ 30 h 207"/>
                <a:gd name="T62" fmla="*/ 60 w 287"/>
                <a:gd name="T63" fmla="*/ 24 h 207"/>
                <a:gd name="T64" fmla="*/ 74 w 287"/>
                <a:gd name="T65" fmla="*/ 29 h 207"/>
                <a:gd name="T66" fmla="*/ 49 w 287"/>
                <a:gd name="T67" fmla="*/ 39 h 207"/>
                <a:gd name="T68" fmla="*/ 30 w 287"/>
                <a:gd name="T69" fmla="*/ 50 h 207"/>
                <a:gd name="T70" fmla="*/ 19 w 287"/>
                <a:gd name="T71" fmla="*/ 63 h 207"/>
                <a:gd name="T72" fmla="*/ 35 w 287"/>
                <a:gd name="T73" fmla="*/ 64 h 207"/>
                <a:gd name="T74" fmla="*/ 54 w 287"/>
                <a:gd name="T75" fmla="*/ 64 h 207"/>
                <a:gd name="T76" fmla="*/ 53 w 287"/>
                <a:gd name="T77" fmla="*/ 56 h 207"/>
                <a:gd name="T78" fmla="*/ 72 w 287"/>
                <a:gd name="T79" fmla="*/ 68 h 207"/>
                <a:gd name="T80" fmla="*/ 80 w 287"/>
                <a:gd name="T81" fmla="*/ 55 h 207"/>
                <a:gd name="T82" fmla="*/ 95 w 287"/>
                <a:gd name="T83" fmla="*/ 64 h 207"/>
                <a:gd name="T84" fmla="*/ 88 w 287"/>
                <a:gd name="T85" fmla="*/ 73 h 207"/>
                <a:gd name="T86" fmla="*/ 69 w 287"/>
                <a:gd name="T87" fmla="*/ 80 h 207"/>
                <a:gd name="T88" fmla="*/ 51 w 287"/>
                <a:gd name="T89" fmla="*/ 7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7" h="207">
                  <a:moveTo>
                    <a:pt x="23" y="74"/>
                  </a:moveTo>
                  <a:cubicBezTo>
                    <a:pt x="20" y="74"/>
                    <a:pt x="16" y="77"/>
                    <a:pt x="15" y="81"/>
                  </a:cubicBezTo>
                  <a:cubicBezTo>
                    <a:pt x="14" y="86"/>
                    <a:pt x="10" y="88"/>
                    <a:pt x="7" y="94"/>
                  </a:cubicBezTo>
                  <a:cubicBezTo>
                    <a:pt x="3" y="100"/>
                    <a:pt x="2" y="100"/>
                    <a:pt x="3" y="106"/>
                  </a:cubicBezTo>
                  <a:cubicBezTo>
                    <a:pt x="4" y="112"/>
                    <a:pt x="0" y="118"/>
                    <a:pt x="6" y="123"/>
                  </a:cubicBezTo>
                  <a:cubicBezTo>
                    <a:pt x="12" y="129"/>
                    <a:pt x="14" y="135"/>
                    <a:pt x="21" y="133"/>
                  </a:cubicBezTo>
                  <a:cubicBezTo>
                    <a:pt x="28" y="131"/>
                    <a:pt x="32" y="128"/>
                    <a:pt x="38" y="130"/>
                  </a:cubicBezTo>
                  <a:cubicBezTo>
                    <a:pt x="45" y="132"/>
                    <a:pt x="48" y="135"/>
                    <a:pt x="48" y="141"/>
                  </a:cubicBezTo>
                  <a:cubicBezTo>
                    <a:pt x="49" y="148"/>
                    <a:pt x="51" y="150"/>
                    <a:pt x="53" y="157"/>
                  </a:cubicBezTo>
                  <a:cubicBezTo>
                    <a:pt x="55" y="165"/>
                    <a:pt x="51" y="166"/>
                    <a:pt x="52" y="174"/>
                  </a:cubicBezTo>
                  <a:cubicBezTo>
                    <a:pt x="53" y="182"/>
                    <a:pt x="56" y="185"/>
                    <a:pt x="58" y="191"/>
                  </a:cubicBezTo>
                  <a:cubicBezTo>
                    <a:pt x="59" y="198"/>
                    <a:pt x="59" y="207"/>
                    <a:pt x="69" y="205"/>
                  </a:cubicBezTo>
                  <a:cubicBezTo>
                    <a:pt x="78" y="204"/>
                    <a:pt x="84" y="199"/>
                    <a:pt x="87" y="193"/>
                  </a:cubicBezTo>
                  <a:cubicBezTo>
                    <a:pt x="90" y="187"/>
                    <a:pt x="92" y="188"/>
                    <a:pt x="93" y="183"/>
                  </a:cubicBezTo>
                  <a:cubicBezTo>
                    <a:pt x="93" y="179"/>
                    <a:pt x="95" y="178"/>
                    <a:pt x="100" y="173"/>
                  </a:cubicBezTo>
                  <a:cubicBezTo>
                    <a:pt x="104" y="168"/>
                    <a:pt x="100" y="165"/>
                    <a:pt x="101" y="157"/>
                  </a:cubicBezTo>
                  <a:cubicBezTo>
                    <a:pt x="101" y="150"/>
                    <a:pt x="102" y="145"/>
                    <a:pt x="109" y="138"/>
                  </a:cubicBezTo>
                  <a:cubicBezTo>
                    <a:pt x="116" y="132"/>
                    <a:pt x="123" y="122"/>
                    <a:pt x="120" y="120"/>
                  </a:cubicBezTo>
                  <a:cubicBezTo>
                    <a:pt x="116" y="118"/>
                    <a:pt x="112" y="123"/>
                    <a:pt x="107" y="120"/>
                  </a:cubicBezTo>
                  <a:cubicBezTo>
                    <a:pt x="103" y="117"/>
                    <a:pt x="105" y="115"/>
                    <a:pt x="99" y="109"/>
                  </a:cubicBezTo>
                  <a:cubicBezTo>
                    <a:pt x="94" y="104"/>
                    <a:pt x="89" y="98"/>
                    <a:pt x="89" y="91"/>
                  </a:cubicBezTo>
                  <a:cubicBezTo>
                    <a:pt x="89" y="85"/>
                    <a:pt x="94" y="92"/>
                    <a:pt x="97" y="97"/>
                  </a:cubicBezTo>
                  <a:cubicBezTo>
                    <a:pt x="99" y="102"/>
                    <a:pt x="103" y="106"/>
                    <a:pt x="105" y="110"/>
                  </a:cubicBezTo>
                  <a:cubicBezTo>
                    <a:pt x="107" y="114"/>
                    <a:pt x="105" y="118"/>
                    <a:pt x="117" y="113"/>
                  </a:cubicBezTo>
                  <a:cubicBezTo>
                    <a:pt x="129" y="108"/>
                    <a:pt x="129" y="106"/>
                    <a:pt x="132" y="103"/>
                  </a:cubicBezTo>
                  <a:cubicBezTo>
                    <a:pt x="135" y="99"/>
                    <a:pt x="135" y="97"/>
                    <a:pt x="128" y="96"/>
                  </a:cubicBezTo>
                  <a:cubicBezTo>
                    <a:pt x="121" y="95"/>
                    <a:pt x="117" y="95"/>
                    <a:pt x="116" y="90"/>
                  </a:cubicBezTo>
                  <a:cubicBezTo>
                    <a:pt x="115" y="86"/>
                    <a:pt x="113" y="86"/>
                    <a:pt x="120" y="90"/>
                  </a:cubicBezTo>
                  <a:cubicBezTo>
                    <a:pt x="127" y="95"/>
                    <a:pt x="125" y="93"/>
                    <a:pt x="134" y="94"/>
                  </a:cubicBezTo>
                  <a:cubicBezTo>
                    <a:pt x="143" y="95"/>
                    <a:pt x="148" y="94"/>
                    <a:pt x="150" y="98"/>
                  </a:cubicBezTo>
                  <a:cubicBezTo>
                    <a:pt x="153" y="102"/>
                    <a:pt x="153" y="99"/>
                    <a:pt x="156" y="105"/>
                  </a:cubicBezTo>
                  <a:cubicBezTo>
                    <a:pt x="159" y="110"/>
                    <a:pt x="162" y="125"/>
                    <a:pt x="165" y="125"/>
                  </a:cubicBezTo>
                  <a:cubicBezTo>
                    <a:pt x="168" y="126"/>
                    <a:pt x="169" y="120"/>
                    <a:pt x="170" y="115"/>
                  </a:cubicBezTo>
                  <a:cubicBezTo>
                    <a:pt x="171" y="109"/>
                    <a:pt x="172" y="111"/>
                    <a:pt x="178" y="105"/>
                  </a:cubicBezTo>
                  <a:cubicBezTo>
                    <a:pt x="183" y="99"/>
                    <a:pt x="186" y="96"/>
                    <a:pt x="189" y="100"/>
                  </a:cubicBezTo>
                  <a:cubicBezTo>
                    <a:pt x="192" y="103"/>
                    <a:pt x="191" y="111"/>
                    <a:pt x="194" y="112"/>
                  </a:cubicBezTo>
                  <a:cubicBezTo>
                    <a:pt x="198" y="113"/>
                    <a:pt x="200" y="111"/>
                    <a:pt x="202" y="116"/>
                  </a:cubicBezTo>
                  <a:cubicBezTo>
                    <a:pt x="203" y="121"/>
                    <a:pt x="199" y="124"/>
                    <a:pt x="203" y="128"/>
                  </a:cubicBezTo>
                  <a:cubicBezTo>
                    <a:pt x="207" y="132"/>
                    <a:pt x="208" y="139"/>
                    <a:pt x="211" y="140"/>
                  </a:cubicBezTo>
                  <a:cubicBezTo>
                    <a:pt x="213" y="141"/>
                    <a:pt x="214" y="138"/>
                    <a:pt x="212" y="134"/>
                  </a:cubicBezTo>
                  <a:cubicBezTo>
                    <a:pt x="210" y="130"/>
                    <a:pt x="206" y="131"/>
                    <a:pt x="206" y="127"/>
                  </a:cubicBezTo>
                  <a:cubicBezTo>
                    <a:pt x="207" y="123"/>
                    <a:pt x="202" y="120"/>
                    <a:pt x="206" y="117"/>
                  </a:cubicBezTo>
                  <a:cubicBezTo>
                    <a:pt x="210" y="115"/>
                    <a:pt x="209" y="121"/>
                    <a:pt x="213" y="124"/>
                  </a:cubicBezTo>
                  <a:cubicBezTo>
                    <a:pt x="216" y="126"/>
                    <a:pt x="218" y="121"/>
                    <a:pt x="220" y="119"/>
                  </a:cubicBezTo>
                  <a:cubicBezTo>
                    <a:pt x="223" y="117"/>
                    <a:pt x="221" y="115"/>
                    <a:pt x="217" y="110"/>
                  </a:cubicBezTo>
                  <a:cubicBezTo>
                    <a:pt x="213" y="105"/>
                    <a:pt x="211" y="101"/>
                    <a:pt x="218" y="101"/>
                  </a:cubicBezTo>
                  <a:cubicBezTo>
                    <a:pt x="225" y="101"/>
                    <a:pt x="230" y="100"/>
                    <a:pt x="234" y="94"/>
                  </a:cubicBezTo>
                  <a:cubicBezTo>
                    <a:pt x="238" y="88"/>
                    <a:pt x="238" y="86"/>
                    <a:pt x="236" y="83"/>
                  </a:cubicBezTo>
                  <a:cubicBezTo>
                    <a:pt x="234" y="80"/>
                    <a:pt x="229" y="78"/>
                    <a:pt x="230" y="75"/>
                  </a:cubicBezTo>
                  <a:cubicBezTo>
                    <a:pt x="230" y="71"/>
                    <a:pt x="223" y="72"/>
                    <a:pt x="225" y="69"/>
                  </a:cubicBezTo>
                  <a:cubicBezTo>
                    <a:pt x="227" y="66"/>
                    <a:pt x="231" y="63"/>
                    <a:pt x="234" y="67"/>
                  </a:cubicBezTo>
                  <a:cubicBezTo>
                    <a:pt x="238" y="72"/>
                    <a:pt x="234" y="68"/>
                    <a:pt x="238" y="72"/>
                  </a:cubicBezTo>
                  <a:cubicBezTo>
                    <a:pt x="242" y="76"/>
                    <a:pt x="244" y="77"/>
                    <a:pt x="246" y="74"/>
                  </a:cubicBezTo>
                  <a:cubicBezTo>
                    <a:pt x="247" y="71"/>
                    <a:pt x="241" y="70"/>
                    <a:pt x="240" y="68"/>
                  </a:cubicBezTo>
                  <a:cubicBezTo>
                    <a:pt x="239" y="65"/>
                    <a:pt x="238" y="65"/>
                    <a:pt x="242" y="62"/>
                  </a:cubicBezTo>
                  <a:cubicBezTo>
                    <a:pt x="246" y="60"/>
                    <a:pt x="248" y="60"/>
                    <a:pt x="248" y="52"/>
                  </a:cubicBezTo>
                  <a:cubicBezTo>
                    <a:pt x="247" y="45"/>
                    <a:pt x="246" y="42"/>
                    <a:pt x="242" y="40"/>
                  </a:cubicBezTo>
                  <a:cubicBezTo>
                    <a:pt x="238" y="37"/>
                    <a:pt x="232" y="41"/>
                    <a:pt x="232" y="37"/>
                  </a:cubicBezTo>
                  <a:cubicBezTo>
                    <a:pt x="232" y="34"/>
                    <a:pt x="233" y="29"/>
                    <a:pt x="238" y="30"/>
                  </a:cubicBezTo>
                  <a:cubicBezTo>
                    <a:pt x="243" y="30"/>
                    <a:pt x="247" y="34"/>
                    <a:pt x="250" y="31"/>
                  </a:cubicBezTo>
                  <a:cubicBezTo>
                    <a:pt x="254" y="29"/>
                    <a:pt x="249" y="26"/>
                    <a:pt x="255" y="26"/>
                  </a:cubicBezTo>
                  <a:cubicBezTo>
                    <a:pt x="262" y="26"/>
                    <a:pt x="260" y="29"/>
                    <a:pt x="259" y="32"/>
                  </a:cubicBezTo>
                  <a:cubicBezTo>
                    <a:pt x="259" y="36"/>
                    <a:pt x="258" y="36"/>
                    <a:pt x="263" y="41"/>
                  </a:cubicBezTo>
                  <a:cubicBezTo>
                    <a:pt x="268" y="45"/>
                    <a:pt x="269" y="47"/>
                    <a:pt x="269" y="40"/>
                  </a:cubicBezTo>
                  <a:cubicBezTo>
                    <a:pt x="269" y="32"/>
                    <a:pt x="261" y="31"/>
                    <a:pt x="265" y="29"/>
                  </a:cubicBezTo>
                  <a:cubicBezTo>
                    <a:pt x="269" y="27"/>
                    <a:pt x="270" y="31"/>
                    <a:pt x="274" y="28"/>
                  </a:cubicBezTo>
                  <a:cubicBezTo>
                    <a:pt x="278" y="25"/>
                    <a:pt x="276" y="26"/>
                    <a:pt x="273" y="22"/>
                  </a:cubicBezTo>
                  <a:cubicBezTo>
                    <a:pt x="271" y="18"/>
                    <a:pt x="275" y="20"/>
                    <a:pt x="279" y="21"/>
                  </a:cubicBezTo>
                  <a:cubicBezTo>
                    <a:pt x="283" y="23"/>
                    <a:pt x="287" y="20"/>
                    <a:pt x="279" y="17"/>
                  </a:cubicBezTo>
                  <a:cubicBezTo>
                    <a:pt x="272" y="15"/>
                    <a:pt x="253" y="11"/>
                    <a:pt x="248" y="12"/>
                  </a:cubicBezTo>
                  <a:cubicBezTo>
                    <a:pt x="242" y="13"/>
                    <a:pt x="240" y="16"/>
                    <a:pt x="233" y="12"/>
                  </a:cubicBezTo>
                  <a:cubicBezTo>
                    <a:pt x="227" y="8"/>
                    <a:pt x="217" y="9"/>
                    <a:pt x="212" y="9"/>
                  </a:cubicBezTo>
                  <a:cubicBezTo>
                    <a:pt x="208" y="9"/>
                    <a:pt x="209" y="11"/>
                    <a:pt x="203" y="11"/>
                  </a:cubicBezTo>
                  <a:cubicBezTo>
                    <a:pt x="198" y="11"/>
                    <a:pt x="196" y="8"/>
                    <a:pt x="192" y="7"/>
                  </a:cubicBezTo>
                  <a:cubicBezTo>
                    <a:pt x="187" y="6"/>
                    <a:pt x="181" y="10"/>
                    <a:pt x="176" y="8"/>
                  </a:cubicBezTo>
                  <a:cubicBezTo>
                    <a:pt x="172" y="6"/>
                    <a:pt x="165" y="7"/>
                    <a:pt x="168" y="4"/>
                  </a:cubicBezTo>
                  <a:cubicBezTo>
                    <a:pt x="172" y="0"/>
                    <a:pt x="160" y="1"/>
                    <a:pt x="154" y="2"/>
                  </a:cubicBezTo>
                  <a:cubicBezTo>
                    <a:pt x="148" y="3"/>
                    <a:pt x="141" y="4"/>
                    <a:pt x="138" y="6"/>
                  </a:cubicBezTo>
                  <a:cubicBezTo>
                    <a:pt x="135" y="9"/>
                    <a:pt x="134" y="10"/>
                    <a:pt x="130" y="10"/>
                  </a:cubicBezTo>
                  <a:cubicBezTo>
                    <a:pt x="126" y="10"/>
                    <a:pt x="126" y="6"/>
                    <a:pt x="123" y="7"/>
                  </a:cubicBezTo>
                  <a:cubicBezTo>
                    <a:pt x="120" y="8"/>
                    <a:pt x="121" y="9"/>
                    <a:pt x="119" y="12"/>
                  </a:cubicBezTo>
                  <a:cubicBezTo>
                    <a:pt x="117" y="15"/>
                    <a:pt x="113" y="12"/>
                    <a:pt x="110" y="14"/>
                  </a:cubicBezTo>
                  <a:cubicBezTo>
                    <a:pt x="107" y="15"/>
                    <a:pt x="103" y="13"/>
                    <a:pt x="99" y="16"/>
                  </a:cubicBezTo>
                  <a:cubicBezTo>
                    <a:pt x="96" y="20"/>
                    <a:pt x="87" y="25"/>
                    <a:pt x="84" y="23"/>
                  </a:cubicBezTo>
                  <a:cubicBezTo>
                    <a:pt x="81" y="21"/>
                    <a:pt x="78" y="19"/>
                    <a:pt x="81" y="19"/>
                  </a:cubicBezTo>
                  <a:cubicBezTo>
                    <a:pt x="83" y="20"/>
                    <a:pt x="89" y="21"/>
                    <a:pt x="88" y="17"/>
                  </a:cubicBezTo>
                  <a:cubicBezTo>
                    <a:pt x="88" y="13"/>
                    <a:pt x="84" y="14"/>
                    <a:pt x="81" y="14"/>
                  </a:cubicBezTo>
                  <a:cubicBezTo>
                    <a:pt x="77" y="14"/>
                    <a:pt x="76" y="11"/>
                    <a:pt x="71" y="12"/>
                  </a:cubicBezTo>
                  <a:cubicBezTo>
                    <a:pt x="66" y="13"/>
                    <a:pt x="61" y="12"/>
                    <a:pt x="58" y="15"/>
                  </a:cubicBezTo>
                  <a:cubicBezTo>
                    <a:pt x="54" y="17"/>
                    <a:pt x="55" y="18"/>
                    <a:pt x="52" y="20"/>
                  </a:cubicBezTo>
                  <a:cubicBezTo>
                    <a:pt x="49" y="22"/>
                    <a:pt x="45" y="22"/>
                    <a:pt x="44" y="25"/>
                  </a:cubicBezTo>
                  <a:cubicBezTo>
                    <a:pt x="43" y="28"/>
                    <a:pt x="40" y="31"/>
                    <a:pt x="43" y="31"/>
                  </a:cubicBezTo>
                  <a:cubicBezTo>
                    <a:pt x="47" y="31"/>
                    <a:pt x="48" y="27"/>
                    <a:pt x="50" y="30"/>
                  </a:cubicBezTo>
                  <a:cubicBezTo>
                    <a:pt x="52" y="32"/>
                    <a:pt x="51" y="37"/>
                    <a:pt x="54" y="36"/>
                  </a:cubicBezTo>
                  <a:cubicBezTo>
                    <a:pt x="58" y="36"/>
                    <a:pt x="56" y="35"/>
                    <a:pt x="59" y="31"/>
                  </a:cubicBezTo>
                  <a:cubicBezTo>
                    <a:pt x="62" y="28"/>
                    <a:pt x="57" y="27"/>
                    <a:pt x="60" y="24"/>
                  </a:cubicBezTo>
                  <a:cubicBezTo>
                    <a:pt x="64" y="21"/>
                    <a:pt x="68" y="17"/>
                    <a:pt x="68" y="21"/>
                  </a:cubicBezTo>
                  <a:cubicBezTo>
                    <a:pt x="68" y="24"/>
                    <a:pt x="62" y="27"/>
                    <a:pt x="64" y="29"/>
                  </a:cubicBezTo>
                  <a:cubicBezTo>
                    <a:pt x="67" y="31"/>
                    <a:pt x="79" y="26"/>
                    <a:pt x="74" y="29"/>
                  </a:cubicBezTo>
                  <a:cubicBezTo>
                    <a:pt x="70" y="32"/>
                    <a:pt x="66" y="32"/>
                    <a:pt x="64" y="36"/>
                  </a:cubicBezTo>
                  <a:cubicBezTo>
                    <a:pt x="63" y="39"/>
                    <a:pt x="63" y="40"/>
                    <a:pt x="58" y="40"/>
                  </a:cubicBezTo>
                  <a:cubicBezTo>
                    <a:pt x="53" y="40"/>
                    <a:pt x="48" y="41"/>
                    <a:pt x="49" y="39"/>
                  </a:cubicBezTo>
                  <a:cubicBezTo>
                    <a:pt x="49" y="36"/>
                    <a:pt x="47" y="37"/>
                    <a:pt x="44" y="40"/>
                  </a:cubicBezTo>
                  <a:cubicBezTo>
                    <a:pt x="41" y="43"/>
                    <a:pt x="39" y="44"/>
                    <a:pt x="36" y="46"/>
                  </a:cubicBezTo>
                  <a:cubicBezTo>
                    <a:pt x="33" y="49"/>
                    <a:pt x="35" y="50"/>
                    <a:pt x="30" y="50"/>
                  </a:cubicBezTo>
                  <a:cubicBezTo>
                    <a:pt x="25" y="50"/>
                    <a:pt x="28" y="50"/>
                    <a:pt x="30" y="53"/>
                  </a:cubicBezTo>
                  <a:cubicBezTo>
                    <a:pt x="32" y="56"/>
                    <a:pt x="32" y="56"/>
                    <a:pt x="28" y="58"/>
                  </a:cubicBezTo>
                  <a:cubicBezTo>
                    <a:pt x="24" y="60"/>
                    <a:pt x="19" y="60"/>
                    <a:pt x="19" y="63"/>
                  </a:cubicBezTo>
                  <a:cubicBezTo>
                    <a:pt x="18" y="66"/>
                    <a:pt x="17" y="70"/>
                    <a:pt x="19" y="71"/>
                  </a:cubicBezTo>
                  <a:cubicBezTo>
                    <a:pt x="22" y="72"/>
                    <a:pt x="23" y="72"/>
                    <a:pt x="28" y="70"/>
                  </a:cubicBezTo>
                  <a:cubicBezTo>
                    <a:pt x="33" y="69"/>
                    <a:pt x="33" y="67"/>
                    <a:pt x="35" y="64"/>
                  </a:cubicBezTo>
                  <a:cubicBezTo>
                    <a:pt x="38" y="61"/>
                    <a:pt x="38" y="59"/>
                    <a:pt x="42" y="59"/>
                  </a:cubicBezTo>
                  <a:cubicBezTo>
                    <a:pt x="46" y="60"/>
                    <a:pt x="46" y="56"/>
                    <a:pt x="48" y="59"/>
                  </a:cubicBezTo>
                  <a:cubicBezTo>
                    <a:pt x="51" y="62"/>
                    <a:pt x="52" y="61"/>
                    <a:pt x="54" y="64"/>
                  </a:cubicBezTo>
                  <a:cubicBezTo>
                    <a:pt x="57" y="67"/>
                    <a:pt x="57" y="72"/>
                    <a:pt x="59" y="69"/>
                  </a:cubicBezTo>
                  <a:cubicBezTo>
                    <a:pt x="61" y="66"/>
                    <a:pt x="62" y="66"/>
                    <a:pt x="59" y="64"/>
                  </a:cubicBezTo>
                  <a:cubicBezTo>
                    <a:pt x="56" y="61"/>
                    <a:pt x="51" y="58"/>
                    <a:pt x="53" y="56"/>
                  </a:cubicBezTo>
                  <a:cubicBezTo>
                    <a:pt x="55" y="55"/>
                    <a:pt x="57" y="60"/>
                    <a:pt x="61" y="61"/>
                  </a:cubicBezTo>
                  <a:cubicBezTo>
                    <a:pt x="64" y="61"/>
                    <a:pt x="61" y="62"/>
                    <a:pt x="65" y="66"/>
                  </a:cubicBezTo>
                  <a:cubicBezTo>
                    <a:pt x="68" y="70"/>
                    <a:pt x="71" y="70"/>
                    <a:pt x="72" y="68"/>
                  </a:cubicBezTo>
                  <a:cubicBezTo>
                    <a:pt x="72" y="65"/>
                    <a:pt x="69" y="61"/>
                    <a:pt x="73" y="63"/>
                  </a:cubicBezTo>
                  <a:cubicBezTo>
                    <a:pt x="77" y="64"/>
                    <a:pt x="78" y="66"/>
                    <a:pt x="79" y="63"/>
                  </a:cubicBezTo>
                  <a:cubicBezTo>
                    <a:pt x="80" y="61"/>
                    <a:pt x="76" y="58"/>
                    <a:pt x="80" y="55"/>
                  </a:cubicBezTo>
                  <a:cubicBezTo>
                    <a:pt x="83" y="52"/>
                    <a:pt x="84" y="56"/>
                    <a:pt x="88" y="54"/>
                  </a:cubicBezTo>
                  <a:cubicBezTo>
                    <a:pt x="93" y="51"/>
                    <a:pt x="89" y="55"/>
                    <a:pt x="94" y="58"/>
                  </a:cubicBezTo>
                  <a:cubicBezTo>
                    <a:pt x="99" y="61"/>
                    <a:pt x="103" y="65"/>
                    <a:pt x="95" y="64"/>
                  </a:cubicBezTo>
                  <a:cubicBezTo>
                    <a:pt x="87" y="63"/>
                    <a:pt x="86" y="62"/>
                    <a:pt x="83" y="65"/>
                  </a:cubicBezTo>
                  <a:cubicBezTo>
                    <a:pt x="79" y="68"/>
                    <a:pt x="76" y="63"/>
                    <a:pt x="79" y="68"/>
                  </a:cubicBezTo>
                  <a:cubicBezTo>
                    <a:pt x="82" y="74"/>
                    <a:pt x="86" y="70"/>
                    <a:pt x="88" y="73"/>
                  </a:cubicBezTo>
                  <a:cubicBezTo>
                    <a:pt x="91" y="76"/>
                    <a:pt x="92" y="77"/>
                    <a:pt x="88" y="80"/>
                  </a:cubicBezTo>
                  <a:cubicBezTo>
                    <a:pt x="84" y="82"/>
                    <a:pt x="82" y="84"/>
                    <a:pt x="79" y="84"/>
                  </a:cubicBezTo>
                  <a:cubicBezTo>
                    <a:pt x="77" y="84"/>
                    <a:pt x="74" y="80"/>
                    <a:pt x="69" y="80"/>
                  </a:cubicBezTo>
                  <a:cubicBezTo>
                    <a:pt x="63" y="80"/>
                    <a:pt x="66" y="83"/>
                    <a:pt x="61" y="82"/>
                  </a:cubicBezTo>
                  <a:cubicBezTo>
                    <a:pt x="55" y="81"/>
                    <a:pt x="52" y="82"/>
                    <a:pt x="50" y="79"/>
                  </a:cubicBezTo>
                  <a:cubicBezTo>
                    <a:pt x="48" y="76"/>
                    <a:pt x="53" y="76"/>
                    <a:pt x="51" y="73"/>
                  </a:cubicBezTo>
                  <a:cubicBezTo>
                    <a:pt x="49" y="70"/>
                    <a:pt x="43" y="70"/>
                    <a:pt x="38" y="72"/>
                  </a:cubicBezTo>
                  <a:cubicBezTo>
                    <a:pt x="34" y="73"/>
                    <a:pt x="28" y="73"/>
                    <a:pt x="23" y="74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4757738" y="6016625"/>
              <a:ext cx="366713" cy="271463"/>
            </a:xfrm>
            <a:custGeom>
              <a:avLst/>
              <a:gdLst>
                <a:gd name="T0" fmla="*/ 44 w 74"/>
                <a:gd name="T1" fmla="*/ 2 h 55"/>
                <a:gd name="T2" fmla="*/ 25 w 74"/>
                <a:gd name="T3" fmla="*/ 10 h 55"/>
                <a:gd name="T4" fmla="*/ 11 w 74"/>
                <a:gd name="T5" fmla="*/ 20 h 55"/>
                <a:gd name="T6" fmla="*/ 5 w 74"/>
                <a:gd name="T7" fmla="*/ 32 h 55"/>
                <a:gd name="T8" fmla="*/ 5 w 74"/>
                <a:gd name="T9" fmla="*/ 46 h 55"/>
                <a:gd name="T10" fmla="*/ 21 w 74"/>
                <a:gd name="T11" fmla="*/ 41 h 55"/>
                <a:gd name="T12" fmla="*/ 37 w 74"/>
                <a:gd name="T13" fmla="*/ 40 h 55"/>
                <a:gd name="T14" fmla="*/ 44 w 74"/>
                <a:gd name="T15" fmla="*/ 52 h 55"/>
                <a:gd name="T16" fmla="*/ 60 w 74"/>
                <a:gd name="T17" fmla="*/ 48 h 55"/>
                <a:gd name="T18" fmla="*/ 72 w 74"/>
                <a:gd name="T19" fmla="*/ 31 h 55"/>
                <a:gd name="T20" fmla="*/ 69 w 74"/>
                <a:gd name="T21" fmla="*/ 16 h 55"/>
                <a:gd name="T22" fmla="*/ 61 w 74"/>
                <a:gd name="T23" fmla="*/ 5 h 55"/>
                <a:gd name="T24" fmla="*/ 55 w 74"/>
                <a:gd name="T25" fmla="*/ 8 h 55"/>
                <a:gd name="T26" fmla="*/ 44 w 74"/>
                <a:gd name="T27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55">
                  <a:moveTo>
                    <a:pt x="44" y="2"/>
                  </a:moveTo>
                  <a:cubicBezTo>
                    <a:pt x="38" y="2"/>
                    <a:pt x="31" y="2"/>
                    <a:pt x="25" y="10"/>
                  </a:cubicBezTo>
                  <a:cubicBezTo>
                    <a:pt x="18" y="17"/>
                    <a:pt x="17" y="17"/>
                    <a:pt x="11" y="20"/>
                  </a:cubicBezTo>
                  <a:cubicBezTo>
                    <a:pt x="6" y="23"/>
                    <a:pt x="5" y="24"/>
                    <a:pt x="5" y="32"/>
                  </a:cubicBezTo>
                  <a:cubicBezTo>
                    <a:pt x="6" y="39"/>
                    <a:pt x="0" y="45"/>
                    <a:pt x="5" y="46"/>
                  </a:cubicBezTo>
                  <a:cubicBezTo>
                    <a:pt x="9" y="46"/>
                    <a:pt x="13" y="43"/>
                    <a:pt x="21" y="41"/>
                  </a:cubicBezTo>
                  <a:cubicBezTo>
                    <a:pt x="30" y="38"/>
                    <a:pt x="34" y="35"/>
                    <a:pt x="37" y="40"/>
                  </a:cubicBezTo>
                  <a:cubicBezTo>
                    <a:pt x="39" y="45"/>
                    <a:pt x="38" y="51"/>
                    <a:pt x="44" y="52"/>
                  </a:cubicBezTo>
                  <a:cubicBezTo>
                    <a:pt x="51" y="52"/>
                    <a:pt x="55" y="55"/>
                    <a:pt x="60" y="48"/>
                  </a:cubicBezTo>
                  <a:cubicBezTo>
                    <a:pt x="66" y="41"/>
                    <a:pt x="70" y="39"/>
                    <a:pt x="72" y="31"/>
                  </a:cubicBezTo>
                  <a:cubicBezTo>
                    <a:pt x="74" y="23"/>
                    <a:pt x="74" y="23"/>
                    <a:pt x="69" y="16"/>
                  </a:cubicBezTo>
                  <a:cubicBezTo>
                    <a:pt x="64" y="9"/>
                    <a:pt x="62" y="11"/>
                    <a:pt x="61" y="5"/>
                  </a:cubicBezTo>
                  <a:cubicBezTo>
                    <a:pt x="60" y="0"/>
                    <a:pt x="58" y="7"/>
                    <a:pt x="55" y="8"/>
                  </a:cubicBezTo>
                  <a:cubicBezTo>
                    <a:pt x="52" y="10"/>
                    <a:pt x="47" y="2"/>
                    <a:pt x="4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4633913" y="5853113"/>
              <a:ext cx="242888" cy="153988"/>
            </a:xfrm>
            <a:custGeom>
              <a:avLst/>
              <a:gdLst>
                <a:gd name="T0" fmla="*/ 3 w 49"/>
                <a:gd name="T1" fmla="*/ 2 h 31"/>
                <a:gd name="T2" fmla="*/ 14 w 49"/>
                <a:gd name="T3" fmla="*/ 8 h 31"/>
                <a:gd name="T4" fmla="*/ 23 w 49"/>
                <a:gd name="T5" fmla="*/ 17 h 31"/>
                <a:gd name="T6" fmla="*/ 26 w 49"/>
                <a:gd name="T7" fmla="*/ 24 h 31"/>
                <a:gd name="T8" fmla="*/ 45 w 49"/>
                <a:gd name="T9" fmla="*/ 27 h 31"/>
                <a:gd name="T10" fmla="*/ 37 w 49"/>
                <a:gd name="T11" fmla="*/ 29 h 31"/>
                <a:gd name="T12" fmla="*/ 18 w 49"/>
                <a:gd name="T13" fmla="*/ 21 h 31"/>
                <a:gd name="T14" fmla="*/ 9 w 49"/>
                <a:gd name="T15" fmla="*/ 12 h 31"/>
                <a:gd name="T16" fmla="*/ 3 w 49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1">
                  <a:moveTo>
                    <a:pt x="3" y="2"/>
                  </a:moveTo>
                  <a:cubicBezTo>
                    <a:pt x="5" y="0"/>
                    <a:pt x="10" y="3"/>
                    <a:pt x="14" y="8"/>
                  </a:cubicBezTo>
                  <a:cubicBezTo>
                    <a:pt x="18" y="13"/>
                    <a:pt x="21" y="14"/>
                    <a:pt x="23" y="17"/>
                  </a:cubicBezTo>
                  <a:cubicBezTo>
                    <a:pt x="24" y="20"/>
                    <a:pt x="22" y="22"/>
                    <a:pt x="26" y="24"/>
                  </a:cubicBezTo>
                  <a:cubicBezTo>
                    <a:pt x="31" y="26"/>
                    <a:pt x="41" y="27"/>
                    <a:pt x="45" y="27"/>
                  </a:cubicBezTo>
                  <a:cubicBezTo>
                    <a:pt x="49" y="28"/>
                    <a:pt x="46" y="31"/>
                    <a:pt x="37" y="29"/>
                  </a:cubicBezTo>
                  <a:cubicBezTo>
                    <a:pt x="27" y="26"/>
                    <a:pt x="23" y="29"/>
                    <a:pt x="18" y="21"/>
                  </a:cubicBezTo>
                  <a:cubicBezTo>
                    <a:pt x="12" y="14"/>
                    <a:pt x="12" y="17"/>
                    <a:pt x="9" y="12"/>
                  </a:cubicBezTo>
                  <a:cubicBezTo>
                    <a:pt x="6" y="7"/>
                    <a:pt x="0" y="4"/>
                    <a:pt x="3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4772026" y="5843588"/>
              <a:ext cx="84138" cy="112713"/>
            </a:xfrm>
            <a:custGeom>
              <a:avLst/>
              <a:gdLst>
                <a:gd name="T0" fmla="*/ 6 w 17"/>
                <a:gd name="T1" fmla="*/ 7 h 23"/>
                <a:gd name="T2" fmla="*/ 0 w 17"/>
                <a:gd name="T3" fmla="*/ 11 h 23"/>
                <a:gd name="T4" fmla="*/ 3 w 17"/>
                <a:gd name="T5" fmla="*/ 20 h 23"/>
                <a:gd name="T6" fmla="*/ 12 w 17"/>
                <a:gd name="T7" fmla="*/ 22 h 23"/>
                <a:gd name="T8" fmla="*/ 15 w 17"/>
                <a:gd name="T9" fmla="*/ 15 h 23"/>
                <a:gd name="T10" fmla="*/ 16 w 17"/>
                <a:gd name="T11" fmla="*/ 7 h 23"/>
                <a:gd name="T12" fmla="*/ 13 w 17"/>
                <a:gd name="T13" fmla="*/ 1 h 23"/>
                <a:gd name="T14" fmla="*/ 6 w 17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3">
                  <a:moveTo>
                    <a:pt x="6" y="7"/>
                  </a:moveTo>
                  <a:cubicBezTo>
                    <a:pt x="3" y="9"/>
                    <a:pt x="0" y="8"/>
                    <a:pt x="0" y="11"/>
                  </a:cubicBezTo>
                  <a:cubicBezTo>
                    <a:pt x="0" y="14"/>
                    <a:pt x="0" y="20"/>
                    <a:pt x="3" y="20"/>
                  </a:cubicBezTo>
                  <a:cubicBezTo>
                    <a:pt x="6" y="20"/>
                    <a:pt x="11" y="23"/>
                    <a:pt x="12" y="22"/>
                  </a:cubicBezTo>
                  <a:cubicBezTo>
                    <a:pt x="13" y="20"/>
                    <a:pt x="13" y="17"/>
                    <a:pt x="15" y="15"/>
                  </a:cubicBezTo>
                  <a:cubicBezTo>
                    <a:pt x="17" y="12"/>
                    <a:pt x="14" y="12"/>
                    <a:pt x="16" y="7"/>
                  </a:cubicBezTo>
                  <a:cubicBezTo>
                    <a:pt x="17" y="2"/>
                    <a:pt x="16" y="0"/>
                    <a:pt x="13" y="1"/>
                  </a:cubicBezTo>
                  <a:cubicBezTo>
                    <a:pt x="11" y="1"/>
                    <a:pt x="9" y="5"/>
                    <a:pt x="6" y="7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17"/>
            <p:cNvSpPr>
              <a:spLocks/>
            </p:cNvSpPr>
            <p:nvPr/>
          </p:nvSpPr>
          <p:spPr bwMode="auto">
            <a:xfrm>
              <a:off x="4960938" y="5916613"/>
              <a:ext cx="177800" cy="95250"/>
            </a:xfrm>
            <a:custGeom>
              <a:avLst/>
              <a:gdLst>
                <a:gd name="T0" fmla="*/ 4 w 36"/>
                <a:gd name="T1" fmla="*/ 2 h 19"/>
                <a:gd name="T2" fmla="*/ 13 w 36"/>
                <a:gd name="T3" fmla="*/ 2 h 19"/>
                <a:gd name="T4" fmla="*/ 28 w 36"/>
                <a:gd name="T5" fmla="*/ 7 h 19"/>
                <a:gd name="T6" fmla="*/ 31 w 36"/>
                <a:gd name="T7" fmla="*/ 13 h 19"/>
                <a:gd name="T8" fmla="*/ 30 w 36"/>
                <a:gd name="T9" fmla="*/ 17 h 19"/>
                <a:gd name="T10" fmla="*/ 22 w 36"/>
                <a:gd name="T11" fmla="*/ 14 h 19"/>
                <a:gd name="T12" fmla="*/ 13 w 36"/>
                <a:gd name="T13" fmla="*/ 14 h 19"/>
                <a:gd name="T14" fmla="*/ 9 w 36"/>
                <a:gd name="T15" fmla="*/ 7 h 19"/>
                <a:gd name="T16" fmla="*/ 4 w 36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9">
                  <a:moveTo>
                    <a:pt x="4" y="2"/>
                  </a:moveTo>
                  <a:cubicBezTo>
                    <a:pt x="8" y="0"/>
                    <a:pt x="10" y="0"/>
                    <a:pt x="13" y="2"/>
                  </a:cubicBezTo>
                  <a:cubicBezTo>
                    <a:pt x="17" y="3"/>
                    <a:pt x="24" y="4"/>
                    <a:pt x="28" y="7"/>
                  </a:cubicBezTo>
                  <a:cubicBezTo>
                    <a:pt x="31" y="10"/>
                    <a:pt x="28" y="11"/>
                    <a:pt x="31" y="13"/>
                  </a:cubicBezTo>
                  <a:cubicBezTo>
                    <a:pt x="34" y="16"/>
                    <a:pt x="36" y="19"/>
                    <a:pt x="30" y="17"/>
                  </a:cubicBezTo>
                  <a:cubicBezTo>
                    <a:pt x="23" y="15"/>
                    <a:pt x="25" y="13"/>
                    <a:pt x="22" y="14"/>
                  </a:cubicBezTo>
                  <a:cubicBezTo>
                    <a:pt x="18" y="14"/>
                    <a:pt x="18" y="17"/>
                    <a:pt x="13" y="14"/>
                  </a:cubicBezTo>
                  <a:cubicBezTo>
                    <a:pt x="9" y="10"/>
                    <a:pt x="12" y="8"/>
                    <a:pt x="9" y="7"/>
                  </a:cubicBezTo>
                  <a:cubicBezTo>
                    <a:pt x="6" y="6"/>
                    <a:pt x="0" y="5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8"/>
            <p:cNvSpPr>
              <a:spLocks/>
            </p:cNvSpPr>
            <p:nvPr/>
          </p:nvSpPr>
          <p:spPr bwMode="auto">
            <a:xfrm>
              <a:off x="4187826" y="6016625"/>
              <a:ext cx="104775" cy="138113"/>
            </a:xfrm>
            <a:custGeom>
              <a:avLst/>
              <a:gdLst>
                <a:gd name="T0" fmla="*/ 14 w 21"/>
                <a:gd name="T1" fmla="*/ 2 h 28"/>
                <a:gd name="T2" fmla="*/ 6 w 21"/>
                <a:gd name="T3" fmla="*/ 10 h 28"/>
                <a:gd name="T4" fmla="*/ 4 w 21"/>
                <a:gd name="T5" fmla="*/ 16 h 28"/>
                <a:gd name="T6" fmla="*/ 5 w 21"/>
                <a:gd name="T7" fmla="*/ 27 h 28"/>
                <a:gd name="T8" fmla="*/ 14 w 21"/>
                <a:gd name="T9" fmla="*/ 12 h 28"/>
                <a:gd name="T10" fmla="*/ 14 w 21"/>
                <a:gd name="T1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14" y="2"/>
                  </a:moveTo>
                  <a:cubicBezTo>
                    <a:pt x="10" y="4"/>
                    <a:pt x="9" y="7"/>
                    <a:pt x="6" y="10"/>
                  </a:cubicBezTo>
                  <a:cubicBezTo>
                    <a:pt x="4" y="12"/>
                    <a:pt x="5" y="12"/>
                    <a:pt x="4" y="16"/>
                  </a:cubicBezTo>
                  <a:cubicBezTo>
                    <a:pt x="3" y="20"/>
                    <a:pt x="0" y="27"/>
                    <a:pt x="5" y="27"/>
                  </a:cubicBezTo>
                  <a:cubicBezTo>
                    <a:pt x="11" y="28"/>
                    <a:pt x="12" y="17"/>
                    <a:pt x="14" y="12"/>
                  </a:cubicBezTo>
                  <a:cubicBezTo>
                    <a:pt x="16" y="8"/>
                    <a:pt x="21" y="0"/>
                    <a:pt x="14" y="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7" name="Rectangle 70"/>
          <p:cNvSpPr>
            <a:spLocks noChangeArrowheads="1"/>
          </p:cNvSpPr>
          <p:nvPr/>
        </p:nvSpPr>
        <p:spPr bwMode="auto">
          <a:xfrm>
            <a:off x="7924801" y="1763124"/>
            <a:ext cx="245328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3600" b="1" dirty="0" smtClean="0">
                <a:solidFill>
                  <a:srgbClr val="CE5200"/>
                </a:solidFill>
                <a:latin typeface="Arial"/>
                <a:cs typeface="Arial"/>
              </a:rPr>
              <a:t>Veracity</a:t>
            </a:r>
            <a:endParaRPr lang="en-US" sz="3600" b="1" dirty="0">
              <a:solidFill>
                <a:srgbClr val="CE5200"/>
              </a:solidFill>
              <a:latin typeface="Arial"/>
              <a:cs typeface="Arial"/>
            </a:endParaRPr>
          </a:p>
        </p:txBody>
      </p:sp>
      <p:sp>
        <p:nvSpPr>
          <p:cNvPr id="113" name="Oval 112" descr="Red Orange Circle"/>
          <p:cNvSpPr>
            <a:spLocks noChangeAspect="1"/>
          </p:cNvSpPr>
          <p:nvPr/>
        </p:nvSpPr>
        <p:spPr>
          <a:xfrm rot="16200000">
            <a:off x="7719548" y="2650200"/>
            <a:ext cx="1120779" cy="1120777"/>
          </a:xfrm>
          <a:prstGeom prst="ellipse">
            <a:avLst/>
          </a:prstGeom>
          <a:gradFill flip="none" rotWithShape="1">
            <a:gsLst>
              <a:gs pos="0">
                <a:srgbClr val="E76300"/>
              </a:gs>
              <a:gs pos="100000">
                <a:srgbClr val="CE52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18" name="Freeform 24" descr="Hand Pointer Icon"/>
          <p:cNvSpPr>
            <a:spLocks/>
          </p:cNvSpPr>
          <p:nvPr/>
        </p:nvSpPr>
        <p:spPr bwMode="auto">
          <a:xfrm>
            <a:off x="7998302" y="2869711"/>
            <a:ext cx="548912" cy="618897"/>
          </a:xfrm>
          <a:custGeom>
            <a:avLst/>
            <a:gdLst>
              <a:gd name="T0" fmla="*/ 250 w 273"/>
              <a:gd name="T1" fmla="*/ 122 h 308"/>
              <a:gd name="T2" fmla="*/ 229 w 273"/>
              <a:gd name="T3" fmla="*/ 136 h 308"/>
              <a:gd name="T4" fmla="*/ 227 w 273"/>
              <a:gd name="T5" fmla="*/ 136 h 308"/>
              <a:gd name="T6" fmla="*/ 204 w 273"/>
              <a:gd name="T7" fmla="*/ 114 h 308"/>
              <a:gd name="T8" fmla="*/ 181 w 273"/>
              <a:gd name="T9" fmla="*/ 132 h 308"/>
              <a:gd name="T10" fmla="*/ 180 w 273"/>
              <a:gd name="T11" fmla="*/ 132 h 308"/>
              <a:gd name="T12" fmla="*/ 180 w 273"/>
              <a:gd name="T13" fmla="*/ 128 h 308"/>
              <a:gd name="T14" fmla="*/ 157 w 273"/>
              <a:gd name="T15" fmla="*/ 105 h 308"/>
              <a:gd name="T16" fmla="*/ 134 w 273"/>
              <a:gd name="T17" fmla="*/ 128 h 308"/>
              <a:gd name="T18" fmla="*/ 134 w 273"/>
              <a:gd name="T19" fmla="*/ 27 h 308"/>
              <a:gd name="T20" fmla="*/ 110 w 273"/>
              <a:gd name="T21" fmla="*/ 0 h 308"/>
              <a:gd name="T22" fmla="*/ 87 w 273"/>
              <a:gd name="T23" fmla="*/ 27 h 308"/>
              <a:gd name="T24" fmla="*/ 87 w 273"/>
              <a:gd name="T25" fmla="*/ 158 h 308"/>
              <a:gd name="T26" fmla="*/ 87 w 273"/>
              <a:gd name="T27" fmla="*/ 168 h 308"/>
              <a:gd name="T28" fmla="*/ 87 w 273"/>
              <a:gd name="T29" fmla="*/ 206 h 308"/>
              <a:gd name="T30" fmla="*/ 48 w 273"/>
              <a:gd name="T31" fmla="*/ 167 h 308"/>
              <a:gd name="T32" fmla="*/ 10 w 273"/>
              <a:gd name="T33" fmla="*/ 167 h 308"/>
              <a:gd name="T34" fmla="*/ 10 w 273"/>
              <a:gd name="T35" fmla="*/ 205 h 308"/>
              <a:gd name="T36" fmla="*/ 87 w 273"/>
              <a:gd name="T37" fmla="*/ 282 h 308"/>
              <a:gd name="T38" fmla="*/ 180 w 273"/>
              <a:gd name="T39" fmla="*/ 308 h 308"/>
              <a:gd name="T40" fmla="*/ 273 w 273"/>
              <a:gd name="T41" fmla="*/ 223 h 308"/>
              <a:gd name="T42" fmla="*/ 273 w 273"/>
              <a:gd name="T43" fmla="*/ 158 h 308"/>
              <a:gd name="T44" fmla="*/ 273 w 273"/>
              <a:gd name="T45" fmla="*/ 146 h 308"/>
              <a:gd name="T46" fmla="*/ 250 w 273"/>
              <a:gd name="T47" fmla="*/ 12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3" h="308">
                <a:moveTo>
                  <a:pt x="250" y="122"/>
                </a:moveTo>
                <a:cubicBezTo>
                  <a:pt x="241" y="122"/>
                  <a:pt x="233" y="128"/>
                  <a:pt x="229" y="136"/>
                </a:cubicBezTo>
                <a:cubicBezTo>
                  <a:pt x="228" y="136"/>
                  <a:pt x="227" y="136"/>
                  <a:pt x="227" y="136"/>
                </a:cubicBezTo>
                <a:cubicBezTo>
                  <a:pt x="226" y="123"/>
                  <a:pt x="216" y="114"/>
                  <a:pt x="204" y="114"/>
                </a:cubicBezTo>
                <a:cubicBezTo>
                  <a:pt x="192" y="114"/>
                  <a:pt x="183" y="122"/>
                  <a:pt x="181" y="132"/>
                </a:cubicBezTo>
                <a:cubicBezTo>
                  <a:pt x="181" y="132"/>
                  <a:pt x="180" y="132"/>
                  <a:pt x="180" y="132"/>
                </a:cubicBezTo>
                <a:cubicBezTo>
                  <a:pt x="180" y="128"/>
                  <a:pt x="180" y="128"/>
                  <a:pt x="180" y="128"/>
                </a:cubicBezTo>
                <a:cubicBezTo>
                  <a:pt x="180" y="116"/>
                  <a:pt x="170" y="105"/>
                  <a:pt x="157" y="105"/>
                </a:cubicBezTo>
                <a:cubicBezTo>
                  <a:pt x="144" y="105"/>
                  <a:pt x="134" y="116"/>
                  <a:pt x="134" y="128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34" y="12"/>
                  <a:pt x="123" y="0"/>
                  <a:pt x="110" y="0"/>
                </a:cubicBezTo>
                <a:cubicBezTo>
                  <a:pt x="97" y="0"/>
                  <a:pt x="87" y="12"/>
                  <a:pt x="87" y="2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87" y="206"/>
                  <a:pt x="87" y="206"/>
                  <a:pt x="87" y="206"/>
                </a:cubicBezTo>
                <a:cubicBezTo>
                  <a:pt x="48" y="167"/>
                  <a:pt x="48" y="167"/>
                  <a:pt x="48" y="167"/>
                </a:cubicBezTo>
                <a:cubicBezTo>
                  <a:pt x="38" y="156"/>
                  <a:pt x="21" y="156"/>
                  <a:pt x="10" y="167"/>
                </a:cubicBezTo>
                <a:cubicBezTo>
                  <a:pt x="0" y="178"/>
                  <a:pt x="0" y="195"/>
                  <a:pt x="10" y="205"/>
                </a:cubicBezTo>
                <a:cubicBezTo>
                  <a:pt x="87" y="282"/>
                  <a:pt x="87" y="282"/>
                  <a:pt x="87" y="282"/>
                </a:cubicBezTo>
                <a:cubicBezTo>
                  <a:pt x="87" y="282"/>
                  <a:pt x="102" y="308"/>
                  <a:pt x="180" y="308"/>
                </a:cubicBezTo>
                <a:cubicBezTo>
                  <a:pt x="273" y="308"/>
                  <a:pt x="273" y="223"/>
                  <a:pt x="273" y="223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146"/>
                  <a:pt x="273" y="146"/>
                  <a:pt x="273" y="146"/>
                </a:cubicBezTo>
                <a:cubicBezTo>
                  <a:pt x="273" y="133"/>
                  <a:pt x="263" y="122"/>
                  <a:pt x="250" y="122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" name="Rectangle 70"/>
          <p:cNvSpPr>
            <a:spLocks noChangeArrowheads="1"/>
          </p:cNvSpPr>
          <p:nvPr/>
        </p:nvSpPr>
        <p:spPr bwMode="auto">
          <a:xfrm>
            <a:off x="9840927" y="407755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>
              <a:lnSpc>
                <a:spcPct val="85000"/>
              </a:lnSpc>
              <a:spcBef>
                <a:spcPts val="200"/>
              </a:spcBef>
            </a:pPr>
            <a:r>
              <a:rPr lang="en-US" sz="3600" b="1" dirty="0" smtClean="0">
                <a:solidFill>
                  <a:srgbClr val="BB0000"/>
                </a:solidFill>
                <a:latin typeface="Arial"/>
                <a:cs typeface="Arial"/>
              </a:rPr>
              <a:t>Value</a:t>
            </a:r>
            <a:endParaRPr lang="en-US" sz="3600" b="1" dirty="0">
              <a:solidFill>
                <a:srgbClr val="BB0000"/>
              </a:solidFill>
              <a:latin typeface="Arial"/>
              <a:cs typeface="Arial"/>
            </a:endParaRPr>
          </a:p>
        </p:txBody>
      </p:sp>
      <p:sp>
        <p:nvSpPr>
          <p:cNvPr id="105" name="Oval 104" descr="Red Circle"/>
          <p:cNvSpPr>
            <a:spLocks noChangeAspect="1"/>
          </p:cNvSpPr>
          <p:nvPr/>
        </p:nvSpPr>
        <p:spPr>
          <a:xfrm rot="16200000">
            <a:off x="8407356" y="3971573"/>
            <a:ext cx="1174198" cy="1174196"/>
          </a:xfrm>
          <a:prstGeom prst="ellipse">
            <a:avLst/>
          </a:prstGeom>
          <a:gradFill flip="none" rotWithShape="1">
            <a:gsLst>
              <a:gs pos="0">
                <a:srgbClr val="EB1000"/>
              </a:gs>
              <a:gs pos="100000">
                <a:srgbClr val="BB0000"/>
              </a:gs>
            </a:gsLst>
            <a:lin ang="27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08" name="Freeform 12" descr="Computer Icon"/>
          <p:cNvSpPr>
            <a:spLocks noEditPoints="1"/>
          </p:cNvSpPr>
          <p:nvPr/>
        </p:nvSpPr>
        <p:spPr bwMode="auto">
          <a:xfrm>
            <a:off x="8583249" y="4221456"/>
            <a:ext cx="822763" cy="591361"/>
          </a:xfrm>
          <a:custGeom>
            <a:avLst/>
            <a:gdLst>
              <a:gd name="T0" fmla="*/ 446 w 448"/>
              <a:gd name="T1" fmla="*/ 296 h 322"/>
              <a:gd name="T2" fmla="*/ 421 w 448"/>
              <a:gd name="T3" fmla="*/ 245 h 322"/>
              <a:gd name="T4" fmla="*/ 415 w 448"/>
              <a:gd name="T5" fmla="*/ 235 h 322"/>
              <a:gd name="T6" fmla="*/ 418 w 448"/>
              <a:gd name="T7" fmla="*/ 227 h 322"/>
              <a:gd name="T8" fmla="*/ 418 w 448"/>
              <a:gd name="T9" fmla="*/ 10 h 322"/>
              <a:gd name="T10" fmla="*/ 408 w 448"/>
              <a:gd name="T11" fmla="*/ 0 h 322"/>
              <a:gd name="T12" fmla="*/ 43 w 448"/>
              <a:gd name="T13" fmla="*/ 0 h 322"/>
              <a:gd name="T14" fmla="*/ 33 w 448"/>
              <a:gd name="T15" fmla="*/ 10 h 322"/>
              <a:gd name="T16" fmla="*/ 33 w 448"/>
              <a:gd name="T17" fmla="*/ 227 h 322"/>
              <a:gd name="T18" fmla="*/ 36 w 448"/>
              <a:gd name="T19" fmla="*/ 236 h 322"/>
              <a:gd name="T20" fmla="*/ 28 w 448"/>
              <a:gd name="T21" fmla="*/ 246 h 322"/>
              <a:gd name="T22" fmla="*/ 1 w 448"/>
              <a:gd name="T23" fmla="*/ 296 h 322"/>
              <a:gd name="T24" fmla="*/ 3 w 448"/>
              <a:gd name="T25" fmla="*/ 315 h 322"/>
              <a:gd name="T26" fmla="*/ 4 w 448"/>
              <a:gd name="T27" fmla="*/ 316 h 322"/>
              <a:gd name="T28" fmla="*/ 9 w 448"/>
              <a:gd name="T29" fmla="*/ 321 h 322"/>
              <a:gd name="T30" fmla="*/ 62 w 448"/>
              <a:gd name="T31" fmla="*/ 321 h 322"/>
              <a:gd name="T32" fmla="*/ 440 w 448"/>
              <a:gd name="T33" fmla="*/ 321 h 322"/>
              <a:gd name="T34" fmla="*/ 441 w 448"/>
              <a:gd name="T35" fmla="*/ 321 h 322"/>
              <a:gd name="T36" fmla="*/ 444 w 448"/>
              <a:gd name="T37" fmla="*/ 319 h 322"/>
              <a:gd name="T38" fmla="*/ 447 w 448"/>
              <a:gd name="T39" fmla="*/ 314 h 322"/>
              <a:gd name="T40" fmla="*/ 446 w 448"/>
              <a:gd name="T41" fmla="*/ 296 h 322"/>
              <a:gd name="T42" fmla="*/ 390 w 448"/>
              <a:gd name="T43" fmla="*/ 38 h 322"/>
              <a:gd name="T44" fmla="*/ 390 w 448"/>
              <a:gd name="T45" fmla="*/ 212 h 322"/>
              <a:gd name="T46" fmla="*/ 381 w 448"/>
              <a:gd name="T47" fmla="*/ 221 h 322"/>
              <a:gd name="T48" fmla="*/ 380 w 448"/>
              <a:gd name="T49" fmla="*/ 221 h 322"/>
              <a:gd name="T50" fmla="*/ 313 w 448"/>
              <a:gd name="T51" fmla="*/ 221 h 322"/>
              <a:gd name="T52" fmla="*/ 112 w 448"/>
              <a:gd name="T53" fmla="*/ 221 h 322"/>
              <a:gd name="T54" fmla="*/ 89 w 448"/>
              <a:gd name="T55" fmla="*/ 221 h 322"/>
              <a:gd name="T56" fmla="*/ 70 w 448"/>
              <a:gd name="T57" fmla="*/ 221 h 322"/>
              <a:gd name="T58" fmla="*/ 64 w 448"/>
              <a:gd name="T59" fmla="*/ 219 h 322"/>
              <a:gd name="T60" fmla="*/ 62 w 448"/>
              <a:gd name="T61" fmla="*/ 216 h 322"/>
              <a:gd name="T62" fmla="*/ 61 w 448"/>
              <a:gd name="T63" fmla="*/ 212 h 322"/>
              <a:gd name="T64" fmla="*/ 61 w 448"/>
              <a:gd name="T65" fmla="*/ 201 h 322"/>
              <a:gd name="T66" fmla="*/ 61 w 448"/>
              <a:gd name="T67" fmla="*/ 195 h 322"/>
              <a:gd name="T68" fmla="*/ 61 w 448"/>
              <a:gd name="T69" fmla="*/ 195 h 322"/>
              <a:gd name="T70" fmla="*/ 61 w 448"/>
              <a:gd name="T71" fmla="*/ 35 h 322"/>
              <a:gd name="T72" fmla="*/ 70 w 448"/>
              <a:gd name="T73" fmla="*/ 26 h 322"/>
              <a:gd name="T74" fmla="*/ 381 w 448"/>
              <a:gd name="T75" fmla="*/ 26 h 322"/>
              <a:gd name="T76" fmla="*/ 383 w 448"/>
              <a:gd name="T77" fmla="*/ 26 h 322"/>
              <a:gd name="T78" fmla="*/ 390 w 448"/>
              <a:gd name="T79" fmla="*/ 3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322">
                <a:moveTo>
                  <a:pt x="446" y="296"/>
                </a:moveTo>
                <a:cubicBezTo>
                  <a:pt x="421" y="245"/>
                  <a:pt x="421" y="245"/>
                  <a:pt x="421" y="245"/>
                </a:cubicBezTo>
                <a:cubicBezTo>
                  <a:pt x="419" y="240"/>
                  <a:pt x="417" y="237"/>
                  <a:pt x="415" y="235"/>
                </a:cubicBezTo>
                <a:cubicBezTo>
                  <a:pt x="417" y="233"/>
                  <a:pt x="418" y="231"/>
                  <a:pt x="418" y="227"/>
                </a:cubicBezTo>
                <a:cubicBezTo>
                  <a:pt x="418" y="10"/>
                  <a:pt x="418" y="10"/>
                  <a:pt x="418" y="10"/>
                </a:cubicBezTo>
                <a:cubicBezTo>
                  <a:pt x="418" y="4"/>
                  <a:pt x="414" y="0"/>
                  <a:pt x="40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7" y="0"/>
                  <a:pt x="33" y="4"/>
                  <a:pt x="33" y="10"/>
                </a:cubicBezTo>
                <a:cubicBezTo>
                  <a:pt x="33" y="227"/>
                  <a:pt x="33" y="227"/>
                  <a:pt x="33" y="227"/>
                </a:cubicBezTo>
                <a:cubicBezTo>
                  <a:pt x="33" y="231"/>
                  <a:pt x="34" y="234"/>
                  <a:pt x="36" y="236"/>
                </a:cubicBezTo>
                <a:cubicBezTo>
                  <a:pt x="32" y="236"/>
                  <a:pt x="30" y="239"/>
                  <a:pt x="28" y="246"/>
                </a:cubicBezTo>
                <a:cubicBezTo>
                  <a:pt x="1" y="296"/>
                  <a:pt x="1" y="296"/>
                  <a:pt x="1" y="296"/>
                </a:cubicBezTo>
                <a:cubicBezTo>
                  <a:pt x="0" y="301"/>
                  <a:pt x="1" y="310"/>
                  <a:pt x="3" y="315"/>
                </a:cubicBezTo>
                <a:cubicBezTo>
                  <a:pt x="4" y="316"/>
                  <a:pt x="4" y="316"/>
                  <a:pt x="4" y="316"/>
                </a:cubicBezTo>
                <a:cubicBezTo>
                  <a:pt x="5" y="319"/>
                  <a:pt x="7" y="321"/>
                  <a:pt x="9" y="321"/>
                </a:cubicBezTo>
                <a:cubicBezTo>
                  <a:pt x="62" y="321"/>
                  <a:pt x="62" y="321"/>
                  <a:pt x="62" y="321"/>
                </a:cubicBezTo>
                <a:cubicBezTo>
                  <a:pt x="174" y="321"/>
                  <a:pt x="424" y="322"/>
                  <a:pt x="440" y="321"/>
                </a:cubicBezTo>
                <a:cubicBezTo>
                  <a:pt x="441" y="321"/>
                  <a:pt x="441" y="321"/>
                  <a:pt x="441" y="321"/>
                </a:cubicBezTo>
                <a:cubicBezTo>
                  <a:pt x="442" y="321"/>
                  <a:pt x="443" y="320"/>
                  <a:pt x="444" y="319"/>
                </a:cubicBezTo>
                <a:cubicBezTo>
                  <a:pt x="445" y="317"/>
                  <a:pt x="446" y="316"/>
                  <a:pt x="447" y="314"/>
                </a:cubicBezTo>
                <a:cubicBezTo>
                  <a:pt x="448" y="308"/>
                  <a:pt x="448" y="301"/>
                  <a:pt x="446" y="296"/>
                </a:cubicBezTo>
                <a:close/>
                <a:moveTo>
                  <a:pt x="390" y="38"/>
                </a:moveTo>
                <a:cubicBezTo>
                  <a:pt x="390" y="212"/>
                  <a:pt x="390" y="212"/>
                  <a:pt x="390" y="212"/>
                </a:cubicBezTo>
                <a:cubicBezTo>
                  <a:pt x="390" y="217"/>
                  <a:pt x="386" y="221"/>
                  <a:pt x="381" y="221"/>
                </a:cubicBezTo>
                <a:cubicBezTo>
                  <a:pt x="380" y="221"/>
                  <a:pt x="380" y="221"/>
                  <a:pt x="380" y="221"/>
                </a:cubicBezTo>
                <a:cubicBezTo>
                  <a:pt x="375" y="221"/>
                  <a:pt x="348" y="221"/>
                  <a:pt x="313" y="221"/>
                </a:cubicBezTo>
                <a:cubicBezTo>
                  <a:pt x="112" y="221"/>
                  <a:pt x="112" y="221"/>
                  <a:pt x="112" y="221"/>
                </a:cubicBezTo>
                <a:cubicBezTo>
                  <a:pt x="99" y="221"/>
                  <a:pt x="91" y="221"/>
                  <a:pt x="89" y="221"/>
                </a:cubicBezTo>
                <a:cubicBezTo>
                  <a:pt x="80" y="222"/>
                  <a:pt x="74" y="222"/>
                  <a:pt x="70" y="221"/>
                </a:cubicBezTo>
                <a:cubicBezTo>
                  <a:pt x="68" y="221"/>
                  <a:pt x="66" y="220"/>
                  <a:pt x="64" y="219"/>
                </a:cubicBezTo>
                <a:cubicBezTo>
                  <a:pt x="63" y="218"/>
                  <a:pt x="62" y="217"/>
                  <a:pt x="62" y="216"/>
                </a:cubicBezTo>
                <a:cubicBezTo>
                  <a:pt x="62" y="215"/>
                  <a:pt x="61" y="213"/>
                  <a:pt x="61" y="212"/>
                </a:cubicBezTo>
                <a:cubicBezTo>
                  <a:pt x="61" y="201"/>
                  <a:pt x="61" y="201"/>
                  <a:pt x="61" y="201"/>
                </a:cubicBezTo>
                <a:cubicBezTo>
                  <a:pt x="61" y="198"/>
                  <a:pt x="61" y="195"/>
                  <a:pt x="61" y="195"/>
                </a:cubicBezTo>
                <a:cubicBezTo>
                  <a:pt x="61" y="195"/>
                  <a:pt x="61" y="195"/>
                  <a:pt x="61" y="195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0"/>
                  <a:pt x="65" y="26"/>
                  <a:pt x="70" y="26"/>
                </a:cubicBezTo>
                <a:cubicBezTo>
                  <a:pt x="381" y="26"/>
                  <a:pt x="381" y="26"/>
                  <a:pt x="381" y="26"/>
                </a:cubicBezTo>
                <a:cubicBezTo>
                  <a:pt x="382" y="26"/>
                  <a:pt x="383" y="26"/>
                  <a:pt x="383" y="26"/>
                </a:cubicBezTo>
                <a:cubicBezTo>
                  <a:pt x="390" y="28"/>
                  <a:pt x="390" y="33"/>
                  <a:pt x="390" y="38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8" name="Group 147" descr="Progress Chain"/>
          <p:cNvGrpSpPr/>
          <p:nvPr/>
        </p:nvGrpSpPr>
        <p:grpSpPr>
          <a:xfrm rot="16200000">
            <a:off x="4703038" y="501393"/>
            <a:ext cx="2766476" cy="7024808"/>
            <a:chOff x="1981200" y="1524000"/>
            <a:chExt cx="2766476" cy="7024808"/>
          </a:xfrm>
          <a:effectLst>
            <a:outerShdw blurRad="22225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149" name="Oval 148"/>
            <p:cNvSpPr/>
            <p:nvPr/>
          </p:nvSpPr>
          <p:spPr>
            <a:xfrm>
              <a:off x="2744207" y="5697671"/>
              <a:ext cx="966050" cy="96604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215894" y="7335440"/>
              <a:ext cx="1213370" cy="1213368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3589507" y="6648634"/>
              <a:ext cx="1158169" cy="115816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3695170" y="1524000"/>
              <a:ext cx="695612" cy="695610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3008363" y="2290053"/>
              <a:ext cx="792471" cy="79246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1981200" y="4717245"/>
              <a:ext cx="912138" cy="912137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800833" y="3056107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3008363" y="4059901"/>
              <a:ext cx="864661" cy="864659"/>
            </a:xfrm>
            <a:prstGeom prst="ellipse">
              <a:avLst/>
            </a:prstGeom>
            <a:noFill/>
            <a:ln w="889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 rot="19922543">
              <a:off x="3381373" y="7455467"/>
              <a:ext cx="300653" cy="254939"/>
              <a:chOff x="1548696" y="4168388"/>
              <a:chExt cx="300653" cy="254939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7" name="AutoShape 110"/>
              <p:cNvSpPr>
                <a:spLocks noChangeArrowheads="1"/>
              </p:cNvSpPr>
              <p:nvPr/>
            </p:nvSpPr>
            <p:spPr bwMode="auto">
              <a:xfrm rot="10776071">
                <a:off x="1581538" y="4168388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3699014">
              <a:off x="3508372" y="6524134"/>
              <a:ext cx="300653" cy="254939"/>
              <a:chOff x="1548696" y="4168387"/>
              <a:chExt cx="300653" cy="25493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5" name="AutoShape 110"/>
              <p:cNvSpPr>
                <a:spLocks noChangeArrowheads="1"/>
              </p:cNvSpPr>
              <p:nvPr/>
            </p:nvSpPr>
            <p:spPr bwMode="auto">
              <a:xfrm rot="1081613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3699014">
              <a:off x="2670172" y="5525067"/>
              <a:ext cx="300653" cy="254939"/>
              <a:chOff x="1548696" y="4168387"/>
              <a:chExt cx="300653" cy="254939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AutoShape 110"/>
              <p:cNvSpPr>
                <a:spLocks noChangeArrowheads="1"/>
              </p:cNvSpPr>
              <p:nvPr/>
            </p:nvSpPr>
            <p:spPr bwMode="auto">
              <a:xfrm rot="10920849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9562082">
              <a:off x="2788706" y="4720733"/>
              <a:ext cx="300653" cy="254939"/>
              <a:chOff x="1548696" y="4168387"/>
              <a:chExt cx="300653" cy="254939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1" name="AutoShape 110"/>
              <p:cNvSpPr>
                <a:spLocks noChangeArrowheads="1"/>
              </p:cNvSpPr>
              <p:nvPr/>
            </p:nvSpPr>
            <p:spPr bwMode="auto">
              <a:xfrm rot="10766713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8448659">
              <a:off x="3685888" y="3859456"/>
              <a:ext cx="321553" cy="260746"/>
              <a:chOff x="1572290" y="4162580"/>
              <a:chExt cx="321553" cy="260746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rot="3124413" flipV="1">
                <a:off x="1606144" y="4128726"/>
                <a:ext cx="253845" cy="321553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9" name="AutoShape 110"/>
              <p:cNvSpPr>
                <a:spLocks noChangeArrowheads="1"/>
              </p:cNvSpPr>
              <p:nvPr/>
            </p:nvSpPr>
            <p:spPr bwMode="auto">
              <a:xfrm rot="10952191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13506062">
              <a:off x="3635371" y="2934269"/>
              <a:ext cx="300653" cy="254939"/>
              <a:chOff x="1548696" y="4168387"/>
              <a:chExt cx="300653" cy="254939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7" name="AutoShape 110"/>
              <p:cNvSpPr>
                <a:spLocks noChangeArrowheads="1"/>
              </p:cNvSpPr>
              <p:nvPr/>
            </p:nvSpPr>
            <p:spPr bwMode="auto">
              <a:xfrm rot="1079393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18455992">
              <a:off x="3593039" y="2129933"/>
              <a:ext cx="300653" cy="254939"/>
              <a:chOff x="1548696" y="4168387"/>
              <a:chExt cx="300653" cy="254939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rot="1677457" flipV="1">
                <a:off x="1548696" y="4206006"/>
                <a:ext cx="287669" cy="158905"/>
              </a:xfrm>
              <a:prstGeom prst="line">
                <a:avLst/>
              </a:prstGeom>
              <a:noFill/>
              <a:ln w="292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5" name="AutoShape 110"/>
              <p:cNvSpPr>
                <a:spLocks noChangeArrowheads="1"/>
              </p:cNvSpPr>
              <p:nvPr/>
            </p:nvSpPr>
            <p:spPr bwMode="auto">
              <a:xfrm rot="11244008">
                <a:off x="1581538" y="4168387"/>
                <a:ext cx="267811" cy="254939"/>
              </a:xfrm>
              <a:prstGeom prst="rightArrow">
                <a:avLst>
                  <a:gd name="adj1" fmla="val 55843"/>
                  <a:gd name="adj2" fmla="val 34934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A5A5A5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55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119" grpId="0" animBg="1"/>
      <p:bldP spid="212" grpId="0"/>
      <p:bldP spid="130" grpId="0" animBg="1"/>
      <p:bldP spid="211" grpId="0"/>
      <p:bldP spid="144" grpId="0" animBg="1"/>
      <p:bldP spid="210" grpId="0"/>
      <p:bldP spid="146" grpId="0" animBg="1"/>
      <p:bldP spid="209" grpId="0"/>
      <p:bldP spid="136" grpId="0" animBg="1"/>
      <p:bldP spid="208" grpId="0"/>
      <p:bldP spid="97" grpId="0" animBg="1"/>
      <p:bldP spid="207" grpId="0"/>
      <p:bldP spid="113" grpId="0" animBg="1"/>
      <p:bldP spid="206" grpId="0"/>
      <p:bldP spid="10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345</Words>
  <Application>Microsoft Office PowerPoint</Application>
  <PresentationFormat>Widescreen</PresentationFormat>
  <Paragraphs>101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 Narrow</vt:lpstr>
      <vt:lpstr>Calibri</vt:lpstr>
      <vt:lpstr>Calibri Light</vt:lpstr>
      <vt:lpstr>Times</vt:lpstr>
      <vt:lpstr>Office Theme</vt:lpstr>
      <vt:lpstr>PowerPoint Infographics Sampler</vt:lpstr>
      <vt:lpstr>Introduction Overview of Big Data and Data Analytics Dr. Simon Cleveland – City University of Seattle</vt:lpstr>
      <vt:lpstr>Check Out our PowerPoint Graphics Library</vt:lpstr>
      <vt:lpstr>Check Out our PowerPoint Graphics Library</vt:lpstr>
      <vt:lpstr>Check Out our PowerPoint Graphics Library</vt:lpstr>
      <vt:lpstr>Check Out our PowerPoint Graphics Library</vt:lpstr>
      <vt:lpstr>Check Out our PowerPoint Graphics Library</vt:lpstr>
      <vt:lpstr>Check Out our PowerPoint Graphics Library</vt:lpstr>
      <vt:lpstr>Sample 2</vt:lpstr>
      <vt:lpstr>Sample 2</vt:lpstr>
      <vt:lpstr>Sample 2</vt:lpstr>
      <vt:lpstr>Check Out our PowerPoint Graphics Library</vt:lpstr>
      <vt:lpstr>Sample 2</vt:lpstr>
      <vt:lpstr>Session 1 – Part 1 Data Science with R</vt:lpstr>
      <vt:lpstr>Break</vt:lpstr>
      <vt:lpstr>Session 1 – Part 2  Centralize Logging and Data Pipeline</vt:lpstr>
      <vt:lpstr>Sample 2</vt:lpstr>
      <vt:lpstr>Sample 2</vt:lpstr>
    </vt:vector>
  </TitlesOfParts>
  <Company>City University of Seattle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creator>Simon Cleveland</dc:creator>
  <cp:lastModifiedBy>Simon Cleveland</cp:lastModifiedBy>
  <cp:revision>44</cp:revision>
  <dcterms:created xsi:type="dcterms:W3CDTF">2018-08-14T22:10:20Z</dcterms:created>
  <dcterms:modified xsi:type="dcterms:W3CDTF">2018-08-17T22:55:45Z</dcterms:modified>
</cp:coreProperties>
</file>