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7.8-->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 id="404" r:id="rId75"/>
    <p:sldId id="406" r:id="rId76"/>
    <p:sldId id="408" r:id="rId77"/>
    <p:sldId id="410" r:id="rId78"/>
    <p:sldId id="412" r:id="rId79"/>
    <p:sldId id="414" r:id="rId80"/>
    <p:sldId id="416" r:id="rId81"/>
    <p:sldId id="418" r:id="rId82"/>
    <p:sldId id="420" r:id="rId83"/>
    <p:sldId id="422" r:id="rId84"/>
    <p:sldId id="424" r:id="rId85"/>
  </p:sldIdLst>
  <p:sldSz cx="12192120"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 Type="http://schemas.openxmlformats.org/officeDocument/2006/relationships/slide" Target="slides/slide7.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tags" Target="tags/tag1.xml" /><Relationship Id="rId87" Type="http://schemas.openxmlformats.org/officeDocument/2006/relationships/presProps" Target="presProps.xml" /><Relationship Id="rId88" Type="http://schemas.openxmlformats.org/officeDocument/2006/relationships/viewProps" Target="viewProps.xml" /><Relationship Id="rId89" Type="http://schemas.openxmlformats.org/officeDocument/2006/relationships/theme" Target="theme/theme1.xml" /><Relationship Id="rId9" Type="http://schemas.openxmlformats.org/officeDocument/2006/relationships/slide" Target="slides/slide8.xml" /><Relationship Id="rId90" Type="http://schemas.openxmlformats.org/officeDocument/2006/relationships/tableStyles" Target="tableStyles.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100 Billion Japanese yen</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Sheet1!$B$2:$B$12</c:f>
              <c:numCache>
                <c:ptCount val="11"/>
                <c:pt idx="0">
                  <c:v>88.71</c:v>
                </c:pt>
                <c:pt idx="1">
                  <c:v>77.3</c:v>
                </c:pt>
                <c:pt idx="2">
                  <c:v>72.14</c:v>
                </c:pt>
                <c:pt idx="3">
                  <c:v>71.81</c:v>
                </c:pt>
                <c:pt idx="4">
                  <c:v>64.93</c:v>
                </c:pt>
                <c:pt idx="5">
                  <c:v>68.01</c:v>
                </c:pt>
                <c:pt idx="6">
                  <c:v>77.67</c:v>
                </c:pt>
                <c:pt idx="7">
                  <c:v>82.16</c:v>
                </c:pt>
                <c:pt idx="8">
                  <c:v>81.06</c:v>
                </c:pt>
                <c:pt idx="9">
                  <c:v>76.03</c:v>
                </c:pt>
                <c:pt idx="10">
                  <c:v>85.44</c:v>
                </c:pt>
              </c:numCache>
            </c:numRef>
          </c:val>
        </c:ser>
        <c:ser>
          <c:idx val="1"/>
          <c:order val="1"/>
          <c:tx>
            <c:strRef>
              <c:f>Sheet1!$C$1</c:f>
              <c:strCache>
                <c:ptCount val="1"/>
                <c:pt idx="0">
                  <c:v>Billion U.S. dollars*</c:v>
                </c:pt>
              </c:strCache>
            </c:strRef>
          </c:tx>
          <c:spPr>
            <a:solidFill>
              <a:srgbClr val="0F283E"/>
            </a:solidFill>
            <a:ln>
              <a:solidFill>
                <a:srgbClr val="0F283E"/>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Sheet1!$C$2:$C$12</c:f>
              <c:numCache>
                <c:ptCount val="11"/>
                <c:pt idx="0">
                  <c:v>88.71</c:v>
                </c:pt>
                <c:pt idx="1">
                  <c:v>78.88</c:v>
                </c:pt>
                <c:pt idx="2">
                  <c:v>77.57</c:v>
                </c:pt>
                <c:pt idx="3">
                  <c:v>86.52</c:v>
                </c:pt>
                <c:pt idx="4">
                  <c:v>79.19</c:v>
                </c:pt>
                <c:pt idx="5">
                  <c:v>72.35</c:v>
                </c:pt>
                <c:pt idx="6">
                  <c:v>75.41</c:v>
                </c:pt>
                <c:pt idx="7">
                  <c:v>68.47</c:v>
                </c:pt>
                <c:pt idx="8">
                  <c:v>71.73</c:v>
                </c:pt>
                <c:pt idx="9">
                  <c:v>67.89</c:v>
                </c:pt>
                <c:pt idx="10">
                  <c:v>77.04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title>
          <c:tx>
            <c:rich>
              <a:bodyPr/>
              <a:lstStyle/>
              <a:p>
                <a:pPr>
                  <a:defRPr/>
                </a:pPr>
                <a:r>
                  <a:rPr sz="900" b="0">
                    <a:solidFill>
                      <a:srgbClr val="0F283E"/>
                    </a:solidFill>
                    <a:latin typeface="Arial" pitchFamily="34" charset="0"/>
                  </a:rPr>
                  <a:t>Fiscal years</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100 billion Japanese yen/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PS4</c:v>
                </c:pt>
              </c:strCache>
            </c:strRef>
          </c:tx>
          <c:spPr>
            <a:solidFill>
              <a:srgbClr val="2875DD"/>
            </a:solidFill>
            <a:ln>
              <a:solidFill>
                <a:srgbClr val="2875DD"/>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Sheet1!$A$2:$A$7</c:f>
              <c:numCache>
                <c:formatCode>General</c:formatCode>
                <c:ptCount val="6"/>
                <c:pt idx="0">
                  <c:v>2012</c:v>
                </c:pt>
                <c:pt idx="1">
                  <c:v>2013</c:v>
                </c:pt>
                <c:pt idx="2">
                  <c:v>2014</c:v>
                </c:pt>
                <c:pt idx="3">
                  <c:v>2015</c:v>
                </c:pt>
                <c:pt idx="4">
                  <c:v>2016</c:v>
                </c:pt>
                <c:pt idx="5">
                  <c:v>2017</c:v>
                </c:pt>
              </c:numCache>
            </c:numRef>
          </c:cat>
          <c:val>
            <c:numRef>
              <c:f>Sheet1!$B$2:$B$7</c:f>
              <c:numCache>
                <c:ptCount val="6"/>
                <c:pt idx="3">
                  <c:v>17.7</c:v>
                </c:pt>
                <c:pt idx="4">
                  <c:v>20</c:v>
                </c:pt>
                <c:pt idx="5">
                  <c:v>19</c:v>
                </c:pt>
              </c:numCache>
            </c:numRef>
          </c:val>
        </c:ser>
        <c:ser>
          <c:idx val="1"/>
          <c:order val="1"/>
          <c:tx>
            <c:strRef>
              <c:f>Sheet1!$C$1</c:f>
              <c:strCache>
                <c:ptCount val="1"/>
                <c:pt idx="0">
                  <c:v>Smartphones</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Sheet1!$A$2:$A$7</c:f>
              <c:numCache>
                <c:formatCode>General</c:formatCode>
                <c:ptCount val="6"/>
                <c:pt idx="0">
                  <c:v>2012</c:v>
                </c:pt>
                <c:pt idx="1">
                  <c:v>2013</c:v>
                </c:pt>
                <c:pt idx="2">
                  <c:v>2014</c:v>
                </c:pt>
                <c:pt idx="3">
                  <c:v>2015</c:v>
                </c:pt>
                <c:pt idx="4">
                  <c:v>2016</c:v>
                </c:pt>
                <c:pt idx="5">
                  <c:v>2017</c:v>
                </c:pt>
              </c:numCache>
            </c:numRef>
          </c:cat>
          <c:val>
            <c:numRef>
              <c:f>Sheet1!$C$2:$C$7</c:f>
              <c:numCache>
                <c:ptCount val="6"/>
                <c:pt idx="0">
                  <c:v>33</c:v>
                </c:pt>
                <c:pt idx="1">
                  <c:v>39.1</c:v>
                </c:pt>
                <c:pt idx="2">
                  <c:v>39.1</c:v>
                </c:pt>
                <c:pt idx="3">
                  <c:v>24.9</c:v>
                </c:pt>
                <c:pt idx="4">
                  <c:v>14.6</c:v>
                </c:pt>
                <c:pt idx="5">
                  <c:v>13.5</c:v>
                </c:pt>
              </c:numCache>
            </c:numRef>
          </c:val>
        </c:ser>
        <c:ser>
          <c:idx val="2"/>
          <c:order val="2"/>
          <c:tx>
            <c:strRef>
              <c:f>Sheet1!$D$1</c:f>
              <c:strCache>
                <c:ptCount val="1"/>
                <c:pt idx="0">
                  <c:v>Digital Cameras***</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Sheet1!$A$2:$A$7</c:f>
              <c:numCache>
                <c:formatCode>General</c:formatCode>
                <c:ptCount val="6"/>
                <c:pt idx="0">
                  <c:v>2012</c:v>
                </c:pt>
                <c:pt idx="1">
                  <c:v>2013</c:v>
                </c:pt>
                <c:pt idx="2">
                  <c:v>2014</c:v>
                </c:pt>
                <c:pt idx="3">
                  <c:v>2015</c:v>
                </c:pt>
                <c:pt idx="4">
                  <c:v>2016</c:v>
                </c:pt>
                <c:pt idx="5">
                  <c:v>2017</c:v>
                </c:pt>
              </c:numCache>
            </c:numRef>
          </c:cat>
          <c:val>
            <c:numRef>
              <c:f>Sheet1!$D$2:$D$7</c:f>
              <c:numCache>
                <c:ptCount val="6"/>
                <c:pt idx="0">
                  <c:v>17</c:v>
                </c:pt>
                <c:pt idx="1">
                  <c:v>11.5</c:v>
                </c:pt>
                <c:pt idx="2">
                  <c:v>8.5</c:v>
                </c:pt>
                <c:pt idx="3">
                  <c:v>6.1</c:v>
                </c:pt>
                <c:pt idx="4">
                  <c:v>4.2</c:v>
                </c:pt>
                <c:pt idx="5">
                  <c:v>4.4</c:v>
                </c:pt>
              </c:numCache>
            </c:numRef>
          </c:val>
        </c:ser>
        <c:ser>
          <c:idx val="3"/>
          <c:order val="3"/>
          <c:tx>
            <c:strRef>
              <c:f>Sheet1!$E$1</c:f>
              <c:strCache>
                <c:ptCount val="1"/>
                <c:pt idx="0">
                  <c:v>LCD TVs</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Sheet1!$A$2:$A$7</c:f>
              <c:numCache>
                <c:formatCode>General</c:formatCode>
                <c:ptCount val="6"/>
                <c:pt idx="0">
                  <c:v>2012</c:v>
                </c:pt>
                <c:pt idx="1">
                  <c:v>2013</c:v>
                </c:pt>
                <c:pt idx="2">
                  <c:v>2014</c:v>
                </c:pt>
                <c:pt idx="3">
                  <c:v>2015</c:v>
                </c:pt>
                <c:pt idx="4">
                  <c:v>2016</c:v>
                </c:pt>
                <c:pt idx="5">
                  <c:v>2017</c:v>
                </c:pt>
              </c:numCache>
            </c:numRef>
          </c:cat>
          <c:val>
            <c:numRef>
              <c:f>Sheet1!$E$2:$E$7</c:f>
              <c:numCache>
                <c:ptCount val="6"/>
                <c:pt idx="0">
                  <c:v>13.5</c:v>
                </c:pt>
                <c:pt idx="1">
                  <c:v>13.5</c:v>
                </c:pt>
                <c:pt idx="2">
                  <c:v>14.6</c:v>
                </c:pt>
                <c:pt idx="3">
                  <c:v>12.2</c:v>
                </c:pt>
                <c:pt idx="4">
                  <c:v>12.1</c:v>
                </c:pt>
                <c:pt idx="5">
                  <c:v>12.4</c:v>
                </c:pt>
              </c:numCache>
            </c:numRef>
          </c:val>
        </c:ser>
        <c:ser>
          <c:idx val="4"/>
          <c:order val="4"/>
          <c:tx>
            <c:strRef>
              <c:f>Sheet1!$F$1</c:f>
              <c:strCache>
                <c:ptCount val="1"/>
                <c:pt idx="0">
                  <c:v>Computer Entertainment System (PS2 / PS3 / PS4)**</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Sheet1!$A$2:$A$7</c:f>
              <c:numCache>
                <c:formatCode>General</c:formatCode>
                <c:ptCount val="6"/>
                <c:pt idx="0">
                  <c:v>2012</c:v>
                </c:pt>
                <c:pt idx="1">
                  <c:v>2013</c:v>
                </c:pt>
                <c:pt idx="2">
                  <c:v>2014</c:v>
                </c:pt>
                <c:pt idx="3">
                  <c:v>2015</c:v>
                </c:pt>
                <c:pt idx="4">
                  <c:v>2016</c:v>
                </c:pt>
                <c:pt idx="5">
                  <c:v>2017</c:v>
                </c:pt>
              </c:numCache>
            </c:numRef>
          </c:cat>
          <c:val>
            <c:numRef>
              <c:f>Sheet1!$F$2:$F$7</c:f>
              <c:numCache>
                <c:ptCount val="6"/>
                <c:pt idx="0">
                  <c:v>16.5</c:v>
                </c:pt>
                <c:pt idx="1">
                  <c:v>14.6</c:v>
                </c:pt>
                <c:pt idx="2">
                  <c:v>17.9</c:v>
                </c:pt>
              </c:numCache>
            </c:numRef>
          </c:val>
        </c:ser>
        <c:ser>
          <c:idx val="5"/>
          <c:order val="5"/>
          <c:tx>
            <c:strRef>
              <c:f>Sheet1!$G$1</c:f>
              <c:strCache>
                <c:ptCount val="1"/>
                <c:pt idx="0">
                  <c:v>Portable Entertainment System (PS Vita /PSP)</c:v>
                </c:pt>
              </c:strCache>
            </c:strRef>
          </c:tx>
          <c:spPr>
            <a:solidFill>
              <a:srgbClr val="EBB523"/>
            </a:solidFill>
            <a:ln>
              <a:solidFill>
                <a:srgbClr val="EBB523"/>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Sheet1!$A$2:$A$7</c:f>
              <c:numCache>
                <c:formatCode>General</c:formatCode>
                <c:ptCount val="6"/>
                <c:pt idx="0">
                  <c:v>2012</c:v>
                </c:pt>
                <c:pt idx="1">
                  <c:v>2013</c:v>
                </c:pt>
                <c:pt idx="2">
                  <c:v>2014</c:v>
                </c:pt>
                <c:pt idx="3">
                  <c:v>2015</c:v>
                </c:pt>
                <c:pt idx="4">
                  <c:v>2016</c:v>
                </c:pt>
                <c:pt idx="5">
                  <c:v>2017</c:v>
                </c:pt>
              </c:numCache>
            </c:numRef>
          </c:cat>
          <c:val>
            <c:numRef>
              <c:f>Sheet1!$G$2:$G$7</c:f>
              <c:numCache>
                <c:ptCount val="6"/>
                <c:pt idx="0">
                  <c:v>7</c:v>
                </c:pt>
                <c:pt idx="1">
                  <c:v>4.1</c:v>
                </c:pt>
                <c:pt idx="2">
                  <c:v>3.5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Sales in million units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LCD TVs</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Sheet1!$A$2:$A$25</c:f>
              <c:strCache>
                <c:ptCount val="24"/>
                <c:pt idx="0">
                  <c:v>Q1 '12</c:v>
                </c:pt>
                <c:pt idx="1">
                  <c:v>Q2 '12</c:v>
                </c:pt>
                <c:pt idx="2">
                  <c:v>Q3 '12</c:v>
                </c:pt>
                <c:pt idx="3">
                  <c:v>Q4 '12</c:v>
                </c:pt>
                <c:pt idx="4">
                  <c:v>Q1 '13</c:v>
                </c:pt>
                <c:pt idx="5">
                  <c:v>Q2 '13</c:v>
                </c:pt>
                <c:pt idx="6">
                  <c:v>Q3 '13</c:v>
                </c:pt>
                <c:pt idx="7">
                  <c:v>Q4 '13</c:v>
                </c:pt>
                <c:pt idx="8">
                  <c:v>Q1 '14*</c:v>
                </c:pt>
                <c:pt idx="9">
                  <c:v>Q2 '14</c:v>
                </c:pt>
                <c:pt idx="10">
                  <c:v>Q3 '14</c:v>
                </c:pt>
                <c:pt idx="11">
                  <c:v>Q4 '14</c:v>
                </c:pt>
                <c:pt idx="12">
                  <c:v>Q1 '15</c:v>
                </c:pt>
                <c:pt idx="13">
                  <c:v>Q2 '15</c:v>
                </c:pt>
                <c:pt idx="14">
                  <c:v>Q3 '15</c:v>
                </c:pt>
                <c:pt idx="15">
                  <c:v>Q4 '15</c:v>
                </c:pt>
                <c:pt idx="16">
                  <c:v>Q1 '16</c:v>
                </c:pt>
                <c:pt idx="17">
                  <c:v>Q2 '16</c:v>
                </c:pt>
                <c:pt idx="18">
                  <c:v>Q3 '16</c:v>
                </c:pt>
                <c:pt idx="19">
                  <c:v>Q4 '16</c:v>
                </c:pt>
                <c:pt idx="20">
                  <c:v>Q1 '17</c:v>
                </c:pt>
                <c:pt idx="21">
                  <c:v>Q2 '17</c:v>
                </c:pt>
                <c:pt idx="22">
                  <c:v>Q3 '17</c:v>
                </c:pt>
                <c:pt idx="23">
                  <c:v>Q4 '17</c:v>
                </c:pt>
              </c:strCache>
            </c:strRef>
          </c:cat>
          <c:val>
            <c:numRef>
              <c:f>Sheet1!$B$2:$B$25</c:f>
              <c:numCache>
                <c:ptCount val="24"/>
                <c:pt idx="0">
                  <c:v>3.6</c:v>
                </c:pt>
                <c:pt idx="1">
                  <c:v>3.5</c:v>
                </c:pt>
                <c:pt idx="2">
                  <c:v>4.2</c:v>
                </c:pt>
                <c:pt idx="3">
                  <c:v>2.2</c:v>
                </c:pt>
                <c:pt idx="4">
                  <c:v>3.1</c:v>
                </c:pt>
                <c:pt idx="5">
                  <c:v>3.3</c:v>
                </c:pt>
                <c:pt idx="6">
                  <c:v>4.5</c:v>
                </c:pt>
                <c:pt idx="7">
                  <c:v>2.6</c:v>
                </c:pt>
                <c:pt idx="8">
                  <c:v>3.6</c:v>
                </c:pt>
                <c:pt idx="9">
                  <c:v>3.6</c:v>
                </c:pt>
                <c:pt idx="10">
                  <c:v>4.7</c:v>
                </c:pt>
                <c:pt idx="11">
                  <c:v>2.7</c:v>
                </c:pt>
                <c:pt idx="12">
                  <c:v>2.6</c:v>
                </c:pt>
                <c:pt idx="13">
                  <c:v>3</c:v>
                </c:pt>
                <c:pt idx="14">
                  <c:v>4.2</c:v>
                </c:pt>
                <c:pt idx="15">
                  <c:v>2.4</c:v>
                </c:pt>
                <c:pt idx="16">
                  <c:v>2.7</c:v>
                </c:pt>
                <c:pt idx="17">
                  <c:v>3.1</c:v>
                </c:pt>
                <c:pt idx="18">
                  <c:v>4.1</c:v>
                </c:pt>
                <c:pt idx="19">
                  <c:v>2.2</c:v>
                </c:pt>
                <c:pt idx="20">
                  <c:v>2.5</c:v>
                </c:pt>
                <c:pt idx="21">
                  <c:v>3.2</c:v>
                </c:pt>
                <c:pt idx="22">
                  <c:v>4.2</c:v>
                </c:pt>
                <c:pt idx="23">
                  <c:v>2.5</c:v>
                </c:pt>
              </c:numCache>
            </c:numRef>
          </c:val>
        </c:ser>
        <c:ser>
          <c:idx val="1"/>
          <c:order val="1"/>
          <c:tx>
            <c:strRef>
              <c:f>Sheet1!$C$1</c:f>
              <c:strCache>
                <c:ptCount val="1"/>
                <c:pt idx="0">
                  <c:v>Video Cameras</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dLbl>
              <c:idx val="10"/>
              <c:numFmt formatCode="" sourceLinked="0"/>
              <c:txPr>
                <a:bodyPr/>
                <a:p>
                  <a:pPr>
                    <a:defRPr smtId="4294967295">
                      <a:noFill/>
                    </a:defRPr>
                  </a:pPr>
                </a:p>
              </c:txPr>
              <c:dLblPos val="inEnd"/>
              <c:showLegendKey val="0"/>
              <c:showVal val="1"/>
              <c:showCatName val="0"/>
              <c:showSerName val="0"/>
              <c:showPercent val="0"/>
              <c:showBubbleSize val="0"/>
            </c:dLbl>
            <c:dLbl>
              <c:idx val="11"/>
              <c:numFmt formatCode="" sourceLinked="0"/>
              <c:txPr>
                <a:bodyPr/>
                <a:p>
                  <a:pPr>
                    <a:defRPr smtId="4294967295">
                      <a:noFill/>
                    </a:defRPr>
                  </a:pPr>
                </a:p>
              </c:txPr>
              <c:dLblPos val="inEnd"/>
              <c:showLegendKey val="0"/>
              <c:showVal val="1"/>
              <c:showCatName val="0"/>
              <c:showSerName val="0"/>
              <c:showPercent val="0"/>
              <c:showBubbleSize val="0"/>
            </c:dLbl>
            <c:dLbl>
              <c:idx val="12"/>
              <c:numFmt formatCode="" sourceLinked="0"/>
              <c:txPr>
                <a:bodyPr/>
                <a:p>
                  <a:pPr>
                    <a:defRPr smtId="4294967295">
                      <a:noFill/>
                    </a:defRPr>
                  </a:pPr>
                </a:p>
              </c:txPr>
              <c:dLblPos val="inEnd"/>
              <c:showLegendKey val="0"/>
              <c:showVal val="1"/>
              <c:showCatName val="0"/>
              <c:showSerName val="0"/>
              <c:showPercent val="0"/>
              <c:showBubbleSize val="0"/>
            </c:dLbl>
            <c:dLbl>
              <c:idx val="13"/>
              <c:numFmt formatCode="" sourceLinked="0"/>
              <c:txPr>
                <a:bodyPr/>
                <a:p>
                  <a:pPr>
                    <a:defRPr smtId="4294967295">
                      <a:noFill/>
                    </a:defRPr>
                  </a:pPr>
                </a:p>
              </c:txPr>
              <c:dLblPos val="inEnd"/>
              <c:showLegendKey val="0"/>
              <c:showVal val="1"/>
              <c:showCatName val="0"/>
              <c:showSerName val="0"/>
              <c:showPercent val="0"/>
              <c:showBubbleSize val="0"/>
            </c:dLbl>
            <c:dLbl>
              <c:idx val="14"/>
              <c:numFmt formatCode="" sourceLinked="0"/>
              <c:txPr>
                <a:bodyPr/>
                <a:p>
                  <a:pPr>
                    <a:defRPr smtId="4294967295">
                      <a:noFill/>
                    </a:defRPr>
                  </a:pPr>
                </a:p>
              </c:txPr>
              <c:dLblPos val="inEnd"/>
              <c:showLegendKey val="0"/>
              <c:showVal val="1"/>
              <c:showCatName val="0"/>
              <c:showSerName val="0"/>
              <c:showPercent val="0"/>
              <c:showBubbleSize val="0"/>
            </c:dLbl>
            <c:dLbl>
              <c:idx val="15"/>
              <c:numFmt formatCode="" sourceLinked="0"/>
              <c:txPr>
                <a:bodyPr/>
                <a:p>
                  <a:pPr>
                    <a:defRPr smtId="4294967295">
                      <a:noFill/>
                    </a:defRPr>
                  </a:pPr>
                </a:p>
              </c:txPr>
              <c:dLblPos val="inEnd"/>
              <c:showLegendKey val="0"/>
              <c:showVal val="1"/>
              <c:showCatName val="0"/>
              <c:showSerName val="0"/>
              <c:showPercent val="0"/>
              <c:showBubbleSize val="0"/>
            </c:dLbl>
            <c:dLbl>
              <c:idx val="16"/>
              <c:numFmt formatCode="" sourceLinked="0"/>
              <c:txPr>
                <a:bodyPr/>
                <a:p>
                  <a:pPr>
                    <a:defRPr smtId="4294967295">
                      <a:noFill/>
                    </a:defRPr>
                  </a:pPr>
                </a:p>
              </c:txPr>
              <c:dLblPos val="inEnd"/>
              <c:showLegendKey val="0"/>
              <c:showVal val="1"/>
              <c:showCatName val="0"/>
              <c:showSerName val="0"/>
              <c:showPercent val="0"/>
              <c:showBubbleSize val="0"/>
            </c:dLbl>
            <c:dLbl>
              <c:idx val="17"/>
              <c:numFmt formatCode="" sourceLinked="0"/>
              <c:txPr>
                <a:bodyPr/>
                <a:p>
                  <a:pPr>
                    <a:defRPr smtId="4294967295">
                      <a:noFill/>
                    </a:defRPr>
                  </a:pPr>
                </a:p>
              </c:txPr>
              <c:dLblPos val="inEnd"/>
              <c:showLegendKey val="0"/>
              <c:showVal val="1"/>
              <c:showCatName val="0"/>
              <c:showSerName val="0"/>
              <c:showPercent val="0"/>
              <c:showBubbleSize val="0"/>
            </c:dLbl>
            <c:dLbl>
              <c:idx val="18"/>
              <c:numFmt formatCode="" sourceLinked="0"/>
              <c:txPr>
                <a:bodyPr/>
                <a:p>
                  <a:pPr>
                    <a:defRPr smtId="4294967295">
                      <a:noFill/>
                    </a:defRPr>
                  </a:pPr>
                </a:p>
              </c:txPr>
              <c:dLblPos val="inEnd"/>
              <c:showLegendKey val="0"/>
              <c:showVal val="1"/>
              <c:showCatName val="0"/>
              <c:showSerName val="0"/>
              <c:showPercent val="0"/>
              <c:showBubbleSize val="0"/>
            </c:dLbl>
            <c:dLbl>
              <c:idx val="19"/>
              <c:numFmt formatCode="" sourceLinked="0"/>
              <c:txPr>
                <a:bodyPr/>
                <a:p>
                  <a:pPr>
                    <a:defRPr smtId="4294967295">
                      <a:noFill/>
                    </a:defRPr>
                  </a:pPr>
                </a:p>
              </c:txPr>
              <c:dLblPos val="inEnd"/>
              <c:showLegendKey val="0"/>
              <c:showVal val="1"/>
              <c:showCatName val="0"/>
              <c:showSerName val="0"/>
              <c:showPercent val="0"/>
              <c:showBubbleSize val="0"/>
            </c:dLbl>
            <c:dLbl>
              <c:idx val="20"/>
              <c:numFmt formatCode="" sourceLinked="0"/>
              <c:txPr>
                <a:bodyPr/>
                <a:p>
                  <a:pPr>
                    <a:defRPr smtId="4294967295">
                      <a:noFill/>
                    </a:defRPr>
                  </a:pPr>
                </a:p>
              </c:txPr>
              <c:dLblPos val="inEnd"/>
              <c:showLegendKey val="0"/>
              <c:showVal val="1"/>
              <c:showCatName val="0"/>
              <c:showSerName val="0"/>
              <c:showPercent val="0"/>
              <c:showBubbleSize val="0"/>
            </c:dLbl>
            <c:dLbl>
              <c:idx val="21"/>
              <c:numFmt formatCode="" sourceLinked="0"/>
              <c:txPr>
                <a:bodyPr/>
                <a:p>
                  <a:pPr>
                    <a:defRPr smtId="4294967295">
                      <a:noFill/>
                    </a:defRPr>
                  </a:pPr>
                </a:p>
              </c:txPr>
              <c:dLblPos val="inEnd"/>
              <c:showLegendKey val="0"/>
              <c:showVal val="1"/>
              <c:showCatName val="0"/>
              <c:showSerName val="0"/>
              <c:showPercent val="0"/>
              <c:showBubbleSize val="0"/>
            </c:dLbl>
            <c:dLbl>
              <c:idx val="22"/>
              <c:numFmt formatCode="" sourceLinked="0"/>
              <c:txPr>
                <a:bodyPr/>
                <a:p>
                  <a:pPr>
                    <a:defRPr smtId="4294967295">
                      <a:noFill/>
                    </a:defRPr>
                  </a:pPr>
                </a:p>
              </c:txPr>
              <c:dLblPos val="inEnd"/>
              <c:showLegendKey val="0"/>
              <c:showVal val="1"/>
              <c:showCatName val="0"/>
              <c:showSerName val="0"/>
              <c:showPercent val="0"/>
              <c:showBubbleSize val="0"/>
            </c:dLbl>
            <c:dLbl>
              <c:idx val="23"/>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Sheet1!$A$2:$A$25</c:f>
              <c:strCache>
                <c:ptCount val="24"/>
                <c:pt idx="0">
                  <c:v>Q1 '12</c:v>
                </c:pt>
                <c:pt idx="1">
                  <c:v>Q2 '12</c:v>
                </c:pt>
                <c:pt idx="2">
                  <c:v>Q3 '12</c:v>
                </c:pt>
                <c:pt idx="3">
                  <c:v>Q4 '12</c:v>
                </c:pt>
                <c:pt idx="4">
                  <c:v>Q1 '13</c:v>
                </c:pt>
                <c:pt idx="5">
                  <c:v>Q2 '13</c:v>
                </c:pt>
                <c:pt idx="6">
                  <c:v>Q3 '13</c:v>
                </c:pt>
                <c:pt idx="7">
                  <c:v>Q4 '13</c:v>
                </c:pt>
                <c:pt idx="8">
                  <c:v>Q1 '14*</c:v>
                </c:pt>
                <c:pt idx="9">
                  <c:v>Q2 '14</c:v>
                </c:pt>
                <c:pt idx="10">
                  <c:v>Q3 '14</c:v>
                </c:pt>
                <c:pt idx="11">
                  <c:v>Q4 '14</c:v>
                </c:pt>
                <c:pt idx="12">
                  <c:v>Q1 '15</c:v>
                </c:pt>
                <c:pt idx="13">
                  <c:v>Q2 '15</c:v>
                </c:pt>
                <c:pt idx="14">
                  <c:v>Q3 '15</c:v>
                </c:pt>
                <c:pt idx="15">
                  <c:v>Q4 '15</c:v>
                </c:pt>
                <c:pt idx="16">
                  <c:v>Q1 '16</c:v>
                </c:pt>
                <c:pt idx="17">
                  <c:v>Q2 '16</c:v>
                </c:pt>
                <c:pt idx="18">
                  <c:v>Q3 '16</c:v>
                </c:pt>
                <c:pt idx="19">
                  <c:v>Q4 '16</c:v>
                </c:pt>
                <c:pt idx="20">
                  <c:v>Q1 '17</c:v>
                </c:pt>
                <c:pt idx="21">
                  <c:v>Q2 '17</c:v>
                </c:pt>
                <c:pt idx="22">
                  <c:v>Q3 '17</c:v>
                </c:pt>
                <c:pt idx="23">
                  <c:v>Q4 '17</c:v>
                </c:pt>
              </c:strCache>
            </c:strRef>
          </c:cat>
          <c:val>
            <c:numRef>
              <c:f>Sheet1!$C$2:$C$25</c:f>
              <c:numCache>
                <c:ptCount val="24"/>
                <c:pt idx="0">
                  <c:v>1.1</c:v>
                </c:pt>
                <c:pt idx="1">
                  <c:v>0.9</c:v>
                </c:pt>
                <c:pt idx="2">
                  <c:v>1.1</c:v>
                </c:pt>
                <c:pt idx="3">
                  <c:v>0.6</c:v>
                </c:pt>
                <c:pt idx="4">
                  <c:v>0.6</c:v>
                </c:pt>
                <c:pt idx="5">
                  <c:v>0.6</c:v>
                </c:pt>
                <c:pt idx="6">
                  <c:v>0.7</c:v>
                </c:pt>
                <c:pt idx="7">
                  <c:v>0.4</c:v>
                </c:pt>
              </c:numCache>
            </c:numRef>
          </c:val>
        </c:ser>
        <c:ser>
          <c:idx val="2"/>
          <c:order val="2"/>
          <c:tx>
            <c:strRef>
              <c:f>Sheet1!$D$1</c:f>
              <c:strCache>
                <c:ptCount val="1"/>
                <c:pt idx="0">
                  <c:v>Digital Cameras</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Sheet1!$A$2:$A$25</c:f>
              <c:strCache>
                <c:ptCount val="24"/>
                <c:pt idx="0">
                  <c:v>Q1 '12</c:v>
                </c:pt>
                <c:pt idx="1">
                  <c:v>Q2 '12</c:v>
                </c:pt>
                <c:pt idx="2">
                  <c:v>Q3 '12</c:v>
                </c:pt>
                <c:pt idx="3">
                  <c:v>Q4 '12</c:v>
                </c:pt>
                <c:pt idx="4">
                  <c:v>Q1 '13</c:v>
                </c:pt>
                <c:pt idx="5">
                  <c:v>Q2 '13</c:v>
                </c:pt>
                <c:pt idx="6">
                  <c:v>Q3 '13</c:v>
                </c:pt>
                <c:pt idx="7">
                  <c:v>Q4 '13</c:v>
                </c:pt>
                <c:pt idx="8">
                  <c:v>Q1 '14*</c:v>
                </c:pt>
                <c:pt idx="9">
                  <c:v>Q2 '14</c:v>
                </c:pt>
                <c:pt idx="10">
                  <c:v>Q3 '14</c:v>
                </c:pt>
                <c:pt idx="11">
                  <c:v>Q4 '14</c:v>
                </c:pt>
                <c:pt idx="12">
                  <c:v>Q1 '15</c:v>
                </c:pt>
                <c:pt idx="13">
                  <c:v>Q2 '15</c:v>
                </c:pt>
                <c:pt idx="14">
                  <c:v>Q3 '15</c:v>
                </c:pt>
                <c:pt idx="15">
                  <c:v>Q4 '15</c:v>
                </c:pt>
                <c:pt idx="16">
                  <c:v>Q1 '16</c:v>
                </c:pt>
                <c:pt idx="17">
                  <c:v>Q2 '16</c:v>
                </c:pt>
                <c:pt idx="18">
                  <c:v>Q3 '16</c:v>
                </c:pt>
                <c:pt idx="19">
                  <c:v>Q4 '16</c:v>
                </c:pt>
                <c:pt idx="20">
                  <c:v>Q1 '17</c:v>
                </c:pt>
                <c:pt idx="21">
                  <c:v>Q2 '17</c:v>
                </c:pt>
                <c:pt idx="22">
                  <c:v>Q3 '17</c:v>
                </c:pt>
                <c:pt idx="23">
                  <c:v>Q4 '17</c:v>
                </c:pt>
              </c:strCache>
            </c:strRef>
          </c:cat>
          <c:val>
            <c:numRef>
              <c:f>Sheet1!$D$2:$D$25</c:f>
              <c:numCache>
                <c:ptCount val="24"/>
                <c:pt idx="0">
                  <c:v>4.9</c:v>
                </c:pt>
                <c:pt idx="1">
                  <c:v>4.1</c:v>
                </c:pt>
                <c:pt idx="2">
                  <c:v>4.9</c:v>
                </c:pt>
                <c:pt idx="3">
                  <c:v>3.1</c:v>
                </c:pt>
                <c:pt idx="4">
                  <c:v>3.1</c:v>
                </c:pt>
                <c:pt idx="5">
                  <c:v>2.8</c:v>
                </c:pt>
                <c:pt idx="6">
                  <c:v>3.4</c:v>
                </c:pt>
                <c:pt idx="7">
                  <c:v>2.2</c:v>
                </c:pt>
                <c:pt idx="8">
                  <c:v>2.2</c:v>
                </c:pt>
                <c:pt idx="9">
                  <c:v>2.2</c:v>
                </c:pt>
                <c:pt idx="10">
                  <c:v>2.6</c:v>
                </c:pt>
                <c:pt idx="11">
                  <c:v>1.5</c:v>
                </c:pt>
                <c:pt idx="12">
                  <c:v>1.7</c:v>
                </c:pt>
                <c:pt idx="13">
                  <c:v>1.6</c:v>
                </c:pt>
                <c:pt idx="14">
                  <c:v>1.8</c:v>
                </c:pt>
                <c:pt idx="15">
                  <c:v>1</c:v>
                </c:pt>
                <c:pt idx="16">
                  <c:v>0.8</c:v>
                </c:pt>
                <c:pt idx="17">
                  <c:v>0.8</c:v>
                </c:pt>
                <c:pt idx="18">
                  <c:v>1.6</c:v>
                </c:pt>
                <c:pt idx="19">
                  <c:v>1</c:v>
                </c:pt>
                <c:pt idx="20">
                  <c:v>1.3</c:v>
                </c:pt>
                <c:pt idx="21">
                  <c:v>1.1</c:v>
                </c:pt>
                <c:pt idx="22">
                  <c:v>1.4</c:v>
                </c:pt>
                <c:pt idx="23">
                  <c:v>0.6</c:v>
                </c:pt>
              </c:numCache>
            </c:numRef>
          </c:val>
        </c:ser>
        <c:ser>
          <c:idx val="3"/>
          <c:order val="3"/>
          <c:tx>
            <c:strRef>
              <c:f>Sheet1!$E$1</c:f>
              <c:strCache>
                <c:ptCount val="1"/>
                <c:pt idx="0">
                  <c:v>PCs</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dLbl>
              <c:idx val="10"/>
              <c:numFmt formatCode="" sourceLinked="0"/>
              <c:txPr>
                <a:bodyPr/>
                <a:p>
                  <a:pPr>
                    <a:defRPr smtId="4294967295">
                      <a:noFill/>
                    </a:defRPr>
                  </a:pPr>
                </a:p>
              </c:txPr>
              <c:dLblPos val="inEnd"/>
              <c:showLegendKey val="0"/>
              <c:showVal val="1"/>
              <c:showCatName val="0"/>
              <c:showSerName val="0"/>
              <c:showPercent val="0"/>
              <c:showBubbleSize val="0"/>
            </c:dLbl>
            <c:dLbl>
              <c:idx val="11"/>
              <c:numFmt formatCode="" sourceLinked="0"/>
              <c:txPr>
                <a:bodyPr/>
                <a:p>
                  <a:pPr>
                    <a:defRPr smtId="4294967295">
                      <a:noFill/>
                    </a:defRPr>
                  </a:pPr>
                </a:p>
              </c:txPr>
              <c:dLblPos val="inEnd"/>
              <c:showLegendKey val="0"/>
              <c:showVal val="1"/>
              <c:showCatName val="0"/>
              <c:showSerName val="0"/>
              <c:showPercent val="0"/>
              <c:showBubbleSize val="0"/>
            </c:dLbl>
            <c:dLbl>
              <c:idx val="12"/>
              <c:numFmt formatCode="" sourceLinked="0"/>
              <c:txPr>
                <a:bodyPr/>
                <a:p>
                  <a:pPr>
                    <a:defRPr smtId="4294967295">
                      <a:noFill/>
                    </a:defRPr>
                  </a:pPr>
                </a:p>
              </c:txPr>
              <c:dLblPos val="inEnd"/>
              <c:showLegendKey val="0"/>
              <c:showVal val="1"/>
              <c:showCatName val="0"/>
              <c:showSerName val="0"/>
              <c:showPercent val="0"/>
              <c:showBubbleSize val="0"/>
            </c:dLbl>
            <c:dLbl>
              <c:idx val="13"/>
              <c:numFmt formatCode="" sourceLinked="0"/>
              <c:txPr>
                <a:bodyPr/>
                <a:p>
                  <a:pPr>
                    <a:defRPr smtId="4294967295">
                      <a:noFill/>
                    </a:defRPr>
                  </a:pPr>
                </a:p>
              </c:txPr>
              <c:dLblPos val="inEnd"/>
              <c:showLegendKey val="0"/>
              <c:showVal val="1"/>
              <c:showCatName val="0"/>
              <c:showSerName val="0"/>
              <c:showPercent val="0"/>
              <c:showBubbleSize val="0"/>
            </c:dLbl>
            <c:dLbl>
              <c:idx val="14"/>
              <c:numFmt formatCode="" sourceLinked="0"/>
              <c:txPr>
                <a:bodyPr/>
                <a:p>
                  <a:pPr>
                    <a:defRPr smtId="4294967295">
                      <a:noFill/>
                    </a:defRPr>
                  </a:pPr>
                </a:p>
              </c:txPr>
              <c:dLblPos val="inEnd"/>
              <c:showLegendKey val="0"/>
              <c:showVal val="1"/>
              <c:showCatName val="0"/>
              <c:showSerName val="0"/>
              <c:showPercent val="0"/>
              <c:showBubbleSize val="0"/>
            </c:dLbl>
            <c:dLbl>
              <c:idx val="15"/>
              <c:numFmt formatCode="" sourceLinked="0"/>
              <c:txPr>
                <a:bodyPr/>
                <a:p>
                  <a:pPr>
                    <a:defRPr smtId="4294967295">
                      <a:noFill/>
                    </a:defRPr>
                  </a:pPr>
                </a:p>
              </c:txPr>
              <c:dLblPos val="inEnd"/>
              <c:showLegendKey val="0"/>
              <c:showVal val="1"/>
              <c:showCatName val="0"/>
              <c:showSerName val="0"/>
              <c:showPercent val="0"/>
              <c:showBubbleSize val="0"/>
            </c:dLbl>
            <c:dLbl>
              <c:idx val="16"/>
              <c:numFmt formatCode="" sourceLinked="0"/>
              <c:txPr>
                <a:bodyPr/>
                <a:p>
                  <a:pPr>
                    <a:defRPr smtId="4294967295">
                      <a:noFill/>
                    </a:defRPr>
                  </a:pPr>
                </a:p>
              </c:txPr>
              <c:dLblPos val="inEnd"/>
              <c:showLegendKey val="0"/>
              <c:showVal val="1"/>
              <c:showCatName val="0"/>
              <c:showSerName val="0"/>
              <c:showPercent val="0"/>
              <c:showBubbleSize val="0"/>
            </c:dLbl>
            <c:dLbl>
              <c:idx val="17"/>
              <c:numFmt formatCode="" sourceLinked="0"/>
              <c:txPr>
                <a:bodyPr/>
                <a:p>
                  <a:pPr>
                    <a:defRPr smtId="4294967295">
                      <a:noFill/>
                    </a:defRPr>
                  </a:pPr>
                </a:p>
              </c:txPr>
              <c:dLblPos val="inEnd"/>
              <c:showLegendKey val="0"/>
              <c:showVal val="1"/>
              <c:showCatName val="0"/>
              <c:showSerName val="0"/>
              <c:showPercent val="0"/>
              <c:showBubbleSize val="0"/>
            </c:dLbl>
            <c:dLbl>
              <c:idx val="18"/>
              <c:numFmt formatCode="" sourceLinked="0"/>
              <c:txPr>
                <a:bodyPr/>
                <a:p>
                  <a:pPr>
                    <a:defRPr smtId="4294967295">
                      <a:noFill/>
                    </a:defRPr>
                  </a:pPr>
                </a:p>
              </c:txPr>
              <c:dLblPos val="inEnd"/>
              <c:showLegendKey val="0"/>
              <c:showVal val="1"/>
              <c:showCatName val="0"/>
              <c:showSerName val="0"/>
              <c:showPercent val="0"/>
              <c:showBubbleSize val="0"/>
            </c:dLbl>
            <c:dLbl>
              <c:idx val="19"/>
              <c:numFmt formatCode="" sourceLinked="0"/>
              <c:txPr>
                <a:bodyPr/>
                <a:p>
                  <a:pPr>
                    <a:defRPr smtId="4294967295">
                      <a:noFill/>
                    </a:defRPr>
                  </a:pPr>
                </a:p>
              </c:txPr>
              <c:dLblPos val="inEnd"/>
              <c:showLegendKey val="0"/>
              <c:showVal val="1"/>
              <c:showCatName val="0"/>
              <c:showSerName val="0"/>
              <c:showPercent val="0"/>
              <c:showBubbleSize val="0"/>
            </c:dLbl>
            <c:dLbl>
              <c:idx val="20"/>
              <c:numFmt formatCode="" sourceLinked="0"/>
              <c:txPr>
                <a:bodyPr/>
                <a:p>
                  <a:pPr>
                    <a:defRPr smtId="4294967295">
                      <a:noFill/>
                    </a:defRPr>
                  </a:pPr>
                </a:p>
              </c:txPr>
              <c:dLblPos val="inEnd"/>
              <c:showLegendKey val="0"/>
              <c:showVal val="1"/>
              <c:showCatName val="0"/>
              <c:showSerName val="0"/>
              <c:showPercent val="0"/>
              <c:showBubbleSize val="0"/>
            </c:dLbl>
            <c:dLbl>
              <c:idx val="21"/>
              <c:numFmt formatCode="" sourceLinked="0"/>
              <c:txPr>
                <a:bodyPr/>
                <a:p>
                  <a:pPr>
                    <a:defRPr smtId="4294967295">
                      <a:noFill/>
                    </a:defRPr>
                  </a:pPr>
                </a:p>
              </c:txPr>
              <c:dLblPos val="inEnd"/>
              <c:showLegendKey val="0"/>
              <c:showVal val="1"/>
              <c:showCatName val="0"/>
              <c:showSerName val="0"/>
              <c:showPercent val="0"/>
              <c:showBubbleSize val="0"/>
            </c:dLbl>
            <c:dLbl>
              <c:idx val="22"/>
              <c:numFmt formatCode="" sourceLinked="0"/>
              <c:txPr>
                <a:bodyPr/>
                <a:p>
                  <a:pPr>
                    <a:defRPr smtId="4294967295">
                      <a:noFill/>
                    </a:defRPr>
                  </a:pPr>
                </a:p>
              </c:txPr>
              <c:dLblPos val="inEnd"/>
              <c:showLegendKey val="0"/>
              <c:showVal val="1"/>
              <c:showCatName val="0"/>
              <c:showSerName val="0"/>
              <c:showPercent val="0"/>
              <c:showBubbleSize val="0"/>
            </c:dLbl>
            <c:dLbl>
              <c:idx val="23"/>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Sheet1!$A$2:$A$25</c:f>
              <c:strCache>
                <c:ptCount val="24"/>
                <c:pt idx="0">
                  <c:v>Q1 '12</c:v>
                </c:pt>
                <c:pt idx="1">
                  <c:v>Q2 '12</c:v>
                </c:pt>
                <c:pt idx="2">
                  <c:v>Q3 '12</c:v>
                </c:pt>
                <c:pt idx="3">
                  <c:v>Q4 '12</c:v>
                </c:pt>
                <c:pt idx="4">
                  <c:v>Q1 '13</c:v>
                </c:pt>
                <c:pt idx="5">
                  <c:v>Q2 '13</c:v>
                </c:pt>
                <c:pt idx="6">
                  <c:v>Q3 '13</c:v>
                </c:pt>
                <c:pt idx="7">
                  <c:v>Q4 '13</c:v>
                </c:pt>
                <c:pt idx="8">
                  <c:v>Q1 '14*</c:v>
                </c:pt>
                <c:pt idx="9">
                  <c:v>Q2 '14</c:v>
                </c:pt>
                <c:pt idx="10">
                  <c:v>Q3 '14</c:v>
                </c:pt>
                <c:pt idx="11">
                  <c:v>Q4 '14</c:v>
                </c:pt>
                <c:pt idx="12">
                  <c:v>Q1 '15</c:v>
                </c:pt>
                <c:pt idx="13">
                  <c:v>Q2 '15</c:v>
                </c:pt>
                <c:pt idx="14">
                  <c:v>Q3 '15</c:v>
                </c:pt>
                <c:pt idx="15">
                  <c:v>Q4 '15</c:v>
                </c:pt>
                <c:pt idx="16">
                  <c:v>Q1 '16</c:v>
                </c:pt>
                <c:pt idx="17">
                  <c:v>Q2 '16</c:v>
                </c:pt>
                <c:pt idx="18">
                  <c:v>Q3 '16</c:v>
                </c:pt>
                <c:pt idx="19">
                  <c:v>Q4 '16</c:v>
                </c:pt>
                <c:pt idx="20">
                  <c:v>Q1 '17</c:v>
                </c:pt>
                <c:pt idx="21">
                  <c:v>Q2 '17</c:v>
                </c:pt>
                <c:pt idx="22">
                  <c:v>Q3 '17</c:v>
                </c:pt>
                <c:pt idx="23">
                  <c:v>Q4 '17</c:v>
                </c:pt>
              </c:strCache>
            </c:strRef>
          </c:cat>
          <c:val>
            <c:numRef>
              <c:f>Sheet1!$E$2:$E$25</c:f>
              <c:numCache>
                <c:ptCount val="24"/>
                <c:pt idx="0">
                  <c:v>1.8</c:v>
                </c:pt>
                <c:pt idx="1">
                  <c:v>2</c:v>
                </c:pt>
                <c:pt idx="2">
                  <c:v>2.2</c:v>
                </c:pt>
                <c:pt idx="3">
                  <c:v>1.6</c:v>
                </c:pt>
                <c:pt idx="4">
                  <c:v>1.3</c:v>
                </c:pt>
                <c:pt idx="5">
                  <c:v>1.5</c:v>
                </c:pt>
                <c:pt idx="6">
                  <c:v>1.7</c:v>
                </c:pt>
                <c:pt idx="7">
                  <c:v>1.1</c:v>
                </c:pt>
              </c:numCache>
            </c:numRef>
          </c:val>
        </c:ser>
        <c:ser>
          <c:idx val="4"/>
          <c:order val="4"/>
          <c:tx>
            <c:strRef>
              <c:f>Sheet1!$F$1</c:f>
              <c:strCache>
                <c:ptCount val="1"/>
                <c:pt idx="0">
                  <c:v>Smartphones</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Sheet1!$A$2:$A$25</c:f>
              <c:strCache>
                <c:ptCount val="24"/>
                <c:pt idx="0">
                  <c:v>Q1 '12</c:v>
                </c:pt>
                <c:pt idx="1">
                  <c:v>Q2 '12</c:v>
                </c:pt>
                <c:pt idx="2">
                  <c:v>Q3 '12</c:v>
                </c:pt>
                <c:pt idx="3">
                  <c:v>Q4 '12</c:v>
                </c:pt>
                <c:pt idx="4">
                  <c:v>Q1 '13</c:v>
                </c:pt>
                <c:pt idx="5">
                  <c:v>Q2 '13</c:v>
                </c:pt>
                <c:pt idx="6">
                  <c:v>Q3 '13</c:v>
                </c:pt>
                <c:pt idx="7">
                  <c:v>Q4 '13</c:v>
                </c:pt>
                <c:pt idx="8">
                  <c:v>Q1 '14*</c:v>
                </c:pt>
                <c:pt idx="9">
                  <c:v>Q2 '14</c:v>
                </c:pt>
                <c:pt idx="10">
                  <c:v>Q3 '14</c:v>
                </c:pt>
                <c:pt idx="11">
                  <c:v>Q4 '14</c:v>
                </c:pt>
                <c:pt idx="12">
                  <c:v>Q1 '15</c:v>
                </c:pt>
                <c:pt idx="13">
                  <c:v>Q2 '15</c:v>
                </c:pt>
                <c:pt idx="14">
                  <c:v>Q3 '15</c:v>
                </c:pt>
                <c:pt idx="15">
                  <c:v>Q4 '15</c:v>
                </c:pt>
                <c:pt idx="16">
                  <c:v>Q1 '16</c:v>
                </c:pt>
                <c:pt idx="17">
                  <c:v>Q2 '16</c:v>
                </c:pt>
                <c:pt idx="18">
                  <c:v>Q3 '16</c:v>
                </c:pt>
                <c:pt idx="19">
                  <c:v>Q4 '16</c:v>
                </c:pt>
                <c:pt idx="20">
                  <c:v>Q1 '17</c:v>
                </c:pt>
                <c:pt idx="21">
                  <c:v>Q2 '17</c:v>
                </c:pt>
                <c:pt idx="22">
                  <c:v>Q3 '17</c:v>
                </c:pt>
                <c:pt idx="23">
                  <c:v>Q4 '17</c:v>
                </c:pt>
              </c:strCache>
            </c:strRef>
          </c:cat>
          <c:val>
            <c:numRef>
              <c:f>Sheet1!$F$2:$F$25</c:f>
              <c:numCache>
                <c:ptCount val="24"/>
                <c:pt idx="0">
                  <c:v>7.4</c:v>
                </c:pt>
                <c:pt idx="1">
                  <c:v>8.8</c:v>
                </c:pt>
                <c:pt idx="2">
                  <c:v>8.7</c:v>
                </c:pt>
                <c:pt idx="3">
                  <c:v>8.1</c:v>
                </c:pt>
                <c:pt idx="4">
                  <c:v>9.6</c:v>
                </c:pt>
                <c:pt idx="5">
                  <c:v>10</c:v>
                </c:pt>
                <c:pt idx="6">
                  <c:v>10.7</c:v>
                </c:pt>
                <c:pt idx="7">
                  <c:v>8.8</c:v>
                </c:pt>
                <c:pt idx="8">
                  <c:v>9.4</c:v>
                </c:pt>
                <c:pt idx="9">
                  <c:v>9.9</c:v>
                </c:pt>
                <c:pt idx="10">
                  <c:v>11.9</c:v>
                </c:pt>
                <c:pt idx="11">
                  <c:v>7.9</c:v>
                </c:pt>
                <c:pt idx="12">
                  <c:v>7.2</c:v>
                </c:pt>
                <c:pt idx="13">
                  <c:v>6.7</c:v>
                </c:pt>
                <c:pt idx="14">
                  <c:v>7.6</c:v>
                </c:pt>
                <c:pt idx="15">
                  <c:v>3.4</c:v>
                </c:pt>
                <c:pt idx="16">
                  <c:v>3.1</c:v>
                </c:pt>
                <c:pt idx="17">
                  <c:v>3.5</c:v>
                </c:pt>
                <c:pt idx="18">
                  <c:v>5.1</c:v>
                </c:pt>
                <c:pt idx="19">
                  <c:v>2.9</c:v>
                </c:pt>
                <c:pt idx="20">
                  <c:v>3.4</c:v>
                </c:pt>
                <c:pt idx="21">
                  <c:v>3.4</c:v>
                </c:pt>
                <c:pt idx="22">
                  <c:v>4</c:v>
                </c:pt>
                <c:pt idx="23">
                  <c:v>2.7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Sales in million units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Sheet1!$A$2:$A$5</c:f>
              <c:strCache>
                <c:ptCount val="4"/>
                <c:pt idx="0">
                  <c:v>2015</c:v>
                </c:pt>
                <c:pt idx="1">
                  <c:v>2016</c:v>
                </c:pt>
                <c:pt idx="2">
                  <c:v>2017*</c:v>
                </c:pt>
                <c:pt idx="3">
                  <c:v>2018*</c:v>
                </c:pt>
              </c:strCache>
            </c:strRef>
          </c:cat>
          <c:val>
            <c:numRef>
              <c:f>Sheet1!$B$2:$B$5</c:f>
              <c:numCache>
                <c:ptCount val="4"/>
                <c:pt idx="0">
                  <c:v>47.9</c:v>
                </c:pt>
                <c:pt idx="1">
                  <c:v>47.9</c:v>
                </c:pt>
                <c:pt idx="2">
                  <c:v>42.95</c:v>
                </c:pt>
                <c:pt idx="3">
                  <c:v>42.5</c:v>
                </c:pt>
              </c:numCache>
            </c:numRef>
          </c:val>
        </c:ser>
        <c:ser>
          <c:idx val="1"/>
          <c:order val="1"/>
          <c:tx>
            <c:strRef>
              <c:f>Sheet1!$C$1</c:f>
              <c:strCache>
                <c:ptCount val="1"/>
                <c:pt idx="0">
                  <c:v>LGE</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Sheet1!$A$2:$A$5</c:f>
              <c:strCache>
                <c:ptCount val="4"/>
                <c:pt idx="0">
                  <c:v>2015</c:v>
                </c:pt>
                <c:pt idx="1">
                  <c:v>2016</c:v>
                </c:pt>
                <c:pt idx="2">
                  <c:v>2017*</c:v>
                </c:pt>
                <c:pt idx="3">
                  <c:v>2018*</c:v>
                </c:pt>
              </c:strCache>
            </c:strRef>
          </c:cat>
          <c:val>
            <c:numRef>
              <c:f>Sheet1!$C$2:$C$5</c:f>
              <c:numCache>
                <c:ptCount val="4"/>
                <c:pt idx="0">
                  <c:v>29.4</c:v>
                </c:pt>
                <c:pt idx="1">
                  <c:v>28.2</c:v>
                </c:pt>
                <c:pt idx="2">
                  <c:v>28.3</c:v>
                </c:pt>
                <c:pt idx="3">
                  <c:v>28.5</c:v>
                </c:pt>
              </c:numCache>
            </c:numRef>
          </c:val>
        </c:ser>
        <c:ser>
          <c:idx val="2"/>
          <c:order val="2"/>
          <c:tx>
            <c:strRef>
              <c:f>Sheet1!$D$1</c:f>
              <c:strCache>
                <c:ptCount val="1"/>
                <c:pt idx="0">
                  <c:v>TCL</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Sheet1!$A$2:$A$5</c:f>
              <c:strCache>
                <c:ptCount val="4"/>
                <c:pt idx="0">
                  <c:v>2015</c:v>
                </c:pt>
                <c:pt idx="1">
                  <c:v>2016</c:v>
                </c:pt>
                <c:pt idx="2">
                  <c:v>2017*</c:v>
                </c:pt>
                <c:pt idx="3">
                  <c:v>2018*</c:v>
                </c:pt>
              </c:strCache>
            </c:strRef>
          </c:cat>
          <c:val>
            <c:numRef>
              <c:f>Sheet1!$D$2:$D$5</c:f>
              <c:numCache>
                <c:ptCount val="4"/>
                <c:pt idx="0">
                  <c:v>13.1</c:v>
                </c:pt>
                <c:pt idx="1">
                  <c:v>13.2</c:v>
                </c:pt>
                <c:pt idx="2">
                  <c:v>14.34</c:v>
                </c:pt>
                <c:pt idx="3">
                  <c:v>15.3</c:v>
                </c:pt>
              </c:numCache>
            </c:numRef>
          </c:val>
        </c:ser>
        <c:ser>
          <c:idx val="3"/>
          <c:order val="3"/>
          <c:tx>
            <c:strRef>
              <c:f>Sheet1!$E$1</c:f>
              <c:strCache>
                <c:ptCount val="1"/>
                <c:pt idx="0">
                  <c:v>Hisense</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Sheet1!$A$2:$A$5</c:f>
              <c:strCache>
                <c:ptCount val="4"/>
                <c:pt idx="0">
                  <c:v>2015</c:v>
                </c:pt>
                <c:pt idx="1">
                  <c:v>2016</c:v>
                </c:pt>
                <c:pt idx="2">
                  <c:v>2017*</c:v>
                </c:pt>
                <c:pt idx="3">
                  <c:v>2018*</c:v>
                </c:pt>
              </c:strCache>
            </c:strRef>
          </c:cat>
          <c:val>
            <c:numRef>
              <c:f>Sheet1!$E$2:$E$5</c:f>
              <c:numCache>
                <c:ptCount val="4"/>
                <c:pt idx="0">
                  <c:v>12.8</c:v>
                </c:pt>
                <c:pt idx="1">
                  <c:v>13.3</c:v>
                </c:pt>
                <c:pt idx="2">
                  <c:v>12.8</c:v>
                </c:pt>
                <c:pt idx="3">
                  <c:v>14</c:v>
                </c:pt>
              </c:numCache>
            </c:numRef>
          </c:val>
        </c:ser>
        <c:ser>
          <c:idx val="4"/>
          <c:order val="4"/>
          <c:tx>
            <c:strRef>
              <c:f>Sheet1!$F$1</c:f>
              <c:strCache>
                <c:ptCount val="1"/>
                <c:pt idx="0">
                  <c:v>Sony</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Sheet1!$A$2:$A$5</c:f>
              <c:strCache>
                <c:ptCount val="4"/>
                <c:pt idx="0">
                  <c:v>2015</c:v>
                </c:pt>
                <c:pt idx="1">
                  <c:v>2016</c:v>
                </c:pt>
                <c:pt idx="2">
                  <c:v>2017*</c:v>
                </c:pt>
                <c:pt idx="3">
                  <c:v>2018*</c:v>
                </c:pt>
              </c:strCache>
            </c:strRef>
          </c:cat>
          <c:val>
            <c:numRef>
              <c:f>Sheet1!$F$2:$F$5</c:f>
              <c:numCache>
                <c:ptCount val="4"/>
                <c:pt idx="0">
                  <c:v>12.1</c:v>
                </c:pt>
                <c:pt idx="1">
                  <c:v>11.7</c:v>
                </c:pt>
                <c:pt idx="2">
                  <c:v>12.25</c:v>
                </c:pt>
                <c:pt idx="3">
                  <c:v>12.3</c:v>
                </c:pt>
              </c:numCache>
            </c:numRef>
          </c:val>
        </c:ser>
        <c:ser>
          <c:idx val="5"/>
          <c:order val="5"/>
          <c:tx>
            <c:strRef>
              <c:f>Sheet1!$G$1</c:f>
              <c:strCache>
                <c:ptCount val="1"/>
                <c:pt idx="0">
                  <c:v>Sharp</c:v>
                </c:pt>
              </c:strCache>
            </c:strRef>
          </c:tx>
          <c:spPr>
            <a:solidFill>
              <a:srgbClr val="EBB523"/>
            </a:solidFill>
            <a:ln>
              <a:solidFill>
                <a:srgbClr val="EBB523"/>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Sheet1!$A$2:$A$5</c:f>
              <c:strCache>
                <c:ptCount val="4"/>
                <c:pt idx="0">
                  <c:v>2015</c:v>
                </c:pt>
                <c:pt idx="1">
                  <c:v>2016</c:v>
                </c:pt>
                <c:pt idx="2">
                  <c:v>2017*</c:v>
                </c:pt>
                <c:pt idx="3">
                  <c:v>2018*</c:v>
                </c:pt>
              </c:strCache>
            </c:strRef>
          </c:cat>
          <c:val>
            <c:numRef>
              <c:f>Sheet1!$G$2:$G$5</c:f>
              <c:numCache>
                <c:ptCount val="4"/>
                <c:pt idx="2">
                  <c:v>9.4</c:v>
                </c:pt>
                <c:pt idx="3">
                  <c:v>12.1</c:v>
                </c:pt>
              </c:numCache>
            </c:numRef>
          </c:val>
        </c:ser>
        <c:ser>
          <c:idx val="6"/>
          <c:order val="6"/>
          <c:tx>
            <c:strRef>
              <c:f>Sheet1!$H$1</c:f>
              <c:strCache>
                <c:ptCount val="1"/>
                <c:pt idx="0">
                  <c:v>Others</c:v>
                </c:pt>
              </c:strCache>
            </c:strRef>
          </c:tx>
          <c:spPr>
            <a:solidFill>
              <a:srgbClr val="5D2B76"/>
            </a:solidFill>
            <a:ln>
              <a:solidFill>
                <a:srgbClr val="5D2B76"/>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Sheet1!$A$2:$A$5</c:f>
              <c:strCache>
                <c:ptCount val="4"/>
                <c:pt idx="0">
                  <c:v>2015</c:v>
                </c:pt>
                <c:pt idx="1">
                  <c:v>2016</c:v>
                </c:pt>
                <c:pt idx="2">
                  <c:v>2017*</c:v>
                </c:pt>
                <c:pt idx="3">
                  <c:v>2018*</c:v>
                </c:pt>
              </c:strCache>
            </c:strRef>
          </c:cat>
          <c:val>
            <c:numRef>
              <c:f>Sheet1!$H$2:$H$5</c:f>
              <c:numCache>
                <c:ptCount val="4"/>
                <c:pt idx="0">
                  <c:v>100.4</c:v>
                </c:pt>
                <c:pt idx="1">
                  <c:v>105</c:v>
                </c:pt>
                <c:pt idx="2">
                  <c:v>90.59</c:v>
                </c:pt>
                <c:pt idx="3">
                  <c:v>94.1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Shipments in million units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Sheet1!$A$2:$A$11</c:f>
              <c:strCache>
                <c:ptCount val="10"/>
                <c:pt idx="0">
                  <c:v>4Q '15</c:v>
                </c:pt>
                <c:pt idx="1">
                  <c:v>1Q '16</c:v>
                </c:pt>
                <c:pt idx="2">
                  <c:v>2Q '16</c:v>
                </c:pt>
                <c:pt idx="3">
                  <c:v>3Q '16</c:v>
                </c:pt>
                <c:pt idx="4">
                  <c:v>4Q '16</c:v>
                </c:pt>
                <c:pt idx="5">
                  <c:v>1Q' 17</c:v>
                </c:pt>
                <c:pt idx="6">
                  <c:v>2Q '17</c:v>
                </c:pt>
                <c:pt idx="7">
                  <c:v>3Q '17</c:v>
                </c:pt>
                <c:pt idx="8">
                  <c:v>1Q' 18</c:v>
                </c:pt>
                <c:pt idx="9">
                  <c:v>2Q '18</c:v>
                </c:pt>
              </c:strCache>
            </c:strRef>
          </c:cat>
          <c:val>
            <c:numRef>
              <c:f>Sheet1!$B$2:$B$11</c:f>
              <c:numCache>
                <c:ptCount val="10"/>
                <c:pt idx="0">
                  <c:v>16</c:v>
                </c:pt>
                <c:pt idx="1">
                  <c:v>10.5</c:v>
                </c:pt>
                <c:pt idx="2">
                  <c:v>10.6</c:v>
                </c:pt>
                <c:pt idx="3">
                  <c:v>11.3</c:v>
                </c:pt>
                <c:pt idx="4">
                  <c:v>15.5</c:v>
                </c:pt>
                <c:pt idx="5">
                  <c:v>10.15</c:v>
                </c:pt>
                <c:pt idx="6">
                  <c:v>9.45</c:v>
                </c:pt>
                <c:pt idx="7">
                  <c:v>10.45</c:v>
                </c:pt>
                <c:pt idx="8">
                  <c:v>10</c:v>
                </c:pt>
                <c:pt idx="9">
                  <c:v>8.9</c:v>
                </c:pt>
              </c:numCache>
            </c:numRef>
          </c:val>
        </c:ser>
        <c:ser>
          <c:idx val="1"/>
          <c:order val="1"/>
          <c:tx>
            <c:strRef>
              <c:f>Sheet1!$C$1</c:f>
              <c:strCache>
                <c:ptCount val="1"/>
                <c:pt idx="0">
                  <c:v>LGE</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Sheet1!$A$2:$A$11</c:f>
              <c:strCache>
                <c:ptCount val="10"/>
                <c:pt idx="0">
                  <c:v>4Q '15</c:v>
                </c:pt>
                <c:pt idx="1">
                  <c:v>1Q '16</c:v>
                </c:pt>
                <c:pt idx="2">
                  <c:v>2Q '16</c:v>
                </c:pt>
                <c:pt idx="3">
                  <c:v>3Q '16</c:v>
                </c:pt>
                <c:pt idx="4">
                  <c:v>4Q '16</c:v>
                </c:pt>
                <c:pt idx="5">
                  <c:v>1Q' 17</c:v>
                </c:pt>
                <c:pt idx="6">
                  <c:v>2Q '17</c:v>
                </c:pt>
                <c:pt idx="7">
                  <c:v>3Q '17</c:v>
                </c:pt>
                <c:pt idx="8">
                  <c:v>1Q' 18</c:v>
                </c:pt>
                <c:pt idx="9">
                  <c:v>2Q '18</c:v>
                </c:pt>
              </c:strCache>
            </c:strRef>
          </c:cat>
          <c:val>
            <c:numRef>
              <c:f>Sheet1!$C$2:$C$11</c:f>
              <c:numCache>
                <c:ptCount val="10"/>
                <c:pt idx="0">
                  <c:v>8.2</c:v>
                </c:pt>
                <c:pt idx="1">
                  <c:v>7.1</c:v>
                </c:pt>
                <c:pt idx="2">
                  <c:v>7</c:v>
                </c:pt>
                <c:pt idx="3">
                  <c:v>7.1</c:v>
                </c:pt>
                <c:pt idx="4">
                  <c:v>7.3</c:v>
                </c:pt>
                <c:pt idx="5">
                  <c:v>6.4</c:v>
                </c:pt>
                <c:pt idx="6">
                  <c:v>6.2</c:v>
                </c:pt>
                <c:pt idx="7">
                  <c:v>6.8</c:v>
                </c:pt>
                <c:pt idx="8">
                  <c:v>7</c:v>
                </c:pt>
                <c:pt idx="9">
                  <c:v>6.7</c:v>
                </c:pt>
              </c:numCache>
            </c:numRef>
          </c:val>
        </c:ser>
        <c:ser>
          <c:idx val="2"/>
          <c:order val="2"/>
          <c:tx>
            <c:strRef>
              <c:f>Sheet1!$D$1</c:f>
              <c:strCache>
                <c:ptCount val="1"/>
                <c:pt idx="0">
                  <c:v>TCL</c:v>
                </c:pt>
              </c:strCache>
            </c:strRef>
          </c:tx>
          <c:spPr>
            <a:solidFill>
              <a:srgbClr val="BABABA"/>
            </a:solidFill>
            <a:ln>
              <a:solidFill>
                <a:srgbClr val="BABABA"/>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Sheet1!$A$2:$A$11</c:f>
              <c:strCache>
                <c:ptCount val="10"/>
                <c:pt idx="0">
                  <c:v>4Q '15</c:v>
                </c:pt>
                <c:pt idx="1">
                  <c:v>1Q '16</c:v>
                </c:pt>
                <c:pt idx="2">
                  <c:v>2Q '16</c:v>
                </c:pt>
                <c:pt idx="3">
                  <c:v>3Q '16</c:v>
                </c:pt>
                <c:pt idx="4">
                  <c:v>4Q '16</c:v>
                </c:pt>
                <c:pt idx="5">
                  <c:v>1Q' 17</c:v>
                </c:pt>
                <c:pt idx="6">
                  <c:v>2Q '17</c:v>
                </c:pt>
                <c:pt idx="7">
                  <c:v>3Q '17</c:v>
                </c:pt>
                <c:pt idx="8">
                  <c:v>1Q' 18</c:v>
                </c:pt>
                <c:pt idx="9">
                  <c:v>2Q '18</c:v>
                </c:pt>
              </c:strCache>
            </c:strRef>
          </c:cat>
          <c:val>
            <c:numRef>
              <c:f>Sheet1!$D$2:$D$11</c:f>
              <c:numCache>
                <c:ptCount val="10"/>
                <c:pt idx="0">
                  <c:v>3.09</c:v>
                </c:pt>
                <c:pt idx="1">
                  <c:v>3.2</c:v>
                </c:pt>
                <c:pt idx="2">
                  <c:v>2.6</c:v>
                </c:pt>
                <c:pt idx="3">
                  <c:v>3.7</c:v>
                </c:pt>
                <c:pt idx="4">
                  <c:v>3.66</c:v>
                </c:pt>
                <c:pt idx="5">
                  <c:v>2.84</c:v>
                </c:pt>
                <c:pt idx="6">
                  <c:v>3.44</c:v>
                </c:pt>
                <c:pt idx="7">
                  <c:v>4.1</c:v>
                </c:pt>
                <c:pt idx="8">
                  <c:v>3.97</c:v>
                </c:pt>
                <c:pt idx="9">
                  <c:v>3.77</c:v>
                </c:pt>
              </c:numCache>
            </c:numRef>
          </c:val>
        </c:ser>
        <c:ser>
          <c:idx val="3"/>
          <c:order val="3"/>
          <c:tx>
            <c:strRef>
              <c:f>Sheet1!$E$1</c:f>
              <c:strCache>
                <c:ptCount val="1"/>
                <c:pt idx="0">
                  <c:v>Hisense</c:v>
                </c:pt>
              </c:strCache>
            </c:strRef>
          </c:tx>
          <c:spPr>
            <a:solidFill>
              <a:srgbClr val="A60B0B"/>
            </a:solidFill>
            <a:ln>
              <a:solidFill>
                <a:srgbClr val="A60B0B"/>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Sheet1!$A$2:$A$11</c:f>
              <c:strCache>
                <c:ptCount val="10"/>
                <c:pt idx="0">
                  <c:v>4Q '15</c:v>
                </c:pt>
                <c:pt idx="1">
                  <c:v>1Q '16</c:v>
                </c:pt>
                <c:pt idx="2">
                  <c:v>2Q '16</c:v>
                </c:pt>
                <c:pt idx="3">
                  <c:v>3Q '16</c:v>
                </c:pt>
                <c:pt idx="4">
                  <c:v>4Q '16</c:v>
                </c:pt>
                <c:pt idx="5">
                  <c:v>1Q' 17</c:v>
                </c:pt>
                <c:pt idx="6">
                  <c:v>2Q '17</c:v>
                </c:pt>
                <c:pt idx="7">
                  <c:v>3Q '17</c:v>
                </c:pt>
                <c:pt idx="8">
                  <c:v>1Q' 18</c:v>
                </c:pt>
                <c:pt idx="9">
                  <c:v>2Q '18</c:v>
                </c:pt>
              </c:strCache>
            </c:strRef>
          </c:cat>
          <c:val>
            <c:numRef>
              <c:f>Sheet1!$E$2:$E$11</c:f>
              <c:numCache>
                <c:ptCount val="10"/>
                <c:pt idx="0">
                  <c:v>3.05</c:v>
                </c:pt>
                <c:pt idx="1">
                  <c:v>3.47</c:v>
                </c:pt>
                <c:pt idx="2">
                  <c:v>2.71</c:v>
                </c:pt>
                <c:pt idx="3">
                  <c:v>3.5</c:v>
                </c:pt>
                <c:pt idx="4">
                  <c:v>3.65</c:v>
                </c:pt>
                <c:pt idx="5">
                  <c:v>2.5</c:v>
                </c:pt>
                <c:pt idx="6">
                  <c:v>2.43</c:v>
                </c:pt>
                <c:pt idx="7">
                  <c:v>3.83</c:v>
                </c:pt>
                <c:pt idx="8">
                  <c:v>3.25</c:v>
                </c:pt>
                <c:pt idx="9">
                  <c:v>3.02</c:v>
                </c:pt>
              </c:numCache>
            </c:numRef>
          </c:val>
        </c:ser>
        <c:ser>
          <c:idx val="4"/>
          <c:order val="4"/>
          <c:tx>
            <c:strRef>
              <c:f>Sheet1!$F$1</c:f>
              <c:strCache>
                <c:ptCount val="1"/>
                <c:pt idx="0">
                  <c:v>Sony</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Sheet1!$A$2:$A$11</c:f>
              <c:strCache>
                <c:ptCount val="10"/>
                <c:pt idx="0">
                  <c:v>4Q '15</c:v>
                </c:pt>
                <c:pt idx="1">
                  <c:v>1Q '16</c:v>
                </c:pt>
                <c:pt idx="2">
                  <c:v>2Q '16</c:v>
                </c:pt>
                <c:pt idx="3">
                  <c:v>3Q '16</c:v>
                </c:pt>
                <c:pt idx="4">
                  <c:v>4Q '16</c:v>
                </c:pt>
                <c:pt idx="5">
                  <c:v>1Q' 17</c:v>
                </c:pt>
                <c:pt idx="6">
                  <c:v>2Q '17</c:v>
                </c:pt>
                <c:pt idx="7">
                  <c:v>3Q '17</c:v>
                </c:pt>
                <c:pt idx="8">
                  <c:v>1Q' 18</c:v>
                </c:pt>
                <c:pt idx="9">
                  <c:v>2Q '18</c:v>
                </c:pt>
              </c:strCache>
            </c:strRef>
          </c:cat>
          <c:val>
            <c:numRef>
              <c:f>Sheet1!$F$2:$F$11</c:f>
              <c:numCache>
                <c:ptCount val="10"/>
                <c:pt idx="0">
                  <c:v>3.6</c:v>
                </c:pt>
                <c:pt idx="1">
                  <c:v>2.4</c:v>
                </c:pt>
                <c:pt idx="2">
                  <c:v>2.65</c:v>
                </c:pt>
                <c:pt idx="3">
                  <c:v>3.1</c:v>
                </c:pt>
                <c:pt idx="4">
                  <c:v>3.95</c:v>
                </c:pt>
                <c:pt idx="5">
                  <c:v>2.14</c:v>
                </c:pt>
                <c:pt idx="6">
                  <c:v>2.48</c:v>
                </c:pt>
                <c:pt idx="7">
                  <c:v>3.25</c:v>
                </c:pt>
                <c:pt idx="8">
                  <c:v>2.52</c:v>
                </c:pt>
                <c:pt idx="9">
                  <c:v>2.59</c:v>
                </c:pt>
              </c:numCache>
            </c:numRef>
          </c:val>
        </c:ser>
        <c:ser>
          <c:idx val="5"/>
          <c:order val="5"/>
          <c:tx>
            <c:strRef>
              <c:f>Sheet1!$G$1</c:f>
              <c:strCache>
                <c:ptCount val="1"/>
                <c:pt idx="0">
                  <c:v>Sharp</c:v>
                </c:pt>
              </c:strCache>
            </c:strRef>
          </c:tx>
          <c:spPr>
            <a:solidFill>
              <a:srgbClr val="EBB523"/>
            </a:solidFill>
            <a:ln>
              <a:solidFill>
                <a:srgbClr val="EBB523"/>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Sheet1!$A$2:$A$11</c:f>
              <c:strCache>
                <c:ptCount val="10"/>
                <c:pt idx="0">
                  <c:v>4Q '15</c:v>
                </c:pt>
                <c:pt idx="1">
                  <c:v>1Q '16</c:v>
                </c:pt>
                <c:pt idx="2">
                  <c:v>2Q '16</c:v>
                </c:pt>
                <c:pt idx="3">
                  <c:v>3Q '16</c:v>
                </c:pt>
                <c:pt idx="4">
                  <c:v>4Q '16</c:v>
                </c:pt>
                <c:pt idx="5">
                  <c:v>1Q' 17</c:v>
                </c:pt>
                <c:pt idx="6">
                  <c:v>2Q '17</c:v>
                </c:pt>
                <c:pt idx="7">
                  <c:v>3Q '17</c:v>
                </c:pt>
                <c:pt idx="8">
                  <c:v>1Q' 18</c:v>
                </c:pt>
                <c:pt idx="9">
                  <c:v>2Q '18</c:v>
                </c:pt>
              </c:strCache>
            </c:strRef>
          </c:cat>
          <c:val>
            <c:numRef>
              <c:f>Sheet1!$G$2:$G$11</c:f>
              <c:numCache>
                <c:ptCount val="10"/>
                <c:pt idx="5">
                  <c:v>1.29</c:v>
                </c:pt>
                <c:pt idx="6">
                  <c:v>2.52</c:v>
                </c:pt>
                <c:pt idx="7">
                  <c:v>2.1</c:v>
                </c:pt>
              </c:numCache>
            </c:numRef>
          </c:val>
        </c:ser>
        <c:ser>
          <c:idx val="6"/>
          <c:order val="6"/>
          <c:tx>
            <c:strRef>
              <c:f>Sheet1!$H$1</c:f>
              <c:strCache>
                <c:ptCount val="1"/>
                <c:pt idx="0">
                  <c:v>Others</c:v>
                </c:pt>
              </c:strCache>
            </c:strRef>
          </c:tx>
          <c:spPr>
            <a:solidFill>
              <a:srgbClr val="5D2B76"/>
            </a:solidFill>
            <a:ln>
              <a:solidFill>
                <a:srgbClr val="5D2B76"/>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Sheet1!$A$2:$A$11</c:f>
              <c:strCache>
                <c:ptCount val="10"/>
                <c:pt idx="0">
                  <c:v>4Q '15</c:v>
                </c:pt>
                <c:pt idx="1">
                  <c:v>1Q '16</c:v>
                </c:pt>
                <c:pt idx="2">
                  <c:v>2Q '16</c:v>
                </c:pt>
                <c:pt idx="3">
                  <c:v>3Q '16</c:v>
                </c:pt>
                <c:pt idx="4">
                  <c:v>4Q '16</c:v>
                </c:pt>
                <c:pt idx="5">
                  <c:v>1Q' 17</c:v>
                </c:pt>
                <c:pt idx="6">
                  <c:v>2Q '17</c:v>
                </c:pt>
                <c:pt idx="7">
                  <c:v>3Q '17</c:v>
                </c:pt>
                <c:pt idx="8">
                  <c:v>1Q' 18</c:v>
                </c:pt>
                <c:pt idx="9">
                  <c:v>2Q '18</c:v>
                </c:pt>
              </c:strCache>
            </c:strRef>
          </c:cat>
          <c:val>
            <c:numRef>
              <c:f>Sheet1!$H$2:$H$11</c:f>
              <c:numCache>
                <c:ptCount val="10"/>
                <c:pt idx="0">
                  <c:v>27.14</c:v>
                </c:pt>
                <c:pt idx="1">
                  <c:v>21.65</c:v>
                </c:pt>
                <c:pt idx="2">
                  <c:v>24.39</c:v>
                </c:pt>
                <c:pt idx="3">
                  <c:v>28.45</c:v>
                </c:pt>
                <c:pt idx="4">
                  <c:v>30.2</c:v>
                </c:pt>
                <c:pt idx="5">
                  <c:v>18.72</c:v>
                </c:pt>
                <c:pt idx="6">
                  <c:v>20.85</c:v>
                </c:pt>
                <c:pt idx="7">
                  <c:v>24.47</c:v>
                </c:pt>
                <c:pt idx="8">
                  <c:v>22.88</c:v>
                </c:pt>
                <c:pt idx="9">
                  <c:v>22.77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Shipments in million units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Sheet1!$B$2:$B$11</c:f>
              <c:numCache>
                <c:ptCount val="10"/>
                <c:pt idx="0">
                  <c:v>0.197</c:v>
                </c:pt>
                <c:pt idx="1">
                  <c:v>0.188</c:v>
                </c:pt>
                <c:pt idx="2">
                  <c:v>0.179</c:v>
                </c:pt>
                <c:pt idx="3">
                  <c:v>0.188</c:v>
                </c:pt>
                <c:pt idx="4">
                  <c:v>0.2</c:v>
                </c:pt>
                <c:pt idx="5">
                  <c:v>0.205</c:v>
                </c:pt>
                <c:pt idx="6">
                  <c:v>0.2082</c:v>
                </c:pt>
                <c:pt idx="7">
                  <c:v>0.21</c:v>
                </c:pt>
                <c:pt idx="8">
                  <c:v>0.216</c:v>
                </c:pt>
                <c:pt idx="9">
                  <c:v>0.202</c:v>
                </c:pt>
              </c:numCache>
            </c:numRef>
          </c:val>
        </c:ser>
        <c:ser>
          <c:idx val="1"/>
          <c:order val="1"/>
          <c:tx>
            <c:strRef>
              <c:f>Sheet1!$C$1</c:f>
              <c:strCache>
                <c:ptCount val="1"/>
                <c:pt idx="0">
                  <c:v>LG Electronics</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Sheet1!$C$2:$C$11</c:f>
              <c:numCache>
                <c:ptCount val="10"/>
                <c:pt idx="0">
                  <c:v>0.1</c:v>
                </c:pt>
                <c:pt idx="1">
                  <c:v>0.112</c:v>
                </c:pt>
                <c:pt idx="2">
                  <c:v>0.121</c:v>
                </c:pt>
                <c:pt idx="3">
                  <c:v>0.12</c:v>
                </c:pt>
                <c:pt idx="4">
                  <c:v>0.131</c:v>
                </c:pt>
                <c:pt idx="5">
                  <c:v>0.138</c:v>
                </c:pt>
                <c:pt idx="6">
                  <c:v>0.1358</c:v>
                </c:pt>
                <c:pt idx="7">
                  <c:v>0.124</c:v>
                </c:pt>
                <c:pt idx="8">
                  <c:v>0.119</c:v>
                </c:pt>
                <c:pt idx="9">
                  <c:v>0.121</c:v>
                </c:pt>
              </c:numCache>
            </c:numRef>
          </c:val>
        </c:ser>
        <c:ser>
          <c:idx val="2"/>
          <c:order val="2"/>
          <c:tx>
            <c:strRef>
              <c:f>Sheet1!$D$1</c:f>
              <c:strCache>
                <c:ptCount val="1"/>
                <c:pt idx="0">
                  <c:v>TCL</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Sheet1!$D$2:$D$11</c:f>
              <c:numCache>
                <c:ptCount val="10"/>
                <c:pt idx="0">
                  <c:v>0.023</c:v>
                </c:pt>
                <c:pt idx="1">
                  <c:v>0.046</c:v>
                </c:pt>
                <c:pt idx="2">
                  <c:v>0.036</c:v>
                </c:pt>
                <c:pt idx="3">
                  <c:v>0.048</c:v>
                </c:pt>
                <c:pt idx="4">
                  <c:v>0.058</c:v>
                </c:pt>
                <c:pt idx="5">
                  <c:v>0.065</c:v>
                </c:pt>
                <c:pt idx="6">
                  <c:v>0.0519</c:v>
                </c:pt>
                <c:pt idx="7">
                  <c:v>0.077</c:v>
                </c:pt>
                <c:pt idx="8">
                  <c:v>0.09</c:v>
                </c:pt>
                <c:pt idx="9">
                  <c:v>0.109</c:v>
                </c:pt>
              </c:numCache>
            </c:numRef>
          </c:val>
        </c:ser>
        <c:ser>
          <c:idx val="3"/>
          <c:order val="3"/>
          <c:tx>
            <c:strRef>
              <c:f>Sheet1!$E$1</c:f>
              <c:strCache>
                <c:ptCount val="1"/>
                <c:pt idx="0">
                  <c:v>Hisense</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Sheet1!$E$2:$E$11</c:f>
              <c:numCache>
                <c:ptCount val="10"/>
                <c:pt idx="0">
                  <c:v>0.016</c:v>
                </c:pt>
                <c:pt idx="1">
                  <c:v>0.041</c:v>
                </c:pt>
                <c:pt idx="2">
                  <c:v>0.039</c:v>
                </c:pt>
                <c:pt idx="3">
                  <c:v>0.045</c:v>
                </c:pt>
                <c:pt idx="4">
                  <c:v>0.047</c:v>
                </c:pt>
                <c:pt idx="5">
                  <c:v>0.047</c:v>
                </c:pt>
                <c:pt idx="6">
                  <c:v>0.0493</c:v>
                </c:pt>
                <c:pt idx="7">
                  <c:v>0.056</c:v>
                </c:pt>
                <c:pt idx="8">
                  <c:v>0.061</c:v>
                </c:pt>
                <c:pt idx="9">
                  <c:v>0.06</c:v>
                </c:pt>
              </c:numCache>
            </c:numRef>
          </c:val>
        </c:ser>
        <c:ser>
          <c:idx val="4"/>
          <c:order val="4"/>
          <c:tx>
            <c:strRef>
              <c:f>Sheet1!$F$1</c:f>
              <c:strCache>
                <c:ptCount val="1"/>
                <c:pt idx="0">
                  <c:v>Sony</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Sheet1!$F$2:$F$11</c:f>
              <c:numCache>
                <c:ptCount val="10"/>
                <c:pt idx="0">
                  <c:v>0.137</c:v>
                </c:pt>
                <c:pt idx="1">
                  <c:v>0.105</c:v>
                </c:pt>
                <c:pt idx="2">
                  <c:v>0.113</c:v>
                </c:pt>
                <c:pt idx="3">
                  <c:v>0.099</c:v>
                </c:pt>
                <c:pt idx="4">
                  <c:v>0.074</c:v>
                </c:pt>
                <c:pt idx="5">
                  <c:v>0.062</c:v>
                </c:pt>
                <c:pt idx="6">
                  <c:v>0.0622</c:v>
                </c:pt>
                <c:pt idx="7">
                  <c:v>0.055</c:v>
                </c:pt>
                <c:pt idx="8">
                  <c:v>0.056</c:v>
                </c:pt>
                <c:pt idx="9">
                  <c:v>0.056</c:v>
                </c:pt>
              </c:numCache>
            </c:numRef>
          </c:val>
        </c:ser>
        <c:ser>
          <c:idx val="5"/>
          <c:order val="5"/>
          <c:tx>
            <c:strRef>
              <c:f>Sheet1!$G$1</c:f>
              <c:strCache>
                <c:ptCount val="1"/>
                <c:pt idx="0">
                  <c:v>Sharp</c:v>
                </c:pt>
              </c:strCache>
            </c:strRef>
          </c:tx>
          <c:spPr>
            <a:solidFill>
              <a:srgbClr val="EBB523"/>
            </a:solidFill>
            <a:ln>
              <a:solidFill>
                <a:srgbClr val="EBB523"/>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delete val="1"/>
              <c:txPr>
                <a:bodyPr/>
                <a:p>
                  <a:pPr>
                    <a:defRPr smtId="4294967295">
                      <a:noFill/>
                    </a:defRPr>
                  </a:pPr>
                </a:p>
              </c:txPr>
            </c:dLbl>
            <c:dLbl>
              <c:idx val="7"/>
              <c:delete val="1"/>
              <c:txPr>
                <a:bodyPr/>
                <a:p>
                  <a:pPr>
                    <a:defRPr smtId="4294967295">
                      <a:noFill/>
                    </a:defRPr>
                  </a:pPr>
                </a:p>
              </c:txPr>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Sheet1!$G$2:$G$11</c:f>
              <c:numCache>
                <c:ptCount val="10"/>
                <c:pt idx="0">
                  <c:v>0.09</c:v>
                </c:pt>
                <c:pt idx="1">
                  <c:v>0.067</c:v>
                </c:pt>
                <c:pt idx="2">
                  <c:v>0.074</c:v>
                </c:pt>
                <c:pt idx="3">
                  <c:v>0.066</c:v>
                </c:pt>
                <c:pt idx="4">
                  <c:v>0.041</c:v>
                </c:pt>
                <c:pt idx="5">
                  <c:v>0.038</c:v>
                </c:pt>
                <c:pt idx="8">
                  <c:v>0.045</c:v>
                </c:pt>
                <c:pt idx="9">
                  <c:v>0.042</c:v>
                </c:pt>
              </c:numCache>
            </c:numRef>
          </c:val>
        </c:ser>
        <c:ser>
          <c:idx val="6"/>
          <c:order val="6"/>
          <c:tx>
            <c:strRef>
              <c:f>Sheet1!$H$1</c:f>
              <c:strCache>
                <c:ptCount val="1"/>
                <c:pt idx="0">
                  <c:v>AOC/TP Vision</c:v>
                </c:pt>
              </c:strCache>
            </c:strRef>
          </c:tx>
          <c:spPr>
            <a:solidFill>
              <a:srgbClr val="5D2B76"/>
            </a:solidFill>
            <a:ln>
              <a:solidFill>
                <a:srgbClr val="5D2B76"/>
              </a:solidFill>
            </a:ln>
          </c:spPr>
          <c:invertIfNegative val="0"/>
          <c:dLbls>
            <c:dLbl>
              <c:idx val="0"/>
              <c:delete val="1"/>
              <c:txPr>
                <a:bodyPr/>
                <a:p>
                  <a:pPr>
                    <a:defRPr smtId="4294967295">
                      <a:noFill/>
                    </a:defRPr>
                  </a:pPr>
                </a:p>
              </c:txPr>
            </c:dLbl>
            <c:dLbl>
              <c:idx val="1"/>
              <c:delete val="1"/>
              <c:txPr>
                <a:bodyPr/>
                <a:p>
                  <a:pPr>
                    <a:defRPr smtId="4294967295">
                      <a:noFill/>
                    </a:defRPr>
                  </a:pPr>
                </a:p>
              </c:txPr>
            </c:dLbl>
            <c:dLbl>
              <c:idx val="2"/>
              <c:delete val="1"/>
              <c:txPr>
                <a:bodyPr/>
                <a:p>
                  <a:pPr>
                    <a:defRPr smtId="4294967295">
                      <a:noFill/>
                    </a:defRPr>
                  </a:pPr>
                </a:p>
              </c:txPr>
            </c:dLbl>
            <c:dLbl>
              <c:idx val="3"/>
              <c:delete val="1"/>
              <c:txPr>
                <a:bodyPr/>
                <a:p>
                  <a:pPr>
                    <a:defRPr smtId="4294967295">
                      <a:noFill/>
                    </a:defRPr>
                  </a:pPr>
                </a:p>
              </c:txPr>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Sheet1!$H$2:$H$11</c:f>
              <c:numCache>
                <c:ptCount val="10"/>
                <c:pt idx="4">
                  <c:v>0.04</c:v>
                </c:pt>
                <c:pt idx="5">
                  <c:v>0.041</c:v>
                </c:pt>
                <c:pt idx="6">
                  <c:v>0.0324</c:v>
                </c:pt>
                <c:pt idx="7">
                  <c:v>0.037</c:v>
                </c:pt>
                <c:pt idx="8">
                  <c:v>0.038</c:v>
                </c:pt>
                <c:pt idx="9">
                  <c:v>0.041</c:v>
                </c:pt>
              </c:numCache>
            </c:numRef>
          </c:val>
        </c:ser>
        <c:ser>
          <c:idx val="7"/>
          <c:order val="7"/>
          <c:tx>
            <c:strRef>
              <c:f>Sheet1!$I$1</c:f>
              <c:strCache>
                <c:ptCount val="1"/>
                <c:pt idx="0">
                  <c:v>Skyworth</c:v>
                </c:pt>
              </c:strCache>
            </c:strRef>
          </c:tx>
          <c:spPr>
            <a:solidFill>
              <a:srgbClr val="C271DA"/>
            </a:solidFill>
            <a:ln>
              <a:solidFill>
                <a:srgbClr val="C271DA"/>
              </a:solidFill>
            </a:ln>
          </c:spPr>
          <c:invertIfNegative val="0"/>
          <c:dLbls>
            <c:dLbl>
              <c:idx val="0"/>
              <c:delete val="1"/>
              <c:txPr>
                <a:bodyPr/>
                <a:p>
                  <a:pPr>
                    <a:defRPr smtId="4294967295">
                      <a:noFill/>
                    </a:defRPr>
                  </a:pPr>
                </a:p>
              </c:txPr>
            </c:dLbl>
            <c:dLbl>
              <c:idx val="1"/>
              <c:delete val="1"/>
              <c:txPr>
                <a:bodyPr/>
                <a:p>
                  <a:pPr>
                    <a:defRPr smtId="4294967295">
                      <a:noFill/>
                    </a:defRPr>
                  </a:pPr>
                </a:p>
              </c:txPr>
            </c:dLbl>
            <c:dLbl>
              <c:idx val="2"/>
              <c:delete val="1"/>
              <c:txPr>
                <a:bodyPr/>
                <a:p>
                  <a:pPr>
                    <a:defRPr smtId="4294967295">
                      <a:noFill/>
                    </a:defRPr>
                  </a:pPr>
                </a:p>
              </c:txPr>
            </c:dLbl>
            <c:dLbl>
              <c:idx val="3"/>
              <c:delete val="1"/>
              <c:txPr>
                <a:bodyPr/>
                <a:p>
                  <a:pPr>
                    <a:defRPr smtId="4294967295">
                      <a:noFill/>
                    </a:defRPr>
                  </a:pPr>
                </a:p>
              </c:txPr>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Sheet1!$I$2:$I$11</c:f>
              <c:numCache>
                <c:ptCount val="10"/>
                <c:pt idx="4">
                  <c:v>0.041</c:v>
                </c:pt>
                <c:pt idx="5">
                  <c:v>0.044</c:v>
                </c:pt>
                <c:pt idx="6">
                  <c:v>0.0395</c:v>
                </c:pt>
                <c:pt idx="7">
                  <c:v>0.046</c:v>
                </c:pt>
                <c:pt idx="8">
                  <c:v>0.037</c:v>
                </c:pt>
                <c:pt idx="9">
                  <c:v>0.038</c:v>
                </c:pt>
              </c:numCache>
            </c:numRef>
          </c:val>
        </c:ser>
        <c:ser>
          <c:idx val="8"/>
          <c:order val="8"/>
          <c:tx>
            <c:strRef>
              <c:f>Sheet1!$J$1</c:f>
              <c:strCache>
                <c:ptCount val="1"/>
                <c:pt idx="0">
                  <c:v>Haier</c:v>
                </c:pt>
              </c:strCache>
            </c:strRef>
          </c:tx>
          <c:spPr>
            <a:solidFill>
              <a:srgbClr val="76A5E3"/>
            </a:solidFill>
            <a:ln>
              <a:solidFill>
                <a:srgbClr val="76A5E3"/>
              </a:solidFill>
            </a:ln>
          </c:spPr>
          <c:invertIfNegative val="0"/>
          <c:dLbls>
            <c:dLbl>
              <c:idx val="0"/>
              <c:delete val="1"/>
              <c:txPr>
                <a:bodyPr/>
                <a:p>
                  <a:pPr>
                    <a:defRPr smtId="4294967295">
                      <a:noFill/>
                    </a:defRPr>
                  </a:pPr>
                </a:p>
              </c:txPr>
            </c:dLbl>
            <c:dLbl>
              <c:idx val="1"/>
              <c:delete val="1"/>
              <c:txPr>
                <a:bodyPr/>
                <a:p>
                  <a:pPr>
                    <a:defRPr smtId="4294967295">
                      <a:noFill/>
                    </a:defRPr>
                  </a:pPr>
                </a:p>
              </c:txPr>
            </c:dLbl>
            <c:dLbl>
              <c:idx val="2"/>
              <c:delete val="1"/>
              <c:txPr>
                <a:bodyPr/>
                <a:p>
                  <a:pPr>
                    <a:defRPr smtId="4294967295">
                      <a:noFill/>
                    </a:defRPr>
                  </a:pPr>
                </a:p>
              </c:txPr>
            </c:dLbl>
            <c:dLbl>
              <c:idx val="3"/>
              <c:delete val="1"/>
              <c:txPr>
                <a:bodyPr/>
                <a:p>
                  <a:pPr>
                    <a:defRPr smtId="4294967295">
                      <a:noFill/>
                    </a:defRPr>
                  </a:pPr>
                </a:p>
              </c:txPr>
            </c:dLbl>
            <c:dLbl>
              <c:idx val="4"/>
              <c:delete val="1"/>
              <c:txPr>
                <a:bodyPr/>
                <a:p>
                  <a:pPr>
                    <a:defRPr smtId="4294967295">
                      <a:noFill/>
                    </a:defRPr>
                  </a:pPr>
                </a:p>
              </c:txPr>
            </c:dLbl>
            <c:dLbl>
              <c:idx val="5"/>
              <c:delete val="1"/>
              <c:txPr>
                <a:bodyPr/>
                <a:p>
                  <a:pPr>
                    <a:defRPr smtId="4294967295">
                      <a:noFill/>
                    </a:defRPr>
                  </a:pPr>
                </a:p>
              </c:txPr>
            </c:dLbl>
            <c:dLbl>
              <c:idx val="6"/>
              <c:delete val="1"/>
              <c:txPr>
                <a:bodyPr/>
                <a:p>
                  <a:pPr>
                    <a:defRPr smtId="4294967295">
                      <a:noFill/>
                    </a:defRPr>
                  </a:pPr>
                </a:p>
              </c:txPr>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Sheet1!$J$2:$J$11</c:f>
              <c:numCache>
                <c:ptCount val="10"/>
                <c:pt idx="7">
                  <c:v>0.029</c:v>
                </c:pt>
                <c:pt idx="8">
                  <c:v>0.034</c:v>
                </c:pt>
                <c:pt idx="9">
                  <c:v>0.03</c:v>
                </c:pt>
              </c:numCache>
            </c:numRef>
          </c:val>
        </c:ser>
        <c:ser>
          <c:idx val="9"/>
          <c:order val="9"/>
          <c:tx>
            <c:strRef>
              <c:f>Sheet1!$K$1</c:f>
              <c:strCache>
                <c:ptCount val="1"/>
                <c:pt idx="0">
                  <c:v>Panasonic</c:v>
                </c:pt>
              </c:strCache>
            </c:strRef>
          </c:tx>
          <c:spPr>
            <a:solidFill>
              <a:srgbClr val="099676"/>
            </a:solidFill>
            <a:ln>
              <a:solidFill>
                <a:srgbClr val="099676"/>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Sheet1!$K$2:$K$11</c:f>
              <c:numCache>
                <c:ptCount val="10"/>
                <c:pt idx="0">
                  <c:v>0.042</c:v>
                </c:pt>
                <c:pt idx="1">
                  <c:v>0.044</c:v>
                </c:pt>
                <c:pt idx="2">
                  <c:v>0.05</c:v>
                </c:pt>
                <c:pt idx="3">
                  <c:v>0.062</c:v>
                </c:pt>
                <c:pt idx="4">
                  <c:v>0.05</c:v>
                </c:pt>
                <c:pt idx="5">
                  <c:v>0.039</c:v>
                </c:pt>
                <c:pt idx="6">
                  <c:v>0.0359</c:v>
                </c:pt>
                <c:pt idx="7">
                  <c:v>0.029</c:v>
                </c:pt>
                <c:pt idx="8">
                  <c:v>0.032</c:v>
                </c:pt>
                <c:pt idx="9">
                  <c:v>0.029</c:v>
                </c:pt>
              </c:numCache>
            </c:numRef>
          </c:val>
        </c:ser>
        <c:ser>
          <c:idx val="10"/>
          <c:order val="10"/>
          <c:tx>
            <c:strRef>
              <c:f>Sheet1!$L$1</c:f>
              <c:strCache>
                <c:ptCount val="1"/>
                <c:pt idx="0">
                  <c:v>Toshiba</c:v>
                </c:pt>
              </c:strCache>
            </c:strRef>
          </c:tx>
          <c:spPr>
            <a:solidFill>
              <a:srgbClr val="919191"/>
            </a:solidFill>
            <a:ln>
              <a:solidFill>
                <a:srgbClr val="919191"/>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delete val="1"/>
              <c:txPr>
                <a:bodyPr/>
                <a:p>
                  <a:pPr>
                    <a:defRPr smtId="4294967295">
                      <a:noFill/>
                    </a:defRPr>
                  </a:pPr>
                </a:p>
              </c:txPr>
            </c:dLbl>
            <c:dLbl>
              <c:idx val="8"/>
              <c:delete val="1"/>
              <c:txPr>
                <a:bodyPr/>
                <a:p>
                  <a:pPr>
                    <a:defRPr smtId="4294967295">
                      <a:noFill/>
                    </a:defRPr>
                  </a:pPr>
                </a:p>
              </c:txPr>
            </c:dLbl>
            <c:dLbl>
              <c:idx val="9"/>
              <c:delete val="1"/>
              <c:txPr>
                <a:bodyPr/>
                <a:p>
                  <a:pPr>
                    <a:defRPr smtId="4294967295">
                      <a:noFill/>
                    </a:defRPr>
                  </a:pPr>
                </a:p>
              </c:txPr>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Sheet1!$L$2:$L$11</c:f>
              <c:numCache>
                <c:ptCount val="10"/>
                <c:pt idx="0">
                  <c:v>0.064</c:v>
                </c:pt>
                <c:pt idx="1">
                  <c:v>0.058</c:v>
                </c:pt>
                <c:pt idx="2">
                  <c:v>0.073</c:v>
                </c:pt>
                <c:pt idx="3">
                  <c:v>0.072</c:v>
                </c:pt>
                <c:pt idx="4">
                  <c:v>0.055</c:v>
                </c:pt>
                <c:pt idx="5">
                  <c:v>0.042</c:v>
                </c:pt>
                <c:pt idx="6">
                  <c:v>0.034</c:v>
                </c:pt>
              </c:numCache>
            </c:numRef>
          </c:val>
        </c:ser>
        <c:ser>
          <c:idx val="11"/>
          <c:order val="11"/>
          <c:tx>
            <c:strRef>
              <c:f>Sheet1!$M$1</c:f>
              <c:strCache>
                <c:ptCount val="1"/>
                <c:pt idx="0">
                  <c:v>Vizio</c:v>
                </c:pt>
              </c:strCache>
            </c:strRef>
          </c:tx>
          <c:spPr>
            <a:solidFill>
              <a:srgbClr val="C85A79"/>
            </a:solidFill>
            <a:ln>
              <a:solidFill>
                <a:srgbClr val="C85A79"/>
              </a:solidFill>
            </a:ln>
          </c:spPr>
          <c:invertIfNegative val="0"/>
          <c:dLbls>
            <c:dLbl>
              <c:idx val="0"/>
              <c:delete val="1"/>
              <c:txPr>
                <a:bodyPr/>
                <a:p>
                  <a:pPr>
                    <a:defRPr smtId="4294967295">
                      <a:noFill/>
                    </a:defRPr>
                  </a:pPr>
                </a:p>
              </c:txPr>
            </c:dLbl>
            <c:dLbl>
              <c:idx val="1"/>
              <c:delete val="1"/>
              <c:txPr>
                <a:bodyPr/>
                <a:p>
                  <a:pPr>
                    <a:defRPr smtId="4294967295">
                      <a:noFill/>
                    </a:defRPr>
                  </a:pPr>
                </a:p>
              </c:txPr>
            </c:dLbl>
            <c:dLbl>
              <c:idx val="2"/>
              <c:delete val="1"/>
              <c:txPr>
                <a:bodyPr/>
                <a:p>
                  <a:pPr>
                    <a:defRPr smtId="4294967295">
                      <a:noFill/>
                    </a:defRPr>
                  </a:pPr>
                </a:p>
              </c:txPr>
            </c:dLbl>
            <c:dLbl>
              <c:idx val="3"/>
              <c:delete val="1"/>
              <c:txPr>
                <a:bodyPr/>
                <a:p>
                  <a:pPr>
                    <a:defRPr smtId="4294967295">
                      <a:noFill/>
                    </a:defRPr>
                  </a:pPr>
                </a:p>
              </c:txPr>
            </c:dLbl>
            <c:dLbl>
              <c:idx val="4"/>
              <c:delete val="1"/>
              <c:txPr>
                <a:bodyPr/>
                <a:p>
                  <a:pPr>
                    <a:defRPr smtId="4294967295">
                      <a:noFill/>
                    </a:defRPr>
                  </a:pPr>
                </a:p>
              </c:txPr>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delete val="1"/>
              <c:txPr>
                <a:bodyPr/>
                <a:p>
                  <a:pPr>
                    <a:defRPr smtId="4294967295">
                      <a:noFill/>
                    </a:defRPr>
                  </a:pPr>
                </a:p>
              </c:txPr>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Sheet1!$M$2:$M$11</c:f>
              <c:numCache>
                <c:ptCount val="10"/>
                <c:pt idx="5">
                  <c:v>0.031</c:v>
                </c:pt>
                <c:pt idx="6">
                  <c:v>0.03</c:v>
                </c:pt>
                <c:pt idx="7">
                  <c:v>0.034</c:v>
                </c:pt>
                <c:pt idx="8">
                  <c:v>0.037</c:v>
                </c:pt>
              </c:numCache>
            </c:numRef>
          </c:val>
        </c:ser>
        <c:ser>
          <c:idx val="12"/>
          <c:order val="12"/>
          <c:tx>
            <c:strRef>
              <c:f>Sheet1!$N$1</c:f>
              <c:strCache>
                <c:ptCount val="1"/>
                <c:pt idx="0">
                  <c:v>Changhong</c:v>
                </c:pt>
              </c:strCache>
            </c:strRef>
          </c:tx>
          <c:spPr>
            <a:solidFill>
              <a:srgbClr val="468D02"/>
            </a:solidFill>
            <a:ln>
              <a:solidFill>
                <a:srgbClr val="468D02"/>
              </a:solidFill>
            </a:ln>
          </c:spPr>
          <c:invertIfNegative val="0"/>
          <c:dLbls>
            <c:dLbl>
              <c:idx val="0"/>
              <c:delete val="1"/>
              <c:txPr>
                <a:bodyPr/>
                <a:p>
                  <a:pPr>
                    <a:defRPr smtId="4294967295">
                      <a:noFill/>
                    </a:defRPr>
                  </a:pPr>
                </a:p>
              </c:txPr>
            </c:dLbl>
            <c:dLbl>
              <c:idx val="1"/>
              <c:delete val="1"/>
              <c:txPr>
                <a:bodyPr/>
                <a:p>
                  <a:pPr>
                    <a:defRPr smtId="4294967295">
                      <a:noFill/>
                    </a:defRPr>
                  </a:pPr>
                </a:p>
              </c:txPr>
            </c:dLbl>
            <c:dLbl>
              <c:idx val="2"/>
              <c:delete val="1"/>
              <c:txPr>
                <a:bodyPr/>
                <a:p>
                  <a:pPr>
                    <a:defRPr smtId="4294967295">
                      <a:noFill/>
                    </a:defRPr>
                  </a:pPr>
                </a:p>
              </c:txPr>
            </c:dLbl>
            <c:dLbl>
              <c:idx val="3"/>
              <c:delete val="1"/>
              <c:txPr>
                <a:bodyPr/>
                <a:p>
                  <a:pPr>
                    <a:defRPr smtId="4294967295">
                      <a:noFill/>
                    </a:defRPr>
                  </a:pPr>
                </a:p>
              </c:txPr>
            </c:dLbl>
            <c:dLbl>
              <c:idx val="4"/>
              <c:delete val="1"/>
              <c:txPr>
                <a:bodyPr/>
                <a:p>
                  <a:pPr>
                    <a:defRPr smtId="4294967295">
                      <a:noFill/>
                    </a:defRPr>
                  </a:pPr>
                </a:p>
              </c:txPr>
            </c:dLbl>
            <c:dLbl>
              <c:idx val="5"/>
              <c:delete val="1"/>
              <c:txPr>
                <a:bodyPr/>
                <a:p>
                  <a:pPr>
                    <a:defRPr smtId="4294967295">
                      <a:noFill/>
                    </a:defRPr>
                  </a:pPr>
                </a:p>
              </c:txPr>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delete val="1"/>
              <c:txPr>
                <a:bodyPr/>
                <a:p>
                  <a:pPr>
                    <a:defRPr smtId="4294967295">
                      <a:noFill/>
                    </a:defRPr>
                  </a:pPr>
                </a:p>
              </c:txPr>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Sheet1!$N$2:$N$11</c:f>
              <c:numCache>
                <c:ptCount val="10"/>
                <c:pt idx="6">
                  <c:v>0.0268</c:v>
                </c:pt>
                <c:pt idx="7">
                  <c:v>0.03</c:v>
                </c:pt>
                <c:pt idx="8">
                  <c:v>0.032</c:v>
                </c:pt>
              </c:numCache>
            </c:numRef>
          </c:val>
        </c:ser>
        <c:ser>
          <c:idx val="13"/>
          <c:order val="13"/>
          <c:tx>
            <c:strRef>
              <c:f>Sheet1!$O$1</c:f>
              <c:strCache>
                <c:ptCount val="1"/>
                <c:pt idx="0">
                  <c:v>Others</c:v>
                </c:pt>
              </c:strCache>
            </c:strRef>
          </c:tx>
          <c:spPr>
            <a:solidFill>
              <a:srgbClr val="C8640C"/>
            </a:solidFill>
            <a:ln>
              <a:solidFill>
                <a:srgbClr val="C8640C"/>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Sheet1!$O$2:$O$11</c:f>
              <c:numCache>
                <c:ptCount val="10"/>
                <c:pt idx="0">
                  <c:v>0.331</c:v>
                </c:pt>
                <c:pt idx="1">
                  <c:v>0.339</c:v>
                </c:pt>
                <c:pt idx="2">
                  <c:v>0.315</c:v>
                </c:pt>
                <c:pt idx="3">
                  <c:v>0.3</c:v>
                </c:pt>
                <c:pt idx="4">
                  <c:v>0.263</c:v>
                </c:pt>
                <c:pt idx="5">
                  <c:v>0.248</c:v>
                </c:pt>
                <c:pt idx="6">
                  <c:v>0.294</c:v>
                </c:pt>
                <c:pt idx="7">
                  <c:v>0.273</c:v>
                </c:pt>
                <c:pt idx="8">
                  <c:v>0.203</c:v>
                </c:pt>
                <c:pt idx="9">
                  <c:v>0.272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shipments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Sheet1!$A$2:$A$7</c:f>
              <c:strCache>
                <c:ptCount val="6"/>
                <c:pt idx="0">
                  <c:v>2013</c:v>
                </c:pt>
                <c:pt idx="1">
                  <c:v>2014</c:v>
                </c:pt>
                <c:pt idx="2">
                  <c:v>2015</c:v>
                </c:pt>
                <c:pt idx="3">
                  <c:v>2016</c:v>
                </c:pt>
                <c:pt idx="4">
                  <c:v>2017*</c:v>
                </c:pt>
                <c:pt idx="5">
                  <c:v>2018*</c:v>
                </c:pt>
              </c:strCache>
            </c:strRef>
          </c:cat>
          <c:val>
            <c:numRef>
              <c:f>Sheet1!$B$2:$B$7</c:f>
              <c:numCache>
                <c:ptCount val="6"/>
                <c:pt idx="0">
                  <c:v>0.21</c:v>
                </c:pt>
                <c:pt idx="1">
                  <c:v>0.226</c:v>
                </c:pt>
                <c:pt idx="2">
                  <c:v>0.221</c:v>
                </c:pt>
                <c:pt idx="3">
                  <c:v>0.219</c:v>
                </c:pt>
                <c:pt idx="4">
                  <c:v>0.204</c:v>
                </c:pt>
                <c:pt idx="5">
                  <c:v>0.194</c:v>
                </c:pt>
              </c:numCache>
            </c:numRef>
          </c:val>
        </c:ser>
        <c:ser>
          <c:idx val="1"/>
          <c:order val="1"/>
          <c:tx>
            <c:strRef>
              <c:f>Sheet1!$C$1</c:f>
              <c:strCache>
                <c:ptCount val="1"/>
                <c:pt idx="0">
                  <c:v>LGE</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Sheet1!$A$2:$A$7</c:f>
              <c:strCache>
                <c:ptCount val="6"/>
                <c:pt idx="0">
                  <c:v>2013</c:v>
                </c:pt>
                <c:pt idx="1">
                  <c:v>2014</c:v>
                </c:pt>
                <c:pt idx="2">
                  <c:v>2015</c:v>
                </c:pt>
                <c:pt idx="3">
                  <c:v>2016</c:v>
                </c:pt>
                <c:pt idx="4">
                  <c:v>2017*</c:v>
                </c:pt>
                <c:pt idx="5">
                  <c:v>2018*</c:v>
                </c:pt>
              </c:strCache>
            </c:strRef>
          </c:cat>
          <c:val>
            <c:numRef>
              <c:f>Sheet1!$C$2:$C$7</c:f>
              <c:numCache>
                <c:ptCount val="6"/>
                <c:pt idx="0">
                  <c:v>0.137</c:v>
                </c:pt>
                <c:pt idx="1">
                  <c:v>0.148</c:v>
                </c:pt>
                <c:pt idx="2">
                  <c:v>0.136</c:v>
                </c:pt>
                <c:pt idx="3">
                  <c:v>0.129</c:v>
                </c:pt>
                <c:pt idx="4">
                  <c:v>0.134</c:v>
                </c:pt>
                <c:pt idx="5">
                  <c:v>0.13</c:v>
                </c:pt>
              </c:numCache>
            </c:numRef>
          </c:val>
        </c:ser>
        <c:ser>
          <c:idx val="2"/>
          <c:order val="2"/>
          <c:tx>
            <c:strRef>
              <c:f>Sheet1!$D$1</c:f>
              <c:strCache>
                <c:ptCount val="1"/>
                <c:pt idx="0">
                  <c:v>TCL</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Sheet1!$A$2:$A$7</c:f>
              <c:strCache>
                <c:ptCount val="6"/>
                <c:pt idx="0">
                  <c:v>2013</c:v>
                </c:pt>
                <c:pt idx="1">
                  <c:v>2014</c:v>
                </c:pt>
                <c:pt idx="2">
                  <c:v>2015</c:v>
                </c:pt>
                <c:pt idx="3">
                  <c:v>2016</c:v>
                </c:pt>
                <c:pt idx="4">
                  <c:v>2017*</c:v>
                </c:pt>
                <c:pt idx="5">
                  <c:v>2018*</c:v>
                </c:pt>
              </c:strCache>
            </c:strRef>
          </c:cat>
          <c:val>
            <c:numRef>
              <c:f>Sheet1!$D$2:$D$7</c:f>
              <c:numCache>
                <c:ptCount val="6"/>
                <c:pt idx="0">
                  <c:v>0.07</c:v>
                </c:pt>
                <c:pt idx="1">
                  <c:v>0.061</c:v>
                </c:pt>
                <c:pt idx="2">
                  <c:v>0.061</c:v>
                </c:pt>
                <c:pt idx="3">
                  <c:v>0.06</c:v>
                </c:pt>
                <c:pt idx="4">
                  <c:v>0.068</c:v>
                </c:pt>
                <c:pt idx="5">
                  <c:v>0.07</c:v>
                </c:pt>
              </c:numCache>
            </c:numRef>
          </c:val>
        </c:ser>
        <c:ser>
          <c:idx val="3"/>
          <c:order val="3"/>
          <c:tx>
            <c:strRef>
              <c:f>Sheet1!$E$1</c:f>
              <c:strCache>
                <c:ptCount val="1"/>
                <c:pt idx="0">
                  <c:v>Hisense</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Sheet1!$A$2:$A$7</c:f>
              <c:strCache>
                <c:ptCount val="6"/>
                <c:pt idx="0">
                  <c:v>2013</c:v>
                </c:pt>
                <c:pt idx="1">
                  <c:v>2014</c:v>
                </c:pt>
                <c:pt idx="2">
                  <c:v>2015</c:v>
                </c:pt>
                <c:pt idx="3">
                  <c:v>2016</c:v>
                </c:pt>
                <c:pt idx="4">
                  <c:v>2017*</c:v>
                </c:pt>
                <c:pt idx="5">
                  <c:v>2018*</c:v>
                </c:pt>
              </c:strCache>
            </c:strRef>
          </c:cat>
          <c:val>
            <c:numRef>
              <c:f>Sheet1!$E$2:$E$7</c:f>
              <c:numCache>
                <c:ptCount val="6"/>
                <c:pt idx="0">
                  <c:v>0.057</c:v>
                </c:pt>
                <c:pt idx="1">
                  <c:v>0.059</c:v>
                </c:pt>
                <c:pt idx="2">
                  <c:v>0.059</c:v>
                </c:pt>
                <c:pt idx="3">
                  <c:v>0.061</c:v>
                </c:pt>
                <c:pt idx="4">
                  <c:v>0.061</c:v>
                </c:pt>
                <c:pt idx="5">
                  <c:v>0.064</c:v>
                </c:pt>
              </c:numCache>
            </c:numRef>
          </c:val>
        </c:ser>
        <c:ser>
          <c:idx val="4"/>
          <c:order val="4"/>
          <c:tx>
            <c:strRef>
              <c:f>Sheet1!$F$1</c:f>
              <c:strCache>
                <c:ptCount val="1"/>
                <c:pt idx="0">
                  <c:v>Sony</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Sheet1!$A$2:$A$7</c:f>
              <c:strCache>
                <c:ptCount val="6"/>
                <c:pt idx="0">
                  <c:v>2013</c:v>
                </c:pt>
                <c:pt idx="1">
                  <c:v>2014</c:v>
                </c:pt>
                <c:pt idx="2">
                  <c:v>2015</c:v>
                </c:pt>
                <c:pt idx="3">
                  <c:v>2016</c:v>
                </c:pt>
                <c:pt idx="4">
                  <c:v>2017*</c:v>
                </c:pt>
                <c:pt idx="5">
                  <c:v>2018*</c:v>
                </c:pt>
              </c:strCache>
            </c:strRef>
          </c:cat>
          <c:val>
            <c:numRef>
              <c:f>Sheet1!$F$2:$F$7</c:f>
              <c:numCache>
                <c:ptCount val="6"/>
                <c:pt idx="0">
                  <c:v>0.064</c:v>
                </c:pt>
                <c:pt idx="1">
                  <c:v>0.07</c:v>
                </c:pt>
                <c:pt idx="2">
                  <c:v>0.056</c:v>
                </c:pt>
                <c:pt idx="3">
                  <c:v>0.053</c:v>
                </c:pt>
                <c:pt idx="4">
                  <c:v>0.058</c:v>
                </c:pt>
                <c:pt idx="5">
                  <c:v>0.056</c:v>
                </c:pt>
              </c:numCache>
            </c:numRef>
          </c:val>
        </c:ser>
        <c:ser>
          <c:idx val="5"/>
          <c:order val="5"/>
          <c:tx>
            <c:strRef>
              <c:f>Sheet1!$G$1</c:f>
              <c:strCache>
                <c:ptCount val="1"/>
                <c:pt idx="0">
                  <c:v>Sharp</c:v>
                </c:pt>
              </c:strCache>
            </c:strRef>
          </c:tx>
          <c:spPr>
            <a:solidFill>
              <a:srgbClr val="EBB523"/>
            </a:solidFill>
            <a:ln>
              <a:solidFill>
                <a:srgbClr val="EBB523"/>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Sheet1!$A$2:$A$7</c:f>
              <c:strCache>
                <c:ptCount val="6"/>
                <c:pt idx="0">
                  <c:v>2013</c:v>
                </c:pt>
                <c:pt idx="1">
                  <c:v>2014</c:v>
                </c:pt>
                <c:pt idx="2">
                  <c:v>2015</c:v>
                </c:pt>
                <c:pt idx="3">
                  <c:v>2016</c:v>
                </c:pt>
                <c:pt idx="4">
                  <c:v>2017*</c:v>
                </c:pt>
                <c:pt idx="5">
                  <c:v>2018*</c:v>
                </c:pt>
              </c:strCache>
            </c:strRef>
          </c:cat>
          <c:val>
            <c:numRef>
              <c:f>Sheet1!$G$2:$G$7</c:f>
              <c:numCache>
                <c:ptCount val="6"/>
                <c:pt idx="0">
                  <c:v>0.038</c:v>
                </c:pt>
                <c:pt idx="1">
                  <c:v>0.034</c:v>
                </c:pt>
                <c:pt idx="4">
                  <c:v>0.045</c:v>
                </c:pt>
                <c:pt idx="5">
                  <c:v>0.055</c:v>
                </c:pt>
              </c:numCache>
            </c:numRef>
          </c:val>
        </c:ser>
        <c:ser>
          <c:idx val="6"/>
          <c:order val="6"/>
          <c:tx>
            <c:strRef>
              <c:f>Sheet1!$H$1</c:f>
              <c:strCache>
                <c:ptCount val="1"/>
                <c:pt idx="0">
                  <c:v>Others</c:v>
                </c:pt>
              </c:strCache>
            </c:strRef>
          </c:tx>
          <c:spPr>
            <a:solidFill>
              <a:srgbClr val="5D2B76"/>
            </a:solidFill>
            <a:ln>
              <a:solidFill>
                <a:srgbClr val="5D2B76"/>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Sheet1!$A$2:$A$7</c:f>
              <c:strCache>
                <c:ptCount val="6"/>
                <c:pt idx="0">
                  <c:v>2013</c:v>
                </c:pt>
                <c:pt idx="1">
                  <c:v>2014</c:v>
                </c:pt>
                <c:pt idx="2">
                  <c:v>2015</c:v>
                </c:pt>
                <c:pt idx="3">
                  <c:v>2016</c:v>
                </c:pt>
                <c:pt idx="4">
                  <c:v>2017*</c:v>
                </c:pt>
                <c:pt idx="5">
                  <c:v>2018*</c:v>
                </c:pt>
              </c:strCache>
            </c:strRef>
          </c:cat>
          <c:val>
            <c:numRef>
              <c:f>Sheet1!$H$2:$H$7</c:f>
              <c:numCache>
                <c:ptCount val="6"/>
                <c:pt idx="0">
                  <c:v>0.424</c:v>
                </c:pt>
                <c:pt idx="1">
                  <c:v>0.402</c:v>
                </c:pt>
                <c:pt idx="2">
                  <c:v>0.467</c:v>
                </c:pt>
                <c:pt idx="3">
                  <c:v>0.478</c:v>
                </c:pt>
                <c:pt idx="4">
                  <c:v>0.43</c:v>
                </c:pt>
                <c:pt idx="5">
                  <c:v>0.431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shipments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Sheet1!$A$2:$A$10</c:f>
              <c:strCache>
                <c:ptCount val="9"/>
                <c:pt idx="0">
                  <c:v>Samsung</c:v>
                </c:pt>
                <c:pt idx="1">
                  <c:v>Apple</c:v>
                </c:pt>
                <c:pt idx="2">
                  <c:v>Huawei</c:v>
                </c:pt>
                <c:pt idx="3">
                  <c:v>LG</c:v>
                </c:pt>
                <c:pt idx="4">
                  <c:v>ZTE</c:v>
                </c:pt>
                <c:pt idx="5">
                  <c:v>Lenovo**</c:v>
                </c:pt>
                <c:pt idx="6">
                  <c:v>Asus</c:v>
                </c:pt>
                <c:pt idx="7">
                  <c:v>Sony</c:v>
                </c:pt>
                <c:pt idx="8">
                  <c:v>Other</c:v>
                </c:pt>
              </c:strCache>
            </c:strRef>
          </c:cat>
          <c:val>
            <c:numRef>
              <c:f>Sheet1!$B$2:$B$10</c:f>
              <c:numCache>
                <c:ptCount val="9"/>
                <c:pt idx="0">
                  <c:v>385.2</c:v>
                </c:pt>
                <c:pt idx="1">
                  <c:v>284.1</c:v>
                </c:pt>
                <c:pt idx="2">
                  <c:v>140.9</c:v>
                </c:pt>
                <c:pt idx="3">
                  <c:v>73.9</c:v>
                </c:pt>
                <c:pt idx="4">
                  <c:v>72</c:v>
                </c:pt>
                <c:pt idx="5">
                  <c:v>54.6</c:v>
                </c:pt>
                <c:pt idx="6">
                  <c:v>29.1</c:v>
                </c:pt>
                <c:pt idx="7">
                  <c:v>14.9</c:v>
                </c:pt>
                <c:pt idx="8">
                  <c:v>407.8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Shipments in million units</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Sheet1!$A$2:$A$19</c:f>
              <c:strCache>
                <c:ptCount val="18"/>
                <c:pt idx="0">
                  <c:v>Mar 2015</c:v>
                </c:pt>
                <c:pt idx="1">
                  <c:v>Apr 2015</c:v>
                </c:pt>
                <c:pt idx="2">
                  <c:v>May 2015</c:v>
                </c:pt>
                <c:pt idx="3">
                  <c:v>Jun 2015</c:v>
                </c:pt>
                <c:pt idx="4">
                  <c:v>Jul 2015</c:v>
                </c:pt>
                <c:pt idx="5">
                  <c:v>Aug 2015</c:v>
                </c:pt>
                <c:pt idx="6">
                  <c:v>Sep 2015</c:v>
                </c:pt>
                <c:pt idx="7">
                  <c:v>Oct 2015</c:v>
                </c:pt>
                <c:pt idx="8">
                  <c:v>Nov 2015</c:v>
                </c:pt>
                <c:pt idx="9">
                  <c:v>Dec 2015</c:v>
                </c:pt>
                <c:pt idx="10">
                  <c:v>Jan 2016</c:v>
                </c:pt>
                <c:pt idx="11">
                  <c:v>Feb 2016</c:v>
                </c:pt>
                <c:pt idx="12">
                  <c:v>Mar 2016</c:v>
                </c:pt>
                <c:pt idx="13">
                  <c:v>Apr 2016</c:v>
                </c:pt>
                <c:pt idx="14">
                  <c:v>May 2016</c:v>
                </c:pt>
                <c:pt idx="15">
                  <c:v>Jun 2016</c:v>
                </c:pt>
                <c:pt idx="16">
                  <c:v>Jul 2016</c:v>
                </c:pt>
                <c:pt idx="17">
                  <c:v>Aug 2016</c:v>
                </c:pt>
              </c:strCache>
            </c:strRef>
          </c:cat>
          <c:val>
            <c:numRef>
              <c:f>Sheet1!$B$2:$B$19</c:f>
              <c:numCache>
                <c:ptCount val="18"/>
                <c:pt idx="0">
                  <c:v>0.2</c:v>
                </c:pt>
                <c:pt idx="1">
                  <c:v>0.225</c:v>
                </c:pt>
                <c:pt idx="2">
                  <c:v>0.235</c:v>
                </c:pt>
                <c:pt idx="3">
                  <c:v>0.23</c:v>
                </c:pt>
                <c:pt idx="4">
                  <c:v>0.235</c:v>
                </c:pt>
                <c:pt idx="5">
                  <c:v>0.24</c:v>
                </c:pt>
                <c:pt idx="6">
                  <c:v>0.23</c:v>
                </c:pt>
                <c:pt idx="7">
                  <c:v>0.225</c:v>
                </c:pt>
                <c:pt idx="8">
                  <c:v>0.33</c:v>
                </c:pt>
                <c:pt idx="9">
                  <c:v>0.21</c:v>
                </c:pt>
                <c:pt idx="10">
                  <c:v>0.215</c:v>
                </c:pt>
                <c:pt idx="11">
                  <c:v>0.24</c:v>
                </c:pt>
                <c:pt idx="12">
                  <c:v>0.21</c:v>
                </c:pt>
                <c:pt idx="13">
                  <c:v>0.205</c:v>
                </c:pt>
                <c:pt idx="14">
                  <c:v>0.225</c:v>
                </c:pt>
                <c:pt idx="15">
                  <c:v>0.26</c:v>
                </c:pt>
                <c:pt idx="16">
                  <c:v>0.25</c:v>
                </c:pt>
                <c:pt idx="17">
                  <c:v>0.295</c:v>
                </c:pt>
              </c:numCache>
            </c:numRef>
          </c:val>
        </c:ser>
        <c:ser>
          <c:idx val="1"/>
          <c:order val="1"/>
          <c:tx>
            <c:strRef>
              <c:f>Sheet1!$C$1</c:f>
              <c:strCache>
                <c:ptCount val="1"/>
                <c:pt idx="0">
                  <c:v>VIZIO</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Sheet1!$A$2:$A$19</c:f>
              <c:strCache>
                <c:ptCount val="18"/>
                <c:pt idx="0">
                  <c:v>Mar 2015</c:v>
                </c:pt>
                <c:pt idx="1">
                  <c:v>Apr 2015</c:v>
                </c:pt>
                <c:pt idx="2">
                  <c:v>May 2015</c:v>
                </c:pt>
                <c:pt idx="3">
                  <c:v>Jun 2015</c:v>
                </c:pt>
                <c:pt idx="4">
                  <c:v>Jul 2015</c:v>
                </c:pt>
                <c:pt idx="5">
                  <c:v>Aug 2015</c:v>
                </c:pt>
                <c:pt idx="6">
                  <c:v>Sep 2015</c:v>
                </c:pt>
                <c:pt idx="7">
                  <c:v>Oct 2015</c:v>
                </c:pt>
                <c:pt idx="8">
                  <c:v>Nov 2015</c:v>
                </c:pt>
                <c:pt idx="9">
                  <c:v>Dec 2015</c:v>
                </c:pt>
                <c:pt idx="10">
                  <c:v>Jan 2016</c:v>
                </c:pt>
                <c:pt idx="11">
                  <c:v>Feb 2016</c:v>
                </c:pt>
                <c:pt idx="12">
                  <c:v>Mar 2016</c:v>
                </c:pt>
                <c:pt idx="13">
                  <c:v>Apr 2016</c:v>
                </c:pt>
                <c:pt idx="14">
                  <c:v>May 2016</c:v>
                </c:pt>
                <c:pt idx="15">
                  <c:v>Jun 2016</c:v>
                </c:pt>
                <c:pt idx="16">
                  <c:v>Jul 2016</c:v>
                </c:pt>
                <c:pt idx="17">
                  <c:v>Aug 2016</c:v>
                </c:pt>
              </c:strCache>
            </c:strRef>
          </c:cat>
          <c:val>
            <c:numRef>
              <c:f>Sheet1!$C$2:$C$19</c:f>
              <c:numCache>
                <c:ptCount val="18"/>
                <c:pt idx="0">
                  <c:v>0.115</c:v>
                </c:pt>
                <c:pt idx="1">
                  <c:v>0.1</c:v>
                </c:pt>
                <c:pt idx="2">
                  <c:v>0.12</c:v>
                </c:pt>
                <c:pt idx="3">
                  <c:v>0.165</c:v>
                </c:pt>
                <c:pt idx="4">
                  <c:v>0.18</c:v>
                </c:pt>
                <c:pt idx="5">
                  <c:v>0.17</c:v>
                </c:pt>
                <c:pt idx="6">
                  <c:v>0.175</c:v>
                </c:pt>
                <c:pt idx="7">
                  <c:v>0.175</c:v>
                </c:pt>
                <c:pt idx="8">
                  <c:v>0.175</c:v>
                </c:pt>
                <c:pt idx="9">
                  <c:v>0.215</c:v>
                </c:pt>
                <c:pt idx="10">
                  <c:v>0.195</c:v>
                </c:pt>
                <c:pt idx="11">
                  <c:v>0.21</c:v>
                </c:pt>
                <c:pt idx="12">
                  <c:v>0.175</c:v>
                </c:pt>
                <c:pt idx="13">
                  <c:v>0.15</c:v>
                </c:pt>
                <c:pt idx="14">
                  <c:v>0.125</c:v>
                </c:pt>
                <c:pt idx="15">
                  <c:v>0.135</c:v>
                </c:pt>
                <c:pt idx="16">
                  <c:v>0.18</c:v>
                </c:pt>
                <c:pt idx="17">
                  <c:v>0.15</c:v>
                </c:pt>
              </c:numCache>
            </c:numRef>
          </c:val>
        </c:ser>
        <c:ser>
          <c:idx val="2"/>
          <c:order val="2"/>
          <c:tx>
            <c:strRef>
              <c:f>Sheet1!$D$1</c:f>
              <c:strCache>
                <c:ptCount val="1"/>
                <c:pt idx="0">
                  <c:v>Bose</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Sheet1!$A$2:$A$19</c:f>
              <c:strCache>
                <c:ptCount val="18"/>
                <c:pt idx="0">
                  <c:v>Mar 2015</c:v>
                </c:pt>
                <c:pt idx="1">
                  <c:v>Apr 2015</c:v>
                </c:pt>
                <c:pt idx="2">
                  <c:v>May 2015</c:v>
                </c:pt>
                <c:pt idx="3">
                  <c:v>Jun 2015</c:v>
                </c:pt>
                <c:pt idx="4">
                  <c:v>Jul 2015</c:v>
                </c:pt>
                <c:pt idx="5">
                  <c:v>Aug 2015</c:v>
                </c:pt>
                <c:pt idx="6">
                  <c:v>Sep 2015</c:v>
                </c:pt>
                <c:pt idx="7">
                  <c:v>Oct 2015</c:v>
                </c:pt>
                <c:pt idx="8">
                  <c:v>Nov 2015</c:v>
                </c:pt>
                <c:pt idx="9">
                  <c:v>Dec 2015</c:v>
                </c:pt>
                <c:pt idx="10">
                  <c:v>Jan 2016</c:v>
                </c:pt>
                <c:pt idx="11">
                  <c:v>Feb 2016</c:v>
                </c:pt>
                <c:pt idx="12">
                  <c:v>Mar 2016</c:v>
                </c:pt>
                <c:pt idx="13">
                  <c:v>Apr 2016</c:v>
                </c:pt>
                <c:pt idx="14">
                  <c:v>May 2016</c:v>
                </c:pt>
                <c:pt idx="15">
                  <c:v>Jun 2016</c:v>
                </c:pt>
                <c:pt idx="16">
                  <c:v>Jul 2016</c:v>
                </c:pt>
                <c:pt idx="17">
                  <c:v>Aug 2016</c:v>
                </c:pt>
              </c:strCache>
            </c:strRef>
          </c:cat>
          <c:val>
            <c:numRef>
              <c:f>Sheet1!$D$2:$D$19</c:f>
              <c:numCache>
                <c:ptCount val="18"/>
                <c:pt idx="0">
                  <c:v>0.175</c:v>
                </c:pt>
                <c:pt idx="1">
                  <c:v>0.16</c:v>
                </c:pt>
                <c:pt idx="2">
                  <c:v>0.165</c:v>
                </c:pt>
                <c:pt idx="3">
                  <c:v>0.155</c:v>
                </c:pt>
                <c:pt idx="4">
                  <c:v>0.135</c:v>
                </c:pt>
                <c:pt idx="5">
                  <c:v>0.14</c:v>
                </c:pt>
                <c:pt idx="6">
                  <c:v>0.145</c:v>
                </c:pt>
                <c:pt idx="7">
                  <c:v>0.155</c:v>
                </c:pt>
                <c:pt idx="8">
                  <c:v>0.105</c:v>
                </c:pt>
                <c:pt idx="9">
                  <c:v>0.13</c:v>
                </c:pt>
                <c:pt idx="10">
                  <c:v>0.13</c:v>
                </c:pt>
                <c:pt idx="11">
                  <c:v>0.12</c:v>
                </c:pt>
                <c:pt idx="12">
                  <c:v>0.145</c:v>
                </c:pt>
                <c:pt idx="13">
                  <c:v>0.175</c:v>
                </c:pt>
                <c:pt idx="14">
                  <c:v>0.18</c:v>
                </c:pt>
                <c:pt idx="15">
                  <c:v>0.165</c:v>
                </c:pt>
                <c:pt idx="16">
                  <c:v>0.145</c:v>
                </c:pt>
                <c:pt idx="17">
                  <c:v>0.15</c:v>
                </c:pt>
              </c:numCache>
            </c:numRef>
          </c:val>
        </c:ser>
        <c:ser>
          <c:idx val="3"/>
          <c:order val="3"/>
          <c:tx>
            <c:strRef>
              <c:f>Sheet1!$E$1</c:f>
              <c:strCache>
                <c:ptCount val="1"/>
                <c:pt idx="0">
                  <c:v>Sony</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Sheet1!$A$2:$A$19</c:f>
              <c:strCache>
                <c:ptCount val="18"/>
                <c:pt idx="0">
                  <c:v>Mar 2015</c:v>
                </c:pt>
                <c:pt idx="1">
                  <c:v>Apr 2015</c:v>
                </c:pt>
                <c:pt idx="2">
                  <c:v>May 2015</c:v>
                </c:pt>
                <c:pt idx="3">
                  <c:v>Jun 2015</c:v>
                </c:pt>
                <c:pt idx="4">
                  <c:v>Jul 2015</c:v>
                </c:pt>
                <c:pt idx="5">
                  <c:v>Aug 2015</c:v>
                </c:pt>
                <c:pt idx="6">
                  <c:v>Sep 2015</c:v>
                </c:pt>
                <c:pt idx="7">
                  <c:v>Oct 2015</c:v>
                </c:pt>
                <c:pt idx="8">
                  <c:v>Nov 2015</c:v>
                </c:pt>
                <c:pt idx="9">
                  <c:v>Dec 2015</c:v>
                </c:pt>
                <c:pt idx="10">
                  <c:v>Jan 2016</c:v>
                </c:pt>
                <c:pt idx="11">
                  <c:v>Feb 2016</c:v>
                </c:pt>
                <c:pt idx="12">
                  <c:v>Mar 2016</c:v>
                </c:pt>
                <c:pt idx="13">
                  <c:v>Apr 2016</c:v>
                </c:pt>
                <c:pt idx="14">
                  <c:v>May 2016</c:v>
                </c:pt>
                <c:pt idx="15">
                  <c:v>Jun 2016</c:v>
                </c:pt>
                <c:pt idx="16">
                  <c:v>Jul 2016</c:v>
                </c:pt>
                <c:pt idx="17">
                  <c:v>Aug 2016</c:v>
                </c:pt>
              </c:strCache>
            </c:strRef>
          </c:cat>
          <c:val>
            <c:numRef>
              <c:f>Sheet1!$E$2:$E$19</c:f>
              <c:numCache>
                <c:ptCount val="18"/>
                <c:pt idx="0">
                  <c:v>0.14</c:v>
                </c:pt>
                <c:pt idx="1">
                  <c:v>0.125</c:v>
                </c:pt>
                <c:pt idx="2">
                  <c:v>0.105</c:v>
                </c:pt>
                <c:pt idx="3">
                  <c:v>0.1</c:v>
                </c:pt>
                <c:pt idx="4">
                  <c:v>0.105</c:v>
                </c:pt>
                <c:pt idx="5">
                  <c:v>0.115</c:v>
                </c:pt>
                <c:pt idx="6">
                  <c:v>0.105</c:v>
                </c:pt>
                <c:pt idx="7">
                  <c:v>0.095</c:v>
                </c:pt>
                <c:pt idx="8">
                  <c:v>0.085</c:v>
                </c:pt>
                <c:pt idx="9">
                  <c:v>0.105</c:v>
                </c:pt>
                <c:pt idx="10">
                  <c:v>0.11</c:v>
                </c:pt>
                <c:pt idx="11">
                  <c:v>0.11</c:v>
                </c:pt>
                <c:pt idx="12">
                  <c:v>0.135</c:v>
                </c:pt>
                <c:pt idx="13">
                  <c:v>0.11</c:v>
                </c:pt>
                <c:pt idx="14">
                  <c:v>0.11</c:v>
                </c:pt>
                <c:pt idx="15">
                  <c:v>0.125</c:v>
                </c:pt>
                <c:pt idx="16">
                  <c:v>0.11</c:v>
                </c:pt>
                <c:pt idx="17">
                  <c:v>0.1</c:v>
                </c:pt>
              </c:numCache>
            </c:numRef>
          </c:val>
        </c:ser>
        <c:ser>
          <c:idx val="4"/>
          <c:order val="4"/>
          <c:tx>
            <c:strRef>
              <c:f>Sheet1!$F$1</c:f>
              <c:strCache>
                <c:ptCount val="1"/>
                <c:pt idx="0">
                  <c:v>Sonos</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Sheet1!$A$2:$A$19</c:f>
              <c:strCache>
                <c:ptCount val="18"/>
                <c:pt idx="0">
                  <c:v>Mar 2015</c:v>
                </c:pt>
                <c:pt idx="1">
                  <c:v>Apr 2015</c:v>
                </c:pt>
                <c:pt idx="2">
                  <c:v>May 2015</c:v>
                </c:pt>
                <c:pt idx="3">
                  <c:v>Jun 2015</c:v>
                </c:pt>
                <c:pt idx="4">
                  <c:v>Jul 2015</c:v>
                </c:pt>
                <c:pt idx="5">
                  <c:v>Aug 2015</c:v>
                </c:pt>
                <c:pt idx="6">
                  <c:v>Sep 2015</c:v>
                </c:pt>
                <c:pt idx="7">
                  <c:v>Oct 2015</c:v>
                </c:pt>
                <c:pt idx="8">
                  <c:v>Nov 2015</c:v>
                </c:pt>
                <c:pt idx="9">
                  <c:v>Dec 2015</c:v>
                </c:pt>
                <c:pt idx="10">
                  <c:v>Jan 2016</c:v>
                </c:pt>
                <c:pt idx="11">
                  <c:v>Feb 2016</c:v>
                </c:pt>
                <c:pt idx="12">
                  <c:v>Mar 2016</c:v>
                </c:pt>
                <c:pt idx="13">
                  <c:v>Apr 2016</c:v>
                </c:pt>
                <c:pt idx="14">
                  <c:v>May 2016</c:v>
                </c:pt>
                <c:pt idx="15">
                  <c:v>Jun 2016</c:v>
                </c:pt>
                <c:pt idx="16">
                  <c:v>Jul 2016</c:v>
                </c:pt>
                <c:pt idx="17">
                  <c:v>Aug 2016</c:v>
                </c:pt>
              </c:strCache>
            </c:strRef>
          </c:cat>
          <c:val>
            <c:numRef>
              <c:f>Sheet1!$F$2:$F$19</c:f>
              <c:numCache>
                <c:ptCount val="18"/>
                <c:pt idx="0">
                  <c:v>0.085</c:v>
                </c:pt>
                <c:pt idx="1">
                  <c:v>0.1</c:v>
                </c:pt>
                <c:pt idx="2">
                  <c:v>0.1</c:v>
                </c:pt>
                <c:pt idx="3">
                  <c:v>0.09</c:v>
                </c:pt>
                <c:pt idx="4">
                  <c:v>0.09</c:v>
                </c:pt>
                <c:pt idx="5">
                  <c:v>0.085</c:v>
                </c:pt>
                <c:pt idx="6">
                  <c:v>0.085</c:v>
                </c:pt>
                <c:pt idx="7">
                  <c:v>0.085</c:v>
                </c:pt>
                <c:pt idx="8">
                  <c:v>0.045</c:v>
                </c:pt>
                <c:pt idx="9">
                  <c:v>0.075</c:v>
                </c:pt>
                <c:pt idx="10">
                  <c:v>0.09</c:v>
                </c:pt>
                <c:pt idx="11">
                  <c:v>0.08</c:v>
                </c:pt>
                <c:pt idx="12">
                  <c:v>0.09</c:v>
                </c:pt>
                <c:pt idx="13">
                  <c:v>0.105</c:v>
                </c:pt>
                <c:pt idx="14">
                  <c:v>0.11</c:v>
                </c:pt>
                <c:pt idx="15">
                  <c:v>0.095</c:v>
                </c:pt>
                <c:pt idx="16">
                  <c:v>0.09</c:v>
                </c:pt>
                <c:pt idx="17">
                  <c:v>0.09</c:v>
                </c:pt>
              </c:numCache>
            </c:numRef>
          </c:val>
        </c:ser>
        <c:ser>
          <c:idx val="5"/>
          <c:order val="5"/>
          <c:tx>
            <c:strRef>
              <c:f>Sheet1!$G$1</c:f>
              <c:strCache>
                <c:ptCount val="1"/>
                <c:pt idx="0">
                  <c:v>LG</c:v>
                </c:pt>
              </c:strCache>
            </c:strRef>
          </c:tx>
          <c:spPr>
            <a:solidFill>
              <a:srgbClr val="EBB523"/>
            </a:solidFill>
            <a:ln>
              <a:solidFill>
                <a:srgbClr val="EBB523"/>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Sheet1!$A$2:$A$19</c:f>
              <c:strCache>
                <c:ptCount val="18"/>
                <c:pt idx="0">
                  <c:v>Mar 2015</c:v>
                </c:pt>
                <c:pt idx="1">
                  <c:v>Apr 2015</c:v>
                </c:pt>
                <c:pt idx="2">
                  <c:v>May 2015</c:v>
                </c:pt>
                <c:pt idx="3">
                  <c:v>Jun 2015</c:v>
                </c:pt>
                <c:pt idx="4">
                  <c:v>Jul 2015</c:v>
                </c:pt>
                <c:pt idx="5">
                  <c:v>Aug 2015</c:v>
                </c:pt>
                <c:pt idx="6">
                  <c:v>Sep 2015</c:v>
                </c:pt>
                <c:pt idx="7">
                  <c:v>Oct 2015</c:v>
                </c:pt>
                <c:pt idx="8">
                  <c:v>Nov 2015</c:v>
                </c:pt>
                <c:pt idx="9">
                  <c:v>Dec 2015</c:v>
                </c:pt>
                <c:pt idx="10">
                  <c:v>Jan 2016</c:v>
                </c:pt>
                <c:pt idx="11">
                  <c:v>Feb 2016</c:v>
                </c:pt>
                <c:pt idx="12">
                  <c:v>Mar 2016</c:v>
                </c:pt>
                <c:pt idx="13">
                  <c:v>Apr 2016</c:v>
                </c:pt>
                <c:pt idx="14">
                  <c:v>May 2016</c:v>
                </c:pt>
                <c:pt idx="15">
                  <c:v>Jun 2016</c:v>
                </c:pt>
                <c:pt idx="16">
                  <c:v>Jul 2016</c:v>
                </c:pt>
                <c:pt idx="17">
                  <c:v>Aug 2016</c:v>
                </c:pt>
              </c:strCache>
            </c:strRef>
          </c:cat>
          <c:val>
            <c:numRef>
              <c:f>Sheet1!$G$2:$G$19</c:f>
              <c:numCache>
                <c:ptCount val="18"/>
                <c:pt idx="0">
                  <c:v>0.085</c:v>
                </c:pt>
                <c:pt idx="1">
                  <c:v>0.08</c:v>
                </c:pt>
                <c:pt idx="2">
                  <c:v>0.09</c:v>
                </c:pt>
                <c:pt idx="3">
                  <c:v>0.085</c:v>
                </c:pt>
                <c:pt idx="4">
                  <c:v>0.085</c:v>
                </c:pt>
                <c:pt idx="5">
                  <c:v>0.08</c:v>
                </c:pt>
                <c:pt idx="6">
                  <c:v>0.075</c:v>
                </c:pt>
                <c:pt idx="7">
                  <c:v>0.075</c:v>
                </c:pt>
                <c:pt idx="8">
                  <c:v>0.07</c:v>
                </c:pt>
                <c:pt idx="9">
                  <c:v>0.105</c:v>
                </c:pt>
                <c:pt idx="10">
                  <c:v>0.095</c:v>
                </c:pt>
                <c:pt idx="11">
                  <c:v>0.06</c:v>
                </c:pt>
                <c:pt idx="12">
                  <c:v>0.055</c:v>
                </c:pt>
                <c:pt idx="13">
                  <c:v>0.065</c:v>
                </c:pt>
                <c:pt idx="14">
                  <c:v>0.075</c:v>
                </c:pt>
                <c:pt idx="15">
                  <c:v>0.07</c:v>
                </c:pt>
                <c:pt idx="16">
                  <c:v>0.07</c:v>
                </c:pt>
                <c:pt idx="17">
                  <c:v>0.065</c:v>
                </c:pt>
              </c:numCache>
            </c:numRef>
          </c:val>
        </c:ser>
        <c:ser>
          <c:idx val="6"/>
          <c:order val="6"/>
          <c:tx>
            <c:strRef>
              <c:f>Sheet1!$H$1</c:f>
              <c:strCache>
                <c:ptCount val="1"/>
                <c:pt idx="0">
                  <c:v>ROM</c:v>
                </c:pt>
              </c:strCache>
            </c:strRef>
          </c:tx>
          <c:spPr>
            <a:solidFill>
              <a:srgbClr val="5D2B76"/>
            </a:solidFill>
            <a:ln>
              <a:solidFill>
                <a:srgbClr val="5D2B76"/>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Sheet1!$A$2:$A$19</c:f>
              <c:strCache>
                <c:ptCount val="18"/>
                <c:pt idx="0">
                  <c:v>Mar 2015</c:v>
                </c:pt>
                <c:pt idx="1">
                  <c:v>Apr 2015</c:v>
                </c:pt>
                <c:pt idx="2">
                  <c:v>May 2015</c:v>
                </c:pt>
                <c:pt idx="3">
                  <c:v>Jun 2015</c:v>
                </c:pt>
                <c:pt idx="4">
                  <c:v>Jul 2015</c:v>
                </c:pt>
                <c:pt idx="5">
                  <c:v>Aug 2015</c:v>
                </c:pt>
                <c:pt idx="6">
                  <c:v>Sep 2015</c:v>
                </c:pt>
                <c:pt idx="7">
                  <c:v>Oct 2015</c:v>
                </c:pt>
                <c:pt idx="8">
                  <c:v>Nov 2015</c:v>
                </c:pt>
                <c:pt idx="9">
                  <c:v>Dec 2015</c:v>
                </c:pt>
                <c:pt idx="10">
                  <c:v>Jan 2016</c:v>
                </c:pt>
                <c:pt idx="11">
                  <c:v>Feb 2016</c:v>
                </c:pt>
                <c:pt idx="12">
                  <c:v>Mar 2016</c:v>
                </c:pt>
                <c:pt idx="13">
                  <c:v>Apr 2016</c:v>
                </c:pt>
                <c:pt idx="14">
                  <c:v>May 2016</c:v>
                </c:pt>
                <c:pt idx="15">
                  <c:v>Jun 2016</c:v>
                </c:pt>
                <c:pt idx="16">
                  <c:v>Jul 2016</c:v>
                </c:pt>
                <c:pt idx="17">
                  <c:v>Aug 2016</c:v>
                </c:pt>
              </c:strCache>
            </c:strRef>
          </c:cat>
          <c:val>
            <c:numRef>
              <c:f>Sheet1!$H$2:$H$19</c:f>
              <c:numCache>
                <c:ptCount val="18"/>
                <c:pt idx="0">
                  <c:v>0.2</c:v>
                </c:pt>
                <c:pt idx="1">
                  <c:v>0.21</c:v>
                </c:pt>
                <c:pt idx="2">
                  <c:v>0.185</c:v>
                </c:pt>
                <c:pt idx="3">
                  <c:v>0.175</c:v>
                </c:pt>
                <c:pt idx="4">
                  <c:v>0.17</c:v>
                </c:pt>
                <c:pt idx="5">
                  <c:v>0.17</c:v>
                </c:pt>
                <c:pt idx="6">
                  <c:v>0.185</c:v>
                </c:pt>
                <c:pt idx="7">
                  <c:v>0.19</c:v>
                </c:pt>
                <c:pt idx="8">
                  <c:v>0.19</c:v>
                </c:pt>
                <c:pt idx="9">
                  <c:v>0.16</c:v>
                </c:pt>
                <c:pt idx="10">
                  <c:v>0.165</c:v>
                </c:pt>
                <c:pt idx="11">
                  <c:v>0.18</c:v>
                </c:pt>
                <c:pt idx="12">
                  <c:v>0.19</c:v>
                </c:pt>
                <c:pt idx="13">
                  <c:v>0.19</c:v>
                </c:pt>
                <c:pt idx="14">
                  <c:v>0.175</c:v>
                </c:pt>
                <c:pt idx="15">
                  <c:v>0.15</c:v>
                </c:pt>
                <c:pt idx="16">
                  <c:v>0.155</c:v>
                </c:pt>
                <c:pt idx="17">
                  <c:v>0.15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Market share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Sony</c:v>
                </c:pt>
                <c:pt idx="1">
                  <c:v>Bose</c:v>
                </c:pt>
                <c:pt idx="2">
                  <c:v>Beats by Dre/Apple</c:v>
                </c:pt>
                <c:pt idx="3">
                  <c:v>Skullcandy</c:v>
                </c:pt>
                <c:pt idx="4">
                  <c:v>Panasonic</c:v>
                </c:pt>
                <c:pt idx="5">
                  <c:v>Philips</c:v>
                </c:pt>
                <c:pt idx="6">
                  <c:v>JBL</c:v>
                </c:pt>
                <c:pt idx="7">
                  <c:v>Sennheiser</c:v>
                </c:pt>
                <c:pt idx="8">
                  <c:v>Pioneer</c:v>
                </c:pt>
                <c:pt idx="9">
                  <c:v>Jaybird</c:v>
                </c:pt>
                <c:pt idx="10">
                  <c:v>Audio-Technica</c:v>
                </c:pt>
                <c:pt idx="11">
                  <c:v>Monster Inc</c:v>
                </c:pt>
                <c:pt idx="12">
                  <c:v>Centrum</c:v>
                </c:pt>
                <c:pt idx="13">
                  <c:v>Bowers &amp; Wilkins</c:v>
                </c:pt>
                <c:pt idx="14">
                  <c:v>Grado</c:v>
                </c:pt>
              </c:strCache>
            </c:strRef>
          </c:cat>
          <c:val>
            <c:numRef>
              <c:f>Sheet1!$B$2:$B$16</c:f>
              <c:numCache>
                <c:ptCount val="15"/>
                <c:pt idx="0">
                  <c:v>0.3</c:v>
                </c:pt>
                <c:pt idx="1">
                  <c:v>0.2</c:v>
                </c:pt>
                <c:pt idx="2">
                  <c:v>0.18</c:v>
                </c:pt>
                <c:pt idx="3">
                  <c:v>0.17</c:v>
                </c:pt>
                <c:pt idx="4">
                  <c:v>0.14</c:v>
                </c:pt>
                <c:pt idx="5">
                  <c:v>0.14</c:v>
                </c:pt>
                <c:pt idx="6">
                  <c:v>0.1</c:v>
                </c:pt>
                <c:pt idx="7">
                  <c:v>0.06</c:v>
                </c:pt>
                <c:pt idx="8">
                  <c:v>0.05</c:v>
                </c:pt>
                <c:pt idx="9">
                  <c:v>0.03</c:v>
                </c:pt>
                <c:pt idx="10">
                  <c:v>0.03</c:v>
                </c:pt>
                <c:pt idx="11">
                  <c:v>0.03</c:v>
                </c:pt>
                <c:pt idx="12">
                  <c:v>0.02</c:v>
                </c:pt>
                <c:pt idx="13">
                  <c:v>0.02</c:v>
                </c:pt>
                <c:pt idx="14">
                  <c:v>0.02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Bose</c:v>
                </c:pt>
                <c:pt idx="1">
                  <c:v>Sony</c:v>
                </c:pt>
                <c:pt idx="2">
                  <c:v>Panasonic</c:v>
                </c:pt>
                <c:pt idx="3">
                  <c:v>Philips</c:v>
                </c:pt>
                <c:pt idx="4">
                  <c:v>Beats by Dre/Apple</c:v>
                </c:pt>
                <c:pt idx="5">
                  <c:v>Pioneer</c:v>
                </c:pt>
                <c:pt idx="6">
                  <c:v>Skullcandy</c:v>
                </c:pt>
                <c:pt idx="7">
                  <c:v>JBL</c:v>
                </c:pt>
                <c:pt idx="8">
                  <c:v>Monster Inc</c:v>
                </c:pt>
                <c:pt idx="9">
                  <c:v>Sennheiser</c:v>
                </c:pt>
                <c:pt idx="10">
                  <c:v>Audio-Technica</c:v>
                </c:pt>
                <c:pt idx="11">
                  <c:v>Jaybird</c:v>
                </c:pt>
                <c:pt idx="12">
                  <c:v>Bowers &amp; Wilkins</c:v>
                </c:pt>
                <c:pt idx="13">
                  <c:v>AKG</c:v>
                </c:pt>
                <c:pt idx="14">
                  <c:v>None of the above</c:v>
                </c:pt>
              </c:strCache>
            </c:strRef>
          </c:cat>
          <c:val>
            <c:numRef>
              <c:f>Sheet1!$B$2:$B$16</c:f>
              <c:numCache>
                <c:ptCount val="15"/>
                <c:pt idx="0">
                  <c:v>0.7</c:v>
                </c:pt>
                <c:pt idx="1">
                  <c:v>0.7</c:v>
                </c:pt>
                <c:pt idx="2">
                  <c:v>0.62</c:v>
                </c:pt>
                <c:pt idx="3">
                  <c:v>0.59</c:v>
                </c:pt>
                <c:pt idx="4">
                  <c:v>0.57</c:v>
                </c:pt>
                <c:pt idx="5">
                  <c:v>0.48</c:v>
                </c:pt>
                <c:pt idx="6">
                  <c:v>0.46</c:v>
                </c:pt>
                <c:pt idx="7">
                  <c:v>0.38</c:v>
                </c:pt>
                <c:pt idx="8">
                  <c:v>0.18</c:v>
                </c:pt>
                <c:pt idx="9">
                  <c:v>0.14</c:v>
                </c:pt>
                <c:pt idx="10">
                  <c:v>0.13</c:v>
                </c:pt>
                <c:pt idx="11">
                  <c:v>0.07</c:v>
                </c:pt>
                <c:pt idx="12">
                  <c:v>0.07</c:v>
                </c:pt>
                <c:pt idx="13">
                  <c:v>0.07</c:v>
                </c:pt>
                <c:pt idx="14">
                  <c:v>0.06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Game &amp; Network Services</c:v>
                </c:pt>
              </c:strCache>
            </c:strRef>
          </c:tx>
          <c:spPr>
            <a:solidFill>
              <a:srgbClr val="2875DD"/>
            </a:solidFill>
            <a:ln>
              <a:solidFill>
                <a:srgbClr val="2875DD"/>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Sheet1!$B$2:$B$8</c:f>
              <c:numCache>
                <c:ptCount val="7"/>
                <c:pt idx="0">
                  <c:v>7.57</c:v>
                </c:pt>
                <c:pt idx="1">
                  <c:v>7.52</c:v>
                </c:pt>
                <c:pt idx="2">
                  <c:v>9.51</c:v>
                </c:pt>
                <c:pt idx="3">
                  <c:v>11.57</c:v>
                </c:pt>
                <c:pt idx="4">
                  <c:v>13.73</c:v>
                </c:pt>
                <c:pt idx="5">
                  <c:v>14.73</c:v>
                </c:pt>
                <c:pt idx="6">
                  <c:v>17.53</c:v>
                </c:pt>
              </c:numCache>
            </c:numRef>
          </c:val>
        </c:ser>
        <c:ser>
          <c:idx val="1"/>
          <c:order val="1"/>
          <c:tx>
            <c:strRef>
              <c:f>Sheet1!$C$1</c:f>
              <c:strCache>
                <c:ptCount val="1"/>
                <c:pt idx="0">
                  <c:v>Music</c:v>
                </c:pt>
              </c:strCache>
            </c:strRef>
          </c:tx>
          <c:spPr>
            <a:solidFill>
              <a:srgbClr val="0F283E"/>
            </a:solidFill>
            <a:ln>
              <a:solidFill>
                <a:srgbClr val="0F283E"/>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Sheet1!$C$2:$C$8</c:f>
              <c:numCache>
                <c:ptCount val="7"/>
                <c:pt idx="0">
                  <c:v>4.16</c:v>
                </c:pt>
                <c:pt idx="1">
                  <c:v>4.7</c:v>
                </c:pt>
                <c:pt idx="2">
                  <c:v>4.89</c:v>
                </c:pt>
                <c:pt idx="3">
                  <c:v>4.54</c:v>
                </c:pt>
                <c:pt idx="4">
                  <c:v>5.47</c:v>
                </c:pt>
                <c:pt idx="5">
                  <c:v>5.78</c:v>
                </c:pt>
                <c:pt idx="6">
                  <c:v>7.21</c:v>
                </c:pt>
              </c:numCache>
            </c:numRef>
          </c:val>
        </c:ser>
        <c:ser>
          <c:idx val="2"/>
          <c:order val="2"/>
          <c:tx>
            <c:strRef>
              <c:f>Sheet1!$D$1</c:f>
              <c:strCache>
                <c:ptCount val="1"/>
                <c:pt idx="0">
                  <c:v>Pictures</c:v>
                </c:pt>
              </c:strCache>
            </c:strRef>
          </c:tx>
          <c:spPr>
            <a:solidFill>
              <a:srgbClr val="BABABA"/>
            </a:solidFill>
            <a:ln>
              <a:solidFill>
                <a:srgbClr val="BABABA"/>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Sheet1!$D$2:$D$8</c:f>
              <c:numCache>
                <c:ptCount val="7"/>
                <c:pt idx="0">
                  <c:v>6.18</c:v>
                </c:pt>
                <c:pt idx="1">
                  <c:v>7.8</c:v>
                </c:pt>
                <c:pt idx="2">
                  <c:v>8.05</c:v>
                </c:pt>
                <c:pt idx="3">
                  <c:v>7.32</c:v>
                </c:pt>
                <c:pt idx="4">
                  <c:v>8.3</c:v>
                </c:pt>
                <c:pt idx="5">
                  <c:v>8.06</c:v>
                </c:pt>
                <c:pt idx="6">
                  <c:v>9.12</c:v>
                </c:pt>
              </c:numCache>
            </c:numRef>
          </c:val>
        </c:ser>
        <c:ser>
          <c:idx val="3"/>
          <c:order val="3"/>
          <c:tx>
            <c:strRef>
              <c:f>Sheet1!$E$1</c:f>
              <c:strCache>
                <c:ptCount val="1"/>
                <c:pt idx="0">
                  <c:v>Home Entertainment &amp; Sound</c:v>
                </c:pt>
              </c:strCache>
            </c:strRef>
          </c:tx>
          <c:spPr>
            <a:solidFill>
              <a:srgbClr val="A60B0B"/>
            </a:solidFill>
            <a:ln>
              <a:solidFill>
                <a:srgbClr val="A60B0B"/>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Sheet1!$E$2:$E$8</c:f>
              <c:numCache>
                <c:ptCount val="7"/>
                <c:pt idx="0">
                  <c:v>12.06</c:v>
                </c:pt>
                <c:pt idx="1">
                  <c:v>10.58</c:v>
                </c:pt>
                <c:pt idx="2">
                  <c:v>11.35</c:v>
                </c:pt>
                <c:pt idx="3">
                  <c:v>10.06</c:v>
                </c:pt>
                <c:pt idx="4">
                  <c:v>10.26</c:v>
                </c:pt>
                <c:pt idx="5">
                  <c:v>9.28</c:v>
                </c:pt>
                <c:pt idx="6">
                  <c:v>11.03</c:v>
                </c:pt>
              </c:numCache>
            </c:numRef>
          </c:val>
        </c:ser>
        <c:ser>
          <c:idx val="4"/>
          <c:order val="4"/>
          <c:tx>
            <c:strRef>
              <c:f>Sheet1!$F$1</c:f>
              <c:strCache>
                <c:ptCount val="1"/>
                <c:pt idx="0">
                  <c:v>Imaging Products &amp; Solutions</c:v>
                </c:pt>
              </c:strCache>
            </c:strRef>
          </c:tx>
          <c:spPr>
            <a:solidFill>
              <a:srgbClr val="87BC24"/>
            </a:solidFill>
            <a:ln>
              <a:solidFill>
                <a:srgbClr val="87BC24"/>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Sheet1!$F$2:$F$8</c:f>
              <c:numCache>
                <c:ptCount val="7"/>
                <c:pt idx="0">
                  <c:v>7.16</c:v>
                </c:pt>
                <c:pt idx="1">
                  <c:v>7.77</c:v>
                </c:pt>
                <c:pt idx="2">
                  <c:v>7.2</c:v>
                </c:pt>
                <c:pt idx="3">
                  <c:v>6</c:v>
                </c:pt>
                <c:pt idx="4">
                  <c:v>6.29</c:v>
                </c:pt>
                <c:pt idx="5">
                  <c:v>5.18</c:v>
                </c:pt>
                <c:pt idx="6">
                  <c:v>5.91</c:v>
                </c:pt>
              </c:numCache>
            </c:numRef>
          </c:val>
        </c:ser>
        <c:ser>
          <c:idx val="5"/>
          <c:order val="5"/>
          <c:tx>
            <c:strRef>
              <c:f>Sheet1!$G$1</c:f>
              <c:strCache>
                <c:ptCount val="1"/>
                <c:pt idx="0">
                  <c:v>Mobile Communications</c:v>
                </c:pt>
              </c:strCache>
            </c:strRef>
          </c:tx>
          <c:spPr>
            <a:solidFill>
              <a:srgbClr val="EBB523"/>
            </a:solidFill>
            <a:ln>
              <a:solidFill>
                <a:srgbClr val="EBB523"/>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Sheet1!$G$2:$G$8</c:f>
              <c:numCache>
                <c:ptCount val="7"/>
                <c:pt idx="0">
                  <c:v>5.85</c:v>
                </c:pt>
                <c:pt idx="1">
                  <c:v>13.38</c:v>
                </c:pt>
                <c:pt idx="2">
                  <c:v>15.83</c:v>
                </c:pt>
                <c:pt idx="3">
                  <c:v>11.03</c:v>
                </c:pt>
                <c:pt idx="4">
                  <c:v>9.98</c:v>
                </c:pt>
                <c:pt idx="5">
                  <c:v>6.78</c:v>
                </c:pt>
                <c:pt idx="6">
                  <c:v>6.53</c:v>
                </c:pt>
              </c:numCache>
            </c:numRef>
          </c:val>
        </c:ser>
        <c:ser>
          <c:idx val="6"/>
          <c:order val="6"/>
          <c:tx>
            <c:strRef>
              <c:f>Sheet1!$H$1</c:f>
              <c:strCache>
                <c:ptCount val="1"/>
                <c:pt idx="0">
                  <c:v>Semiconductors</c:v>
                </c:pt>
              </c:strCache>
            </c:strRef>
          </c:tx>
          <c:spPr>
            <a:solidFill>
              <a:srgbClr val="5D2B76"/>
            </a:solidFill>
            <a:ln>
              <a:solidFill>
                <a:srgbClr val="5D2B76"/>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Sheet1!$H$2:$H$8</c:f>
              <c:numCache>
                <c:ptCount val="7"/>
                <c:pt idx="5">
                  <c:v>6.9</c:v>
                </c:pt>
                <c:pt idx="6">
                  <c:v>7.66</c:v>
                </c:pt>
              </c:numCache>
            </c:numRef>
          </c:val>
        </c:ser>
        <c:ser>
          <c:idx val="7"/>
          <c:order val="7"/>
          <c:tx>
            <c:strRef>
              <c:f>Sheet1!$I$1</c:f>
              <c:strCache>
                <c:ptCount val="1"/>
                <c:pt idx="0">
                  <c:v>Financial Services</c:v>
                </c:pt>
              </c:strCache>
            </c:strRef>
          </c:tx>
          <c:spPr>
            <a:solidFill>
              <a:srgbClr val="C271DA"/>
            </a:solidFill>
            <a:ln>
              <a:solidFill>
                <a:srgbClr val="C271D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Sheet1!$I$2:$I$8</c:f>
              <c:numCache>
                <c:ptCount val="7"/>
                <c:pt idx="0">
                  <c:v>8.2</c:v>
                </c:pt>
                <c:pt idx="1">
                  <c:v>10.72</c:v>
                </c:pt>
                <c:pt idx="2">
                  <c:v>9.65</c:v>
                </c:pt>
                <c:pt idx="3">
                  <c:v>9.03</c:v>
                </c:pt>
                <c:pt idx="4">
                  <c:v>9.5</c:v>
                </c:pt>
                <c:pt idx="5">
                  <c:v>9.71</c:v>
                </c:pt>
                <c:pt idx="6">
                  <c:v>11.08</c:v>
                </c:pt>
              </c:numCache>
            </c:numRef>
          </c:val>
        </c:ser>
        <c:ser>
          <c:idx val="8"/>
          <c:order val="8"/>
          <c:tx>
            <c:strRef>
              <c:f>Sheet1!$J$1</c:f>
              <c:strCache>
                <c:ptCount val="1"/>
                <c:pt idx="0">
                  <c:v>All other</c:v>
                </c:pt>
              </c:strCache>
            </c:strRef>
          </c:tx>
          <c:spPr>
            <a:solidFill>
              <a:srgbClr val="76A5E3"/>
            </a:solidFill>
            <a:ln>
              <a:solidFill>
                <a:srgbClr val="76A5E3"/>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 sourceLinked="0"/>
              <c:txPr>
                <a:bodyPr/>
                <a:p>
                  <a:pPr>
                    <a:defRPr smtId="4294967295">
                      <a:noFill/>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Sheet1!$J$2:$J$8</c:f>
              <c:numCache>
                <c:ptCount val="7"/>
                <c:pt idx="6">
                  <c:v>3.67</c:v>
                </c:pt>
              </c:numCache>
            </c:numRef>
          </c:val>
        </c:ser>
        <c:ser>
          <c:idx val="9"/>
          <c:order val="9"/>
          <c:tx>
            <c:strRef>
              <c:f>Sheet1!$K$1</c:f>
              <c:strCache>
                <c:ptCount val="1"/>
                <c:pt idx="0">
                  <c:v>Corporate and elimination</c:v>
                </c:pt>
              </c:strCache>
            </c:strRef>
          </c:tx>
          <c:spPr>
            <a:solidFill>
              <a:srgbClr val="099676"/>
            </a:solidFill>
            <a:ln>
              <a:solidFill>
                <a:srgbClr val="099676"/>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 sourceLinked="0"/>
              <c:txPr>
                <a:bodyPr/>
                <a:p>
                  <a:pPr>
                    <a:defRPr smtId="4294967295">
                      <a:noFill/>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Sheet1!$K$2:$K$8</c:f>
              <c:numCache>
                <c:ptCount val="7"/>
                <c:pt idx="6">
                  <c:v>-2.69</c:v>
                </c:pt>
              </c:numCache>
            </c:numRef>
          </c:val>
        </c:ser>
        <c:ser>
          <c:idx val="10"/>
          <c:order val="10"/>
          <c:tx>
            <c:strRef>
              <c:f>Sheet1!$L$1</c:f>
              <c:strCache>
                <c:ptCount val="1"/>
                <c:pt idx="0">
                  <c:v>Devices</c:v>
                </c:pt>
              </c:strCache>
            </c:strRef>
          </c:tx>
          <c:spPr>
            <a:solidFill>
              <a:srgbClr val="919191"/>
            </a:solidFill>
            <a:ln>
              <a:solidFill>
                <a:srgbClr val="919191"/>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 sourceLinked="0"/>
              <c:txPr>
                <a:bodyPr/>
                <a:p>
                  <a:pPr>
                    <a:defRPr smtId="4294967295">
                      <a:noFill/>
                    </a:defRPr>
                  </a:pPr>
                </a:p>
              </c:txPr>
              <c:dLblPos val="inEnd"/>
              <c:showLegendKey val="0"/>
              <c:showVal val="1"/>
              <c:showCatName val="0"/>
              <c:showSerName val="0"/>
              <c:showPercent val="0"/>
              <c:showBubbleSize val="0"/>
            </c:dLbl>
            <c:dLbl>
              <c:idx val="6"/>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Sheet1!$L$2:$L$8</c:f>
              <c:numCache>
                <c:ptCount val="7"/>
                <c:pt idx="0">
                  <c:v>9.65</c:v>
                </c:pt>
                <c:pt idx="1">
                  <c:v>9.03</c:v>
                </c:pt>
                <c:pt idx="2">
                  <c:v>7.71</c:v>
                </c:pt>
                <c:pt idx="3">
                  <c:v>7.98</c:v>
                </c:pt>
                <c:pt idx="4">
                  <c:v>8.28</c:v>
                </c:pt>
              </c:numCache>
            </c:numRef>
          </c:val>
        </c:ser>
        <c:ser>
          <c:idx val="11"/>
          <c:order val="11"/>
          <c:tx>
            <c:strRef>
              <c:f>Sheet1!$M$1</c:f>
              <c:strCache>
                <c:ptCount val="1"/>
                <c:pt idx="0">
                  <c:v>Components</c:v>
                </c:pt>
              </c:strCache>
            </c:strRef>
          </c:tx>
          <c:spPr>
            <a:solidFill>
              <a:srgbClr val="C85A79"/>
            </a:solidFill>
            <a:ln>
              <a:solidFill>
                <a:srgbClr val="C85A79"/>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Sheet1!$M$2:$M$8</c:f>
              <c:numCache>
                <c:ptCount val="7"/>
                <c:pt idx="5">
                  <c:v>1.74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Revenue in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Sheet1!$A$2:$A$10</c:f>
              <c:strCache>
                <c:ptCount val="9"/>
                <c:pt idx="0">
                  <c:v>Apple Watch</c:v>
                </c:pt>
                <c:pt idx="1">
                  <c:v>Samsung Gear</c:v>
                </c:pt>
                <c:pt idx="2">
                  <c:v>Sony SmartWatch</c:v>
                </c:pt>
                <c:pt idx="3">
                  <c:v>Motorola Moto 360</c:v>
                </c:pt>
                <c:pt idx="4">
                  <c:v>LG Watch Urbane</c:v>
                </c:pt>
                <c:pt idx="5">
                  <c:v>Asus ZenWatch</c:v>
                </c:pt>
                <c:pt idx="6">
                  <c:v>Huawei Watch</c:v>
                </c:pt>
                <c:pt idx="7">
                  <c:v>Other</c:v>
                </c:pt>
                <c:pt idx="8">
                  <c:v>None of the above</c:v>
                </c:pt>
              </c:strCache>
            </c:strRef>
          </c:cat>
          <c:val>
            <c:numRef>
              <c:f>Sheet1!$B$2:$B$10</c:f>
              <c:numCache>
                <c:ptCount val="9"/>
                <c:pt idx="0">
                  <c:v>0.5</c:v>
                </c:pt>
                <c:pt idx="1">
                  <c:v>0.29</c:v>
                </c:pt>
                <c:pt idx="2">
                  <c:v>0.17</c:v>
                </c:pt>
                <c:pt idx="3">
                  <c:v>0.1</c:v>
                </c:pt>
                <c:pt idx="4">
                  <c:v>0.07</c:v>
                </c:pt>
                <c:pt idx="5">
                  <c:v>0.05</c:v>
                </c:pt>
                <c:pt idx="6">
                  <c:v>0.04</c:v>
                </c:pt>
                <c:pt idx="7">
                  <c:v>0.01</c:v>
                </c:pt>
                <c:pt idx="8">
                  <c:v>0.42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Apple Watch</c:v>
                </c:pt>
                <c:pt idx="1">
                  <c:v>Samsung Gear</c:v>
                </c:pt>
                <c:pt idx="2">
                  <c:v>Sony SmartWatch</c:v>
                </c:pt>
                <c:pt idx="3">
                  <c:v>LG Watch Urbane</c:v>
                </c:pt>
                <c:pt idx="4">
                  <c:v>Motorola Moto 360</c:v>
                </c:pt>
                <c:pt idx="5">
                  <c:v>Huawei Watch</c:v>
                </c:pt>
                <c:pt idx="6">
                  <c:v>Asus ZenWatch</c:v>
                </c:pt>
                <c:pt idx="7">
                  <c:v>Don't know</c:v>
                </c:pt>
              </c:strCache>
            </c:strRef>
          </c:cat>
          <c:val>
            <c:numRef>
              <c:f>Sheet1!$B$2:$B$9</c:f>
              <c:numCache>
                <c:ptCount val="8"/>
                <c:pt idx="0">
                  <c:v>0.56</c:v>
                </c:pt>
                <c:pt idx="1">
                  <c:v>0.43</c:v>
                </c:pt>
                <c:pt idx="2">
                  <c:v>0.17</c:v>
                </c:pt>
                <c:pt idx="3">
                  <c:v>0.13</c:v>
                </c:pt>
                <c:pt idx="4">
                  <c:v>0.09</c:v>
                </c:pt>
                <c:pt idx="5">
                  <c:v>0.07</c:v>
                </c:pt>
                <c:pt idx="6">
                  <c:v>0.07</c:v>
                </c:pt>
                <c:pt idx="7">
                  <c:v>0.1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Sony Playstation 4</c:v>
                </c:pt>
              </c:strCache>
            </c:strRef>
          </c:tx>
          <c:spPr>
            <a:solidFill>
              <a:srgbClr val="2875DD"/>
            </a:solidFill>
            <a:ln>
              <a:solidFill>
                <a:srgbClr val="2875DD"/>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Sheet1!$B$2:$B$11</c:f>
              <c:numCache>
                <c:ptCount val="10"/>
                <c:pt idx="5">
                  <c:v>4.49</c:v>
                </c:pt>
                <c:pt idx="6">
                  <c:v>14.59</c:v>
                </c:pt>
                <c:pt idx="7">
                  <c:v>17.51</c:v>
                </c:pt>
                <c:pt idx="8">
                  <c:v>17.59</c:v>
                </c:pt>
                <c:pt idx="9">
                  <c:v>19.64</c:v>
                </c:pt>
              </c:numCache>
            </c:numRef>
          </c:val>
        </c:ser>
        <c:ser>
          <c:idx val="1"/>
          <c:order val="1"/>
          <c:tx>
            <c:strRef>
              <c:f>Sheet1!$C$1</c:f>
              <c:strCache>
                <c:ptCount val="1"/>
                <c:pt idx="0">
                  <c:v>Nintendo Switch</c:v>
                </c:pt>
              </c:strCache>
            </c:strRef>
          </c:tx>
          <c:spPr>
            <a:solidFill>
              <a:srgbClr val="0F283E"/>
            </a:solidFill>
            <a:ln>
              <a:solidFill>
                <a:srgbClr val="0F283E"/>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 sourceLinked="0"/>
              <c:txPr>
                <a:bodyPr/>
                <a:p>
                  <a:pPr>
                    <a:defRPr smtId="4294967295">
                      <a:noFill/>
                    </a:defRPr>
                  </a:pPr>
                </a:p>
              </c:txPr>
              <c:dLblPos val="inEnd"/>
              <c:showLegendKey val="0"/>
              <c:showVal val="1"/>
              <c:showCatName val="0"/>
              <c:showSerName val="0"/>
              <c:showPercent val="0"/>
              <c:showBubbleSize val="0"/>
            </c:dLbl>
            <c:dLbl>
              <c:idx val="6"/>
              <c:numFmt formatCode="" sourceLinked="0"/>
              <c:txPr>
                <a:bodyPr/>
                <a:p>
                  <a:pPr>
                    <a:defRPr smtId="4294967295">
                      <a:noFill/>
                    </a:defRPr>
                  </a:pPr>
                </a:p>
              </c:txPr>
              <c:dLblPos val="inEnd"/>
              <c:showLegendKey val="0"/>
              <c:showVal val="1"/>
              <c:showCatName val="0"/>
              <c:showSerName val="0"/>
              <c:showPercent val="0"/>
              <c:showBubbleSize val="0"/>
            </c:dLbl>
            <c:dLbl>
              <c:idx val="7"/>
              <c:numFmt formatCode="" sourceLinked="0"/>
              <c:txPr>
                <a:bodyPr/>
                <a:p>
                  <a:pPr>
                    <a:defRPr smtId="4294967295">
                      <a:noFill/>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Sheet1!$C$2:$C$11</c:f>
              <c:numCache>
                <c:ptCount val="10"/>
                <c:pt idx="9">
                  <c:v>11.85</c:v>
                </c:pt>
              </c:numCache>
            </c:numRef>
          </c:val>
        </c:ser>
        <c:ser>
          <c:idx val="2"/>
          <c:order val="2"/>
          <c:tx>
            <c:strRef>
              <c:f>Sheet1!$D$1</c:f>
              <c:strCache>
                <c:ptCount val="1"/>
                <c:pt idx="0">
                  <c:v>XBox One</c:v>
                </c:pt>
              </c:strCache>
            </c:strRef>
          </c:tx>
          <c:spPr>
            <a:solidFill>
              <a:srgbClr val="BABABA"/>
            </a:solidFill>
            <a:ln>
              <a:solidFill>
                <a:srgbClr val="BABABA"/>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Sheet1!$D$2:$D$11</c:f>
              <c:numCache>
                <c:ptCount val="10"/>
                <c:pt idx="5">
                  <c:v>3.08</c:v>
                </c:pt>
                <c:pt idx="6">
                  <c:v>7.91</c:v>
                </c:pt>
                <c:pt idx="7">
                  <c:v>8.63</c:v>
                </c:pt>
                <c:pt idx="8">
                  <c:v>8.37</c:v>
                </c:pt>
                <c:pt idx="9">
                  <c:v>8.21</c:v>
                </c:pt>
              </c:numCache>
            </c:numRef>
          </c:val>
        </c:ser>
        <c:ser>
          <c:idx val="3"/>
          <c:order val="3"/>
          <c:tx>
            <c:strRef>
              <c:f>Sheet1!$E$1</c:f>
              <c:strCache>
                <c:ptCount val="1"/>
                <c:pt idx="0">
                  <c:v>Nintendo 3DS</c:v>
                </c:pt>
              </c:strCache>
            </c:strRef>
          </c:tx>
          <c:spPr>
            <a:solidFill>
              <a:srgbClr val="A60B0B"/>
            </a:solidFill>
            <a:ln>
              <a:solidFill>
                <a:srgbClr val="A60B0B"/>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Sheet1!$E$2:$E$11</c:f>
              <c:numCache>
                <c:ptCount val="10"/>
                <c:pt idx="3">
                  <c:v>12.56</c:v>
                </c:pt>
                <c:pt idx="4">
                  <c:v>13.48</c:v>
                </c:pt>
                <c:pt idx="5">
                  <c:v>14.31</c:v>
                </c:pt>
                <c:pt idx="6">
                  <c:v>9.74</c:v>
                </c:pt>
                <c:pt idx="7">
                  <c:v>7.33</c:v>
                </c:pt>
                <c:pt idx="8">
                  <c:v>7.59</c:v>
                </c:pt>
                <c:pt idx="9">
                  <c:v>6.19</c:v>
                </c:pt>
              </c:numCache>
            </c:numRef>
          </c:val>
        </c:ser>
        <c:ser>
          <c:idx val="4"/>
          <c:order val="4"/>
          <c:tx>
            <c:strRef>
              <c:f>Sheet1!$F$1</c:f>
              <c:strCache>
                <c:ptCount val="1"/>
                <c:pt idx="0">
                  <c:v>Sony Playstation Vita</c:v>
                </c:pt>
              </c:strCache>
            </c:strRef>
          </c:tx>
          <c:spPr>
            <a:solidFill>
              <a:srgbClr val="87BC24"/>
            </a:solidFill>
            <a:ln>
              <a:solidFill>
                <a:srgbClr val="87BC24"/>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Sheet1!$F$2:$F$11</c:f>
              <c:numCache>
                <c:ptCount val="10"/>
                <c:pt idx="3">
                  <c:v>0.48</c:v>
                </c:pt>
                <c:pt idx="4">
                  <c:v>3.69</c:v>
                </c:pt>
                <c:pt idx="5">
                  <c:v>3.4</c:v>
                </c:pt>
                <c:pt idx="6">
                  <c:v>2.3</c:v>
                </c:pt>
                <c:pt idx="7">
                  <c:v>2.68</c:v>
                </c:pt>
                <c:pt idx="8">
                  <c:v>2.04</c:v>
                </c:pt>
                <c:pt idx="9">
                  <c:v>0.72</c:v>
                </c:pt>
              </c:numCache>
            </c:numRef>
          </c:val>
        </c:ser>
        <c:ser>
          <c:idx val="5"/>
          <c:order val="5"/>
          <c:tx>
            <c:strRef>
              <c:f>Sheet1!$G$1</c:f>
              <c:strCache>
                <c:ptCount val="1"/>
                <c:pt idx="0">
                  <c:v>Sony Playstation 3</c:v>
                </c:pt>
              </c:strCache>
            </c:strRef>
          </c:tx>
          <c:spPr>
            <a:solidFill>
              <a:srgbClr val="EBB523"/>
            </a:solidFill>
            <a:ln>
              <a:solidFill>
                <a:srgbClr val="EBB523"/>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Sheet1!$G$2:$G$11</c:f>
              <c:numCache>
                <c:ptCount val="10"/>
                <c:pt idx="0">
                  <c:v>10.46</c:v>
                </c:pt>
                <c:pt idx="1">
                  <c:v>13.26</c:v>
                </c:pt>
                <c:pt idx="2">
                  <c:v>13.83</c:v>
                </c:pt>
                <c:pt idx="3">
                  <c:v>14.42</c:v>
                </c:pt>
                <c:pt idx="4">
                  <c:v>11.97</c:v>
                </c:pt>
                <c:pt idx="5">
                  <c:v>8.26</c:v>
                </c:pt>
                <c:pt idx="6">
                  <c:v>3.56</c:v>
                </c:pt>
                <c:pt idx="7">
                  <c:v>1.34</c:v>
                </c:pt>
                <c:pt idx="8">
                  <c:v>0.52</c:v>
                </c:pt>
                <c:pt idx="9">
                  <c:v>0.11</c:v>
                </c:pt>
              </c:numCache>
            </c:numRef>
          </c:val>
        </c:ser>
        <c:ser>
          <c:idx val="6"/>
          <c:order val="6"/>
          <c:tx>
            <c:strRef>
              <c:f>Sheet1!$H$1</c:f>
              <c:strCache>
                <c:ptCount val="1"/>
                <c:pt idx="0">
                  <c:v>Nintendo Wii U</c:v>
                </c:pt>
              </c:strCache>
            </c:strRef>
          </c:tx>
          <c:spPr>
            <a:solidFill>
              <a:srgbClr val="5D2B76"/>
            </a:solidFill>
            <a:ln>
              <a:solidFill>
                <a:srgbClr val="5D2B76"/>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Sheet1!$H$2:$H$11</c:f>
              <c:numCache>
                <c:ptCount val="10"/>
                <c:pt idx="4">
                  <c:v>2.17</c:v>
                </c:pt>
                <c:pt idx="5">
                  <c:v>3.1</c:v>
                </c:pt>
                <c:pt idx="6">
                  <c:v>3.64</c:v>
                </c:pt>
                <c:pt idx="7">
                  <c:v>3.46</c:v>
                </c:pt>
                <c:pt idx="8">
                  <c:v>1.16</c:v>
                </c:pt>
                <c:pt idx="9">
                  <c:v>0.1</c:v>
                </c:pt>
              </c:numCache>
            </c:numRef>
          </c:val>
        </c:ser>
        <c:ser>
          <c:idx val="7"/>
          <c:order val="7"/>
          <c:tx>
            <c:strRef>
              <c:f>Sheet1!$I$1</c:f>
              <c:strCache>
                <c:ptCount val="1"/>
                <c:pt idx="0">
                  <c:v>Xbox360</c:v>
                </c:pt>
              </c:strCache>
            </c:strRef>
          </c:tx>
          <c:spPr>
            <a:solidFill>
              <a:srgbClr val="C271DA"/>
            </a:solidFill>
            <a:ln>
              <a:solidFill>
                <a:srgbClr val="C271DA"/>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Sheet1!$I$2:$I$11</c:f>
              <c:numCache>
                <c:ptCount val="10"/>
                <c:pt idx="0">
                  <c:v>11.16</c:v>
                </c:pt>
                <c:pt idx="1">
                  <c:v>10.36</c:v>
                </c:pt>
                <c:pt idx="2">
                  <c:v>13.53</c:v>
                </c:pt>
                <c:pt idx="3">
                  <c:v>13.95</c:v>
                </c:pt>
                <c:pt idx="4">
                  <c:v>10.69</c:v>
                </c:pt>
                <c:pt idx="5">
                  <c:v>6.24</c:v>
                </c:pt>
                <c:pt idx="6">
                  <c:v>2.6</c:v>
                </c:pt>
                <c:pt idx="7">
                  <c:v>0.93</c:v>
                </c:pt>
                <c:pt idx="8">
                  <c:v>0.39</c:v>
                </c:pt>
                <c:pt idx="9">
                  <c:v>0.06</c:v>
                </c:pt>
              </c:numCache>
            </c:numRef>
          </c:val>
        </c:ser>
        <c:ser>
          <c:idx val="8"/>
          <c:order val="8"/>
          <c:tx>
            <c:strRef>
              <c:f>Sheet1!$J$1</c:f>
              <c:strCache>
                <c:ptCount val="1"/>
                <c:pt idx="0">
                  <c:v>Sony PSP</c:v>
                </c:pt>
              </c:strCache>
            </c:strRef>
          </c:tx>
          <c:spPr>
            <a:solidFill>
              <a:srgbClr val="76A5E3"/>
            </a:solidFill>
            <a:ln>
              <a:solidFill>
                <a:srgbClr val="76A5E3"/>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 sourceLinked="0"/>
              <c:txPr>
                <a:bodyPr/>
                <a:p>
                  <a:pPr>
                    <a:defRPr smtId="4294967295">
                      <a:noFill/>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Sheet1!$J$2:$J$11</c:f>
              <c:numCache>
                <c:ptCount val="10"/>
                <c:pt idx="0">
                  <c:v>14.05</c:v>
                </c:pt>
                <c:pt idx="1">
                  <c:v>9.92</c:v>
                </c:pt>
                <c:pt idx="2">
                  <c:v>9.36</c:v>
                </c:pt>
                <c:pt idx="3">
                  <c:v>7.38</c:v>
                </c:pt>
                <c:pt idx="4">
                  <c:v>4.22</c:v>
                </c:pt>
                <c:pt idx="5">
                  <c:v>2.97</c:v>
                </c:pt>
                <c:pt idx="6">
                  <c:v>0.39</c:v>
                </c:pt>
              </c:numCache>
            </c:numRef>
          </c:val>
        </c:ser>
        <c:ser>
          <c:idx val="9"/>
          <c:order val="9"/>
          <c:tx>
            <c:strRef>
              <c:f>Sheet1!$K$1</c:f>
              <c:strCache>
                <c:ptCount val="1"/>
                <c:pt idx="0">
                  <c:v>Nintendo Wii</c:v>
                </c:pt>
              </c:strCache>
            </c:strRef>
          </c:tx>
          <c:spPr>
            <a:solidFill>
              <a:srgbClr val="099676"/>
            </a:solidFill>
            <a:ln>
              <a:solidFill>
                <a:srgbClr val="099676"/>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Sheet1!$K$2:$K$11</c:f>
              <c:numCache>
                <c:ptCount val="10"/>
                <c:pt idx="0">
                  <c:v>24.09</c:v>
                </c:pt>
                <c:pt idx="1">
                  <c:v>21.05</c:v>
                </c:pt>
                <c:pt idx="2">
                  <c:v>17.26</c:v>
                </c:pt>
                <c:pt idx="3">
                  <c:v>11.49</c:v>
                </c:pt>
                <c:pt idx="4">
                  <c:v>5.08</c:v>
                </c:pt>
                <c:pt idx="5">
                  <c:v>1.95</c:v>
                </c:pt>
                <c:pt idx="6">
                  <c:v>0.52</c:v>
                </c:pt>
                <c:pt idx="7">
                  <c:v>0.07</c:v>
                </c:pt>
              </c:numCache>
            </c:numRef>
          </c:val>
        </c:ser>
        <c:ser>
          <c:idx val="10"/>
          <c:order val="10"/>
          <c:tx>
            <c:strRef>
              <c:f>Sheet1!$L$1</c:f>
              <c:strCache>
                <c:ptCount val="1"/>
                <c:pt idx="0">
                  <c:v>Nintendo DS</c:v>
                </c:pt>
              </c:strCache>
            </c:strRef>
          </c:tx>
          <c:spPr>
            <a:solidFill>
              <a:srgbClr val="919191"/>
            </a:solidFill>
            <a:ln>
              <a:solidFill>
                <a:srgbClr val="919191"/>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 sourceLinked="0"/>
              <c:txPr>
                <a:bodyPr/>
                <a:p>
                  <a:pPr>
                    <a:defRPr smtId="4294967295">
                      <a:noFill/>
                    </a:defRPr>
                  </a:pPr>
                </a:p>
              </c:txPr>
              <c:dLblPos val="inEnd"/>
              <c:showLegendKey val="0"/>
              <c:showVal val="1"/>
              <c:showCatName val="0"/>
              <c:showSerName val="0"/>
              <c:showPercent val="0"/>
              <c:showBubbleSize val="0"/>
            </c:dLbl>
            <c:dLbl>
              <c:idx val="7"/>
              <c:numFmt formatCode="" sourceLinked="0"/>
              <c:txPr>
                <a:bodyPr/>
                <a:p>
                  <a:pPr>
                    <a:defRPr smtId="4294967295">
                      <a:noFill/>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Sheet1!$L$2:$L$11</c:f>
              <c:numCache>
                <c:ptCount val="10"/>
                <c:pt idx="0">
                  <c:v>29.47</c:v>
                </c:pt>
                <c:pt idx="1">
                  <c:v>27.28</c:v>
                </c:pt>
                <c:pt idx="2">
                  <c:v>20.55</c:v>
                </c:pt>
                <c:pt idx="3">
                  <c:v>8.76</c:v>
                </c:pt>
                <c:pt idx="4">
                  <c:v>3.01</c:v>
                </c:pt>
                <c:pt idx="5">
                  <c:v>0.82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Unit sales in millions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2016</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Sony PlayStation 3</c:v>
                </c:pt>
                <c:pt idx="1">
                  <c:v>Sony PlayStation 4</c:v>
                </c:pt>
                <c:pt idx="2">
                  <c:v>Microsoft Xbox 360</c:v>
                </c:pt>
                <c:pt idx="3">
                  <c:v>Microsoft Xbox One</c:v>
                </c:pt>
              </c:strCache>
            </c:strRef>
          </c:cat>
          <c:val>
            <c:numRef>
              <c:f>Sheet1!$B$2:$B$5</c:f>
              <c:numCache>
                <c:ptCount val="4"/>
                <c:pt idx="0">
                  <c:v>36.53</c:v>
                </c:pt>
                <c:pt idx="1">
                  <c:v>50.61</c:v>
                </c:pt>
                <c:pt idx="2">
                  <c:v>28.4</c:v>
                </c:pt>
                <c:pt idx="3">
                  <c:v>24.39</c:v>
                </c:pt>
              </c:numCache>
            </c:numRef>
          </c:val>
        </c:ser>
        <c:ser>
          <c:idx val="1"/>
          <c:order val="1"/>
          <c:tx>
            <c:strRef>
              <c:f>Sheet1!$C$1</c:f>
              <c:strCache>
                <c:ptCount val="1"/>
                <c:pt idx="0">
                  <c:v>2020*</c:v>
                </c:pt>
              </c:strCache>
            </c:strRef>
          </c:tx>
          <c:spPr>
            <a:solidFill>
              <a:srgbClr val="0F283E"/>
            </a:solidFill>
            <a:ln>
              <a:solidFill>
                <a:srgbClr val="0F283E"/>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Sony PlayStation 3</c:v>
                </c:pt>
                <c:pt idx="1">
                  <c:v>Sony PlayStation 4</c:v>
                </c:pt>
                <c:pt idx="2">
                  <c:v>Microsoft Xbox 360</c:v>
                </c:pt>
                <c:pt idx="3">
                  <c:v>Microsoft Xbox One</c:v>
                </c:pt>
              </c:strCache>
            </c:strRef>
          </c:cat>
          <c:val>
            <c:numRef>
              <c:f>Sheet1!$C$2:$C$5</c:f>
              <c:numCache>
                <c:ptCount val="4"/>
                <c:pt idx="0">
                  <c:v>1.02</c:v>
                </c:pt>
                <c:pt idx="1">
                  <c:v>80.23</c:v>
                </c:pt>
                <c:pt idx="2">
                  <c:v>3.66</c:v>
                </c:pt>
                <c:pt idx="3">
                  <c:v>39.1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Installed base in million units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Computer Entertainment System (PS2 / PS3)**</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 sourceLinked="0"/>
              <c:txPr>
                <a:bodyPr/>
                <a:p>
                  <a:pPr>
                    <a:defRPr smtId="4294967295">
                      <a:noFill/>
                    </a:defRPr>
                  </a:pPr>
                </a:p>
              </c:txPr>
              <c:dLblPos val="inEnd"/>
              <c:showLegendKey val="0"/>
              <c:showVal val="1"/>
              <c:showCatName val="0"/>
              <c:showSerName val="0"/>
              <c:showPercent val="0"/>
              <c:showBubbleSize val="0"/>
            </c:dLbl>
            <c:dLbl>
              <c:idx val="17"/>
              <c:numFmt formatCode="" sourceLinked="0"/>
              <c:txPr>
                <a:bodyPr/>
                <a:p>
                  <a:pPr>
                    <a:defRPr smtId="4294967295">
                      <a:noFill/>
                    </a:defRPr>
                  </a:pPr>
                </a:p>
              </c:txPr>
              <c:dLblPos val="inEnd"/>
              <c:showLegendKey val="0"/>
              <c:showVal val="1"/>
              <c:showCatName val="0"/>
              <c:showSerName val="0"/>
              <c:showPercent val="0"/>
              <c:showBubbleSize val="0"/>
            </c:dLbl>
            <c:dLbl>
              <c:idx val="18"/>
              <c:numFmt formatCode="" sourceLinked="0"/>
              <c:txPr>
                <a:bodyPr/>
                <a:p>
                  <a:pPr>
                    <a:defRPr smtId="4294967295">
                      <a:noFill/>
                    </a:defRPr>
                  </a:pPr>
                </a:p>
              </c:txPr>
              <c:dLblPos val="inEnd"/>
              <c:showLegendKey val="0"/>
              <c:showVal val="1"/>
              <c:showCatName val="0"/>
              <c:showSerName val="0"/>
              <c:showPercent val="0"/>
              <c:showBubbleSize val="0"/>
            </c:dLbl>
            <c:dLbl>
              <c:idx val="19"/>
              <c:numFmt formatCode="" sourceLinked="0"/>
              <c:txPr>
                <a:bodyPr/>
                <a:p>
                  <a:pPr>
                    <a:defRPr smtId="4294967295">
                      <a:noFill/>
                    </a:defRPr>
                  </a:pPr>
                </a:p>
              </c:txPr>
              <c:dLblPos val="inEnd"/>
              <c:showLegendKey val="0"/>
              <c:showVal val="1"/>
              <c:showCatName val="0"/>
              <c:showSerName val="0"/>
              <c:showPercent val="0"/>
              <c:showBubbleSize val="0"/>
            </c:dLbl>
            <c:dLbl>
              <c:idx val="20"/>
              <c:numFmt formatCode="" sourceLinked="0"/>
              <c:txPr>
                <a:bodyPr/>
                <a:p>
                  <a:pPr>
                    <a:defRPr smtId="4294967295">
                      <a:noFill/>
                    </a:defRPr>
                  </a:pPr>
                </a:p>
              </c:txPr>
              <c:dLblPos val="inEnd"/>
              <c:showLegendKey val="0"/>
              <c:showVal val="1"/>
              <c:showCatName val="0"/>
              <c:showSerName val="0"/>
              <c:showPercent val="0"/>
              <c:showBubbleSize val="0"/>
            </c:dLbl>
            <c:dLbl>
              <c:idx val="21"/>
              <c:numFmt formatCode="" sourceLinked="0"/>
              <c:txPr>
                <a:bodyPr/>
                <a:p>
                  <a:pPr>
                    <a:defRPr smtId="4294967295">
                      <a:noFill/>
                    </a:defRPr>
                  </a:pPr>
                </a:p>
              </c:txPr>
              <c:dLblPos val="inEnd"/>
              <c:showLegendKey val="0"/>
              <c:showVal val="1"/>
              <c:showCatName val="0"/>
              <c:showSerName val="0"/>
              <c:showPercent val="0"/>
              <c:showBubbleSize val="0"/>
            </c:dLbl>
            <c:dLbl>
              <c:idx val="22"/>
              <c:numFmt formatCode="" sourceLinked="0"/>
              <c:txPr>
                <a:bodyPr/>
                <a:p>
                  <a:pPr>
                    <a:defRPr smtId="4294967295">
                      <a:noFill/>
                    </a:defRPr>
                  </a:pPr>
                </a:p>
              </c:txPr>
              <c:dLblPos val="inEnd"/>
              <c:showLegendKey val="0"/>
              <c:showVal val="1"/>
              <c:showCatName val="0"/>
              <c:showSerName val="0"/>
              <c:showPercent val="0"/>
              <c:showBubbleSize val="0"/>
            </c:dLbl>
            <c:dLbl>
              <c:idx val="23"/>
              <c:numFmt formatCode="" sourceLinked="0"/>
              <c:txPr>
                <a:bodyPr/>
                <a:p>
                  <a:pPr>
                    <a:defRPr smtId="4294967295">
                      <a:noFill/>
                    </a:defRPr>
                  </a:pPr>
                </a:p>
              </c:txPr>
              <c:dLblPos val="inEnd"/>
              <c:showLegendKey val="0"/>
              <c:showVal val="1"/>
              <c:showCatName val="0"/>
              <c:showSerName val="0"/>
              <c:showPercent val="0"/>
              <c:showBubbleSize val="0"/>
            </c:dLbl>
            <c:dLbl>
              <c:idx val="24"/>
              <c:numFmt formatCode="" sourceLinked="0"/>
              <c:txPr>
                <a:bodyPr/>
                <a:p>
                  <a:pPr>
                    <a:defRPr smtId="4294967295">
                      <a:noFill/>
                    </a:defRPr>
                  </a:pPr>
                </a:p>
              </c:txPr>
              <c:dLblPos val="inEnd"/>
              <c:showLegendKey val="0"/>
              <c:showVal val="1"/>
              <c:showCatName val="0"/>
              <c:showSerName val="0"/>
              <c:showPercent val="0"/>
              <c:showBubbleSize val="0"/>
            </c:dLbl>
            <c:dLbl>
              <c:idx val="25"/>
              <c:numFmt formatCode="" sourceLinked="0"/>
              <c:txPr>
                <a:bodyPr/>
                <a:p>
                  <a:pPr>
                    <a:defRPr smtId="4294967295">
                      <a:noFill/>
                    </a:defRPr>
                  </a:pPr>
                </a:p>
              </c:txPr>
              <c:dLblPos val="inEnd"/>
              <c:showLegendKey val="0"/>
              <c:showVal val="1"/>
              <c:showCatName val="0"/>
              <c:showSerName val="0"/>
              <c:showPercent val="0"/>
              <c:showBubbleSize val="0"/>
            </c:dLbl>
            <c:dLbl>
              <c:idx val="26"/>
              <c:numFmt formatCode="" sourceLinked="0"/>
              <c:txPr>
                <a:bodyPr/>
                <a:p>
                  <a:pPr>
                    <a:defRPr smtId="4294967295">
                      <a:noFill/>
                    </a:defRPr>
                  </a:pPr>
                </a:p>
              </c:txPr>
              <c:dLblPos val="inEnd"/>
              <c:showLegendKey val="0"/>
              <c:showVal val="1"/>
              <c:showCatName val="0"/>
              <c:showSerName val="0"/>
              <c:showPercent val="0"/>
              <c:showBubbleSize val="0"/>
            </c:dLbl>
            <c:dLbl>
              <c:idx val="27"/>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Sheet1!$A$2:$A$29</c:f>
              <c:strCache>
                <c:ptCount val="28"/>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strCache>
            </c:strRef>
          </c:cat>
          <c:val>
            <c:numRef>
              <c:f>Sheet1!$B$2:$B$29</c:f>
              <c:numCache>
                <c:ptCount val="28"/>
                <c:pt idx="0">
                  <c:v>3.2</c:v>
                </c:pt>
                <c:pt idx="1">
                  <c:v>4.9</c:v>
                </c:pt>
                <c:pt idx="2">
                  <c:v>7.4</c:v>
                </c:pt>
                <c:pt idx="3">
                  <c:v>2.5</c:v>
                </c:pt>
                <c:pt idx="4">
                  <c:v>2.8</c:v>
                </c:pt>
                <c:pt idx="5">
                  <c:v>3.5</c:v>
                </c:pt>
                <c:pt idx="6">
                  <c:v>6.8</c:v>
                </c:pt>
                <c:pt idx="7">
                  <c:v>3.4</c:v>
                </c:pt>
                <c:pt idx="8">
                  <c:v>1.1</c:v>
                </c:pt>
                <c:pt idx="9">
                  <c:v>2</c:v>
                </c:pt>
                <c:pt idx="10">
                  <c:v>3.3</c:v>
                </c:pt>
                <c:pt idx="11">
                  <c:v>0.7</c:v>
                </c:pt>
                <c:pt idx="12">
                  <c:v>0.8</c:v>
                </c:pt>
                <c:pt idx="13">
                  <c:v>0.8</c:v>
                </c:pt>
                <c:pt idx="14">
                  <c:v>1.1</c:v>
                </c:pt>
                <c:pt idx="15">
                  <c:v>0.4</c:v>
                </c:pt>
              </c:numCache>
            </c:numRef>
          </c:val>
        </c:ser>
        <c:ser>
          <c:idx val="1"/>
          <c:order val="1"/>
          <c:tx>
            <c:strRef>
              <c:f>Sheet1!$C$1</c:f>
              <c:strCache>
                <c:ptCount val="1"/>
                <c:pt idx="0">
                  <c:v>Portable Entertainment System PS TV / PS Vita / PSP)</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 sourceLinked="0"/>
              <c:txPr>
                <a:bodyPr/>
                <a:p>
                  <a:pPr>
                    <a:defRPr smtId="4294967295">
                      <a:noFill/>
                    </a:defRPr>
                  </a:pPr>
                </a:p>
              </c:txPr>
              <c:dLblPos val="inEnd"/>
              <c:showLegendKey val="0"/>
              <c:showVal val="1"/>
              <c:showCatName val="0"/>
              <c:showSerName val="0"/>
              <c:showPercent val="0"/>
              <c:showBubbleSize val="0"/>
            </c:dLbl>
            <c:dLbl>
              <c:idx val="17"/>
              <c:numFmt formatCode="" sourceLinked="0"/>
              <c:txPr>
                <a:bodyPr/>
                <a:p>
                  <a:pPr>
                    <a:defRPr smtId="4294967295">
                      <a:noFill/>
                    </a:defRPr>
                  </a:pPr>
                </a:p>
              </c:txPr>
              <c:dLblPos val="inEnd"/>
              <c:showLegendKey val="0"/>
              <c:showVal val="1"/>
              <c:showCatName val="0"/>
              <c:showSerName val="0"/>
              <c:showPercent val="0"/>
              <c:showBubbleSize val="0"/>
            </c:dLbl>
            <c:dLbl>
              <c:idx val="18"/>
              <c:numFmt formatCode="" sourceLinked="0"/>
              <c:txPr>
                <a:bodyPr/>
                <a:p>
                  <a:pPr>
                    <a:defRPr smtId="4294967295">
                      <a:noFill/>
                    </a:defRPr>
                  </a:pPr>
                </a:p>
              </c:txPr>
              <c:dLblPos val="inEnd"/>
              <c:showLegendKey val="0"/>
              <c:showVal val="1"/>
              <c:showCatName val="0"/>
              <c:showSerName val="0"/>
              <c:showPercent val="0"/>
              <c:showBubbleSize val="0"/>
            </c:dLbl>
            <c:dLbl>
              <c:idx val="19"/>
              <c:numFmt formatCode="" sourceLinked="0"/>
              <c:txPr>
                <a:bodyPr/>
                <a:p>
                  <a:pPr>
                    <a:defRPr smtId="4294967295">
                      <a:noFill/>
                    </a:defRPr>
                  </a:pPr>
                </a:p>
              </c:txPr>
              <c:dLblPos val="inEnd"/>
              <c:showLegendKey val="0"/>
              <c:showVal val="1"/>
              <c:showCatName val="0"/>
              <c:showSerName val="0"/>
              <c:showPercent val="0"/>
              <c:showBubbleSize val="0"/>
            </c:dLbl>
            <c:dLbl>
              <c:idx val="20"/>
              <c:numFmt formatCode="" sourceLinked="0"/>
              <c:txPr>
                <a:bodyPr/>
                <a:p>
                  <a:pPr>
                    <a:defRPr smtId="4294967295">
                      <a:noFill/>
                    </a:defRPr>
                  </a:pPr>
                </a:p>
              </c:txPr>
              <c:dLblPos val="inEnd"/>
              <c:showLegendKey val="0"/>
              <c:showVal val="1"/>
              <c:showCatName val="0"/>
              <c:showSerName val="0"/>
              <c:showPercent val="0"/>
              <c:showBubbleSize val="0"/>
            </c:dLbl>
            <c:dLbl>
              <c:idx val="21"/>
              <c:numFmt formatCode="" sourceLinked="0"/>
              <c:txPr>
                <a:bodyPr/>
                <a:p>
                  <a:pPr>
                    <a:defRPr smtId="4294967295">
                      <a:noFill/>
                    </a:defRPr>
                  </a:pPr>
                </a:p>
              </c:txPr>
              <c:dLblPos val="inEnd"/>
              <c:showLegendKey val="0"/>
              <c:showVal val="1"/>
              <c:showCatName val="0"/>
              <c:showSerName val="0"/>
              <c:showPercent val="0"/>
              <c:showBubbleSize val="0"/>
            </c:dLbl>
            <c:dLbl>
              <c:idx val="22"/>
              <c:numFmt formatCode="" sourceLinked="0"/>
              <c:txPr>
                <a:bodyPr/>
                <a:p>
                  <a:pPr>
                    <a:defRPr smtId="4294967295">
                      <a:noFill/>
                    </a:defRPr>
                  </a:pPr>
                </a:p>
              </c:txPr>
              <c:dLblPos val="inEnd"/>
              <c:showLegendKey val="0"/>
              <c:showVal val="1"/>
              <c:showCatName val="0"/>
              <c:showSerName val="0"/>
              <c:showPercent val="0"/>
              <c:showBubbleSize val="0"/>
            </c:dLbl>
            <c:dLbl>
              <c:idx val="23"/>
              <c:numFmt formatCode="" sourceLinked="0"/>
              <c:txPr>
                <a:bodyPr/>
                <a:p>
                  <a:pPr>
                    <a:defRPr smtId="4294967295">
                      <a:noFill/>
                    </a:defRPr>
                  </a:pPr>
                </a:p>
              </c:txPr>
              <c:dLblPos val="inEnd"/>
              <c:showLegendKey val="0"/>
              <c:showVal val="1"/>
              <c:showCatName val="0"/>
              <c:showSerName val="0"/>
              <c:showPercent val="0"/>
              <c:showBubbleSize val="0"/>
            </c:dLbl>
            <c:dLbl>
              <c:idx val="24"/>
              <c:numFmt formatCode="" sourceLinked="0"/>
              <c:txPr>
                <a:bodyPr/>
                <a:p>
                  <a:pPr>
                    <a:defRPr smtId="4294967295">
                      <a:noFill/>
                    </a:defRPr>
                  </a:pPr>
                </a:p>
              </c:txPr>
              <c:dLblPos val="inEnd"/>
              <c:showLegendKey val="0"/>
              <c:showVal val="1"/>
              <c:showCatName val="0"/>
              <c:showSerName val="0"/>
              <c:showPercent val="0"/>
              <c:showBubbleSize val="0"/>
            </c:dLbl>
            <c:dLbl>
              <c:idx val="25"/>
              <c:numFmt formatCode="" sourceLinked="0"/>
              <c:txPr>
                <a:bodyPr/>
                <a:p>
                  <a:pPr>
                    <a:defRPr smtId="4294967295">
                      <a:noFill/>
                    </a:defRPr>
                  </a:pPr>
                </a:p>
              </c:txPr>
              <c:dLblPos val="inEnd"/>
              <c:showLegendKey val="0"/>
              <c:showVal val="1"/>
              <c:showCatName val="0"/>
              <c:showSerName val="0"/>
              <c:showPercent val="0"/>
              <c:showBubbleSize val="0"/>
            </c:dLbl>
            <c:dLbl>
              <c:idx val="26"/>
              <c:numFmt formatCode="" sourceLinked="0"/>
              <c:txPr>
                <a:bodyPr/>
                <a:p>
                  <a:pPr>
                    <a:defRPr smtId="4294967295">
                      <a:noFill/>
                    </a:defRPr>
                  </a:pPr>
                </a:p>
              </c:txPr>
              <c:dLblPos val="inEnd"/>
              <c:showLegendKey val="0"/>
              <c:showVal val="1"/>
              <c:showCatName val="0"/>
              <c:showSerName val="0"/>
              <c:showPercent val="0"/>
              <c:showBubbleSize val="0"/>
            </c:dLbl>
            <c:dLbl>
              <c:idx val="27"/>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Sheet1!$A$2:$A$29</c:f>
              <c:strCache>
                <c:ptCount val="28"/>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strCache>
            </c:strRef>
          </c:cat>
          <c:val>
            <c:numRef>
              <c:f>Sheet1!$C$2:$C$29</c:f>
              <c:numCache>
                <c:ptCount val="28"/>
                <c:pt idx="0">
                  <c:v>1.8</c:v>
                </c:pt>
                <c:pt idx="1">
                  <c:v>1.7</c:v>
                </c:pt>
                <c:pt idx="2">
                  <c:v>2.4</c:v>
                </c:pt>
                <c:pt idx="3">
                  <c:v>0.9</c:v>
                </c:pt>
                <c:pt idx="4">
                  <c:v>1.4</c:v>
                </c:pt>
                <c:pt idx="5">
                  <c:v>1.6</c:v>
                </c:pt>
                <c:pt idx="6">
                  <c:v>2.7</c:v>
                </c:pt>
                <c:pt idx="7">
                  <c:v>1.3</c:v>
                </c:pt>
                <c:pt idx="8">
                  <c:v>0.6</c:v>
                </c:pt>
                <c:pt idx="9">
                  <c:v>0.8</c:v>
                </c:pt>
                <c:pt idx="10">
                  <c:v>2</c:v>
                </c:pt>
                <c:pt idx="11">
                  <c:v>0.7</c:v>
                </c:pt>
                <c:pt idx="12">
                  <c:v>0.75</c:v>
                </c:pt>
                <c:pt idx="13">
                  <c:v>0.7</c:v>
                </c:pt>
                <c:pt idx="14">
                  <c:v>1.4</c:v>
                </c:pt>
                <c:pt idx="15">
                  <c:v>0.45</c:v>
                </c:pt>
              </c:numCache>
            </c:numRef>
          </c:val>
        </c:ser>
        <c:ser>
          <c:idx val="2"/>
          <c:order val="2"/>
          <c:tx>
            <c:strRef>
              <c:f>Sheet1!$D$1</c:f>
              <c:strCache>
                <c:ptCount val="1"/>
                <c:pt idx="0">
                  <c:v>PS4</c:v>
                </c:pt>
              </c:strCache>
            </c:strRef>
          </c:tx>
          <c:spPr>
            <a:solidFill>
              <a:srgbClr val="BABABA"/>
            </a:solidFill>
            <a:ln>
              <a:solidFill>
                <a:srgbClr val="BABABA"/>
              </a:solidFill>
            </a:ln>
          </c:spPr>
          <c:invertIfNegative val="0"/>
          <c:dLbls>
            <c:dLbl>
              <c:idx val="0"/>
              <c:numFmt formatCode="" sourceLinked="0"/>
              <c:txPr>
                <a:bodyPr/>
                <a:p>
                  <a:pPr>
                    <a:defRPr smtId="4294967295">
                      <a:noFill/>
                    </a:defRPr>
                  </a:pPr>
                </a:p>
              </c:txPr>
              <c:dLblPos val="inEnd"/>
              <c:showLegendKey val="0"/>
              <c:showVal val="1"/>
              <c:showCatName val="0"/>
              <c:showSerName val="0"/>
              <c:showPercent val="0"/>
              <c:showBubbleSize val="0"/>
            </c:dLbl>
            <c:dLbl>
              <c:idx val="1"/>
              <c:numFmt formatCode="" sourceLinked="0"/>
              <c:txPr>
                <a:bodyPr/>
                <a:p>
                  <a:pPr>
                    <a:defRPr smtId="4294967295">
                      <a:noFill/>
                    </a:defRPr>
                  </a:pPr>
                </a:p>
              </c:txPr>
              <c:dLblPos val="inEnd"/>
              <c:showLegendKey val="0"/>
              <c:showVal val="1"/>
              <c:showCatName val="0"/>
              <c:showSerName val="0"/>
              <c:showPercent val="0"/>
              <c:showBubbleSize val="0"/>
            </c:dLbl>
            <c:dLbl>
              <c:idx val="2"/>
              <c:numFmt formatCode="" sourceLinked="0"/>
              <c:txPr>
                <a:bodyPr/>
                <a:p>
                  <a:pPr>
                    <a:defRPr smtId="4294967295">
                      <a:noFill/>
                    </a:defRPr>
                  </a:pPr>
                </a:p>
              </c:txPr>
              <c:dLblPos val="inEnd"/>
              <c:showLegendKey val="0"/>
              <c:showVal val="1"/>
              <c:showCatName val="0"/>
              <c:showSerName val="0"/>
              <c:showPercent val="0"/>
              <c:showBubbleSize val="0"/>
            </c:dLbl>
            <c:dLbl>
              <c:idx val="3"/>
              <c:numFmt formatCode="" sourceLinked="0"/>
              <c:txPr>
                <a:bodyPr/>
                <a:p>
                  <a:pPr>
                    <a:defRPr smtId="4294967295">
                      <a:noFill/>
                    </a:defRPr>
                  </a:pPr>
                </a:p>
              </c:txPr>
              <c:dLblPos val="inEnd"/>
              <c:showLegendKey val="0"/>
              <c:showVal val="1"/>
              <c:showCatName val="0"/>
              <c:showSerName val="0"/>
              <c:showPercent val="0"/>
              <c:showBubbleSize val="0"/>
            </c:dLbl>
            <c:dLbl>
              <c:idx val="4"/>
              <c:numFmt formatCode="" sourceLinked="0"/>
              <c:txPr>
                <a:bodyPr/>
                <a:p>
                  <a:pPr>
                    <a:defRPr smtId="4294967295">
                      <a:noFill/>
                    </a:defRPr>
                  </a:pPr>
                </a:p>
              </c:txPr>
              <c:dLblPos val="inEnd"/>
              <c:showLegendKey val="0"/>
              <c:showVal val="1"/>
              <c:showCatName val="0"/>
              <c:showSerName val="0"/>
              <c:showPercent val="0"/>
              <c:showBubbleSize val="0"/>
            </c:dLbl>
            <c:dLbl>
              <c:idx val="5"/>
              <c:numFmt formatCode="" sourceLinked="0"/>
              <c:txPr>
                <a:bodyPr/>
                <a:p>
                  <a:pPr>
                    <a:defRPr smtId="4294967295">
                      <a:noFill/>
                    </a:defRPr>
                  </a:pPr>
                </a:p>
              </c:txPr>
              <c:dLblPos val="inEnd"/>
              <c:showLegendKey val="0"/>
              <c:showVal val="1"/>
              <c:showCatName val="0"/>
              <c:showSerName val="0"/>
              <c:showPercent val="0"/>
              <c:showBubbleSize val="0"/>
            </c:dLbl>
            <c:dLbl>
              <c:idx val="6"/>
              <c:numFmt formatCode="" sourceLinked="0"/>
              <c:txPr>
                <a:bodyPr/>
                <a:p>
                  <a:pPr>
                    <a:defRPr smtId="4294967295">
                      <a:noFill/>
                    </a:defRPr>
                  </a:pPr>
                </a:p>
              </c:txPr>
              <c:dLblPos val="inEnd"/>
              <c:showLegendKey val="0"/>
              <c:showVal val="1"/>
              <c:showCatName val="0"/>
              <c:showSerName val="0"/>
              <c:showPercent val="0"/>
              <c:showBubbleSize val="0"/>
            </c:dLbl>
            <c:dLbl>
              <c:idx val="7"/>
              <c:numFmt formatCode="" sourceLinked="0"/>
              <c:txPr>
                <a:bodyPr/>
                <a:p>
                  <a:pPr>
                    <a:defRPr smtId="4294967295">
                      <a:noFill/>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dLbl>
              <c:idx val="1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Sheet1!$A$2:$A$29</c:f>
              <c:strCache>
                <c:ptCount val="28"/>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strCache>
            </c:strRef>
          </c:cat>
          <c:val>
            <c:numRef>
              <c:f>Sheet1!$D$2:$D$29</c:f>
              <c:numCache>
                <c:ptCount val="28"/>
                <c:pt idx="10">
                  <c:v>4.5</c:v>
                </c:pt>
                <c:pt idx="11">
                  <c:v>3</c:v>
                </c:pt>
                <c:pt idx="12">
                  <c:v>2.7</c:v>
                </c:pt>
                <c:pt idx="13">
                  <c:v>3.3</c:v>
                </c:pt>
                <c:pt idx="14">
                  <c:v>6.4</c:v>
                </c:pt>
                <c:pt idx="15">
                  <c:v>2.4</c:v>
                </c:pt>
                <c:pt idx="16">
                  <c:v>3</c:v>
                </c:pt>
                <c:pt idx="17">
                  <c:v>4</c:v>
                </c:pt>
                <c:pt idx="18">
                  <c:v>8.4</c:v>
                </c:pt>
                <c:pt idx="19">
                  <c:v>2.3</c:v>
                </c:pt>
                <c:pt idx="20">
                  <c:v>3.5</c:v>
                </c:pt>
                <c:pt idx="21">
                  <c:v>3.9</c:v>
                </c:pt>
                <c:pt idx="22">
                  <c:v>9.7</c:v>
                </c:pt>
                <c:pt idx="23">
                  <c:v>2.9</c:v>
                </c:pt>
                <c:pt idx="24">
                  <c:v>3.3</c:v>
                </c:pt>
                <c:pt idx="25">
                  <c:v>4.2</c:v>
                </c:pt>
                <c:pt idx="26">
                  <c:v>9</c:v>
                </c:pt>
                <c:pt idx="27">
                  <c:v>2.5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Sales in million units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Sony PlayStation 4</c:v>
                </c:pt>
                <c:pt idx="1">
                  <c:v>Microsoft Xbox One</c:v>
                </c:pt>
                <c:pt idx="2">
                  <c:v>Nintendo Wii</c:v>
                </c:pt>
                <c:pt idx="3">
                  <c:v>Microsoft Xbox 360</c:v>
                </c:pt>
                <c:pt idx="4">
                  <c:v>Sony PlayStation 3</c:v>
                </c:pt>
                <c:pt idx="5">
                  <c:v>Nintendo Wii U</c:v>
                </c:pt>
                <c:pt idx="6">
                  <c:v>Sony PlayStation 2</c:v>
                </c:pt>
                <c:pt idx="7">
                  <c:v>Other</c:v>
                </c:pt>
              </c:strCache>
            </c:strRef>
          </c:cat>
          <c:val>
            <c:numRef>
              <c:f>Sheet1!$B$2:$B$9</c:f>
              <c:numCache>
                <c:ptCount val="8"/>
                <c:pt idx="0">
                  <c:v>0.51</c:v>
                </c:pt>
                <c:pt idx="1">
                  <c:v>0.4</c:v>
                </c:pt>
                <c:pt idx="2">
                  <c:v>0.39</c:v>
                </c:pt>
                <c:pt idx="3">
                  <c:v>0.36</c:v>
                </c:pt>
                <c:pt idx="4">
                  <c:v>0.35</c:v>
                </c:pt>
                <c:pt idx="5">
                  <c:v>0.24</c:v>
                </c:pt>
                <c:pt idx="6">
                  <c:v>0.15</c:v>
                </c:pt>
                <c:pt idx="7">
                  <c:v>0.03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Sheet1!$A$2:$A$6</c:f>
              <c:strCache>
                <c:ptCount val="5"/>
                <c:pt idx="0">
                  <c:v>October 2014</c:v>
                </c:pt>
                <c:pt idx="1">
                  <c:v>January 2015</c:v>
                </c:pt>
                <c:pt idx="2">
                  <c:v>April 2016</c:v>
                </c:pt>
                <c:pt idx="3">
                  <c:v>March 2017</c:v>
                </c:pt>
                <c:pt idx="4">
                  <c:v>March 2018</c:v>
                </c:pt>
              </c:strCache>
            </c:strRef>
          </c:cat>
          <c:val>
            <c:numRef>
              <c:f>Sheet1!$B$2:$B$6</c:f>
              <c:numCache>
                <c:ptCount val="5"/>
                <c:pt idx="0">
                  <c:v>7.9</c:v>
                </c:pt>
                <c:pt idx="1">
                  <c:v>10.9</c:v>
                </c:pt>
                <c:pt idx="2">
                  <c:v>20.8</c:v>
                </c:pt>
                <c:pt idx="3">
                  <c:v>26.4</c:v>
                </c:pt>
                <c:pt idx="4">
                  <c:v>34.2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subscribers in millions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Sheet1!$A$2:$A$11</c:f>
              <c:strCache>
                <c:ptCount val="10"/>
                <c:pt idx="0">
                  <c:v>FIFA 17 (PS4)</c:v>
                </c:pt>
                <c:pt idx="1">
                  <c:v>Uncharted 4: A Thief's End (PS4)</c:v>
                </c:pt>
                <c:pt idx="2">
                  <c:v>Call of Duty: Infinite Warfare (PS4)</c:v>
                </c:pt>
                <c:pt idx="3">
                  <c:v>Battlefield 1 (PS4)</c:v>
                </c:pt>
                <c:pt idx="4">
                  <c:v>Grand Theft Auto V (PS4)</c:v>
                </c:pt>
                <c:pt idx="5">
                  <c:v>Tom Clancy's The Division (PS4)</c:v>
                </c:pt>
                <c:pt idx="6">
                  <c:v>Call of Duty: Black Ops 3 (PS4)</c:v>
                </c:pt>
                <c:pt idx="7">
                  <c:v>Final Fantasy XV (PS4)</c:v>
                </c:pt>
                <c:pt idx="8">
                  <c:v>Overwatch (PS4)</c:v>
                </c:pt>
                <c:pt idx="9">
                  <c:v>Madden NFL 17 (PS4)</c:v>
                </c:pt>
              </c:strCache>
            </c:strRef>
          </c:cat>
          <c:val>
            <c:numRef>
              <c:f>Sheet1!$B$2:$B$11</c:f>
              <c:numCache>
                <c:ptCount val="10"/>
                <c:pt idx="0">
                  <c:v>10.03</c:v>
                </c:pt>
                <c:pt idx="1">
                  <c:v>8.36</c:v>
                </c:pt>
                <c:pt idx="2">
                  <c:v>6.29</c:v>
                </c:pt>
                <c:pt idx="3">
                  <c:v>6.25</c:v>
                </c:pt>
                <c:pt idx="4">
                  <c:v>4.34</c:v>
                </c:pt>
                <c:pt idx="5">
                  <c:v>4.19</c:v>
                </c:pt>
                <c:pt idx="6">
                  <c:v>4.14</c:v>
                </c:pt>
                <c:pt idx="7">
                  <c:v>4.08</c:v>
                </c:pt>
                <c:pt idx="8">
                  <c:v>2.84</c:v>
                </c:pt>
                <c:pt idx="9">
                  <c:v>2.7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Unit sales in millions</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Sheet1!$A$2:$A$7</c:f>
              <c:strCache>
                <c:ptCount val="6"/>
                <c:pt idx="0">
                  <c:v>Google Cardboard</c:v>
                </c:pt>
                <c:pt idx="1">
                  <c:v>Samsung Gear VR</c:v>
                </c:pt>
                <c:pt idx="2">
                  <c:v>Sony PlayStation VR</c:v>
                </c:pt>
                <c:pt idx="3">
                  <c:v>Oculus Rift</c:v>
                </c:pt>
                <c:pt idx="4">
                  <c:v>HTC Vive</c:v>
                </c:pt>
                <c:pt idx="5">
                  <c:v>Other (mostly adaptor) headsets</c:v>
                </c:pt>
              </c:strCache>
            </c:strRef>
          </c:cat>
          <c:val>
            <c:numRef>
              <c:f>Sheet1!$B$2:$B$7</c:f>
              <c:numCache>
                <c:ptCount val="6"/>
                <c:pt idx="0">
                  <c:v>0.21</c:v>
                </c:pt>
                <c:pt idx="1">
                  <c:v>0.16</c:v>
                </c:pt>
                <c:pt idx="2">
                  <c:v>0.12</c:v>
                </c:pt>
                <c:pt idx="3">
                  <c:v>0.04</c:v>
                </c:pt>
                <c:pt idx="4">
                  <c:v>0.03</c:v>
                </c:pt>
                <c:pt idx="5">
                  <c:v>0.44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Installed base share</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Sheet1!$A$2:$A$6</c:f>
              <c:strCache>
                <c:ptCount val="5"/>
                <c:pt idx="0">
                  <c:v>Samsung Gear VR</c:v>
                </c:pt>
                <c:pt idx="1">
                  <c:v>PlayStation VR</c:v>
                </c:pt>
                <c:pt idx="2">
                  <c:v>HTC Vive</c:v>
                </c:pt>
                <c:pt idx="3">
                  <c:v>Google Daydream</c:v>
                </c:pt>
                <c:pt idx="4">
                  <c:v>Oculus Rift</c:v>
                </c:pt>
              </c:strCache>
            </c:strRef>
          </c:cat>
          <c:val>
            <c:numRef>
              <c:f>Sheet1!$B$2:$B$6</c:f>
              <c:numCache>
                <c:ptCount val="5"/>
                <c:pt idx="0">
                  <c:v>4326</c:v>
                </c:pt>
                <c:pt idx="1">
                  <c:v>745</c:v>
                </c:pt>
                <c:pt idx="2">
                  <c:v>420</c:v>
                </c:pt>
                <c:pt idx="3">
                  <c:v>261</c:v>
                </c:pt>
                <c:pt idx="4">
                  <c:v>243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Unit shipments in thousands</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2017 FY*</c:v>
                </c:pt>
              </c:strCache>
            </c:strRef>
          </c:tx>
          <c:spPr>
            <a:solidFill>
              <a:srgbClr val="2875DD"/>
            </a:solidFill>
            <a:ln>
              <a:solidFill>
                <a:srgbClr val="2875DD"/>
              </a:solidFill>
            </a:ln>
          </c:spPr>
          <c:invertIfNegative val="0"/>
          <c:dLbls>
            <c:dLbl>
              <c:idx val="0"/>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Sheet1!$A$2:$A$11</c:f>
              <c:strCache>
                <c:ptCount val="10"/>
                <c:pt idx="0">
                  <c:v>Game &amp; Network Services</c:v>
                </c:pt>
                <c:pt idx="1">
                  <c:v>Financial Services</c:v>
                </c:pt>
                <c:pt idx="2">
                  <c:v>Home Entertainment &amp; Sound</c:v>
                </c:pt>
                <c:pt idx="3">
                  <c:v>Pictures</c:v>
                </c:pt>
                <c:pt idx="4">
                  <c:v>Semiconductors</c:v>
                </c:pt>
                <c:pt idx="5">
                  <c:v>Music</c:v>
                </c:pt>
                <c:pt idx="6">
                  <c:v>Mobile Communications</c:v>
                </c:pt>
                <c:pt idx="7">
                  <c:v>Imaging Products &amp; Solutions</c:v>
                </c:pt>
                <c:pt idx="8">
                  <c:v>All other</c:v>
                </c:pt>
                <c:pt idx="9">
                  <c:v>Corporate and elimination</c:v>
                </c:pt>
              </c:strCache>
            </c:strRef>
          </c:cat>
          <c:val>
            <c:numRef>
              <c:f>Sheet1!$B$2:$B$11</c:f>
              <c:numCache>
                <c:ptCount val="10"/>
                <c:pt idx="0">
                  <c:v>0.228</c:v>
                </c:pt>
                <c:pt idx="1">
                  <c:v>0.144</c:v>
                </c:pt>
                <c:pt idx="2">
                  <c:v>0.143</c:v>
                </c:pt>
                <c:pt idx="3">
                  <c:v>0.118</c:v>
                </c:pt>
                <c:pt idx="4">
                  <c:v>0.095</c:v>
                </c:pt>
                <c:pt idx="5">
                  <c:v>0.094</c:v>
                </c:pt>
                <c:pt idx="6">
                  <c:v>0.085</c:v>
                </c:pt>
                <c:pt idx="7">
                  <c:v>0.077</c:v>
                </c:pt>
                <c:pt idx="8">
                  <c:v>0.048</c:v>
                </c:pt>
                <c:pt idx="9">
                  <c:v>-0.035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sales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EMI</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 sourceLinked="0"/>
              <c:txPr>
                <a:bodyPr/>
                <a:p>
                  <a:pPr>
                    <a:defRPr smtId="4294967295">
                      <a:noFill/>
                    </a:defRPr>
                  </a:pPr>
                </a:p>
              </c:txPr>
              <c:dLblPos val="inEnd"/>
              <c:showLegendKey val="0"/>
              <c:showVal val="1"/>
              <c:showCatName val="0"/>
              <c:showSerName val="0"/>
              <c:showPercent val="0"/>
              <c:showBubbleSize val="0"/>
            </c:dLbl>
            <c:dLbl>
              <c:idx val="7"/>
              <c:numFmt formatCode="" sourceLinked="0"/>
              <c:txPr>
                <a:bodyPr/>
                <a:p>
                  <a:pPr>
                    <a:defRPr smtId="4294967295">
                      <a:noFill/>
                    </a:defRPr>
                  </a:pPr>
                </a:p>
              </c:txPr>
              <c:dLblPos val="inEnd"/>
              <c:showLegendKey val="0"/>
              <c:showVal val="1"/>
              <c:showCatName val="0"/>
              <c:showSerName val="0"/>
              <c:showPercent val="0"/>
              <c:showBubbleSize val="0"/>
            </c:dLbl>
            <c:dLbl>
              <c:idx val="8"/>
              <c:numFmt formatCode="" sourceLinked="0"/>
              <c:txPr>
                <a:bodyPr/>
                <a:p>
                  <a:pPr>
                    <a:defRPr smtId="4294967295">
                      <a:noFill/>
                    </a:defRPr>
                  </a:pPr>
                </a:p>
              </c:txPr>
              <c:dLblPos val="inEnd"/>
              <c:showLegendKey val="0"/>
              <c:showVal val="1"/>
              <c:showCatName val="0"/>
              <c:showSerName val="0"/>
              <c:showPercent val="0"/>
              <c:showBubbleSize val="0"/>
            </c:dLbl>
            <c:dLbl>
              <c:idx val="9"/>
              <c:numFmt formatCode="" sourceLinked="0"/>
              <c:txPr>
                <a:bodyPr/>
                <a:p>
                  <a:pPr>
                    <a:defRPr smtId="4294967295">
                      <a:noFill/>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Sheet1!$B$2:$B$11</c:f>
              <c:numCache>
                <c:ptCount val="10"/>
                <c:pt idx="0">
                  <c:v>0.198</c:v>
                </c:pt>
                <c:pt idx="1">
                  <c:v>0.183</c:v>
                </c:pt>
                <c:pt idx="2">
                  <c:v>0.193</c:v>
                </c:pt>
                <c:pt idx="3">
                  <c:v>0.197</c:v>
                </c:pt>
                <c:pt idx="4">
                  <c:v>0.193</c:v>
                </c:pt>
                <c:pt idx="5">
                  <c:v>0.095</c:v>
                </c:pt>
              </c:numCache>
            </c:numRef>
          </c:val>
        </c:ser>
        <c:ser>
          <c:idx val="1"/>
          <c:order val="1"/>
          <c:tx>
            <c:strRef>
              <c:f>Sheet1!$C$1</c:f>
              <c:strCache>
                <c:ptCount val="1"/>
                <c:pt idx="0">
                  <c:v>Warner Chappell</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Sheet1!$C$2:$C$11</c:f>
              <c:numCache>
                <c:ptCount val="10"/>
                <c:pt idx="0">
                  <c:v>0.148</c:v>
                </c:pt>
                <c:pt idx="1">
                  <c:v>0.149</c:v>
                </c:pt>
                <c:pt idx="2">
                  <c:v>0.144</c:v>
                </c:pt>
                <c:pt idx="3">
                  <c:v>0.139</c:v>
                </c:pt>
                <c:pt idx="4">
                  <c:v>0.141</c:v>
                </c:pt>
                <c:pt idx="5">
                  <c:v>0.136</c:v>
                </c:pt>
                <c:pt idx="6">
                  <c:v>0.132</c:v>
                </c:pt>
                <c:pt idx="7">
                  <c:v>0.125</c:v>
                </c:pt>
                <c:pt idx="8">
                  <c:v>0.124</c:v>
                </c:pt>
                <c:pt idx="9">
                  <c:v>0.174</c:v>
                </c:pt>
              </c:numCache>
            </c:numRef>
          </c:val>
        </c:ser>
        <c:ser>
          <c:idx val="2"/>
          <c:order val="2"/>
          <c:tx>
            <c:strRef>
              <c:f>Sheet1!$D$1</c:f>
              <c:strCache>
                <c:ptCount val="1"/>
                <c:pt idx="0">
                  <c:v>Universal</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Sheet1!$D$2:$D$11</c:f>
              <c:numCache>
                <c:ptCount val="10"/>
                <c:pt idx="0">
                  <c:v>0.222</c:v>
                </c:pt>
                <c:pt idx="1">
                  <c:v>0.232</c:v>
                </c:pt>
                <c:pt idx="2">
                  <c:v>0.229</c:v>
                </c:pt>
                <c:pt idx="3">
                  <c:v>0.226</c:v>
                </c:pt>
                <c:pt idx="4">
                  <c:v>0.222</c:v>
                </c:pt>
                <c:pt idx="5">
                  <c:v>0.225</c:v>
                </c:pt>
                <c:pt idx="6">
                  <c:v>0.226</c:v>
                </c:pt>
                <c:pt idx="7">
                  <c:v>0.23</c:v>
                </c:pt>
                <c:pt idx="8">
                  <c:v>0.231</c:v>
                </c:pt>
                <c:pt idx="9">
                  <c:v>0.289</c:v>
                </c:pt>
              </c:numCache>
            </c:numRef>
          </c:val>
        </c:ser>
        <c:ser>
          <c:idx val="3"/>
          <c:order val="3"/>
          <c:tx>
            <c:strRef>
              <c:f>Sheet1!$E$1</c:f>
              <c:strCache>
                <c:ptCount val="1"/>
                <c:pt idx="0">
                  <c:v>Sony/ATV</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Sheet1!$E$2:$E$11</c:f>
              <c:numCache>
                <c:ptCount val="10"/>
                <c:pt idx="0">
                  <c:v>0.116</c:v>
                </c:pt>
                <c:pt idx="1">
                  <c:v>0.117</c:v>
                </c:pt>
                <c:pt idx="2">
                  <c:v>0.123</c:v>
                </c:pt>
                <c:pt idx="3">
                  <c:v>0.125</c:v>
                </c:pt>
                <c:pt idx="4">
                  <c:v>0.117</c:v>
                </c:pt>
                <c:pt idx="5">
                  <c:v>0.217</c:v>
                </c:pt>
                <c:pt idx="6">
                  <c:v>0.294</c:v>
                </c:pt>
                <c:pt idx="7">
                  <c:v>0.295</c:v>
                </c:pt>
                <c:pt idx="8">
                  <c:v>0.283</c:v>
                </c:pt>
                <c:pt idx="9">
                  <c:v>0.224</c:v>
                </c:pt>
              </c:numCache>
            </c:numRef>
          </c:val>
        </c:ser>
        <c:ser>
          <c:idx val="4"/>
          <c:order val="4"/>
          <c:tx>
            <c:strRef>
              <c:f>Sheet1!$F$1</c:f>
              <c:strCache>
                <c:ptCount val="1"/>
                <c:pt idx="0">
                  <c:v>Independents</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Sheet1!$F$2:$F$11</c:f>
              <c:numCache>
                <c:ptCount val="10"/>
                <c:pt idx="0">
                  <c:v>0.316</c:v>
                </c:pt>
                <c:pt idx="1">
                  <c:v>0.319</c:v>
                </c:pt>
                <c:pt idx="2">
                  <c:v>0.312</c:v>
                </c:pt>
                <c:pt idx="3">
                  <c:v>0.314</c:v>
                </c:pt>
                <c:pt idx="4">
                  <c:v>0.326</c:v>
                </c:pt>
                <c:pt idx="5">
                  <c:v>0.327</c:v>
                </c:pt>
                <c:pt idx="6">
                  <c:v>0.348</c:v>
                </c:pt>
                <c:pt idx="7">
                  <c:v>0.35</c:v>
                </c:pt>
                <c:pt idx="8">
                  <c:v>0.362</c:v>
                </c:pt>
                <c:pt idx="9">
                  <c:v>0.313</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Market share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Universal Music</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Sheet1!$B$2:$B$3</c:f>
              <c:numCache>
                <c:ptCount val="2"/>
                <c:pt idx="0">
                  <c:v>0.167</c:v>
                </c:pt>
                <c:pt idx="1">
                  <c:v>0.168</c:v>
                </c:pt>
              </c:numCache>
            </c:numRef>
          </c:val>
        </c:ser>
        <c:ser>
          <c:idx val="1"/>
          <c:order val="1"/>
          <c:tx>
            <c:strRef>
              <c:f>Sheet1!$C$1</c:f>
              <c:strCache>
                <c:ptCount val="1"/>
                <c:pt idx="0">
                  <c:v>Sony Music Publishing (inc. Sony/ATV)</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Sheet1!$C$2:$C$3</c:f>
              <c:numCache>
                <c:ptCount val="2"/>
                <c:pt idx="0">
                  <c:v>0.243</c:v>
                </c:pt>
                <c:pt idx="1">
                  <c:v>0.23</c:v>
                </c:pt>
              </c:numCache>
            </c:numRef>
          </c:val>
        </c:ser>
        <c:ser>
          <c:idx val="2"/>
          <c:order val="2"/>
          <c:tx>
            <c:strRef>
              <c:f>Sheet1!$D$1</c:f>
              <c:strCache>
                <c:ptCount val="1"/>
                <c:pt idx="0">
                  <c:v>Warner Chappell</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Sheet1!$D$2:$D$3</c:f>
              <c:numCache>
                <c:ptCount val="2"/>
                <c:pt idx="0">
                  <c:v>0.096</c:v>
                </c:pt>
                <c:pt idx="1">
                  <c:v>0.1</c:v>
                </c:pt>
              </c:numCache>
            </c:numRef>
          </c:val>
        </c:ser>
        <c:ser>
          <c:idx val="3"/>
          <c:order val="3"/>
          <c:tx>
            <c:strRef>
              <c:f>Sheet1!$E$1</c:f>
              <c:strCache>
                <c:ptCount val="1"/>
                <c:pt idx="0">
                  <c:v>Independents</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Sheet1!$E$2:$E$3</c:f>
              <c:numCache>
                <c:ptCount val="2"/>
                <c:pt idx="0">
                  <c:v>0.494</c:v>
                </c:pt>
                <c:pt idx="1">
                  <c:v>0.501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Market share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Universal Music</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Sheet1!$B$2:$B$3</c:f>
              <c:numCache>
                <c:ptCount val="2"/>
                <c:pt idx="0">
                  <c:v>0.305</c:v>
                </c:pt>
                <c:pt idx="1">
                  <c:v>0.304</c:v>
                </c:pt>
              </c:numCache>
            </c:numRef>
          </c:val>
        </c:ser>
        <c:ser>
          <c:idx val="1"/>
          <c:order val="1"/>
          <c:tx>
            <c:strRef>
              <c:f>Sheet1!$C$1</c:f>
              <c:strCache>
                <c:ptCount val="1"/>
                <c:pt idx="0">
                  <c:v>Sony Music</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Sheet1!$C$2:$C$3</c:f>
              <c:numCache>
                <c:ptCount val="2"/>
                <c:pt idx="0">
                  <c:v>0.227</c:v>
                </c:pt>
                <c:pt idx="1">
                  <c:v>0.227</c:v>
                </c:pt>
              </c:numCache>
            </c:numRef>
          </c:val>
        </c:ser>
        <c:ser>
          <c:idx val="2"/>
          <c:order val="2"/>
          <c:tx>
            <c:strRef>
              <c:f>Sheet1!$D$1</c:f>
              <c:strCache>
                <c:ptCount val="1"/>
                <c:pt idx="0">
                  <c:v>Warner Music</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Sheet1!$D$2:$D$3</c:f>
              <c:numCache>
                <c:ptCount val="2"/>
                <c:pt idx="0">
                  <c:v>0.193</c:v>
                </c:pt>
                <c:pt idx="1">
                  <c:v>0.186</c:v>
                </c:pt>
              </c:numCache>
            </c:numRef>
          </c:val>
        </c:ser>
        <c:ser>
          <c:idx val="3"/>
          <c:order val="3"/>
          <c:tx>
            <c:strRef>
              <c:f>Sheet1!$E$1</c:f>
              <c:strCache>
                <c:ptCount val="1"/>
                <c:pt idx="0">
                  <c:v>Independents</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Sheet1!$E$2:$E$3</c:f>
              <c:numCache>
                <c:ptCount val="2"/>
                <c:pt idx="0">
                  <c:v>0.276</c:v>
                </c:pt>
                <c:pt idx="1">
                  <c:v>0.283</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Market share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Universal Music</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Sheet1!$B$2:$B$3</c:f>
              <c:numCache>
                <c:ptCount val="2"/>
                <c:pt idx="0">
                  <c:v>0.33</c:v>
                </c:pt>
                <c:pt idx="1">
                  <c:v>0.308</c:v>
                </c:pt>
              </c:numCache>
            </c:numRef>
          </c:val>
        </c:ser>
        <c:ser>
          <c:idx val="1"/>
          <c:order val="1"/>
          <c:tx>
            <c:strRef>
              <c:f>Sheet1!$C$1</c:f>
              <c:strCache>
                <c:ptCount val="1"/>
                <c:pt idx="0">
                  <c:v>Sony Music</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Sheet1!$C$2:$C$3</c:f>
              <c:numCache>
                <c:ptCount val="2"/>
                <c:pt idx="0">
                  <c:v>0.224</c:v>
                </c:pt>
                <c:pt idx="1">
                  <c:v>0.243</c:v>
                </c:pt>
              </c:numCache>
            </c:numRef>
          </c:val>
        </c:ser>
        <c:ser>
          <c:idx val="2"/>
          <c:order val="2"/>
          <c:tx>
            <c:strRef>
              <c:f>Sheet1!$D$1</c:f>
              <c:strCache>
                <c:ptCount val="1"/>
                <c:pt idx="0">
                  <c:v>Warner Music</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Sheet1!$D$2:$D$3</c:f>
              <c:numCache>
                <c:ptCount val="2"/>
                <c:pt idx="0">
                  <c:v>0.176</c:v>
                </c:pt>
                <c:pt idx="1">
                  <c:v>0.175</c:v>
                </c:pt>
              </c:numCache>
            </c:numRef>
          </c:val>
        </c:ser>
        <c:ser>
          <c:idx val="3"/>
          <c:order val="3"/>
          <c:tx>
            <c:strRef>
              <c:f>Sheet1!$E$1</c:f>
              <c:strCache>
                <c:ptCount val="1"/>
                <c:pt idx="0">
                  <c:v>Independents</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Sheet1!$E$2:$E$3</c:f>
              <c:numCache>
                <c:ptCount val="2"/>
                <c:pt idx="0">
                  <c:v>0.27</c:v>
                </c:pt>
                <c:pt idx="1">
                  <c:v>0.275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Market share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Sheet1!$A$2:$A$11</c:f>
              <c:strCache>
                <c:ptCount val="10"/>
                <c:pt idx="0">
                  <c:v>FY 2008</c:v>
                </c:pt>
                <c:pt idx="1">
                  <c:v>FY 2009</c:v>
                </c:pt>
                <c:pt idx="2">
                  <c:v>FY 2010</c:v>
                </c:pt>
                <c:pt idx="3">
                  <c:v>FY 2011</c:v>
                </c:pt>
                <c:pt idx="4">
                  <c:v>FY 2012</c:v>
                </c:pt>
                <c:pt idx="5">
                  <c:v>FY 2013</c:v>
                </c:pt>
                <c:pt idx="6">
                  <c:v>FY 2014</c:v>
                </c:pt>
                <c:pt idx="7">
                  <c:v>FY 2015</c:v>
                </c:pt>
                <c:pt idx="8">
                  <c:v>FY 2016</c:v>
                </c:pt>
                <c:pt idx="9">
                  <c:v>FY 2017</c:v>
                </c:pt>
              </c:strCache>
            </c:strRef>
          </c:cat>
          <c:val>
            <c:numRef>
              <c:f>Sheet1!$B$2:$B$11</c:f>
              <c:numCache>
                <c:ptCount val="10"/>
                <c:pt idx="0">
                  <c:v>4.85</c:v>
                </c:pt>
                <c:pt idx="1">
                  <c:v>6.55</c:v>
                </c:pt>
                <c:pt idx="2">
                  <c:v>5.9</c:v>
                </c:pt>
                <c:pt idx="3">
                  <c:v>5.55</c:v>
                </c:pt>
                <c:pt idx="4">
                  <c:v>4.7</c:v>
                </c:pt>
                <c:pt idx="5">
                  <c:v>4.9</c:v>
                </c:pt>
                <c:pt idx="6">
                  <c:v>4.54</c:v>
                </c:pt>
                <c:pt idx="7">
                  <c:v>5.47</c:v>
                </c:pt>
                <c:pt idx="8">
                  <c:v>5.78</c:v>
                </c:pt>
                <c:pt idx="9">
                  <c:v>7.53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Revenue in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ptCount val="18"/>
                <c:pt idx="0">
                  <c:v>681.5</c:v>
                </c:pt>
                <c:pt idx="1">
                  <c:v>729.3</c:v>
                </c:pt>
                <c:pt idx="2">
                  <c:v>1571.6</c:v>
                </c:pt>
                <c:pt idx="3">
                  <c:v>1197.1</c:v>
                </c:pt>
                <c:pt idx="4">
                  <c:v>1337.6</c:v>
                </c:pt>
                <c:pt idx="5">
                  <c:v>917.8</c:v>
                </c:pt>
                <c:pt idx="6">
                  <c:v>1710.9</c:v>
                </c:pt>
                <c:pt idx="7">
                  <c:v>1245.6</c:v>
                </c:pt>
                <c:pt idx="8">
                  <c:v>1267.2</c:v>
                </c:pt>
                <c:pt idx="9">
                  <c:v>1456.2</c:v>
                </c:pt>
                <c:pt idx="10">
                  <c:v>1282.9</c:v>
                </c:pt>
                <c:pt idx="11">
                  <c:v>1273.7</c:v>
                </c:pt>
                <c:pt idx="12">
                  <c:v>1792.2</c:v>
                </c:pt>
                <c:pt idx="13">
                  <c:v>1144.6</c:v>
                </c:pt>
                <c:pt idx="14">
                  <c:v>1248.7</c:v>
                </c:pt>
                <c:pt idx="15">
                  <c:v>966.3</c:v>
                </c:pt>
                <c:pt idx="16">
                  <c:v>911.5</c:v>
                </c:pt>
                <c:pt idx="17">
                  <c:v>1059.9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Box office revenue in million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ptCount val="18"/>
                <c:pt idx="0">
                  <c:v>0.09</c:v>
                </c:pt>
                <c:pt idx="1">
                  <c:v>0.09</c:v>
                </c:pt>
                <c:pt idx="2">
                  <c:v>0.172</c:v>
                </c:pt>
                <c:pt idx="3">
                  <c:v>0.13</c:v>
                </c:pt>
                <c:pt idx="4">
                  <c:v>0.143</c:v>
                </c:pt>
                <c:pt idx="5">
                  <c:v>0.104</c:v>
                </c:pt>
                <c:pt idx="6">
                  <c:v>0.186</c:v>
                </c:pt>
                <c:pt idx="7">
                  <c:v>0.129</c:v>
                </c:pt>
                <c:pt idx="8">
                  <c:v>0.132</c:v>
                </c:pt>
                <c:pt idx="9">
                  <c:v>0.137</c:v>
                </c:pt>
                <c:pt idx="10">
                  <c:v>0.121</c:v>
                </c:pt>
                <c:pt idx="11">
                  <c:v>0.125</c:v>
                </c:pt>
                <c:pt idx="12">
                  <c:v>0.166</c:v>
                </c:pt>
                <c:pt idx="13">
                  <c:v>0.105</c:v>
                </c:pt>
                <c:pt idx="14">
                  <c:v>0.122</c:v>
                </c:pt>
                <c:pt idx="15">
                  <c:v>0.084</c:v>
                </c:pt>
                <c:pt idx="16">
                  <c:v>0.08</c:v>
                </c:pt>
                <c:pt idx="17">
                  <c:v>0.096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Market share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100 million Japanese yen</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elete val="1"/>
          </c:dLbls>
          <c:cat>
            <c:numRef>
              <c:f>Sheet1!$A$2:$A$12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Sheet1!$B$2:$B$12</c:f>
              <c:numCache>
                <c:ptCount val="11"/>
                <c:pt idx="0">
                  <c:v>369.4</c:v>
                </c:pt>
                <c:pt idx="1">
                  <c:v>-98.9</c:v>
                </c:pt>
                <c:pt idx="2">
                  <c:v>-40.8</c:v>
                </c:pt>
                <c:pt idx="3">
                  <c:v>-259.6</c:v>
                </c:pt>
                <c:pt idx="4">
                  <c:v>-456.7</c:v>
                </c:pt>
                <c:pt idx="5">
                  <c:v>43</c:v>
                </c:pt>
                <c:pt idx="6">
                  <c:v>-128.4</c:v>
                </c:pt>
                <c:pt idx="7">
                  <c:v>-126</c:v>
                </c:pt>
                <c:pt idx="8">
                  <c:v>147.8</c:v>
                </c:pt>
                <c:pt idx="9">
                  <c:v>73.3</c:v>
                </c:pt>
                <c:pt idx="10">
                  <c:v>490.8</c:v>
                </c:pt>
              </c:numCache>
            </c:numRef>
          </c:val>
        </c:ser>
        <c:ser>
          <c:idx val="1"/>
          <c:order val="1"/>
          <c:tx>
            <c:strRef>
              <c:f>Sheet1!$C$1</c:f>
              <c:strCache>
                <c:ptCount val="1"/>
                <c:pt idx="0">
                  <c:v>Million U.S. dollars</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elete val="1"/>
          </c:dLbls>
          <c:cat>
            <c:numRef>
              <c:f>Sheet1!$A$2:$A$12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Sheet1!$C$2:$C$12</c:f>
              <c:numCache>
                <c:ptCount val="11"/>
                <c:pt idx="0">
                  <c:v>3694</c:v>
                </c:pt>
                <c:pt idx="1">
                  <c:v>-1010</c:v>
                </c:pt>
                <c:pt idx="2">
                  <c:v>-439</c:v>
                </c:pt>
                <c:pt idx="3">
                  <c:v>-3128</c:v>
                </c:pt>
                <c:pt idx="4">
                  <c:v>-5569</c:v>
                </c:pt>
                <c:pt idx="5">
                  <c:v>458</c:v>
                </c:pt>
                <c:pt idx="6">
                  <c:v>-1246</c:v>
                </c:pt>
                <c:pt idx="7">
                  <c:v>-1050</c:v>
                </c:pt>
                <c:pt idx="8">
                  <c:v>1308</c:v>
                </c:pt>
                <c:pt idx="9">
                  <c:v>654</c:v>
                </c:pt>
                <c:pt idx="10">
                  <c:v>4426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title>
          <c:tx>
            <c:rich>
              <a:bodyPr/>
              <a:lstStyle/>
              <a:p>
                <a:pPr>
                  <a:defRPr/>
                </a:pPr>
                <a:r>
                  <a:rPr sz="900" b="0">
                    <a:solidFill>
                      <a:srgbClr val="0F283E"/>
                    </a:solidFill>
                    <a:latin typeface="Arial" pitchFamily="34" charset="0"/>
                  </a:rPr>
                  <a:t>Fiscal years</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100 million yen / million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2014</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Sheet1!$A$2:$A$3</c:f>
              <c:strCache>
                <c:ptCount val="2"/>
                <c:pt idx="0">
                  <c:v>Cost in billion Japanese yen</c:v>
                </c:pt>
                <c:pt idx="1">
                  <c:v>Cost in billion U.S. dollars*</c:v>
                </c:pt>
              </c:strCache>
            </c:strRef>
          </c:cat>
          <c:val>
            <c:numRef>
              <c:f>Sheet1!$B$2:$B$3</c:f>
              <c:numCache>
                <c:ptCount val="2"/>
                <c:pt idx="0">
                  <c:v>474.37</c:v>
                </c:pt>
                <c:pt idx="1">
                  <c:v>4.26</c:v>
                </c:pt>
              </c:numCache>
            </c:numRef>
          </c:val>
        </c:ser>
        <c:ser>
          <c:idx val="1"/>
          <c:order val="1"/>
          <c:tx>
            <c:strRef>
              <c:f>Sheet1!$C$1</c:f>
              <c:strCache>
                <c:ptCount val="1"/>
                <c:pt idx="0">
                  <c:v>2015</c:v>
                </c:pt>
              </c:strCache>
            </c:strRef>
          </c:tx>
          <c:spPr>
            <a:solidFill>
              <a:srgbClr val="0F283E"/>
            </a:solidFill>
            <a:ln>
              <a:solidFill>
                <a:srgbClr val="0F283E"/>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Sheet1!$A$2:$A$3</c:f>
              <c:strCache>
                <c:ptCount val="2"/>
                <c:pt idx="0">
                  <c:v>Cost in billion Japanese yen</c:v>
                </c:pt>
                <c:pt idx="1">
                  <c:v>Cost in billion U.S. dollars*</c:v>
                </c:pt>
              </c:strCache>
            </c:strRef>
          </c:cat>
          <c:val>
            <c:numRef>
              <c:f>Sheet1!$C$2:$C$3</c:f>
              <c:numCache>
                <c:ptCount val="2"/>
                <c:pt idx="0">
                  <c:v>444.44</c:v>
                </c:pt>
                <c:pt idx="1">
                  <c:v>3.99</c:v>
                </c:pt>
              </c:numCache>
            </c:numRef>
          </c:val>
        </c:ser>
        <c:ser>
          <c:idx val="2"/>
          <c:order val="2"/>
          <c:tx>
            <c:strRef>
              <c:f>Sheet1!$D$1</c:f>
              <c:strCache>
                <c:ptCount val="1"/>
                <c:pt idx="0">
                  <c:v>2016</c:v>
                </c:pt>
              </c:strCache>
            </c:strRef>
          </c:tx>
          <c:spPr>
            <a:solidFill>
              <a:srgbClr val="BABABA"/>
            </a:solidFill>
            <a:ln>
              <a:solidFill>
                <a:srgbClr val="BABABA"/>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Sheet1!$A$2:$A$3</c:f>
              <c:strCache>
                <c:ptCount val="2"/>
                <c:pt idx="0">
                  <c:v>Cost in billion Japanese yen</c:v>
                </c:pt>
                <c:pt idx="1">
                  <c:v>Cost in billion U.S. dollars*</c:v>
                </c:pt>
              </c:strCache>
            </c:strRef>
          </c:cat>
          <c:val>
            <c:numRef>
              <c:f>Sheet1!$D$2:$D$3</c:f>
              <c:numCache>
                <c:ptCount val="2"/>
                <c:pt idx="0">
                  <c:v>391.33</c:v>
                </c:pt>
                <c:pt idx="1">
                  <c:v>3.51</c:v>
                </c:pt>
              </c:numCache>
            </c:numRef>
          </c:val>
        </c:ser>
        <c:ser>
          <c:idx val="3"/>
          <c:order val="3"/>
          <c:tx>
            <c:strRef>
              <c:f>Sheet1!$E$1</c:f>
              <c:strCache>
                <c:ptCount val="1"/>
                <c:pt idx="0">
                  <c:v>2017</c:v>
                </c:pt>
              </c:strCache>
            </c:strRef>
          </c:tx>
          <c:spPr>
            <a:solidFill>
              <a:srgbClr val="A60B0B"/>
            </a:solidFill>
            <a:ln>
              <a:solidFill>
                <a:srgbClr val="A60B0B"/>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Sheet1!$A$2:$A$3</c:f>
              <c:strCache>
                <c:ptCount val="2"/>
                <c:pt idx="0">
                  <c:v>Cost in billion Japanese yen</c:v>
                </c:pt>
                <c:pt idx="1">
                  <c:v>Cost in billion U.S. dollars*</c:v>
                </c:pt>
              </c:strCache>
            </c:strRef>
          </c:cat>
          <c:val>
            <c:numRef>
              <c:f>Sheet1!$E$2:$E$3</c:f>
              <c:numCache>
                <c:ptCount val="2"/>
                <c:pt idx="0">
                  <c:v>363.82</c:v>
                </c:pt>
                <c:pt idx="1">
                  <c:v>3.27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title>
          <c:tx>
            <c:rich>
              <a:bodyPr/>
              <a:lstStyle/>
              <a:p>
                <a:pPr>
                  <a:defRPr/>
                </a:pPr>
                <a:r>
                  <a:rPr sz="900" b="0">
                    <a:solidFill>
                      <a:srgbClr val="0F283E"/>
                    </a:solidFill>
                    <a:latin typeface="Arial" pitchFamily="34" charset="0"/>
                  </a:rPr>
                  <a:t>Fiscal years</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Cost in billion Japanese yen /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Sheet1!$A$2:$A$7</c:f>
              <c:numCache>
                <c:formatCode>General</c:formatCode>
                <c:ptCount val="6"/>
                <c:pt idx="0">
                  <c:v>2011</c:v>
                </c:pt>
                <c:pt idx="1">
                  <c:v>2012</c:v>
                </c:pt>
                <c:pt idx="2">
                  <c:v>2013</c:v>
                </c:pt>
                <c:pt idx="3">
                  <c:v>2014</c:v>
                </c:pt>
                <c:pt idx="4">
                  <c:v>2015</c:v>
                </c:pt>
                <c:pt idx="5">
                  <c:v>2016</c:v>
                </c:pt>
              </c:numCache>
            </c:numRef>
          </c:cat>
          <c:val>
            <c:numRef>
              <c:f>Sheet1!$B$2:$B$7</c:f>
              <c:numCache>
                <c:ptCount val="6"/>
                <c:pt idx="0">
                  <c:v>7.7</c:v>
                </c:pt>
                <c:pt idx="1">
                  <c:v>7.9</c:v>
                </c:pt>
                <c:pt idx="2">
                  <c:v>7.7</c:v>
                </c:pt>
                <c:pt idx="3">
                  <c:v>7.63</c:v>
                </c:pt>
                <c:pt idx="4">
                  <c:v>6.89</c:v>
                </c:pt>
                <c:pt idx="5">
                  <c:v>6.01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Expenditures in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Sheet1!$B$2:$B$12</c:f>
              <c:numCache>
                <c:ptCount val="11"/>
                <c:pt idx="0">
                  <c:v>163</c:v>
                </c:pt>
                <c:pt idx="1">
                  <c:v>180.5</c:v>
                </c:pt>
                <c:pt idx="2">
                  <c:v>171.3</c:v>
                </c:pt>
                <c:pt idx="3">
                  <c:v>167.9</c:v>
                </c:pt>
                <c:pt idx="4">
                  <c:v>168.2</c:v>
                </c:pt>
                <c:pt idx="5">
                  <c:v>162.7</c:v>
                </c:pt>
                <c:pt idx="6">
                  <c:v>146.3</c:v>
                </c:pt>
                <c:pt idx="7">
                  <c:v>140.9</c:v>
                </c:pt>
                <c:pt idx="8">
                  <c:v>131.7</c:v>
                </c:pt>
                <c:pt idx="9">
                  <c:v>125.3</c:v>
                </c:pt>
                <c:pt idx="10">
                  <c:v>128.4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employees in thousands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Japan</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Sheet1!$B$2:$B$3</c:f>
              <c:numCache>
                <c:ptCount val="2"/>
                <c:pt idx="0">
                  <c:v>0.38</c:v>
                </c:pt>
                <c:pt idx="1">
                  <c:v>0.4</c:v>
                </c:pt>
              </c:numCache>
            </c:numRef>
          </c:val>
        </c:ser>
        <c:ser>
          <c:idx val="1"/>
          <c:order val="1"/>
          <c:tx>
            <c:strRef>
              <c:f>Sheet1!$C$1</c:f>
              <c:strCache>
                <c:ptCount val="1"/>
                <c:pt idx="0">
                  <c:v>China**</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Sheet1!$C$2:$C$3</c:f>
              <c:numCache>
                <c:ptCount val="2"/>
                <c:pt idx="0">
                  <c:v>0.22</c:v>
                </c:pt>
                <c:pt idx="1">
                  <c:v>0.17</c:v>
                </c:pt>
              </c:numCache>
            </c:numRef>
          </c:val>
        </c:ser>
        <c:ser>
          <c:idx val="2"/>
          <c:order val="2"/>
          <c:tx>
            <c:strRef>
              <c:f>Sheet1!$D$1</c:f>
              <c:strCache>
                <c:ptCount val="1"/>
                <c:pt idx="0">
                  <c:v>Asia Pacific***</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Sheet1!$D$2:$D$3</c:f>
              <c:numCache>
                <c:ptCount val="2"/>
                <c:pt idx="0">
                  <c:v>0.16</c:v>
                </c:pt>
                <c:pt idx="1">
                  <c:v>0.2</c:v>
                </c:pt>
              </c:numCache>
            </c:numRef>
          </c:val>
        </c:ser>
        <c:ser>
          <c:idx val="3"/>
          <c:order val="3"/>
          <c:tx>
            <c:strRef>
              <c:f>Sheet1!$E$1</c:f>
              <c:strCache>
                <c:ptCount val="1"/>
                <c:pt idx="0">
                  <c:v>United States</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Sheet1!$E$2:$E$3</c:f>
              <c:numCache>
                <c:ptCount val="2"/>
                <c:pt idx="0">
                  <c:v>0.11</c:v>
                </c:pt>
                <c:pt idx="1">
                  <c:v>0.11</c:v>
                </c:pt>
              </c:numCache>
            </c:numRef>
          </c:val>
        </c:ser>
        <c:ser>
          <c:idx val="4"/>
          <c:order val="4"/>
          <c:tx>
            <c:strRef>
              <c:f>Sheet1!$F$1</c:f>
              <c:strCache>
                <c:ptCount val="1"/>
                <c:pt idx="0">
                  <c:v>Europe</c:v>
                </c:pt>
              </c:strCache>
            </c:strRef>
          </c:tx>
          <c:spPr>
            <a:solidFill>
              <a:srgbClr val="87BC24"/>
            </a:solidFill>
            <a:ln>
              <a:solidFill>
                <a:srgbClr val="87BC24"/>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Sheet1!$F$2:$F$3</c:f>
              <c:numCache>
                <c:ptCount val="2"/>
                <c:pt idx="0">
                  <c:v>0.1</c:v>
                </c:pt>
                <c:pt idx="1">
                  <c:v>0.09</c:v>
                </c:pt>
              </c:numCache>
            </c:numRef>
          </c:val>
        </c:ser>
        <c:ser>
          <c:idx val="5"/>
          <c:order val="5"/>
          <c:tx>
            <c:strRef>
              <c:f>Sheet1!$G$1</c:f>
              <c:strCache>
                <c:ptCount val="1"/>
                <c:pt idx="0">
                  <c:v>Other areas****</c:v>
                </c:pt>
              </c:strCache>
            </c:strRef>
          </c:tx>
          <c:spPr>
            <a:solidFill>
              <a:srgbClr val="EBB523"/>
            </a:solidFill>
            <a:ln>
              <a:solidFill>
                <a:srgbClr val="EBB523"/>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Sheet1!$G$2:$G$3</c:f>
              <c:numCache>
                <c:ptCount val="2"/>
                <c:pt idx="0">
                  <c:v>0.03</c:v>
                </c:pt>
                <c:pt idx="1">
                  <c:v>0.03</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employees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Electronics</c:v>
                </c:pt>
              </c:strCache>
            </c:strRef>
          </c:tx>
          <c:spPr>
            <a:solidFill>
              <a:srgbClr val="2875DD"/>
            </a:solidFill>
            <a:ln>
              <a:solidFill>
                <a:srgbClr val="2875DD"/>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Sheet1!$B$2:$B$3</c:f>
              <c:numCache>
                <c:ptCount val="2"/>
                <c:pt idx="0">
                  <c:v>88.5</c:v>
                </c:pt>
                <c:pt idx="1">
                  <c:v>91.1</c:v>
                </c:pt>
              </c:numCache>
            </c:numRef>
          </c:val>
        </c:ser>
        <c:ser>
          <c:idx val="1"/>
          <c:order val="1"/>
          <c:tx>
            <c:strRef>
              <c:f>Sheet1!$C$1</c:f>
              <c:strCache>
                <c:ptCount val="1"/>
                <c:pt idx="0">
                  <c:v>Financial Services</c:v>
                </c:pt>
              </c:strCache>
            </c:strRef>
          </c:tx>
          <c:spPr>
            <a:solidFill>
              <a:srgbClr val="0F283E"/>
            </a:solidFill>
            <a:ln>
              <a:solidFill>
                <a:srgbClr val="0F283E"/>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Sheet1!$C$2:$C$3</c:f>
              <c:numCache>
                <c:ptCount val="2"/>
                <c:pt idx="0">
                  <c:v>9.4</c:v>
                </c:pt>
                <c:pt idx="1">
                  <c:v>10.1</c:v>
                </c:pt>
              </c:numCache>
            </c:numRef>
          </c:val>
        </c:ser>
        <c:ser>
          <c:idx val="2"/>
          <c:order val="2"/>
          <c:tx>
            <c:strRef>
              <c:f>Sheet1!$D$1</c:f>
              <c:strCache>
                <c:ptCount val="1"/>
                <c:pt idx="0">
                  <c:v>Pictures</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Sheet1!$D$2:$D$3</c:f>
              <c:numCache>
                <c:ptCount val="2"/>
                <c:pt idx="0">
                  <c:v>8.7</c:v>
                </c:pt>
                <c:pt idx="1">
                  <c:v>9</c:v>
                </c:pt>
              </c:numCache>
            </c:numRef>
          </c:val>
        </c:ser>
        <c:ser>
          <c:idx val="3"/>
          <c:order val="3"/>
          <c:tx>
            <c:strRef>
              <c:f>Sheet1!$E$1</c:f>
              <c:strCache>
                <c:ptCount val="1"/>
                <c:pt idx="0">
                  <c:v>Music</c:v>
                </c:pt>
              </c:strCache>
            </c:strRef>
          </c:tx>
          <c:spPr>
            <a:solidFill>
              <a:srgbClr val="A60B0B"/>
            </a:solidFill>
            <a:ln>
              <a:solidFill>
                <a:srgbClr val="A60B0B"/>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Sheet1!$E$2:$E$3</c:f>
              <c:numCache>
                <c:ptCount val="2"/>
                <c:pt idx="0">
                  <c:v>7.9</c:v>
                </c:pt>
                <c:pt idx="1">
                  <c:v>8.2</c:v>
                </c:pt>
              </c:numCache>
            </c:numRef>
          </c:val>
        </c:ser>
        <c:ser>
          <c:idx val="4"/>
          <c:order val="4"/>
          <c:tx>
            <c:strRef>
              <c:f>Sheet1!$F$1</c:f>
              <c:strCache>
                <c:ptCount val="1"/>
                <c:pt idx="0">
                  <c:v>Group Companies in Japan</c:v>
                </c:pt>
              </c:strCache>
            </c:strRef>
          </c:tx>
          <c:spPr>
            <a:solidFill>
              <a:srgbClr val="87BC24"/>
            </a:solidFill>
            <a:ln>
              <a:solidFill>
                <a:srgbClr val="87BC24"/>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Sheet1!$F$2:$F$3</c:f>
              <c:numCache>
                <c:ptCount val="2"/>
                <c:pt idx="0">
                  <c:v>6.1</c:v>
                </c:pt>
                <c:pt idx="1">
                  <c:v>5.4</c:v>
                </c:pt>
              </c:numCache>
            </c:numRef>
          </c:val>
        </c:ser>
        <c:ser>
          <c:idx val="5"/>
          <c:order val="5"/>
          <c:tx>
            <c:strRef>
              <c:f>Sheet1!$G$1</c:f>
              <c:strCache>
                <c:ptCount val="1"/>
                <c:pt idx="0">
                  <c:v>Other</c:v>
                </c:pt>
              </c:strCache>
            </c:strRef>
          </c:tx>
          <c:spPr>
            <a:solidFill>
              <a:srgbClr val="EBB523"/>
            </a:solidFill>
            <a:ln>
              <a:solidFill>
                <a:srgbClr val="EBB523"/>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Sheet1!$G$2:$G$3</c:f>
              <c:numCache>
                <c:ptCount val="2"/>
                <c:pt idx="0">
                  <c:v>4.7</c:v>
                </c:pt>
                <c:pt idx="1">
                  <c:v>4.6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employees in thousands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5.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508066C5-FA76-4049-A26B-553AFBFE39E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63A8F4D0-70FF-40CE-AF13-2C5F9504E73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10E2584-C0BD-4579-800A-B17508F32FA3}"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E42E357-9965-4480-BA51-68F84518AFAF}"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E2D63792-5BF4-45B2-8E80-DF314D1D341A}"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42668473-0878-4651-BCF2-70F573D3916A}"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315B8E74-253B-4011-AE1B-D62D751A3DE0}"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A8A7AC88-7F1B-4131-9731-BCFD9607E881}"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581E140D-6353-4A62-A408-AC5FC1404510}"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26D3E07-1815-42CD-8863-82CCD030F01D}"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D9A24ED-0C76-43D3-8B38-4A18CCFF2A1A}"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4.xml" /><Relationship Id="rId5" Type="http://schemas.openxmlformats.org/officeDocument/2006/relationships/slide" Target="slide51.xml" TargetMode="Internal" /><Relationship Id="rId6" Type="http://schemas.openxmlformats.org/officeDocument/2006/relationships/hyperlink" Target="http://www.statista.com/statistics/279271/net-income-of-sony-since-2008"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5.xml" /><Relationship Id="rId5" Type="http://schemas.openxmlformats.org/officeDocument/2006/relationships/slide" Target="slide52.xml" TargetMode="Internal" /><Relationship Id="rId6" Type="http://schemas.openxmlformats.org/officeDocument/2006/relationships/hyperlink" Target="http://www.statista.com/statistics/688543/sony-ad-cost"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6.xml" /><Relationship Id="rId5" Type="http://schemas.openxmlformats.org/officeDocument/2006/relationships/slide" Target="slide53.xml" TargetMode="Internal" /><Relationship Id="rId6" Type="http://schemas.openxmlformats.org/officeDocument/2006/relationships/hyperlink" Target="http://www.statista.com/statistics/383441/sony-semiconductors-expenditure"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7.xml" /><Relationship Id="rId5" Type="http://schemas.openxmlformats.org/officeDocument/2006/relationships/slide" Target="slide54.xml" TargetMode="Internal" /><Relationship Id="rId6" Type="http://schemas.openxmlformats.org/officeDocument/2006/relationships/hyperlink" Target="http://www.statista.com/statistics/638777/sony-group-number-of-employees"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8.xml" /><Relationship Id="rId5" Type="http://schemas.openxmlformats.org/officeDocument/2006/relationships/slide" Target="slide55.xml" TargetMode="Internal" /><Relationship Id="rId6" Type="http://schemas.openxmlformats.org/officeDocument/2006/relationships/hyperlink" Target="http://www.statista.com/statistics/638819/sony-group-employees-by-geographic-region"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9.xml" /><Relationship Id="rId5" Type="http://schemas.openxmlformats.org/officeDocument/2006/relationships/slide" Target="slide56.xml" TargetMode="Internal" /><Relationship Id="rId6" Type="http://schemas.openxmlformats.org/officeDocument/2006/relationships/hyperlink" Target="http://www.statista.com/statistics/638801/sony-group-number-of-employees-by-business-segment"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0.xml" /><Relationship Id="rId5" Type="http://schemas.openxmlformats.org/officeDocument/2006/relationships/slide" Target="slide57.xml" TargetMode="Internal" /><Relationship Id="rId6" Type="http://schemas.openxmlformats.org/officeDocument/2006/relationships/hyperlink" Target="http://www.statista.com/statistics/300136/unit-sales-of-sonys-gaming-segment-consumer-electronics"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1.xml" /><Relationship Id="rId5" Type="http://schemas.openxmlformats.org/officeDocument/2006/relationships/slide" Target="slide58.xml" TargetMode="Internal" /><Relationship Id="rId6" Type="http://schemas.openxmlformats.org/officeDocument/2006/relationships/hyperlink" Target="http://www.statista.com/statistics/222370/unit-sales-of-sonys-consumer-electronics-by-category"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2.xml" /><Relationship Id="rId5" Type="http://schemas.openxmlformats.org/officeDocument/2006/relationships/slide" Target="slide59.xml" TargetMode="Internal" /><Relationship Id="rId6" Type="http://schemas.openxmlformats.org/officeDocument/2006/relationships/hyperlink" Target="http://www.statista.com/statistics/668519/lcd-tv-shipments-worldwide-by-vendor"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3.xml" /><Relationship Id="rId5" Type="http://schemas.openxmlformats.org/officeDocument/2006/relationships/slide" Target="slide60.xml" TargetMode="Internal" /><Relationship Id="rId6" Type="http://schemas.openxmlformats.org/officeDocument/2006/relationships/hyperlink" Target="http://www.statista.com/statistics/667034/lcd-tv-shipments-worldwide-by-vendor"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4.xml" /><Relationship Id="rId5" Type="http://schemas.openxmlformats.org/officeDocument/2006/relationships/slide" Target="slide61.xml" TargetMode="Internal" /><Relationship Id="rId6" Type="http://schemas.openxmlformats.org/officeDocument/2006/relationships/hyperlink" Target="http://www.statista.com/statistics/267095/global-market-share-of-lcd-tv-manufacturers"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5.xml" /><Relationship Id="rId5" Type="http://schemas.openxmlformats.org/officeDocument/2006/relationships/slide" Target="slide62.xml" TargetMode="Internal" /><Relationship Id="rId6" Type="http://schemas.openxmlformats.org/officeDocument/2006/relationships/hyperlink" Target="http://www.statista.com/statistics/541057/share-of-lcd-tv-shipments-worldwide-by-brand"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6.xml" /><Relationship Id="rId5" Type="http://schemas.openxmlformats.org/officeDocument/2006/relationships/slide" Target="slide63.xml" TargetMode="Internal" /><Relationship Id="rId6" Type="http://schemas.openxmlformats.org/officeDocument/2006/relationships/hyperlink" Target="http://www.statista.com/statistics/773853/mobile-device-unit-shipments-by-vendor-worldwide" TargetMode="Externa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7.xml" /><Relationship Id="rId5" Type="http://schemas.openxmlformats.org/officeDocument/2006/relationships/slide" Target="slide64.xml" TargetMode="Internal" /><Relationship Id="rId6" Type="http://schemas.openxmlformats.org/officeDocument/2006/relationships/hyperlink" Target="http://www.statista.com/statistics/688708/sound-bar-sales-share-by-brand-in-us"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8.xml" /><Relationship Id="rId5" Type="http://schemas.openxmlformats.org/officeDocument/2006/relationships/image" Target="../media/image4.png" /><Relationship Id="rId6" Type="http://schemas.openxmlformats.org/officeDocument/2006/relationships/oleObject" Target="../embeddings/oleObject19.bin" TargetMode="Internal" /><Relationship Id="rId7" Type="http://schemas.openxmlformats.org/officeDocument/2006/relationships/image" Target="../media/image5.png" /><Relationship Id="rId8" Type="http://schemas.openxmlformats.org/officeDocument/2006/relationships/slide" Target="slide65.xml" TargetMode="Internal" /><Relationship Id="rId9" Type="http://schemas.openxmlformats.org/officeDocument/2006/relationships/hyperlink" Target="http://www.statista.com/statistics/697001/headphone-ownership-by-brand-in-the-us" TargetMode="Ex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2.v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19.xml" /><Relationship Id="rId5" Type="http://schemas.openxmlformats.org/officeDocument/2006/relationships/image" Target="../media/image4.png" /><Relationship Id="rId6" Type="http://schemas.openxmlformats.org/officeDocument/2006/relationships/oleObject" Target="../embeddings/oleObject21.bin" TargetMode="Internal" /><Relationship Id="rId7" Type="http://schemas.openxmlformats.org/officeDocument/2006/relationships/image" Target="../media/image5.png" /><Relationship Id="rId8" Type="http://schemas.openxmlformats.org/officeDocument/2006/relationships/slide" Target="slide66.xml" TargetMode="Internal" /><Relationship Id="rId9" Type="http://schemas.openxmlformats.org/officeDocument/2006/relationships/hyperlink" Target="http://www.statista.com/statistics/696986/familiarity-with-headphone-brands-in-the-us"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20.xml" /><Relationship Id="rId5" Type="http://schemas.openxmlformats.org/officeDocument/2006/relationships/slide" Target="slide67.xml" TargetMode="Internal" /><Relationship Id="rId6" Type="http://schemas.openxmlformats.org/officeDocument/2006/relationships/hyperlink" Target="http://www.statista.com/statistics/703124/smartwatch-brand-awareness-in-the-us"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6.xml" TargetMode="Internal" /><Relationship Id="rId4" Type="http://schemas.openxmlformats.org/officeDocument/2006/relationships/chart" Target="../charts/chart21.xml" /><Relationship Id="rId5" Type="http://schemas.openxmlformats.org/officeDocument/2006/relationships/slide" Target="slide68.xml" TargetMode="Internal" /><Relationship Id="rId6" Type="http://schemas.openxmlformats.org/officeDocument/2006/relationships/hyperlink" Target="http://www.statista.com/statistics/703155/smart-watch-models-buying-preference"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5.xml" TargetMode="Internal" /><Relationship Id="rId11" Type="http://schemas.openxmlformats.org/officeDocument/2006/relationships/slide" Target="slide17.xml" TargetMode="Internal" /><Relationship Id="rId12" Type="http://schemas.openxmlformats.org/officeDocument/2006/relationships/slide" Target="slide18.xml" TargetMode="Internal" /><Relationship Id="rId13" Type="http://schemas.openxmlformats.org/officeDocument/2006/relationships/slide" Target="slide19.xml" TargetMode="Internal" /><Relationship Id="rId14" Type="http://schemas.openxmlformats.org/officeDocument/2006/relationships/slide" Target="slide20.xml" TargetMode="Internal" /><Relationship Id="rId15" Type="http://schemas.openxmlformats.org/officeDocument/2006/relationships/slide" Target="slide21.xml" TargetMode="Internal" /><Relationship Id="rId16" Type="http://schemas.openxmlformats.org/officeDocument/2006/relationships/slide" Target="slide22.xml" TargetMode="Internal" /><Relationship Id="rId2" Type="http://schemas.openxmlformats.org/officeDocument/2006/relationships/slide" Target="slide7.xml" TargetMode="Internal" /><Relationship Id="rId3" Type="http://schemas.openxmlformats.org/officeDocument/2006/relationships/slide" Target="slide8.xml" TargetMode="Internal" /><Relationship Id="rId4" Type="http://schemas.openxmlformats.org/officeDocument/2006/relationships/slide" Target="slide9.xml" TargetMode="Internal" /><Relationship Id="rId5" Type="http://schemas.openxmlformats.org/officeDocument/2006/relationships/slide" Target="slide10.xml" TargetMode="Internal" /><Relationship Id="rId6" Type="http://schemas.openxmlformats.org/officeDocument/2006/relationships/slide" Target="slide11.xml" TargetMode="Internal" /><Relationship Id="rId7" Type="http://schemas.openxmlformats.org/officeDocument/2006/relationships/slide" Target="slide12.xml" TargetMode="Internal" /><Relationship Id="rId8" Type="http://schemas.openxmlformats.org/officeDocument/2006/relationships/slide" Target="slide13.xml" TargetMode="Internal" /><Relationship Id="rId9" Type="http://schemas.openxmlformats.org/officeDocument/2006/relationships/slide" Target="slide14.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slide" Target="slide69.xml" TargetMode="Internal" /><Relationship Id="rId5" Type="http://schemas.openxmlformats.org/officeDocument/2006/relationships/hyperlink" Target="http://www.statista.com/statistics/421848/game-revenues-global-companies" TargetMode="Ex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2.xml" /><Relationship Id="rId5" Type="http://schemas.openxmlformats.org/officeDocument/2006/relationships/slide" Target="slide70.xml" TargetMode="Internal" /><Relationship Id="rId6" Type="http://schemas.openxmlformats.org/officeDocument/2006/relationships/hyperlink" Target="http://www.statista.com/statistics/276768/global-unit-sales-of-video-game-consoles" TargetMode="Ex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3.xml" /><Relationship Id="rId5" Type="http://schemas.openxmlformats.org/officeDocument/2006/relationships/slide" Target="slide71.xml" TargetMode="Internal" /><Relationship Id="rId6" Type="http://schemas.openxmlformats.org/officeDocument/2006/relationships/hyperlink" Target="http://www.statista.com/statistics/697187/installed-base-of-sony-and-microsoft-game-consoles" TargetMode="Ex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4.xml" /><Relationship Id="rId5" Type="http://schemas.openxmlformats.org/officeDocument/2006/relationships/slide" Target="slide72.xml" TargetMode="Internal" /><Relationship Id="rId6" Type="http://schemas.openxmlformats.org/officeDocument/2006/relationships/hyperlink" Target="http://www.statista.com/statistics/222403/unit-sales-of-sonys-gaming-hardware-by-category" TargetMode="Ex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5.xml" /><Relationship Id="rId5" Type="http://schemas.openxmlformats.org/officeDocument/2006/relationships/slide" Target="slide73.xml" TargetMode="Internal" /><Relationship Id="rId6" Type="http://schemas.openxmlformats.org/officeDocument/2006/relationships/hyperlink" Target="http://www.statista.com/statistics/662541/console-ownership-gamers-usa" TargetMode="Ex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6.xml" /><Relationship Id="rId5" Type="http://schemas.openxmlformats.org/officeDocument/2006/relationships/slide" Target="slide74.xml" TargetMode="Internal" /><Relationship Id="rId6" Type="http://schemas.openxmlformats.org/officeDocument/2006/relationships/hyperlink" Target="http://www.statista.com/statistics/532431/playstation-plus-subscribers-global" TargetMode="Ex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7.xml" /><Relationship Id="rId5" Type="http://schemas.openxmlformats.org/officeDocument/2006/relationships/slide" Target="slide75.xml" TargetMode="Internal" /><Relationship Id="rId6" Type="http://schemas.openxmlformats.org/officeDocument/2006/relationships/hyperlink" Target="http://www.statista.com/statistics/516598/best-selling-video-game-ps4-global-unit-sales" TargetMode="Ex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8.xml" /><Relationship Id="rId5" Type="http://schemas.openxmlformats.org/officeDocument/2006/relationships/slide" Target="slide76.xml" TargetMode="Internal" /><Relationship Id="rId6" Type="http://schemas.openxmlformats.org/officeDocument/2006/relationships/hyperlink" Target="http://www.statista.com/statistics/688272/global-vr-headset-installed-base-share-by-brand" TargetMode="Ex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9.xml" TargetMode="Internal" /><Relationship Id="rId4" Type="http://schemas.openxmlformats.org/officeDocument/2006/relationships/chart" Target="../charts/chart29.xml" /><Relationship Id="rId5" Type="http://schemas.openxmlformats.org/officeDocument/2006/relationships/slide" Target="slide77.xml" TargetMode="Internal" /><Relationship Id="rId6" Type="http://schemas.openxmlformats.org/officeDocument/2006/relationships/hyperlink" Target="http://www.statista.com/statistics/705476/global-virtual-reality-device-shipments-by-vendor"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32.xml" TargetMode="Internal" /><Relationship Id="rId11" Type="http://schemas.openxmlformats.org/officeDocument/2006/relationships/slide" Target="slide33.xml" TargetMode="Internal" /><Relationship Id="rId12" Type="http://schemas.openxmlformats.org/officeDocument/2006/relationships/slide" Target="slide34.xml" TargetMode="Internal" /><Relationship Id="rId13" Type="http://schemas.openxmlformats.org/officeDocument/2006/relationships/slide" Target="slide35.xml" TargetMode="Internal" /><Relationship Id="rId14" Type="http://schemas.openxmlformats.org/officeDocument/2006/relationships/slide" Target="slide36.xml" TargetMode="Internal" /><Relationship Id="rId15" Type="http://schemas.openxmlformats.org/officeDocument/2006/relationships/slide" Target="slide37.xml" TargetMode="Internal" /><Relationship Id="rId16" Type="http://schemas.openxmlformats.org/officeDocument/2006/relationships/slide" Target="slide38.xml" TargetMode="Internal" /><Relationship Id="rId2" Type="http://schemas.openxmlformats.org/officeDocument/2006/relationships/slide" Target="slide23.xml" TargetMode="Internal" /><Relationship Id="rId3" Type="http://schemas.openxmlformats.org/officeDocument/2006/relationships/slide" Target="slide24.xml" TargetMode="Internal" /><Relationship Id="rId4" Type="http://schemas.openxmlformats.org/officeDocument/2006/relationships/slide" Target="slide25.xml" TargetMode="Internal" /><Relationship Id="rId5" Type="http://schemas.openxmlformats.org/officeDocument/2006/relationships/slide" Target="slide26.xml" TargetMode="Internal" /><Relationship Id="rId6" Type="http://schemas.openxmlformats.org/officeDocument/2006/relationships/slide" Target="slide27.xml" TargetMode="Internal" /><Relationship Id="rId7" Type="http://schemas.openxmlformats.org/officeDocument/2006/relationships/slide" Target="slide28.xml" TargetMode="Internal" /><Relationship Id="rId8" Type="http://schemas.openxmlformats.org/officeDocument/2006/relationships/slide" Target="slide30.xml" TargetMode="Internal" /><Relationship Id="rId9" Type="http://schemas.openxmlformats.org/officeDocument/2006/relationships/slide" Target="slide31.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9.xml" TargetMode="Internal" /><Relationship Id="rId4" Type="http://schemas.openxmlformats.org/officeDocument/2006/relationships/chart" Target="../charts/chart30.xml" /><Relationship Id="rId5" Type="http://schemas.openxmlformats.org/officeDocument/2006/relationships/slide" Target="slide78.xml" TargetMode="Internal" /><Relationship Id="rId6" Type="http://schemas.openxmlformats.org/officeDocument/2006/relationships/hyperlink" Target="http://www.statista.com/statistics/272520/market-share-of-the-largest-music-publishers-worldwide" TargetMode="Ex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9.xml" TargetMode="Internal" /><Relationship Id="rId4" Type="http://schemas.openxmlformats.org/officeDocument/2006/relationships/chart" Target="../charts/chart31.xml" /><Relationship Id="rId5" Type="http://schemas.openxmlformats.org/officeDocument/2006/relationships/slide" Target="slide79.xml" TargetMode="Internal" /><Relationship Id="rId6" Type="http://schemas.openxmlformats.org/officeDocument/2006/relationships/hyperlink" Target="http://www.statista.com/statistics/679583/record-companies-publishing-market-share" TargetMode="Ex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9.xml" TargetMode="Internal" /><Relationship Id="rId4" Type="http://schemas.openxmlformats.org/officeDocument/2006/relationships/chart" Target="../charts/chart32.xml" /><Relationship Id="rId5" Type="http://schemas.openxmlformats.org/officeDocument/2006/relationships/slide" Target="slide80.xml" TargetMode="Internal" /><Relationship Id="rId6" Type="http://schemas.openxmlformats.org/officeDocument/2006/relationships/hyperlink" Target="http://www.statista.com/statistics/679577/record-companies-streaming-market-share" TargetMode="Ex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9.xml" TargetMode="Internal" /><Relationship Id="rId4" Type="http://schemas.openxmlformats.org/officeDocument/2006/relationships/chart" Target="../charts/chart33.xml" /><Relationship Id="rId5" Type="http://schemas.openxmlformats.org/officeDocument/2006/relationships/slide" Target="slide81.xml" TargetMode="Internal" /><Relationship Id="rId6" Type="http://schemas.openxmlformats.org/officeDocument/2006/relationships/hyperlink" Target="http://www.statista.com/statistics/679568/record-companies-download-market-share" TargetMode="Ex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9.xml" TargetMode="Internal" /><Relationship Id="rId4" Type="http://schemas.openxmlformats.org/officeDocument/2006/relationships/chart" Target="../charts/chart34.xml" /><Relationship Id="rId5" Type="http://schemas.openxmlformats.org/officeDocument/2006/relationships/slide" Target="slide82.xml" TargetMode="Internal" /><Relationship Id="rId6" Type="http://schemas.openxmlformats.org/officeDocument/2006/relationships/hyperlink" Target="http://www.statista.com/statistics/235116/revenue-of-sony-corporations-music-segment" TargetMode="Ex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9.xml" TargetMode="Internal" /><Relationship Id="rId4" Type="http://schemas.openxmlformats.org/officeDocument/2006/relationships/chart" Target="../charts/chart35.xml" /><Relationship Id="rId5" Type="http://schemas.openxmlformats.org/officeDocument/2006/relationships/slide" Target="slide83.xml" TargetMode="Internal" /><Relationship Id="rId6" Type="http://schemas.openxmlformats.org/officeDocument/2006/relationships/hyperlink" Target="http://www.statista.com/statistics/187331/box-office-revenue-of-sony-columbia-in-north-america-since-2000" TargetMode="Ex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9.xml" TargetMode="Internal" /><Relationship Id="rId4" Type="http://schemas.openxmlformats.org/officeDocument/2006/relationships/chart" Target="../charts/chart36.xml" /><Relationship Id="rId5" Type="http://schemas.openxmlformats.org/officeDocument/2006/relationships/slide" Target="slide84.xml" TargetMode="Internal" /><Relationship Id="rId6" Type="http://schemas.openxmlformats.org/officeDocument/2006/relationships/hyperlink" Target="http://www.statista.com/statistics/187306/box-office-market-share-of-sony-columbia-in-north-america-since-2000" TargetMode="Ex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79269/total-revenue-of-sony-since-2008/" TargetMode="External" /><Relationship Id="rId5" Type="http://schemas.openxmlformats.org/officeDocument/2006/relationships/slide" Target="slide7.xml"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97533/sony-sales-worldwide-by-business-segment/" TargetMode="External" /><Relationship Id="rId5" Type="http://schemas.openxmlformats.org/officeDocument/2006/relationships/slide" Target="slide8.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40.xml" TargetMode="Internal" /><Relationship Id="rId3" Type="http://schemas.openxmlformats.org/officeDocument/2006/relationships/slide" Target="slide41.xml" TargetMode="Internal" /><Relationship Id="rId4" Type="http://schemas.openxmlformats.org/officeDocument/2006/relationships/slide" Target="slide42.xml" TargetMode="Internal" /><Relationship Id="rId5" Type="http://schemas.openxmlformats.org/officeDocument/2006/relationships/slide" Target="slide43.xml" TargetMode="Internal" /><Relationship Id="rId6" Type="http://schemas.openxmlformats.org/officeDocument/2006/relationships/slide" Target="slide44.xml" TargetMode="Internal" /><Relationship Id="rId7" Type="http://schemas.openxmlformats.org/officeDocument/2006/relationships/slide" Target="slide45.xml" TargetMode="Internal" /><Relationship Id="rId8" Type="http://schemas.openxmlformats.org/officeDocument/2006/relationships/slide" Target="slide46.xml" TargetMode="In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79272/proportion-of-sonys-sales-by-business/" TargetMode="External" /><Relationship Id="rId5" Type="http://schemas.openxmlformats.org/officeDocument/2006/relationships/slide" Target="slide9.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79271/net-income-of-sony-since-2008/" TargetMode="External" /><Relationship Id="rId5" Type="http://schemas.openxmlformats.org/officeDocument/2006/relationships/slide" Target="slide10.xml"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88543/sony-ad-cost/" TargetMode="External" /><Relationship Id="rId5" Type="http://schemas.openxmlformats.org/officeDocument/2006/relationships/slide" Target="slide11.xml" TargetMode="In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383441/sony-semiconductors-expenditure/" TargetMode="External" /><Relationship Id="rId5" Type="http://schemas.openxmlformats.org/officeDocument/2006/relationships/slide" Target="slide12.xml" TargetMode="In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38777/sony-group-number-of-employees/" TargetMode="External" /><Relationship Id="rId5" Type="http://schemas.openxmlformats.org/officeDocument/2006/relationships/slide" Target="slide13.xml" TargetMode="In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38819/sony-group-employees-by-geographic-region/" TargetMode="External" /><Relationship Id="rId5" Type="http://schemas.openxmlformats.org/officeDocument/2006/relationships/slide" Target="slide14.xml" TargetMode="In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38801/sony-group-number-of-employees-by-business-segment/" TargetMode="External" /><Relationship Id="rId5" Type="http://schemas.openxmlformats.org/officeDocument/2006/relationships/slide" Target="slide15.xml" TargetMode="In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300136/unit-sales-of-sonys-gaming-segment-consumer-electronics/" TargetMode="External" /><Relationship Id="rId5" Type="http://schemas.openxmlformats.org/officeDocument/2006/relationships/slide" Target="slide17.xml" TargetMode="In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22370/unit-sales-of-sonys-consumer-electronics-by-category/" TargetMode="External" /><Relationship Id="rId5" Type="http://schemas.openxmlformats.org/officeDocument/2006/relationships/slide" Target="slide18.xml" TargetMode="Interna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68519/lcd-tv-shipments-worldwide-by-vendor/" TargetMode="External" /><Relationship Id="rId5" Type="http://schemas.openxmlformats.org/officeDocument/2006/relationships/slide" Target="slide19.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67034/lcd-tv-shipments-worldwide-by-vendor/" TargetMode="External" /><Relationship Id="rId5" Type="http://schemas.openxmlformats.org/officeDocument/2006/relationships/slide" Target="slide20.xml" TargetMode="In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67095/global-market-share-of-lcd-tv-manufacturers/" TargetMode="External" /><Relationship Id="rId5" Type="http://schemas.openxmlformats.org/officeDocument/2006/relationships/slide" Target="slide21.xml" TargetMode="In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541057/share-of-lcd-tv-shipments-worldwide-by-brand/" TargetMode="External" /><Relationship Id="rId5" Type="http://schemas.openxmlformats.org/officeDocument/2006/relationships/slide" Target="slide22.xml" TargetMode="Interna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773853/mobile-device-unit-shipments-by-vendor-worldwide/" TargetMode="External" /><Relationship Id="rId5" Type="http://schemas.openxmlformats.org/officeDocument/2006/relationships/slide" Target="slide23.xml" TargetMode="Interna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88708/sound-bar-sales-share-by-brand-in-us/" TargetMode="External" /><Relationship Id="rId5" Type="http://schemas.openxmlformats.org/officeDocument/2006/relationships/slide" Target="slide24.xml" TargetMode="Interna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97001/headphone-ownership-by-brand-in-the-us/" TargetMode="External" /><Relationship Id="rId5" Type="http://schemas.openxmlformats.org/officeDocument/2006/relationships/slide" Target="slide25.xml" TargetMode="Interna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96986/familiarity-with-headphone-brands-in-the-us/" TargetMode="External" /><Relationship Id="rId5" Type="http://schemas.openxmlformats.org/officeDocument/2006/relationships/slide" Target="slide26.xml" TargetMode="Interna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703124/smartwatch-brand-awareness-in-the-us/" TargetMode="External" /><Relationship Id="rId5" Type="http://schemas.openxmlformats.org/officeDocument/2006/relationships/slide" Target="slide27.xml" TargetMode="Interna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703155/smart-watch-models-buying-preference/" TargetMode="External" /><Relationship Id="rId5" Type="http://schemas.openxmlformats.org/officeDocument/2006/relationships/slide" Target="slide28.xml" TargetMode="Interna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421848/game-revenues-global-companies/" TargetMode="External" /><Relationship Id="rId5" Type="http://schemas.openxmlformats.org/officeDocument/2006/relationships/slide" Target="slide29.xml" TargetMode="In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1.xml" /><Relationship Id="rId5" Type="http://schemas.openxmlformats.org/officeDocument/2006/relationships/slide" Target="slide48.xml" TargetMode="Internal" /><Relationship Id="rId6" Type="http://schemas.openxmlformats.org/officeDocument/2006/relationships/hyperlink" Target="http://www.statista.com/statistics/279269/total-revenue-of-sony-since-2008" TargetMode="Externa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76768/global-unit-sales-of-video-game-consoles/" TargetMode="External" /><Relationship Id="rId5" Type="http://schemas.openxmlformats.org/officeDocument/2006/relationships/slide" Target="slide31.xml" TargetMode="Interna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97187/installed-base-of-sony-and-microsoft-game-consoles/" TargetMode="External" /><Relationship Id="rId5" Type="http://schemas.openxmlformats.org/officeDocument/2006/relationships/slide" Target="slide32.xml" TargetMode="Interna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22403/unit-sales-of-sonys-gaming-hardware-by-category/" TargetMode="External" /><Relationship Id="rId5" Type="http://schemas.openxmlformats.org/officeDocument/2006/relationships/slide" Target="slide33.xml" TargetMode="Interna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62541/console-ownership-gamers-usa/" TargetMode="External" /><Relationship Id="rId5" Type="http://schemas.openxmlformats.org/officeDocument/2006/relationships/slide" Target="slide34.xml" TargetMode="Interna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532431/playstation-plus-subscribers-global/" TargetMode="External" /><Relationship Id="rId5" Type="http://schemas.openxmlformats.org/officeDocument/2006/relationships/slide" Target="slide35.xml" TargetMode="Interna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516598/best-selling-video-game-ps4-global-unit-sales/" TargetMode="External" /><Relationship Id="rId5" Type="http://schemas.openxmlformats.org/officeDocument/2006/relationships/slide" Target="slide36.xml" TargetMode="Interna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88272/global-vr-headset-installed-base-share-by-brand/" TargetMode="External" /><Relationship Id="rId5" Type="http://schemas.openxmlformats.org/officeDocument/2006/relationships/slide" Target="slide37.xml" TargetMode="Interna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705476/global-virtual-reality-device-shipments-by-vendor/" TargetMode="External" /><Relationship Id="rId5" Type="http://schemas.openxmlformats.org/officeDocument/2006/relationships/slide" Target="slide38.xml" TargetMode="Interna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72520/market-share-of-the-largest-music-publishers-worldwide/" TargetMode="External" /><Relationship Id="rId5" Type="http://schemas.openxmlformats.org/officeDocument/2006/relationships/slide" Target="slide39.xml" TargetMode="Interna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79583/record-companies-publishing-market-share/" TargetMode="External" /><Relationship Id="rId5" Type="http://schemas.openxmlformats.org/officeDocument/2006/relationships/slide" Target="slide40.xml" TargetMode="In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2.xml" /><Relationship Id="rId5" Type="http://schemas.openxmlformats.org/officeDocument/2006/relationships/slide" Target="slide49.xml" TargetMode="Internal" /><Relationship Id="rId6" Type="http://schemas.openxmlformats.org/officeDocument/2006/relationships/hyperlink" Target="http://www.statista.com/statistics/297533/sony-sales-worldwide-by-business-segment" TargetMode="Externa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79577/record-companies-streaming-market-share/" TargetMode="External" /><Relationship Id="rId5" Type="http://schemas.openxmlformats.org/officeDocument/2006/relationships/slide" Target="slide42.xml" TargetMode="Interna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679568/record-companies-download-market-share/" TargetMode="External" /><Relationship Id="rId5" Type="http://schemas.openxmlformats.org/officeDocument/2006/relationships/slide" Target="slide43.xml" TargetMode="Interna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235116/revenue-of-sony-corporations-music-segment/" TargetMode="External" /><Relationship Id="rId5" Type="http://schemas.openxmlformats.org/officeDocument/2006/relationships/slide" Target="slide44.xml" TargetMode="Interna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187331/box-office-revenue-of-sony-columbia-in-north-america-since-2000/" TargetMode="External" /><Relationship Id="rId5" Type="http://schemas.openxmlformats.org/officeDocument/2006/relationships/slide" Target="slide45.xml" TargetMode="Interna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7.xml" TargetMode="Internal" /><Relationship Id="rId4" Type="http://schemas.openxmlformats.org/officeDocument/2006/relationships/hyperlink" Target="http://www.statista.com/statistics/187306/box-office-market-share-of-sony-columbia-in-north-america-since-2000/" TargetMode="External" /><Relationship Id="rId5" Type="http://schemas.openxmlformats.org/officeDocument/2006/relationships/slide" Target="slide46.xml" TargetMode="In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3.xml" /><Relationship Id="rId5" Type="http://schemas.openxmlformats.org/officeDocument/2006/relationships/slide" Target="slide50.xml" TargetMode="Internal" /><Relationship Id="rId6" Type="http://schemas.openxmlformats.org/officeDocument/2006/relationships/hyperlink" Target="http://www.statista.com/statistics/279272/proportion-of-sonys-sales-by-business" TargetMode="Externa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4"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SONY</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2007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279271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Sony's net income from 2007 to 2017 (in billion Japanese yen/million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Corporation's net income 2007-2017</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2008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688543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Sony's advertising costs from 2014 to 2017 (in billion Japanese yen /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ad spend 2014-2017</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2011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Gartner; Design &amp; Reuse; </a:t>
            </a:r>
            <a:r>
              <a:rPr sz="800">
                <a:solidFill>
                  <a:srgbClr val="555555"/>
                </a:solidFill>
                <a:latin typeface="Arial" pitchFamily="34" charset="0"/>
                <a:hlinkClick r:id="rId6"/>
              </a:rPr>
              <a:t>ID 383441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Sony's expenditure on semiconductors from 2011 to 2016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Semiconductor expenditure of Sony 2011-2016</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2007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638777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Total number of employees in the Sony Group from 2007 to 2017 (in 1,000s)*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employees in the Sony Group 2007-2017</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2016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638819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Share of employees in the Sony Group by geographic segment in 2016 and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Share of employees in the Sony Group by geography 2016-2017</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2016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638801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Sony Group number of employees by business segment in 2016 and 2017 (in 1,000s)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employees in the Sony Group by business segment 2016-2017</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CONSUMER ELECTRONICS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Sony</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2011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300136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Sony's gaming entertainment &amp; consumer electronics segment unit sales worldwide from 2012 to 2017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unit sales of hardware entertainment systems &amp; consumer electronics 2012-2017</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2012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222370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Sony's consumer electronics segment unit sales from FY2012 to FY2017, by category</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Quarterly unit sales of Sony's consumer electronics segment 2012-2017, by category</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2015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TrendForce; </a:t>
            </a:r>
            <a:r>
              <a:rPr sz="800">
                <a:solidFill>
                  <a:srgbClr val="555555"/>
                </a:solidFill>
                <a:latin typeface="Arial" pitchFamily="34" charset="0"/>
                <a:hlinkClick r:id="rId6"/>
              </a:rPr>
              <a:t>ID 668519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Global LCD TV unit shipments from 2015 to 2018, by vendor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LCD TV shipments worldwide by vendor 2015-2018</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TABLE OF CONTENTS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Sony</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2015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TrendForce; </a:t>
            </a:r>
            <a:r>
              <a:rPr sz="800">
                <a:solidFill>
                  <a:srgbClr val="555555"/>
                </a:solidFill>
                <a:latin typeface="Arial" pitchFamily="34" charset="0"/>
                <a:hlinkClick r:id="rId6"/>
              </a:rPr>
              <a:t>ID 667034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LCD TV unit shipments worldwide from 4Q'15 to 2Q'18, by vendor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LCD TV shipments 2015-2018, by vendor</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2008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NPD Group; DisplaySearch; TCL; IHS; </a:t>
            </a:r>
            <a:r>
              <a:rPr sz="800">
                <a:solidFill>
                  <a:srgbClr val="555555"/>
                </a:solidFill>
                <a:latin typeface="Arial" pitchFamily="34" charset="0"/>
                <a:hlinkClick r:id="rId6"/>
              </a:rPr>
              <a:t>ID 267095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Global market share held by LCD TV manufacturers from 2008 to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LCD TV manufacturers global market share 2008-2017</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2013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TrendForce; </a:t>
            </a:r>
            <a:r>
              <a:rPr sz="800">
                <a:solidFill>
                  <a:srgbClr val="555555"/>
                </a:solidFill>
                <a:latin typeface="Arial" pitchFamily="34" charset="0"/>
                <a:hlinkClick r:id="rId6"/>
              </a:rPr>
              <a:t>ID 541057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Share of LCD TV shipments by brand worldwide from 2013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Share of global LCD TV shipments 2013-2018, by brand</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12 months ending June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ITCandor; </a:t>
            </a:r>
            <a:r>
              <a:rPr sz="800">
                <a:solidFill>
                  <a:srgbClr val="555555"/>
                </a:solidFill>
                <a:latin typeface="Arial" pitchFamily="34" charset="0"/>
                <a:hlinkClick r:id="rId6"/>
              </a:rPr>
              <a:t>ID 773853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Unit shipments of mobile devices by vendor worldwide for the year ending June 2017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mobile device unit shipments 2017, by vendor</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States; 2015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estimates; NPD Group; </a:t>
            </a:r>
            <a:r>
              <a:rPr sz="800">
                <a:solidFill>
                  <a:srgbClr val="555555"/>
                </a:solidFill>
                <a:latin typeface="Arial" pitchFamily="34" charset="0"/>
                <a:hlinkClick r:id="rId6"/>
              </a:rPr>
              <a:t>ID 688708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Share of sound bar sales by brand in the United States from 2015 to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Sound bar sales share in the U.S. 2015-2016, by brand</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8" showAsIcon="1" r:id="rId6" progId="Excel.Sheet.697001">
                  <p:embed/>
                </p:oleObj>
              </mc:Choice>
              <mc:Fallback>
                <p:oleObj showAsIcon="1" r:id="rId6" progId="Excel.Sheet.697001">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States; March 9 - March 22, 2017; 18 years and older; 828 Respondents; Use headphones more often than "never"</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65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Survey; </a:t>
            </a:r>
            <a:r>
              <a:rPr sz="800">
                <a:solidFill>
                  <a:srgbClr val="555555"/>
                </a:solidFill>
                <a:latin typeface="Arial" pitchFamily="34" charset="0"/>
                <a:hlinkClick r:id="rId9"/>
              </a:rPr>
              <a:t>ID 697001</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25</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headphone brands do you own?*</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Share of headphone owners by brand in the United States 2017</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9" showAsIcon="1" r:id="rId6" progId="Excel.Sheet.696986">
                  <p:embed/>
                </p:oleObj>
              </mc:Choice>
              <mc:Fallback>
                <p:oleObj showAsIcon="1" r:id="rId6" progId="Excel.Sheet.696986">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States; March 9 - March 22, 2017; 18 years and older; 1,006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66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Survey; </a:t>
            </a:r>
            <a:r>
              <a:rPr sz="800">
                <a:solidFill>
                  <a:srgbClr val="555555"/>
                </a:solidFill>
                <a:latin typeface="Arial" pitchFamily="34" charset="0"/>
                <a:hlinkClick r:id="rId9"/>
              </a:rPr>
              <a:t>ID 696986</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26</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headphone brands do you know, even if it is just by name?*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Consumer awareness of headphone brands in the United States 2017</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States; February 6th to 8th, 2017; 18 years and older; 1,455</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Survey; </a:t>
            </a:r>
            <a:r>
              <a:rPr sz="800">
                <a:solidFill>
                  <a:srgbClr val="555555"/>
                </a:solidFill>
                <a:latin typeface="Arial" pitchFamily="34" charset="0"/>
                <a:hlinkClick r:id="rId6"/>
              </a:rPr>
              <a:t>ID 703124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smart watch brands do you know?</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Smart watch brands people know in the United States 2017</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electronics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States; February 6th to 8th, 2017; 18 years and older; 437 (N total = 1,455); Interested in buying a smartwatch</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Survey; </a:t>
            </a:r>
            <a:r>
              <a:rPr sz="800">
                <a:solidFill>
                  <a:srgbClr val="555555"/>
                </a:solidFill>
                <a:latin typeface="Arial" pitchFamily="34" charset="0"/>
                <a:hlinkClick r:id="rId6"/>
              </a:rPr>
              <a:t>ID 703155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smart watches would you buy?</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Smart watch models U.S. consumers would potentially buy 2017</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0000" lnSpcReduction="10000"/>
          </a:bodyPr>
          <a:lstStyle/>
          <a:p>
            <a:pPr algn="ctr">
              <a:lnSpc>
                <a:spcPct val="100000"/>
              </a:lnSpc>
            </a:pPr>
            <a:r>
              <a:rPr sz="7000" b="1">
                <a:solidFill>
                  <a:srgbClr val="FFFFFF"/>
                </a:solidFill>
                <a:latin typeface="Arial" pitchFamily="34" charset="0"/>
              </a:rPr>
              <a:t>GAMING (PLAYSTATION &amp; VR)</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Sony</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676800" y="1440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Sony financials</a:t>
            </a:r>
          </a:p>
        </p:txBody>
      </p:sp>
      <p:sp>
        <p:nvSpPr>
          <p:cNvPr id="4" name="New shape"/>
          <p:cNvSpPr/>
          <p:nvPr/>
        </p:nvSpPr>
        <p:spPr>
          <a:xfrm>
            <a:off x="781200" y="182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07</a:t>
            </a:r>
            <a:r>
              <a:rPr sz="900">
                <a:solidFill>
                  <a:srgbClr val="0F283E"/>
                </a:solidFill>
                <a:latin typeface="Arial" pitchFamily="34" charset="0"/>
              </a:rPr>
              <a:t>     Sony revenue 2007-2017</a:t>
            </a:r>
          </a:p>
        </p:txBody>
      </p:sp>
      <p:sp>
        <p:nvSpPr>
          <p:cNvPr id="5" name="New shape"/>
          <p:cNvSpPr/>
          <p:nvPr/>
        </p:nvSpPr>
        <p:spPr>
          <a:xfrm>
            <a:off x="781200" y="203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08</a:t>
            </a:r>
            <a:r>
              <a:rPr sz="900">
                <a:solidFill>
                  <a:srgbClr val="0F283E"/>
                </a:solidFill>
                <a:latin typeface="Arial" pitchFamily="34" charset="0"/>
              </a:rPr>
              <a:t>     Sales and revenue of Sony worldwide by business segment 2012-2017</a:t>
            </a:r>
          </a:p>
        </p:txBody>
      </p:sp>
      <p:sp>
        <p:nvSpPr>
          <p:cNvPr id="6" name="New shape"/>
          <p:cNvSpPr/>
          <p:nvPr/>
        </p:nvSpPr>
        <p:spPr>
          <a:xfrm>
            <a:off x="781200" y="2255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09</a:t>
            </a:r>
            <a:r>
              <a:rPr sz="900">
                <a:solidFill>
                  <a:srgbClr val="0F283E"/>
                </a:solidFill>
                <a:latin typeface="Arial" pitchFamily="34" charset="0"/>
              </a:rPr>
              <a:t>     Sony proportion of sales by business segment 2017</a:t>
            </a:r>
          </a:p>
        </p:txBody>
      </p:sp>
      <p:sp>
        <p:nvSpPr>
          <p:cNvPr id="7" name="New shape"/>
          <p:cNvSpPr/>
          <p:nvPr/>
        </p:nvSpPr>
        <p:spPr>
          <a:xfrm>
            <a:off x="781200" y="2471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10</a:t>
            </a:r>
            <a:r>
              <a:rPr sz="900">
                <a:solidFill>
                  <a:srgbClr val="0F283E"/>
                </a:solidFill>
                <a:latin typeface="Arial" pitchFamily="34" charset="0"/>
              </a:rPr>
              <a:t>     Sony Corporation's net income 2007-2017</a:t>
            </a:r>
          </a:p>
        </p:txBody>
      </p:sp>
      <p:sp>
        <p:nvSpPr>
          <p:cNvPr id="8" name="New shape"/>
          <p:cNvSpPr/>
          <p:nvPr/>
        </p:nvSpPr>
        <p:spPr>
          <a:xfrm>
            <a:off x="781200" y="2687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11</a:t>
            </a:r>
            <a:r>
              <a:rPr sz="900">
                <a:solidFill>
                  <a:srgbClr val="0F283E"/>
                </a:solidFill>
                <a:latin typeface="Arial" pitchFamily="34" charset="0"/>
              </a:rPr>
              <a:t>     Sony ad spend 2014-2017</a:t>
            </a:r>
          </a:p>
        </p:txBody>
      </p:sp>
      <p:sp>
        <p:nvSpPr>
          <p:cNvPr id="9" name="New shape"/>
          <p:cNvSpPr/>
          <p:nvPr/>
        </p:nvSpPr>
        <p:spPr>
          <a:xfrm>
            <a:off x="781200" y="290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12</a:t>
            </a:r>
            <a:r>
              <a:rPr sz="900">
                <a:solidFill>
                  <a:srgbClr val="0F283E"/>
                </a:solidFill>
                <a:latin typeface="Arial" pitchFamily="34" charset="0"/>
              </a:rPr>
              <a:t>     Semiconductor expenditure of Sony 2011-2016</a:t>
            </a:r>
          </a:p>
        </p:txBody>
      </p:sp>
      <p:sp>
        <p:nvSpPr>
          <p:cNvPr id="10" name="New shape"/>
          <p:cNvSpPr/>
          <p:nvPr/>
        </p:nvSpPr>
        <p:spPr>
          <a:xfrm>
            <a:off x="781200" y="311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13</a:t>
            </a:r>
            <a:r>
              <a:rPr sz="900">
                <a:solidFill>
                  <a:srgbClr val="0F283E"/>
                </a:solidFill>
                <a:latin typeface="Arial" pitchFamily="34" charset="0"/>
              </a:rPr>
              <a:t>     Number of employees in the Sony Group 2007-2017</a:t>
            </a:r>
          </a:p>
        </p:txBody>
      </p:sp>
      <p:sp>
        <p:nvSpPr>
          <p:cNvPr id="11" name="New shape"/>
          <p:cNvSpPr/>
          <p:nvPr/>
        </p:nvSpPr>
        <p:spPr>
          <a:xfrm>
            <a:off x="781200" y="3335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9" action="ppaction://hlinksldjump"/>
              </a:rPr>
              <a:t>14</a:t>
            </a:r>
            <a:r>
              <a:rPr sz="900">
                <a:solidFill>
                  <a:srgbClr val="0F283E"/>
                </a:solidFill>
                <a:latin typeface="Arial" pitchFamily="34" charset="0"/>
              </a:rPr>
              <a:t>     Share of employees in the Sony Group by geography 2016-2017</a:t>
            </a:r>
          </a:p>
        </p:txBody>
      </p:sp>
      <p:sp>
        <p:nvSpPr>
          <p:cNvPr id="12" name="New shape"/>
          <p:cNvSpPr/>
          <p:nvPr/>
        </p:nvSpPr>
        <p:spPr>
          <a:xfrm>
            <a:off x="781200" y="3551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0" action="ppaction://hlinksldjump"/>
              </a:rPr>
              <a:t>15</a:t>
            </a:r>
            <a:r>
              <a:rPr sz="900">
                <a:solidFill>
                  <a:srgbClr val="0F283E"/>
                </a:solidFill>
                <a:latin typeface="Arial" pitchFamily="34" charset="0"/>
              </a:rPr>
              <a:t>     Number of employees in the Sony Group by business segment 2016-2017</a:t>
            </a:r>
          </a:p>
        </p:txBody>
      </p:sp>
      <p:sp>
        <p:nvSpPr>
          <p:cNvPr id="13" name="New shape"/>
          <p:cNvSpPr/>
          <p:nvPr/>
        </p:nvSpPr>
        <p:spPr>
          <a:xfrm>
            <a:off x="676800" y="3894861"/>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Consumer electronics</a:t>
            </a:r>
          </a:p>
        </p:txBody>
      </p:sp>
      <p:sp>
        <p:nvSpPr>
          <p:cNvPr id="14" name="New shape"/>
          <p:cNvSpPr/>
          <p:nvPr/>
        </p:nvSpPr>
        <p:spPr>
          <a:xfrm>
            <a:off x="781200" y="4278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1" action="ppaction://hlinksldjump"/>
              </a:rPr>
              <a:t>17</a:t>
            </a:r>
            <a:r>
              <a:rPr sz="900">
                <a:solidFill>
                  <a:srgbClr val="0F283E"/>
                </a:solidFill>
                <a:latin typeface="Arial" pitchFamily="34" charset="0"/>
              </a:rPr>
              <a:t>     Sony unit sales of hardware entertainment systems &amp; consumer electronics 2012-2017</a:t>
            </a:r>
          </a:p>
        </p:txBody>
      </p:sp>
      <p:sp>
        <p:nvSpPr>
          <p:cNvPr id="15" name="New shape"/>
          <p:cNvSpPr/>
          <p:nvPr/>
        </p:nvSpPr>
        <p:spPr>
          <a:xfrm>
            <a:off x="781200" y="4494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2" action="ppaction://hlinksldjump"/>
              </a:rPr>
              <a:t>18</a:t>
            </a:r>
            <a:r>
              <a:rPr sz="900">
                <a:solidFill>
                  <a:srgbClr val="0F283E"/>
                </a:solidFill>
                <a:latin typeface="Arial" pitchFamily="34" charset="0"/>
              </a:rPr>
              <a:t>     Quarterly unit sales of Sony's consumer electronics segment 2012-2017, by category</a:t>
            </a:r>
          </a:p>
        </p:txBody>
      </p:sp>
      <p:sp>
        <p:nvSpPr>
          <p:cNvPr id="16" name="New shape"/>
          <p:cNvSpPr/>
          <p:nvPr/>
        </p:nvSpPr>
        <p:spPr>
          <a:xfrm>
            <a:off x="781200" y="4710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3" action="ppaction://hlinksldjump"/>
              </a:rPr>
              <a:t>19</a:t>
            </a:r>
            <a:r>
              <a:rPr sz="900">
                <a:solidFill>
                  <a:srgbClr val="0F283E"/>
                </a:solidFill>
                <a:latin typeface="Arial" pitchFamily="34" charset="0"/>
              </a:rPr>
              <a:t>     LCD TV shipments worldwide by vendor 2015-2018</a:t>
            </a:r>
          </a:p>
        </p:txBody>
      </p:sp>
      <p:sp>
        <p:nvSpPr>
          <p:cNvPr id="17" name="New shape"/>
          <p:cNvSpPr/>
          <p:nvPr/>
        </p:nvSpPr>
        <p:spPr>
          <a:xfrm>
            <a:off x="781200" y="4926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4" action="ppaction://hlinksldjump"/>
              </a:rPr>
              <a:t>20</a:t>
            </a:r>
            <a:r>
              <a:rPr sz="900">
                <a:solidFill>
                  <a:srgbClr val="0F283E"/>
                </a:solidFill>
                <a:latin typeface="Arial" pitchFamily="34" charset="0"/>
              </a:rPr>
              <a:t>     Global LCD TV shipments 2015-2018, by vendor</a:t>
            </a:r>
          </a:p>
        </p:txBody>
      </p:sp>
      <p:sp>
        <p:nvSpPr>
          <p:cNvPr id="18" name="New shape"/>
          <p:cNvSpPr/>
          <p:nvPr/>
        </p:nvSpPr>
        <p:spPr>
          <a:xfrm>
            <a:off x="781200" y="5142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5" action="ppaction://hlinksldjump"/>
              </a:rPr>
              <a:t>21</a:t>
            </a:r>
            <a:r>
              <a:rPr sz="900">
                <a:solidFill>
                  <a:srgbClr val="0F283E"/>
                </a:solidFill>
                <a:latin typeface="Arial" pitchFamily="34" charset="0"/>
              </a:rPr>
              <a:t>     LCD TV manufacturers global market share 2008-2017</a:t>
            </a:r>
          </a:p>
        </p:txBody>
      </p:sp>
      <p:sp>
        <p:nvSpPr>
          <p:cNvPr id="19" name="New shape"/>
          <p:cNvSpPr/>
          <p:nvPr/>
        </p:nvSpPr>
        <p:spPr>
          <a:xfrm>
            <a:off x="781200" y="5358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6" action="ppaction://hlinksldjump"/>
              </a:rPr>
              <a:t>22</a:t>
            </a:r>
            <a:r>
              <a:rPr sz="900">
                <a:solidFill>
                  <a:srgbClr val="0F283E"/>
                </a:solidFill>
                <a:latin typeface="Arial" pitchFamily="34" charset="0"/>
              </a:rPr>
              <a:t>     Share of global LCD TV shipments 2013-2018, by brand</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New Table"/>
          <p:cNvGraphicFramePr>
            <a:graphicFrameLocks noGrp="1"/>
          </p:cNvGraphicFramePr>
          <p:nvPr/>
        </p:nvGraphicFramePr>
        <p:xfrm>
          <a:off x="676800" y="1440000"/>
          <a:ext cx="10656000" cy="2514600"/>
        </p:xfrm>
        <a:graphic>
          <a:graphicData uri="http://schemas.openxmlformats.org/drawingml/2006/table">
            <a:tbl>
              <a:tblPr firstRow="1" bandRow="1">
                <a:tableStyleId>{5C22544A-7EE6-4342-B048-85BDC9FD1C3A}</a:tableStyleId>
              </a:tblPr>
              <a:tblGrid>
                <a:gridCol w="2664000"/>
                <a:gridCol w="1998000"/>
                <a:gridCol w="1998000"/>
                <a:gridCol w="1998000"/>
                <a:gridCol w="1998000"/>
              </a:tblGrid>
              <a:tr h="0">
                <a:tc>
                  <a:txBody>
                    <a:bodyPr/>
                    <a:lstStyle/>
                    <a:p>
                      <a:pPr algn="r"/>
                      <a:endParaRPr sz="900" b="0">
                        <a:solidFill>
                          <a:srgbClr val="0F283E"/>
                        </a:solidFill>
                        <a:latin typeface="Arial" pitchFamily="34" charset="0"/>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0">
                          <a:solidFill>
                            <a:srgbClr val="0F283E"/>
                          </a:solidFill>
                          <a:latin typeface="Arial" pitchFamily="34" charset="0"/>
                        </a:rPr>
                        <a:t>Fiscal year 2014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0">
                          <a:solidFill>
                            <a:srgbClr val="0F283E"/>
                          </a:solidFill>
                          <a:latin typeface="Arial" pitchFamily="34" charset="0"/>
                        </a:rPr>
                        <a:t>Fiscal year 2015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0">
                          <a:solidFill>
                            <a:srgbClr val="0F283E"/>
                          </a:solidFill>
                          <a:latin typeface="Arial" pitchFamily="34" charset="0"/>
                        </a:rPr>
                        <a:t>Fiscal year 2016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0">
                          <a:solidFill>
                            <a:srgbClr val="0F283E"/>
                          </a:solidFill>
                          <a:latin typeface="Arial" pitchFamily="34" charset="0"/>
                        </a:rPr>
                        <a:t>Fiscal year 2017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Tencent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18.1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Sony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5.1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5.9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10.5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Activision Blizzard*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6.7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6.3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6.5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Microsoft**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5.9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6.5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Apple**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6.7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EA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5.1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NetEase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5.6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Google**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2.4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5.3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Bandai Namco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2.4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Nintendo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2014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4" action="ppaction://hlinksldjump"/>
              </a:rPr>
              <a:t>page 69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Newzoo; </a:t>
            </a:r>
            <a:r>
              <a:rPr sz="800">
                <a:solidFill>
                  <a:srgbClr val="555555"/>
                </a:solidFill>
                <a:latin typeface="Arial" pitchFamily="34" charset="0"/>
                <a:hlinkClick r:id="rId5"/>
              </a:rPr>
              <a:t>ID 421848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Gaming revenue of leading public companies worldwide from 2014 to 2017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Game revenues of global companies 2014-2017</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2008 to 2017; data accessed on January 23,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VGChartz; </a:t>
            </a:r>
            <a:r>
              <a:rPr sz="800">
                <a:solidFill>
                  <a:srgbClr val="555555"/>
                </a:solidFill>
                <a:latin typeface="Arial" pitchFamily="34" charset="0"/>
                <a:hlinkClick r:id="rId6"/>
              </a:rPr>
              <a:t>ID 276768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Global unit sales of current generation video game consoles from 2008 to 2017 (in million units)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unit sales of video game consoles from 2008 to 2017</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Futuresource; </a:t>
            </a:r>
            <a:r>
              <a:rPr sz="800">
                <a:solidFill>
                  <a:srgbClr val="555555"/>
                </a:solidFill>
                <a:latin typeface="Arial" pitchFamily="34" charset="0"/>
                <a:hlinkClick r:id="rId6"/>
              </a:rPr>
              <a:t>ID 697187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Installed base of Sony and Microsoft game consoles worldwide in 2016 and 2020 (in million units)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Installed base of Sony PS3/PS4 and Microsoft Xbox 360/Xbox One consoles 2016 and 2020</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2011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222403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Unit sales of Sony's gaming entertainment systems worldwide from 2011 to 2017 (in millions), by quarter*</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unit sales of hardware entertainment systems 2011-2017, by quarter</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States; December 14 to 23, 2016; 18 years and older; total survey n = 1,560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Survey; </a:t>
            </a:r>
            <a:r>
              <a:rPr sz="800">
                <a:solidFill>
                  <a:srgbClr val="555555"/>
                </a:solidFill>
                <a:latin typeface="Arial" pitchFamily="34" charset="0"/>
                <a:hlinkClick r:id="rId6"/>
              </a:rPr>
              <a:t>ID 662541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home consoles do you have?</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Home console brand ownership among gamers in the U.S. 2016</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gamesindustry.biz; </a:t>
            </a:r>
            <a:r>
              <a:rPr sz="800">
                <a:solidFill>
                  <a:srgbClr val="555555"/>
                </a:solidFill>
                <a:latin typeface="Arial" pitchFamily="34" charset="0"/>
                <a:hlinkClick r:id="rId6"/>
              </a:rPr>
              <a:t>ID 532431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Number of subscribers of PlayStation Plus worldwide from 2014 to 2018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PlayStation Plus subscribers worldwide 2014-2018</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VGChartz; </a:t>
            </a:r>
            <a:r>
              <a:rPr sz="800">
                <a:solidFill>
                  <a:srgbClr val="555555"/>
                </a:solidFill>
                <a:latin typeface="Arial" pitchFamily="34" charset="0"/>
                <a:hlinkClick r:id="rId6"/>
              </a:rPr>
              <a:t>ID 516598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Best-selling PlayStation 4 video game titles worldwide in 2016, by unit sales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Best-selling PlayStation 4 video games worldwide 2016, by unit sales</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CSI Magazine; </a:t>
            </a:r>
            <a:r>
              <a:rPr sz="800">
                <a:solidFill>
                  <a:srgbClr val="555555"/>
                </a:solidFill>
                <a:latin typeface="Arial" pitchFamily="34" charset="0"/>
                <a:hlinkClick r:id="rId6"/>
              </a:rPr>
              <a:t>ID 688272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Share of virtual reality (VR) headset installed base by brand worldwide in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Installed base share of VR headsets worldwide 2016, by brand</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Gaming (Playstation &amp; VR)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SuperData Research; </a:t>
            </a:r>
            <a:r>
              <a:rPr sz="800">
                <a:solidFill>
                  <a:srgbClr val="555555"/>
                </a:solidFill>
                <a:latin typeface="Arial" pitchFamily="34" charset="0"/>
                <a:hlinkClick r:id="rId6"/>
              </a:rPr>
              <a:t>ID 705476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Virtual reality device unit shipments worldwide by vendor/brand in 2016 (in 1,000s)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virtual reality headset shipments by brand 2016</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MUSIC &amp; FILM</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Sony</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781200" y="144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23</a:t>
            </a:r>
            <a:r>
              <a:rPr sz="900">
                <a:solidFill>
                  <a:srgbClr val="0F283E"/>
                </a:solidFill>
                <a:latin typeface="Arial" pitchFamily="34" charset="0"/>
              </a:rPr>
              <a:t>     Global mobile device unit shipments 2017, by vendor</a:t>
            </a:r>
          </a:p>
        </p:txBody>
      </p:sp>
      <p:sp>
        <p:nvSpPr>
          <p:cNvPr id="4" name="New shape"/>
          <p:cNvSpPr/>
          <p:nvPr/>
        </p:nvSpPr>
        <p:spPr>
          <a:xfrm>
            <a:off x="781200" y="165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24</a:t>
            </a:r>
            <a:r>
              <a:rPr sz="900">
                <a:solidFill>
                  <a:srgbClr val="0F283E"/>
                </a:solidFill>
                <a:latin typeface="Arial" pitchFamily="34" charset="0"/>
              </a:rPr>
              <a:t>     Sound bar sales share in the U.S. 2015-2016, by brand</a:t>
            </a:r>
          </a:p>
        </p:txBody>
      </p:sp>
      <p:sp>
        <p:nvSpPr>
          <p:cNvPr id="5" name="New shape"/>
          <p:cNvSpPr/>
          <p:nvPr/>
        </p:nvSpPr>
        <p:spPr>
          <a:xfrm>
            <a:off x="781200" y="187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25</a:t>
            </a:r>
            <a:r>
              <a:rPr sz="900">
                <a:solidFill>
                  <a:srgbClr val="0F283E"/>
                </a:solidFill>
                <a:latin typeface="Arial" pitchFamily="34" charset="0"/>
              </a:rPr>
              <a:t>     Share of headphone owners by brand in the United States 2017</a:t>
            </a:r>
          </a:p>
        </p:txBody>
      </p:sp>
      <p:sp>
        <p:nvSpPr>
          <p:cNvPr id="6" name="New shape"/>
          <p:cNvSpPr/>
          <p:nvPr/>
        </p:nvSpPr>
        <p:spPr>
          <a:xfrm>
            <a:off x="781200" y="2088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26</a:t>
            </a:r>
            <a:r>
              <a:rPr sz="900">
                <a:solidFill>
                  <a:srgbClr val="0F283E"/>
                </a:solidFill>
                <a:latin typeface="Arial" pitchFamily="34" charset="0"/>
              </a:rPr>
              <a:t>     Consumer awareness of headphone brands in the United States 2017</a:t>
            </a:r>
          </a:p>
        </p:txBody>
      </p:sp>
      <p:sp>
        <p:nvSpPr>
          <p:cNvPr id="7" name="New shape"/>
          <p:cNvSpPr/>
          <p:nvPr/>
        </p:nvSpPr>
        <p:spPr>
          <a:xfrm>
            <a:off x="781200" y="2304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27</a:t>
            </a:r>
            <a:r>
              <a:rPr sz="900">
                <a:solidFill>
                  <a:srgbClr val="0F283E"/>
                </a:solidFill>
                <a:latin typeface="Arial" pitchFamily="34" charset="0"/>
              </a:rPr>
              <a:t>     Smart watch brands people know in the United States 2017</a:t>
            </a:r>
          </a:p>
        </p:txBody>
      </p:sp>
      <p:sp>
        <p:nvSpPr>
          <p:cNvPr id="8" name="New shape"/>
          <p:cNvSpPr/>
          <p:nvPr/>
        </p:nvSpPr>
        <p:spPr>
          <a:xfrm>
            <a:off x="781200" y="252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28</a:t>
            </a:r>
            <a:r>
              <a:rPr sz="900">
                <a:solidFill>
                  <a:srgbClr val="0F283E"/>
                </a:solidFill>
                <a:latin typeface="Arial" pitchFamily="34" charset="0"/>
              </a:rPr>
              <a:t>     Smart watch models U.S. consumers would potentially buy 2017</a:t>
            </a:r>
          </a:p>
        </p:txBody>
      </p:sp>
      <p:sp>
        <p:nvSpPr>
          <p:cNvPr id="9" name="New shape"/>
          <p:cNvSpPr/>
          <p:nvPr/>
        </p:nvSpPr>
        <p:spPr>
          <a:xfrm>
            <a:off x="676800" y="2863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Gaming (Playstation &amp; VR)</a:t>
            </a:r>
          </a:p>
        </p:txBody>
      </p:sp>
      <p:sp>
        <p:nvSpPr>
          <p:cNvPr id="10" name="New shape"/>
          <p:cNvSpPr/>
          <p:nvPr/>
        </p:nvSpPr>
        <p:spPr>
          <a:xfrm>
            <a:off x="781200" y="3246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30</a:t>
            </a:r>
            <a:r>
              <a:rPr sz="900">
                <a:solidFill>
                  <a:srgbClr val="0F283E"/>
                </a:solidFill>
                <a:latin typeface="Arial" pitchFamily="34" charset="0"/>
              </a:rPr>
              <a:t>     Game revenues of global companies 2014-2017</a:t>
            </a:r>
          </a:p>
        </p:txBody>
      </p:sp>
      <p:sp>
        <p:nvSpPr>
          <p:cNvPr id="11" name="New shape"/>
          <p:cNvSpPr/>
          <p:nvPr/>
        </p:nvSpPr>
        <p:spPr>
          <a:xfrm>
            <a:off x="781200" y="3462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9" action="ppaction://hlinksldjump"/>
              </a:rPr>
              <a:t>31</a:t>
            </a:r>
            <a:r>
              <a:rPr sz="900">
                <a:solidFill>
                  <a:srgbClr val="0F283E"/>
                </a:solidFill>
                <a:latin typeface="Arial" pitchFamily="34" charset="0"/>
              </a:rPr>
              <a:t>     Global unit sales of video game consoles from 2008 to 2017</a:t>
            </a:r>
          </a:p>
        </p:txBody>
      </p:sp>
      <p:sp>
        <p:nvSpPr>
          <p:cNvPr id="12" name="New shape"/>
          <p:cNvSpPr/>
          <p:nvPr/>
        </p:nvSpPr>
        <p:spPr>
          <a:xfrm>
            <a:off x="781200" y="3678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0" action="ppaction://hlinksldjump"/>
              </a:rPr>
              <a:t>32</a:t>
            </a:r>
            <a:r>
              <a:rPr sz="900">
                <a:solidFill>
                  <a:srgbClr val="0F283E"/>
                </a:solidFill>
                <a:latin typeface="Arial" pitchFamily="34" charset="0"/>
              </a:rPr>
              <a:t>     Installed base of Sony PS3/PS4 and Microsoft Xbox 360/Xbox One consoles 2016 and 2020</a:t>
            </a:r>
          </a:p>
        </p:txBody>
      </p:sp>
      <p:sp>
        <p:nvSpPr>
          <p:cNvPr id="13" name="New shape"/>
          <p:cNvSpPr/>
          <p:nvPr/>
        </p:nvSpPr>
        <p:spPr>
          <a:xfrm>
            <a:off x="781200" y="3894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1" action="ppaction://hlinksldjump"/>
              </a:rPr>
              <a:t>33</a:t>
            </a:r>
            <a:r>
              <a:rPr sz="900">
                <a:solidFill>
                  <a:srgbClr val="0F283E"/>
                </a:solidFill>
                <a:latin typeface="Arial" pitchFamily="34" charset="0"/>
              </a:rPr>
              <a:t>     Sony unit sales of hardware entertainment systems 2011-2017, by quarter</a:t>
            </a:r>
          </a:p>
        </p:txBody>
      </p:sp>
      <p:sp>
        <p:nvSpPr>
          <p:cNvPr id="14" name="New shape"/>
          <p:cNvSpPr/>
          <p:nvPr/>
        </p:nvSpPr>
        <p:spPr>
          <a:xfrm>
            <a:off x="781200" y="4110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2" action="ppaction://hlinksldjump"/>
              </a:rPr>
              <a:t>34</a:t>
            </a:r>
            <a:r>
              <a:rPr sz="900">
                <a:solidFill>
                  <a:srgbClr val="0F283E"/>
                </a:solidFill>
                <a:latin typeface="Arial" pitchFamily="34" charset="0"/>
              </a:rPr>
              <a:t>     Home console brand ownership among gamers in the U.S. 2016</a:t>
            </a:r>
          </a:p>
        </p:txBody>
      </p:sp>
      <p:sp>
        <p:nvSpPr>
          <p:cNvPr id="15" name="New shape"/>
          <p:cNvSpPr/>
          <p:nvPr/>
        </p:nvSpPr>
        <p:spPr>
          <a:xfrm>
            <a:off x="781200" y="4326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3" action="ppaction://hlinksldjump"/>
              </a:rPr>
              <a:t>35</a:t>
            </a:r>
            <a:r>
              <a:rPr sz="900">
                <a:solidFill>
                  <a:srgbClr val="0F283E"/>
                </a:solidFill>
                <a:latin typeface="Arial" pitchFamily="34" charset="0"/>
              </a:rPr>
              <a:t>     Number of PlayStation Plus subscribers worldwide 2014-2018</a:t>
            </a:r>
          </a:p>
        </p:txBody>
      </p:sp>
      <p:sp>
        <p:nvSpPr>
          <p:cNvPr id="16" name="New shape"/>
          <p:cNvSpPr/>
          <p:nvPr/>
        </p:nvSpPr>
        <p:spPr>
          <a:xfrm>
            <a:off x="781200" y="4542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4" action="ppaction://hlinksldjump"/>
              </a:rPr>
              <a:t>36</a:t>
            </a:r>
            <a:r>
              <a:rPr sz="900">
                <a:solidFill>
                  <a:srgbClr val="0F283E"/>
                </a:solidFill>
                <a:latin typeface="Arial" pitchFamily="34" charset="0"/>
              </a:rPr>
              <a:t>     Best-selling PlayStation 4 video games worldwide 2016, by unit sales</a:t>
            </a:r>
          </a:p>
        </p:txBody>
      </p:sp>
      <p:sp>
        <p:nvSpPr>
          <p:cNvPr id="17" name="New shape"/>
          <p:cNvSpPr/>
          <p:nvPr/>
        </p:nvSpPr>
        <p:spPr>
          <a:xfrm>
            <a:off x="781200" y="4758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5" action="ppaction://hlinksldjump"/>
              </a:rPr>
              <a:t>37</a:t>
            </a:r>
            <a:r>
              <a:rPr sz="900">
                <a:solidFill>
                  <a:srgbClr val="0F283E"/>
                </a:solidFill>
                <a:latin typeface="Arial" pitchFamily="34" charset="0"/>
              </a:rPr>
              <a:t>     Installed base share of VR headsets worldwide 2016, by brand</a:t>
            </a:r>
          </a:p>
        </p:txBody>
      </p:sp>
      <p:sp>
        <p:nvSpPr>
          <p:cNvPr id="18" name="New shape"/>
          <p:cNvSpPr/>
          <p:nvPr/>
        </p:nvSpPr>
        <p:spPr>
          <a:xfrm>
            <a:off x="781200" y="4974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6" action="ppaction://hlinksldjump"/>
              </a:rPr>
              <a:t>38</a:t>
            </a:r>
            <a:r>
              <a:rPr sz="900">
                <a:solidFill>
                  <a:srgbClr val="0F283E"/>
                </a:solidFill>
                <a:latin typeface="Arial" pitchFamily="34" charset="0"/>
              </a:rPr>
              <a:t>     Global virtual reality headset shipments by brand 2016</a:t>
            </a:r>
          </a:p>
        </p:txBody>
      </p:sp>
      <p:sp>
        <p:nvSpPr>
          <p:cNvPr id="19" name="New shape"/>
          <p:cNvSpPr/>
          <p:nvPr/>
        </p:nvSpPr>
        <p:spPr>
          <a:xfrm>
            <a:off x="676800" y="531786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Music &amp; Film</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Music &amp; Film</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2007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Informa (Music &amp; Copyright); Ovum; MIDiA Research; Music Industry Blog; Music Business Worldwide; </a:t>
            </a:r>
            <a:r>
              <a:rPr sz="800">
                <a:solidFill>
                  <a:srgbClr val="555555"/>
                </a:solidFill>
                <a:latin typeface="Arial" pitchFamily="34" charset="0"/>
                <a:hlinkClick r:id="rId6"/>
              </a:rPr>
              <a:t>ID 272520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Revenue market share of the largest music publishers worldwide from 2007 to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Market share of the largest music publishers worldwide from 2007 to 2016</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Music &amp; Film</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2015 and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Midea; Music Business Worldwide; </a:t>
            </a:r>
            <a:r>
              <a:rPr sz="800">
                <a:solidFill>
                  <a:srgbClr val="555555"/>
                </a:solidFill>
                <a:latin typeface="Arial" pitchFamily="34" charset="0"/>
                <a:hlinkClick r:id="rId6"/>
              </a:rPr>
              <a:t>ID 679583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Publishing market share of the largest record companies worldwide in 2015 and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Record companies - publishing market share worldwide 2015-2016</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Music &amp; Film</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2015 and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Midea; Music Business Worldwide; </a:t>
            </a:r>
            <a:r>
              <a:rPr sz="800">
                <a:solidFill>
                  <a:srgbClr val="555555"/>
                </a:solidFill>
                <a:latin typeface="Arial" pitchFamily="34" charset="0"/>
                <a:hlinkClick r:id="rId6"/>
              </a:rPr>
              <a:t>ID 679577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Streaming market share of the largest record companies worldwide in 2015 and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Record companies - streaming market share worldwide 2015-2016</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Music &amp; Film</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2015 and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Midea; Music Industry Blog; Music Business Worldwide; </a:t>
            </a:r>
            <a:r>
              <a:rPr sz="800">
                <a:solidFill>
                  <a:srgbClr val="555555"/>
                </a:solidFill>
                <a:latin typeface="Arial" pitchFamily="34" charset="0"/>
                <a:hlinkClick r:id="rId6"/>
              </a:rPr>
              <a:t>ID 679568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Download market share of the largest record companies worldwide in 2015 and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Record companies - download market share worldwide 2015-2016</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Music &amp; Film</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FY 2008 to FY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235116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sales and operating revenue of Sony Corporation's music segment in the fiscal years 2008 to 2017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Annual revenue of Sony Corporation's music segment 2008-2017</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Music &amp; Film</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Canada, United States; 2000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Box Office Mojo; </a:t>
            </a:r>
            <a:r>
              <a:rPr sz="800">
                <a:solidFill>
                  <a:srgbClr val="555555"/>
                </a:solidFill>
                <a:latin typeface="Arial" pitchFamily="34" charset="0"/>
                <a:hlinkClick r:id="rId6"/>
              </a:rPr>
              <a:t>ID 187331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North American box office revenue of Sony / Columbia from 2000 to 2017 (in million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Box office revenue of Sony / Columbia in North America 2000-2017</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Music &amp; Film</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Canada, United States; 2000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Box Office Mojo; </a:t>
            </a:r>
            <a:r>
              <a:rPr sz="800">
                <a:solidFill>
                  <a:srgbClr val="555555"/>
                </a:solidFill>
                <a:latin typeface="Arial" pitchFamily="34" charset="0"/>
                <a:hlinkClick r:id="rId6"/>
              </a:rPr>
              <a:t>ID 187306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North American box office market share of Sony / Columbia from 2000 to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Box office market share of Sony Columbia in North America in 2017</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REFERENCES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Sony</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Consolidated Financial Results - Fiscal year 2017,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Sony's fiscal year ends on March 31. For example, fiscal year 2017 ended on March 31, 2018.</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Sony's total revenue from 2007 to 2017 (in 100 billion Japanese yen /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revenue 2007-2017</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2012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SonyFY2017 Consolidated Financial Results, page 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*Sony's fiscal year ended March 31 of each year. *The figures for FY2017 were calculated by Statista based on the Japanese Yen figures provided by Sony and the exchange rate 110.9 between Yen and U.S. dollar that Sony used in the FY2017 financial report. Sony did not provide the segment USD figures directly in the report.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Sony's revenue worldwide by segment fiscal years 2012 to 2017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Sales and revenue of Sony worldwide by business segment 2012-2017</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781200" y="144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40</a:t>
            </a:r>
            <a:r>
              <a:rPr sz="900">
                <a:solidFill>
                  <a:srgbClr val="0F283E"/>
                </a:solidFill>
                <a:latin typeface="Arial" pitchFamily="34" charset="0"/>
              </a:rPr>
              <a:t>     Market share of the largest music publishers worldwide from 2007 to 2016</a:t>
            </a:r>
          </a:p>
        </p:txBody>
      </p:sp>
      <p:sp>
        <p:nvSpPr>
          <p:cNvPr id="4" name="New shape"/>
          <p:cNvSpPr/>
          <p:nvPr/>
        </p:nvSpPr>
        <p:spPr>
          <a:xfrm>
            <a:off x="781200" y="165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41</a:t>
            </a:r>
            <a:r>
              <a:rPr sz="900">
                <a:solidFill>
                  <a:srgbClr val="0F283E"/>
                </a:solidFill>
                <a:latin typeface="Arial" pitchFamily="34" charset="0"/>
              </a:rPr>
              <a:t>     Record companies - publishing market share worldwide 2015-2016</a:t>
            </a:r>
          </a:p>
        </p:txBody>
      </p:sp>
      <p:sp>
        <p:nvSpPr>
          <p:cNvPr id="5" name="New shape"/>
          <p:cNvSpPr/>
          <p:nvPr/>
        </p:nvSpPr>
        <p:spPr>
          <a:xfrm>
            <a:off x="781200" y="187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42</a:t>
            </a:r>
            <a:r>
              <a:rPr sz="900">
                <a:solidFill>
                  <a:srgbClr val="0F283E"/>
                </a:solidFill>
                <a:latin typeface="Arial" pitchFamily="34" charset="0"/>
              </a:rPr>
              <a:t>     Record companies - streaming market share worldwide 2015-2016</a:t>
            </a:r>
          </a:p>
        </p:txBody>
      </p:sp>
      <p:sp>
        <p:nvSpPr>
          <p:cNvPr id="6" name="New shape"/>
          <p:cNvSpPr/>
          <p:nvPr/>
        </p:nvSpPr>
        <p:spPr>
          <a:xfrm>
            <a:off x="781200" y="2088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43</a:t>
            </a:r>
            <a:r>
              <a:rPr sz="900">
                <a:solidFill>
                  <a:srgbClr val="0F283E"/>
                </a:solidFill>
                <a:latin typeface="Arial" pitchFamily="34" charset="0"/>
              </a:rPr>
              <a:t>     Record companies - download market share worldwide 2015-2016</a:t>
            </a:r>
          </a:p>
        </p:txBody>
      </p:sp>
      <p:sp>
        <p:nvSpPr>
          <p:cNvPr id="7" name="New shape"/>
          <p:cNvSpPr/>
          <p:nvPr/>
        </p:nvSpPr>
        <p:spPr>
          <a:xfrm>
            <a:off x="781200" y="2304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44</a:t>
            </a:r>
            <a:r>
              <a:rPr sz="900">
                <a:solidFill>
                  <a:srgbClr val="0F283E"/>
                </a:solidFill>
                <a:latin typeface="Arial" pitchFamily="34" charset="0"/>
              </a:rPr>
              <a:t>     Annual revenue of Sony Corporation's music segment 2008-2017</a:t>
            </a:r>
          </a:p>
        </p:txBody>
      </p:sp>
      <p:sp>
        <p:nvSpPr>
          <p:cNvPr id="8" name="New shape"/>
          <p:cNvSpPr/>
          <p:nvPr/>
        </p:nvSpPr>
        <p:spPr>
          <a:xfrm>
            <a:off x="781200" y="252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45</a:t>
            </a:r>
            <a:r>
              <a:rPr sz="900">
                <a:solidFill>
                  <a:srgbClr val="0F283E"/>
                </a:solidFill>
                <a:latin typeface="Arial" pitchFamily="34" charset="0"/>
              </a:rPr>
              <a:t>     Box office revenue of Sony / Columbia in North America 2000-2017</a:t>
            </a:r>
          </a:p>
        </p:txBody>
      </p:sp>
      <p:sp>
        <p:nvSpPr>
          <p:cNvPr id="9" name="New shape"/>
          <p:cNvSpPr/>
          <p:nvPr/>
        </p:nvSpPr>
        <p:spPr>
          <a:xfrm>
            <a:off x="781200" y="273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46</a:t>
            </a:r>
            <a:r>
              <a:rPr sz="900">
                <a:solidFill>
                  <a:srgbClr val="0F283E"/>
                </a:solidFill>
                <a:latin typeface="Arial" pitchFamily="34" charset="0"/>
              </a:rPr>
              <a:t>     Box office market share of Sony Columbia in North America in 2017</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 Consolidated Financial Results FY17, page 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Fiscal year ends March 31, 2018</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Share of Sony's sales and operating revenue by segment in the 2017 fiscal year*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proportion of sales by business segment 2017</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Consolidated Financial Results Fiscal Year 2017,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Sony's fiscal year ends on March 31. For example, the fiscal year 2017 ended on March 31, 2018.</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Sony's net income from 2007 to 2017 (in billion Japanese yen/million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Corporation's net income 2007-2017</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2008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 Form F-20 2016, page F-66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Sony's fiscal year ends on March 31 of each year. * The U.S. dollar values were calculated with the exchange rate from 31 March, 2017; 1 JPY - 0.008978 U.S. dollars.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Sony's advertising costs from 2014 to 2017 (in billion Japanese yen /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ad spend 2014-2017</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Gartner</a:t>
                      </a:r>
                      <a:r>
                        <a:rPr sz="700">
                          <a:solidFill>
                            <a:srgbClr val="0F283E"/>
                          </a:solidFill>
                          <a:latin typeface="Arial" pitchFamily="34" charset="0"/>
                        </a:rPr>
                        <a:t>; </a:t>
                      </a:r>
                      <a:r>
                        <a:rPr sz="700">
                          <a:solidFill>
                            <a:srgbClr val="0F283E"/>
                          </a:solidFill>
                          <a:latin typeface="Arial" pitchFamily="34" charset="0"/>
                        </a:rPr>
                        <a:t>Design &amp; Reuse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Gartner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2011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Gartner</a:t>
                      </a:r>
                      <a:r>
                        <a:rPr sz="700">
                          <a:solidFill>
                            <a:srgbClr val="0F283E"/>
                          </a:solidFill>
                          <a:latin typeface="Arial" pitchFamily="34" charset="0"/>
                        </a:rPr>
                        <a:t>; </a:t>
                      </a:r>
                      <a:r>
                        <a:rPr sz="700">
                          <a:solidFill>
                            <a:srgbClr val="0F283E"/>
                          </a:solidFill>
                          <a:latin typeface="Arial" pitchFamily="34" charset="0"/>
                        </a:rPr>
                        <a:t>Design &amp; Reuse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design-reuse.com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Sony's expenditure on semiconductors from 2011 to 2016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Semiconductor expenditure of Sony 2011-2016</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2007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sony.net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Sony's fiscal year ends on March 31 of each year.</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Total number of employees in the Sony Group from 2007 to 2017 (in 1,000s)*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employees in the Sony Group 2007-2017</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sony.net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As of March 31, 2016 /2017 ** Mainland China and Hong Kong *** Southeast Asia, Oceania, India, South Korea and Taiwan **** Middle East, Latin America, Africa and Canada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Share of employees in the Sony Group by geographic segment in 2016 and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Share of employees in the Sony Group by geography 2016-2017</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sony.net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Sony Group number of employees by business segment in 2016 and 2017 (in 1,000s)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employees in the Sony Group by business segment 2016-2017</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2011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 Supplemental Information FY17, page 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Forecasted figure for 2014. ** From FY2013 onwards, PS2 is not included / PS4 is included. *** Digital Cameras include compact digital cameras, interchangeable single-lens cameras, and lens style cameras.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Sony's gaming entertainment &amp; consumer electronics segment unit sales worldwide from 2012 to 2017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unit sales of hardware entertainment systems &amp; consumer electronics 2012-2017</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2012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 Supplemental Information Q4 2017, page 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From the first quarter of the 2014 fiscal year onwards Sony did not report unit sales for video cameras and PCs.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Sony's consumer electronics segment unit sales from FY2012 to FY2017, by category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Quarterly unit sales of Sony's consumer electronics segment 2012-2017, by category</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Estimate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Global LCD TV unit shipments from 2015 to 2018, by vendor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LCD TV shipments worldwide by vendor 2015-2018</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SONY FINANCIALS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Sony</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source did not publish data for every quarter</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LCD TV unit shipments worldwide from 4Q'15 to 2Q'18, by vendor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LCD TV shipments 2015-2018, by vendor</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NPD Group</a:t>
                      </a:r>
                      <a:r>
                        <a:rPr sz="700">
                          <a:solidFill>
                            <a:srgbClr val="0F283E"/>
                          </a:solidFill>
                          <a:latin typeface="Arial" pitchFamily="34" charset="0"/>
                        </a:rPr>
                        <a:t>; </a:t>
                      </a:r>
                      <a:r>
                        <a:rPr sz="700">
                          <a:solidFill>
                            <a:srgbClr val="0F283E"/>
                          </a:solidFill>
                          <a:latin typeface="Arial" pitchFamily="34" charset="0"/>
                        </a:rPr>
                        <a:t>DisplaySearch</a:t>
                      </a:r>
                      <a:r>
                        <a:rPr sz="700">
                          <a:solidFill>
                            <a:srgbClr val="0F283E"/>
                          </a:solidFill>
                          <a:latin typeface="Arial" pitchFamily="34" charset="0"/>
                        </a:rPr>
                        <a:t>; </a:t>
                      </a:r>
                      <a:r>
                        <a:rPr sz="700">
                          <a:solidFill>
                            <a:srgbClr val="0F283E"/>
                          </a:solidFill>
                          <a:latin typeface="Arial" pitchFamily="34" charset="0"/>
                        </a:rPr>
                        <a:t>TCL</a:t>
                      </a:r>
                      <a:r>
                        <a:rPr sz="700">
                          <a:solidFill>
                            <a:srgbClr val="0F283E"/>
                          </a:solidFill>
                          <a:latin typeface="Arial" pitchFamily="34" charset="0"/>
                        </a:rPr>
                        <a:t>; </a:t>
                      </a:r>
                      <a:r>
                        <a:rPr sz="700">
                          <a:solidFill>
                            <a:srgbClr val="0F283E"/>
                          </a:solidFill>
                          <a:latin typeface="Arial" pitchFamily="34" charset="0"/>
                        </a:rPr>
                        <a:t>IHS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DisplaySearch</a:t>
                      </a:r>
                      <a:r>
                        <a:rPr sz="700">
                          <a:solidFill>
                            <a:srgbClr val="0F283E"/>
                          </a:solidFill>
                          <a:latin typeface="Arial" pitchFamily="34" charset="0"/>
                        </a:rPr>
                        <a:t>; </a:t>
                      </a:r>
                      <a:r>
                        <a:rPr sz="700">
                          <a:solidFill>
                            <a:srgbClr val="0F283E"/>
                          </a:solidFill>
                          <a:latin typeface="Arial" pitchFamily="34" charset="0"/>
                        </a:rPr>
                        <a:t>IHS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2008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DisplaySearch</a:t>
                      </a:r>
                      <a:r>
                        <a:rPr sz="700">
                          <a:solidFill>
                            <a:srgbClr val="0F283E"/>
                          </a:solidFill>
                          <a:latin typeface="Arial" pitchFamily="34" charset="0"/>
                        </a:rPr>
                        <a:t>; </a:t>
                      </a:r>
                      <a:r>
                        <a:rPr sz="700">
                          <a:solidFill>
                            <a:srgbClr val="0F283E"/>
                          </a:solidFill>
                          <a:latin typeface="Arial" pitchFamily="34" charset="0"/>
                        </a:rPr>
                        <a:t>TCL</a:t>
                      </a:r>
                      <a:r>
                        <a:rPr sz="700">
                          <a:solidFill>
                            <a:srgbClr val="0F283E"/>
                          </a:solidFill>
                          <a:latin typeface="Arial" pitchFamily="34" charset="0"/>
                        </a:rPr>
                        <a:t>; </a:t>
                      </a:r>
                      <a:r>
                        <a:rPr sz="700">
                          <a:solidFill>
                            <a:srgbClr val="0F283E"/>
                          </a:solidFill>
                          <a:latin typeface="Arial" pitchFamily="34" charset="0"/>
                        </a:rPr>
                        <a:t>IHS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TCL 2017 Annual Results, page 12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Global market share held by LCD TV manufacturers from 2008 to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LCD TV manufacturers global market share 2008-2017</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2013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trendforce.com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Estimate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Share of LCD TV shipments by brand worldwide from 2013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Share of global LCD TV shipments 2013-2018, by brand</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ITCandor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ITCandor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12 months ending June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ITCandor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itcandor.com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Mobile devices include tablets, basic phones and smartphones. ** Lenovo includes Motorola and Google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Unit shipments of mobile devices by vendor worldwide for the year ending June 2017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mobile device unit shipments 2017, by vendor</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estimates</a:t>
                      </a:r>
                      <a:r>
                        <a:rPr sz="700">
                          <a:solidFill>
                            <a:srgbClr val="0F283E"/>
                          </a:solidFill>
                          <a:latin typeface="Arial" pitchFamily="34" charset="0"/>
                        </a:rPr>
                        <a:t>; </a:t>
                      </a:r>
                      <a:r>
                        <a:rPr sz="700">
                          <a:solidFill>
                            <a:srgbClr val="0F283E"/>
                          </a:solidFill>
                          <a:latin typeface="Arial" pitchFamily="34" charset="0"/>
                        </a:rPr>
                        <a:t>NPD Group</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estimates</a:t>
                      </a:r>
                      <a:r>
                        <a:rPr sz="700">
                          <a:solidFill>
                            <a:srgbClr val="0F283E"/>
                          </a:solidFill>
                          <a:latin typeface="Arial" pitchFamily="34" charset="0"/>
                        </a:rPr>
                        <a:t>; </a:t>
                      </a:r>
                      <a:r>
                        <a:rPr sz="700">
                          <a:solidFill>
                            <a:srgbClr val="0F283E"/>
                          </a:solidFill>
                          <a:latin typeface="Arial" pitchFamily="34" charset="0"/>
                        </a:rPr>
                        <a:t>NPD Group</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Share of sound bar sales by brand in the United States from 2015 to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Sound bar sales share in the U.S. 2015-2016, by brand</a:t>
            </a: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9 - March 22,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828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Use headphones more often than "never"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Multiple answers were possible.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headphone brands do you own?*</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Share of headphone owners by brand in the United States 2017</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9 - March 22,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1,006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Multiple answers were possible.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headphone brands do you know, even if it is just by name?*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Consumer awareness of headphone brands in the United States 2017</a:t>
            </a: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6th to 8th,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1,455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smart watch brands do you know?</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Smart watch brands people know in the United States 2017</a:t>
            </a: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6th to 8th,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437 (N total = 1,455)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Interested in buying a smartwatch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of these smart watches would you buy?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Smart watch models U.S. consumers would potentially buy 2017</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Newzoo</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Newzoo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2014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Newzoo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newzoo.com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*Includes King revenues as of February 2016 when it officially became Activision's subsidiary. **Figures for Microsoft, Apple and Google are estimates of game revenues based on quarterly earning reports. Figures for periods prior to 2016 come from previous reporting.</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Gaming revenue of leading public companies worldwide from 2014 to 2017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Game revenues of global companies 2014-2017</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2007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279269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Sony's total revenue from 2007 to 2017 (in 100 billion Japanese yen /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revenue 2007-2017</a:t>
            </a: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2008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data accessed on January 23,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Figures have been rounded. Figures for 2008 to 2015 come from previous VGChartz releases.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Global unit sales of current generation video game consoles from 2008 to 2017 (in million units)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unit sales of video game consoles from 2008 to 2017</a:t>
            </a: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Futuresource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Futuresource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Futuresource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futuresource-consulting.com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Installed base of Sony and Microsoft game consoles worldwide in 2016 and 2020 (in million units)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Installed base of Sony PS3/PS4 and Microsoft Xbox 360/Xbox One consoles 2016 and 2020</a:t>
            </a: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2011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 Supplemental Information FY17, page 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First quarter April 1 - June 30; Second quarter July 1 - September 30; Third quarter October 1 - December 31; Fourth quarter January 1 - March 31 ** PS2 is not included on and after Q1 FY13</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Unit sales of Sony's gaming entertainment systems worldwide from 2011 to 2017 (in millions), by quarter*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unit sales of hardware entertainment systems 2011-2017, by quarter</a:t>
            </a: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14 to 23,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total survey n = 1,560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 Games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home consoles do you have?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Home console brand ownership among gamers in the U.S. 2016</a:t>
            </a: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r>
                        <a:rPr sz="700">
                          <a:solidFill>
                            <a:srgbClr val="0F283E"/>
                          </a:solidFill>
                          <a:latin typeface="Arial" pitchFamily="34" charset="0"/>
                        </a:rPr>
                        <a:t>; </a:t>
                      </a:r>
                      <a:r>
                        <a:rPr sz="700">
                          <a:solidFill>
                            <a:srgbClr val="0F283E"/>
                          </a:solidFill>
                          <a:latin typeface="Arial" pitchFamily="34" charset="0"/>
                        </a:rPr>
                        <a:t>gamesindustry.biz</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gamesindustry.biz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gamesindustry.biz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Figures as reported by various sources. Figures for periods other than 2018 come from previous reporting.</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Number of subscribers of PlayStation Plus worldwide from 2014 to 2018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PlayStation Plus subscribers worldwide 2014-2018</a:t>
            </a: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data accessed May 8,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vgchartz.com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Best-selling PlayStation 4 video game titles worldwide in 2016, by unit sales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Best-selling PlayStation 4 video games worldwide 2016, by unit sales</a:t>
            </a: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CSI Magazine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IHS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CSI Magazine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CSI Magazine, September 2016 Issue, page 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Estimate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Share of virtual reality (VR) headset installed base by brand worldwide in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Installed base share of VR headsets worldwide 2016, by brand</a:t>
            </a: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SuperData Research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SuperData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SuperData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superdataresearch.com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Virtual reality device unit shipments worldwide by vendor/brand in 2016 (in 1,000s)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virtual reality headset shipments by brand 2016</a:t>
            </a: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Informa (Music &amp; Copyright)</a:t>
                      </a:r>
                      <a:r>
                        <a:rPr sz="700">
                          <a:solidFill>
                            <a:srgbClr val="0F283E"/>
                          </a:solidFill>
                          <a:latin typeface="Arial" pitchFamily="34" charset="0"/>
                        </a:rPr>
                        <a:t>; </a:t>
                      </a:r>
                      <a:r>
                        <a:rPr sz="700">
                          <a:solidFill>
                            <a:srgbClr val="0F283E"/>
                          </a:solidFill>
                          <a:latin typeface="Arial" pitchFamily="34" charset="0"/>
                        </a:rPr>
                        <a:t>Ovum</a:t>
                      </a:r>
                      <a:r>
                        <a:rPr sz="700">
                          <a:solidFill>
                            <a:srgbClr val="0F283E"/>
                          </a:solidFill>
                          <a:latin typeface="Arial" pitchFamily="34" charset="0"/>
                        </a:rPr>
                        <a:t>; </a:t>
                      </a:r>
                      <a:r>
                        <a:rPr sz="700">
                          <a:solidFill>
                            <a:srgbClr val="0F283E"/>
                          </a:solidFill>
                          <a:latin typeface="Arial" pitchFamily="34" charset="0"/>
                        </a:rPr>
                        <a:t>MIDiA Research</a:t>
                      </a:r>
                      <a:r>
                        <a:rPr sz="700">
                          <a:solidFill>
                            <a:srgbClr val="0F283E"/>
                          </a:solidFill>
                          <a:latin typeface="Arial" pitchFamily="34" charset="0"/>
                        </a:rPr>
                        <a:t>; </a:t>
                      </a:r>
                      <a:r>
                        <a:rPr sz="700">
                          <a:solidFill>
                            <a:srgbClr val="0F283E"/>
                          </a:solidFill>
                          <a:latin typeface="Arial" pitchFamily="34" charset="0"/>
                        </a:rPr>
                        <a:t>Music Industry Blog</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Informa (Music &amp; Copyright)</a:t>
                      </a:r>
                      <a:r>
                        <a:rPr sz="700">
                          <a:solidFill>
                            <a:srgbClr val="0F283E"/>
                          </a:solidFill>
                          <a:latin typeface="Arial" pitchFamily="34" charset="0"/>
                        </a:rPr>
                        <a:t>; </a:t>
                      </a:r>
                      <a:r>
                        <a:rPr sz="700">
                          <a:solidFill>
                            <a:srgbClr val="0F283E"/>
                          </a:solidFill>
                          <a:latin typeface="Arial" pitchFamily="34" charset="0"/>
                        </a:rPr>
                        <a:t>Ovum</a:t>
                      </a:r>
                      <a:r>
                        <a:rPr sz="700">
                          <a:solidFill>
                            <a:srgbClr val="0F283E"/>
                          </a:solidFill>
                          <a:latin typeface="Arial" pitchFamily="34" charset="0"/>
                        </a:rPr>
                        <a:t>; </a:t>
                      </a:r>
                      <a:r>
                        <a:rPr sz="700">
                          <a:solidFill>
                            <a:srgbClr val="0F283E"/>
                          </a:solidFill>
                          <a:latin typeface="Arial" pitchFamily="34" charset="0"/>
                        </a:rPr>
                        <a:t>MIDiA Research</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2007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 Industry Blog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musicindustryblog.wordpress.com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Figures prior to 2016 come from this source . The source provided the following explanation: "Sony/ATV'S share includes revenues from EMI-administered repertoire." Figures for the period 2007 to 2012 come from earlier publications. Percentage points missing to or exceeding 100 percent are likely due to rounding.</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Revenue market share of the largest music publishers worldwide from 2007 to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Market share of the largest music publishers worldwide from 2007 to 2016</a:t>
            </a: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Midea</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Midea</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and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musicbusinessworldwide.com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Publishing market share of the largest record companies worldwide in 2015 and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Record companies - publishing market share worldwide 2015-2016</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2012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297533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Sony's revenue worldwide by segment fiscal years 2012 to 2017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Sales and revenue of Sony worldwide by business segment 2012-2017</a:t>
            </a: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Midea</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Midea</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and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musicbusinessworldwide.com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Streaming market share of the largest record companies worldwide in 2015 and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Record companies - streaming market share worldwide 2015-2016</a:t>
            </a: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Midea</a:t>
                      </a:r>
                      <a:r>
                        <a:rPr sz="700">
                          <a:solidFill>
                            <a:srgbClr val="0F283E"/>
                          </a:solidFill>
                          <a:latin typeface="Arial" pitchFamily="34" charset="0"/>
                        </a:rPr>
                        <a:t>; </a:t>
                      </a:r>
                      <a:r>
                        <a:rPr sz="700">
                          <a:solidFill>
                            <a:srgbClr val="0F283E"/>
                          </a:solidFill>
                          <a:latin typeface="Arial" pitchFamily="34" charset="0"/>
                        </a:rPr>
                        <a:t>Music Industry Blog</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Midea</a:t>
                      </a:r>
                      <a:r>
                        <a:rPr sz="700">
                          <a:solidFill>
                            <a:srgbClr val="0F283E"/>
                          </a:solidFill>
                          <a:latin typeface="Arial" pitchFamily="34" charset="0"/>
                        </a:rPr>
                        <a:t>; </a:t>
                      </a:r>
                      <a:r>
                        <a:rPr sz="700">
                          <a:solidFill>
                            <a:srgbClr val="0F283E"/>
                          </a:solidFill>
                          <a:latin typeface="Arial" pitchFamily="34" charset="0"/>
                        </a:rPr>
                        <a:t>Music Business 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and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 Industry Blog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musicindustryblog.wordpress.com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Download market share of the largest record companies worldwide in 2015 and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Record companies - download market share worldwide 2015-2016</a:t>
            </a: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FY 2008 to FY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sony.net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Figures other than for FY 2017 come from previous Sony publications. Sony Corporation's fiscal year starts on April 1 and ends on March 31 of the following year, thus fiscal year 2012 started on April 1, 2012 and ended on March 31, 2013. The 2017 figure was converted at the exchange rate of one yen = 0.009409 U.S. dollars as of March 31, 2018.</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sales and operating revenue of Sony Corporation's music segment in the fiscal years 2008 to 2017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Annual revenue of Sony Corporation's music segment 2008-2017</a:t>
            </a: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 Office Mojo</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 Office Mojo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Canada, 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 Office Mojo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boxofficemojo.com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North American box office revenue of Sony / Columbia from 2000 to 2017 (in million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Box office revenue of Sony / Columbia in North America 2000-2017</a:t>
            </a:r>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 Office Mojo</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 Office Mojo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Canada, 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 Office Mojo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boxofficemojo.com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Market share is the share of total box office revenue in North America in the respective year.</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North American box office market share of Sony / Columbia from 2000 to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Box office market share of Sony Columbia in North America in 2017</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Sony financials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2017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Sony; </a:t>
            </a:r>
            <a:r>
              <a:rPr sz="800">
                <a:solidFill>
                  <a:srgbClr val="555555"/>
                </a:solidFill>
                <a:latin typeface="Arial" pitchFamily="34" charset="0"/>
                <a:hlinkClick r:id="rId6"/>
              </a:rPr>
              <a:t>ID 279272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Share of Sony's sales and operating revenue by segment in the 2017 fiscal year*</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Sony proportion of sales by business segment 2017</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1.7601 Service Pack 1"/>
  <p:tag name="AS_RELEASE_DATE" val="2017.08.21"/>
  <p:tag name="AS_TITLE" val="Aspose.Slides for .NET 4.0 Client Profile"/>
  <p:tag name="AS_VERSION" val="17.8"/>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Ýêðàí (4:3)</PresentationFormat>
  <Paragraphs>575</Paragraphs>
  <Slides>84</Slides>
  <Notes>0</Notes>
  <TotalTime>1</TotalTime>
  <HiddenSlides>0</HiddenSlides>
  <MMClips>0</MMClips>
  <ScaleCrop>0</ScaleCrop>
  <HeadingPairs>
    <vt:vector baseType="variant" size="4">
      <vt:variant>
        <vt:lpstr>Theme</vt:lpstr>
      </vt:variant>
      <vt:variant>
        <vt:i4>1</vt:i4>
      </vt:variant>
      <vt:variant>
        <vt:lpstr>Slide Titles</vt:lpstr>
      </vt:variant>
      <vt:variant>
        <vt:i4>84</vt:i4>
      </vt:variant>
    </vt:vector>
  </HeadingPairs>
  <TitlesOfParts>
    <vt:vector baseType="lpstr" size="85">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vector>
  </TitlesOfParts>
  <LinksUpToDate>0</LinksUpToDate>
  <SharedDoc>0</SharedDoc>
  <HyperlinksChanged>0</HyperlinksChanged>
  <Application>Aspose.Slides for .NET</Application>
  <AppVersion>17.0800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2018-09-26T19:50:16.970</cp:lastPrinted>
  <dcterms:created xsi:type="dcterms:W3CDTF">2018-09-26T17:50:16Z</dcterms:created>
  <dcterms:modified xsi:type="dcterms:W3CDTF">2018-09-26T17:50:17Z</dcterms:modified>
</cp:coreProperties>
</file>