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embeddedFontLst>
    <p:embeddedFont>
      <p:font typeface="Century Gothic" panose="020B0502020202020204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jJcxvpdQYyOx9PrlNIuf4u2x67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>
            <a:spLocks noGrp="1"/>
          </p:cNvSpPr>
          <p:nvPr>
            <p:ph type="pic" idx="2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16"/>
          <p:cNvSpPr txBox="1">
            <a:spLocks noGrp="1"/>
          </p:cNvSpPr>
          <p:nvPr>
            <p:ph type="body" idx="1"/>
          </p:nvPr>
        </p:nvSpPr>
        <p:spPr>
          <a:xfrm>
            <a:off x="1141413" y="5299603"/>
            <a:ext cx="99060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entury Gothic"/>
              <a:buNone/>
            </a:pPr>
            <a:r>
              <a:rPr lang="en-US" sz="8000" b="0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83" name="Google Shape;83;p18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entury Gothic"/>
              <a:buNone/>
            </a:pPr>
            <a:r>
              <a:rPr lang="en-US" sz="8000" b="0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1674812" y="3352800"/>
            <a:ext cx="8839202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Font typeface="Century Gothic"/>
              <a:buNone/>
              <a:defRPr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00"/>
              <a:buFont typeface="Century Gothic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2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entury Gothic"/>
              <a:buNone/>
            </a:pPr>
            <a:r>
              <a:rPr lang="en-US" sz="8000" b="0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98" name="Google Shape;98;p20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Century Gothic"/>
              <a:buNone/>
            </a:pPr>
            <a:r>
              <a:rPr lang="en-US" sz="8000" b="0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1141412" y="3886200"/>
            <a:ext cx="990600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2"/>
          </p:nvPr>
        </p:nvSpPr>
        <p:spPr>
          <a:xfrm>
            <a:off x="1141411" y="4775200"/>
            <a:ext cx="99060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1141412" y="3505200"/>
            <a:ext cx="9906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 sz="2800" b="0" cap="none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2"/>
          </p:nvPr>
        </p:nvSpPr>
        <p:spPr>
          <a:xfrm>
            <a:off x="1141411" y="4343400"/>
            <a:ext cx="99060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 rot="5400000">
            <a:off x="4532312" y="-723899"/>
            <a:ext cx="3124201" cy="9905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 rot="5400000">
            <a:off x="7351354" y="2095143"/>
            <a:ext cx="5181601" cy="2210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 rot="5400000">
            <a:off x="2322512" y="-571500"/>
            <a:ext cx="5181600" cy="75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42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1141412" y="2666999"/>
            <a:ext cx="4876800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30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marL="1371600" lvl="2" indent="-3175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marL="1828800" lvl="3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5pPr>
            <a:lvl6pPr marL="2743200" lvl="5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lvl="6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lvl="7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lvl="8" indent="-304800" algn="l">
              <a:spcBef>
                <a:spcPts val="600"/>
              </a:spcBef>
              <a:spcAft>
                <a:spcPts val="600"/>
              </a:spcAft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0612" y="2667000"/>
            <a:ext cx="48768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30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marL="1371600" lvl="2" indent="-3175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marL="1828800" lvl="3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5pPr>
            <a:lvl6pPr marL="2743200" lvl="5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lvl="6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lvl="7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lvl="8" indent="-304800" algn="l">
              <a:spcBef>
                <a:spcPts val="600"/>
              </a:spcBef>
              <a:spcAft>
                <a:spcPts val="600"/>
              </a:spcAft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 sz="28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1141412" y="3243262"/>
            <a:ext cx="4876800" cy="2547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30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marL="1371600" lvl="2" indent="-3175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marL="1828800" lvl="3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5pPr>
            <a:lvl6pPr marL="2743200" lvl="5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lvl="6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lvl="7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lvl="8" indent="-304800" algn="l">
              <a:spcBef>
                <a:spcPts val="600"/>
              </a:spcBef>
              <a:spcAft>
                <a:spcPts val="600"/>
              </a:spcAft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443133" y="2667000"/>
            <a:ext cx="460428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800"/>
              <a:buNone/>
              <a:defRPr sz="28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0612" y="3243262"/>
            <a:ext cx="4876801" cy="2547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1pPr>
            <a:lvl2pPr marL="914400" lvl="1" indent="-330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2pPr>
            <a:lvl3pPr marL="1371600" lvl="2" indent="-3175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marL="1828800" lvl="3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5pPr>
            <a:lvl6pPr marL="2743200" lvl="5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lvl="6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lvl="7" indent="-304800" algn="l"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lvl="8" indent="-304800" algn="l">
              <a:spcBef>
                <a:spcPts val="600"/>
              </a:spcBef>
              <a:spcAft>
                <a:spcPts val="600"/>
              </a:spcAft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03812" y="609601"/>
            <a:ext cx="5943601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2pPr>
            <a:lvl3pPr marL="1371600" lvl="2" indent="-330200" algn="l"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3pPr>
            <a:lvl4pPr marL="1828800" lvl="3" indent="-3175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4pPr>
            <a:lvl5pPr marL="2286000" lvl="4" indent="-3175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5pPr>
            <a:lvl6pPr marL="2743200" lvl="5" indent="-3175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6pPr>
            <a:lvl7pPr marL="3200400" lvl="6" indent="-3175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7pPr>
            <a:lvl8pPr marL="3657600" lvl="7" indent="-317500" algn="l"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8pPr>
            <a:lvl9pPr marL="4114800" lvl="8" indent="-317500" algn="l">
              <a:spcBef>
                <a:spcPts val="600"/>
              </a:spcBef>
              <a:spcAft>
                <a:spcPts val="600"/>
              </a:spcAft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1141411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7433733" y="-18288"/>
            <a:ext cx="3276599" cy="690372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141411" y="2971800"/>
            <a:ext cx="5334001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399212" y="5883275"/>
            <a:ext cx="914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5105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10742612" y="5883275"/>
            <a:ext cx="3225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302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75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175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 txBox="1"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</a:pPr>
            <a:r>
              <a:rPr lang="en-US" sz="4800"/>
              <a:t>MINE SWEEPER</a:t>
            </a:r>
            <a:endParaRPr/>
          </a:p>
        </p:txBody>
      </p:sp>
      <p:pic>
        <p:nvPicPr>
          <p:cNvPr id="129" name="Google Shape;129;p1" descr="A cartoon of a helmet and a round object&#10;&#10;AI-generated content may be incorrect.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2045672" y="640080"/>
            <a:ext cx="8096032" cy="3602736"/>
          </a:xfrm>
          <a:prstGeom prst="roundRect">
            <a:avLst>
              <a:gd name="adj" fmla="val 3517"/>
            </a:avLst>
          </a:prstGeom>
          <a:noFill/>
          <a:ln w="38100" cap="flat" cmpd="sng">
            <a:solidFill>
              <a:srgbClr val="363D4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0" name="Google Shape;130;p1"/>
          <p:cNvSpPr txBox="1"/>
          <p:nvPr/>
        </p:nvSpPr>
        <p:spPr>
          <a:xfrm>
            <a:off x="1751012" y="5516211"/>
            <a:ext cx="8676222" cy="722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small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Christian Salazar | Jonathan Clark | Colton Stevens | Muze Makiese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"/>
          <p:cNvSpPr txBox="1">
            <a:spLocks noGrp="1"/>
          </p:cNvSpPr>
          <p:nvPr>
            <p:ph type="title"/>
          </p:nvPr>
        </p:nvSpPr>
        <p:spPr>
          <a:xfrm>
            <a:off x="-1399276" y="1112520"/>
            <a:ext cx="6054045" cy="463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</a:pPr>
            <a:r>
              <a:rPr lang="en-US" sz="4800"/>
              <a:t>PROBLEM </a:t>
            </a:r>
            <a:br>
              <a:rPr lang="en-US" sz="4800"/>
            </a:br>
            <a:r>
              <a:rPr lang="en-US" sz="4800"/>
              <a:t>STATEMENT</a:t>
            </a:r>
            <a:endParaRPr/>
          </a:p>
        </p:txBody>
      </p:sp>
      <p:sp>
        <p:nvSpPr>
          <p:cNvPr id="136" name="Google Shape;136;p2"/>
          <p:cNvSpPr txBox="1"/>
          <p:nvPr/>
        </p:nvSpPr>
        <p:spPr>
          <a:xfrm>
            <a:off x="4654768" y="1690647"/>
            <a:ext cx="5234100" cy="352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*Mine fields are dangerous to clear with human hands. Even more so in forest-dense areas.</a:t>
            </a:r>
          </a:p>
          <a:p>
            <a:pPr marL="0" lvl="0" indent="0" algn="l" rtl="0">
              <a:spcBef>
                <a:spcPts val="36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*Mine Sweeper eliminates personnel danger with a combination of autonomous and manual steering, sweeping the area and deactivating mines without the need for human hands.</a:t>
            </a:r>
          </a:p>
          <a:p>
            <a:pPr marL="0" lvl="0" indent="0" algn="l" rtl="0">
              <a:spcBef>
                <a:spcPts val="36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*Mine Sweeper has a driver </a:t>
            </a: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navigating through a </a:t>
            </a: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GUI to make </a:t>
            </a: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sure we don’t </a:t>
            </a: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miss a single mine in the process.</a:t>
            </a:r>
            <a:endParaRPr sz="18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37" name="Google Shape;137;p2"/>
          <p:cNvCxnSpPr/>
          <p:nvPr/>
        </p:nvCxnSpPr>
        <p:spPr>
          <a:xfrm rot="10800000">
            <a:off x="4654769" y="1860331"/>
            <a:ext cx="0" cy="3184635"/>
          </a:xfrm>
          <a:prstGeom prst="straightConnector1">
            <a:avLst/>
          </a:prstGeom>
          <a:noFill/>
          <a:ln w="19050" cap="flat" cmpd="sng">
            <a:solidFill>
              <a:schemeClr val="lt2">
                <a:alpha val="85882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3" descr="Problem Statement Visualization&#10;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 b="54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3"/>
          <p:cNvSpPr txBox="1"/>
          <p:nvPr/>
        </p:nvSpPr>
        <p:spPr>
          <a:xfrm>
            <a:off x="0" y="-3"/>
            <a:ext cx="12191980" cy="6858000"/>
          </a:xfrm>
          <a:prstGeom prst="rect">
            <a:avLst/>
          </a:prstGeom>
          <a:solidFill>
            <a:schemeClr val="accent1">
              <a:alpha val="77647"/>
            </a:scheme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50800" dir="5400000" algn="ctr" rotWithShape="0">
              <a:srgbClr val="000000"/>
            </a:outerShdw>
          </a:effectLst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Problem Sketch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"/>
          <p:cNvSpPr txBox="1">
            <a:spLocks noGrp="1"/>
          </p:cNvSpPr>
          <p:nvPr>
            <p:ph type="title"/>
          </p:nvPr>
        </p:nvSpPr>
        <p:spPr>
          <a:xfrm>
            <a:off x="1" y="108155"/>
            <a:ext cx="4633354" cy="2064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  <a:buNone/>
            </a:pPr>
            <a:r>
              <a:rPr lang="en-US" sz="6700"/>
              <a:t>TEST FIELD SKETCH</a:t>
            </a:r>
            <a:br>
              <a:rPr lang="en-US" sz="4000"/>
            </a:br>
            <a:endParaRPr sz="4000"/>
          </a:p>
        </p:txBody>
      </p:sp>
      <p:sp>
        <p:nvSpPr>
          <p:cNvPr id="159" name="Google Shape;159;p5"/>
          <p:cNvSpPr/>
          <p:nvPr/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p5"/>
          <p:cNvSpPr/>
          <p:nvPr/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282D34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61" name="Google Shape;161;p5"/>
          <p:cNvCxnSpPr/>
          <p:nvPr/>
        </p:nvCxnSpPr>
        <p:spPr>
          <a:xfrm>
            <a:off x="4642336" y="0"/>
            <a:ext cx="0" cy="6858000"/>
          </a:xfrm>
          <a:prstGeom prst="straightConnector1">
            <a:avLst/>
          </a:prstGeom>
          <a:solidFill>
            <a:srgbClr val="FFFFFF"/>
          </a:solidFill>
          <a:ln w="38100" cap="flat" cmpd="sng">
            <a:solidFill>
              <a:srgbClr val="363D4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3" name="Google Shape;163;p5"/>
          <p:cNvSpPr txBox="1"/>
          <p:nvPr/>
        </p:nvSpPr>
        <p:spPr>
          <a:xfrm>
            <a:off x="0" y="2172929"/>
            <a:ext cx="4633355" cy="4185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*Test field imitates a dense forest area where a known minefield has been sectioned off.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*Mine Sweeper gets placed in a starting position and   proceeds to do a sweeping motion as it traverses the field.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*While sweeping, Mine Sweeper must be careful not to bump into the mines or else catastrophe will happen.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*Notice there are 2 variants of mines.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“Spotted mines” indicate mines along a clear walking path.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“Hidden Mines” indicate mines outside of plain view (i.e. placed near shrubbery or in a group of rocks).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*Once Mine Sweeper has cleared the minefield, it will make it’s return back to where it started to indicate a finished job and will be ready for pickup.</a:t>
            </a:r>
          </a:p>
        </p:txBody>
      </p:sp>
      <p:pic>
        <p:nvPicPr>
          <p:cNvPr id="3" name="Picture 2" descr="A game of a mine field&#10;&#10;AI-generated content may be incorrect.">
            <a:extLst>
              <a:ext uri="{FF2B5EF4-FFF2-40B4-BE49-F238E27FC236}">
                <a16:creationId xmlns:a16="http://schemas.microsoft.com/office/drawing/2014/main" id="{B21904A0-4146-AF55-3470-66C106A37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5951" y="310945"/>
            <a:ext cx="7273452" cy="62361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mputer system">
            <a:extLst>
              <a:ext uri="{FF2B5EF4-FFF2-40B4-BE49-F238E27FC236}">
                <a16:creationId xmlns:a16="http://schemas.microsoft.com/office/drawing/2014/main" id="{C44A3C64-A1FD-1DD6-1835-5B094B871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63CB6A-09FC-A22A-8BE6-35F8FA2B58DF}"/>
              </a:ext>
            </a:extLst>
          </p:cNvPr>
          <p:cNvSpPr txBox="1"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accent1">
              <a:alpha val="90000"/>
            </a:schemeClr>
          </a:solidFill>
        </p:spPr>
        <p:txBody>
          <a:bodyPr wrap="square" rtlCol="0" anchor="ctr" anchorCtr="1">
            <a:no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Century Gothic" panose="020B0502020202020204" pitchFamily="34" charset="0"/>
              </a:rPr>
              <a:t>Technical Sketch</a:t>
            </a:r>
          </a:p>
        </p:txBody>
      </p:sp>
    </p:spTree>
    <p:extLst>
      <p:ext uri="{BB962C8B-B14F-4D97-AF65-F5344CB8AC3E}">
        <p14:creationId xmlns:p14="http://schemas.microsoft.com/office/powerpoint/2010/main" val="251673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Mesh">
  <a:themeElements>
    <a:clrScheme name="Mesh">
      <a:dk1>
        <a:srgbClr val="000000"/>
      </a:dk1>
      <a:lt1>
        <a:srgbClr val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230</Words>
  <Application>Microsoft Office PowerPoint</Application>
  <PresentationFormat>Widescreen</PresentationFormat>
  <Paragraphs>20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Arial</vt:lpstr>
      <vt:lpstr>Mesh</vt:lpstr>
      <vt:lpstr>MINE SWEEPER</vt:lpstr>
      <vt:lpstr>PROBLEM  STATEMENT</vt:lpstr>
      <vt:lpstr>PowerPoint Presentation</vt:lpstr>
      <vt:lpstr>TEST FIELD SKETCH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Salazar, Christian</dc:creator>
  <cp:lastModifiedBy>Salazar, Christian</cp:lastModifiedBy>
  <cp:revision>3</cp:revision>
  <dcterms:created xsi:type="dcterms:W3CDTF">2025-04-25T20:56:32Z</dcterms:created>
  <dcterms:modified xsi:type="dcterms:W3CDTF">2025-05-04T23:48:53Z</dcterms:modified>
</cp:coreProperties>
</file>