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15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E652928-3C90-4DB2-9FEC-B98E346E5B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84600" y="572040"/>
            <a:ext cx="6702480" cy="37692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Good morning everyone.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Welcome to Week 2 of our advanced biometrics course. Last week, we explored the fundamentals of transformer architectures.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Today, we'll dive deep into how these powerful models can revolutionize fingerprint recognition.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We'll explore the theoretical foundations that make transformers particularly well-suited for capturing both local minutiae details and global ridge patterns - something that has been a longstanding challenge in fingerprint biometrics.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Empirical studies reveal fascinating patterns in how transformers process fingerprints across layers.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Early layers focus on local ridge continuity - attention literally follows ridge paths, even connecting broken segments.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Middle layers begin identifying minutiae relationships, with attention forming constellation patterns between related minutiae.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Deep layers capture global structure, identifying cores, deltas, and overall topology. This hierarchical processing naturally emerges without explicit programming, demonstrating the transformer's ability to discover meaningful fingerprint features through self-supervision.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6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Let's examine the mathematical relationship between attention and ridge coherence.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Traditional coherence measures average orientation consistency.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transformer extends this by learning attention weights that emphasize coherent regions.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 attention weights α_ij form between positions with similar orientations, effectively creating an adaptive coherence measure.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mathematical property explains why transformers excel at maintaining ridge flow continuity even across damaged or noisy regions - they learn to selectively attend to reliable ridge information while ignoring distortions.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hybrid CNN-Transformer architecture represents an elegant theoretical solution.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CNNs excel at local feature detection - they efficiently identify edges, ridges, and basic patterns through convolution.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Their translation equivariance is perfect for low-level fingerprint features. Transformers then process these CNN features, adding global context and long-range dependencies.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This combination leverages CNN's computational efficiency for local processing while utilizing transformers' flexibility for global understanding.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synergy is powerful: CNNs provide strong local features as tokens, while transformers discover their global relationships.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Transformers offer significant theoretical advantages for challenging scenarios.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For partial prints, the attention mechanism naturally adapts to whatever regions are available - there's no requirement for complete, centered fingerprints like traditional matchers.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Geometric distortions from pressure or surface curvature are handled through flexible position encoding and rotation-agnostic attention patterns.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For low-quality or latent prints, the model learns to selectively attend to clear regions while using global context to infer missing information.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This adaptability stems from the transformer's fundamental design - it makes no rigid assumptions about input structure.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While transformers offer powerful capabilities, we must consider computational complexity.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Standard self-attention is O(n²) where n is the number of patches - this becomes significant for high-resolution fingerprints.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However, fingerprint structure allows optimizations: we can use linear attention approximations or sparse patterns that follow ridge structures.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Some architectures combine local attention windows for minutiae with global attention for overall structure. 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key insight is that not every patch needs to attend to every other patch - ridge patterns have natural locality we can exploit while maintaining global awareness.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From an information theory perspective, transformers maximize mutual information between input and identity.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Traditional methods create information bottlenecks through fixed feature extraction - valuable discriminative information is lost early in the pipeline.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Transformers dynamically route information through attention, preserving more discriminative details.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end-to-end learning discovers which feature combinations are most informative for identity verification.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This theoretical advantage translates to practical improvements, especially for difficult matches where every bit of information matters.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From an information theory perspective, transformers maximize mutual information between input and identity.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Traditional methods create information bottlenecks through fixed feature extraction - valuable discriminative information is lost early in the pipeline.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Transformers dynamically route information through attention, preserving more discriminative details.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end-to-end learning discovers which feature combinations are most informative for identity verification.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This theoretical advantage translates to practical improvements, especially for difficult matches where every bit of information matters.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7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Let's summarize the key theoretical insights.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Transformers elegantly solve fingerprint recognition's fundamental dilemma by simultaneously capturing local minutiae and global patterns through adaptive attention.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self-attention mechanism naturally models ridge relationships without explicit programming.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Hybrid CNN-transformer architectures achieve both computational efficiency and representational power.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Most importantly, transformers don't just incrementally improve existing methods - they fundamentally change how we model fingerprint identity, moving from rigid feature extraction to dynamic, context-aware processing.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Next week, we'll dive deeper into specialized attention mechanisms for minutiae detection. Thank you for your attention - I'm happy to take questions about the theoretical foundations we've covered today.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 the end of today's session, you'll understand the theoretical foundations of why transformers are particularly effective for fingerprint analysis.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We'll explore how self-attention mechanisms naturally capture the long-range dependencies in ridge patterns that traditional methods struggle with.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Our terminal learning objective is to explain how transformers solve the global-local representation problem that has challenged fingerprint recognition for decades.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194406-DF87-4672-B655-C0D44742152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 the end of today's session, you'll understand the theoretical foundations of why transformers are particularly effective for fingerprint analysis.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We'll explore how self-attention mechanisms naturally capture the long-range dependencies in ridge patterns that traditional methods struggle with.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Our terminal learning objective is to explain how transformers solve the global-local representation problem that has challenged fingerprint recognition for decades.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7A2ADE-EA27-4E58-AADD-E2F5D80AB2F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480" cy="34264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By the end of today's session, you'll understand the theoretical foundations of why transformers are particularly effective for fingerprint analysis.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We'll explore how self-attention mechanisms naturally capture the long-range dependencies in ridge patterns that traditional methods struggle with.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Our terminal learning objective is to explain how transformers solve the global-local representation problem that has challenged fingerprint recognition for decades.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2CDCB9-E06A-4A62-9948-C0F34A4D818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81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Fingerprint recognition has faced a fundamental dilemma for decades. Global approaches using CNNs capture overall patterns but often miss critical minutiae details.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Local approaches focus on minutiae but require extensive matching and miss contextual relationships. Traditional CNNs have fixed receptive fields that can't adapt to varying fingerprint sizes or capture long-range ridge dependencies.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key theoretical question we're addressing today is: can we design a system that simultaneously captures both the forest - the global ridge flow patterns - AND the trees - the individual minutiae points?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Let's review the fundamental feature hierarchy from Chapter 4. Fingerprints contain information at three distinct levels.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Level 1 captures global patterns - the overall ridge flow that forms arches, loops, and whorls.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Level 2 focuses on minutiae - specific points where ridges end or bifurcate, mathematically represented by their position, orientation, and type.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Level 3 includes ultra-fine details like pores and ridge width. Traditional systems excel at either Level 1 OR Level 2, but struggle to integrate all three. This is where transformers offer a theoretical advantage.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6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So why are transformers theoretically superior for fingerprint analysis?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First, their dynamic receptive fields adapt to the fingerprint's structure rather than using fixed windows. The self-attention mechanism naturally captures long-range dependencies - it can connect a minutia at the top of the print with related ridge patterns at the bottom.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Unlike RNNs, transformers process all positions in parallel, eliminating sequential bottlenecks. Most importantly, they learn what features matter through end-to-end training rather than relying on hand-crafted feature extractors.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flexibility is crucial for handling the natural variability in fingerprints.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Let's dive into the mathematics of how self-attention works on fingerprints.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Each fingerprint patch generates three vectors: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Query asks 'what type of ridge pattern am I?',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Key announces 'here's what contextual information I provide', and Value contains the actual features to be aggregated.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The attention formula computes compatibility between queries and keys, creating a weighted combination of values.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In fingerprint terms, a ridge ending (Q) might strongly attend to nearby bifurcations (K) that share similar orientations, helping establish ridge flow continuity.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This mathematical framework naturally captures both local minutiae relationships and global ridge patterns.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3560" cy="37702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4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Transformers require sequential input, so we must intelligently convert 2D fingerprints into token sequences.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standard approach uses overlapping patches - typically 32×32 pixels with 50% overlap to maintain ridge continuity across patch boundaries.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Position encoding is crucial: we adapt the standard sinusoidal encoding to 2D, and some approaches use radial encoding centered on singular points like cores and deltas.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key innovation is quality-aware tokenization - we weight tokens based on local ridge clarity, allowing the model to focus on high-quality regions while gracefully handling noise or damage.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C5D9DB-90D2-4064-B6C6-3F432AE036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E67919-95FB-42DA-9D89-4869A887CB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7E2B3-6AFD-4A0F-9095-AC3C9FB934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D2303-E474-44FE-B6D0-D01D1EC7B0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FB2166-EA20-48E7-A3FD-F220FCD8D9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7880DD-A122-49ED-B7C3-B0025A200B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46588F-45B6-4CAD-95E6-6E89F3B58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3D812B-FF54-48F8-BD03-4937FB337C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355BB-9D53-4E63-A69B-CC65D4E21F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D89734-1E4C-4CA9-AAE3-8DDCCF08F5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70F2C-59B8-4A8D-B8CC-3C94034B22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AB78E8-77B4-43BB-9729-1FDE1DB842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3DA99-1C91-4385-83AD-68306D3719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4CC003-B81E-4702-95E8-E47D418DDB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4D0DF7-6B8C-445F-9552-3B1EC1CE0A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CE0F93-DF0A-45B5-876C-C57EB3CD86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0C5625-473E-4BB3-A506-6EB45152A3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05B8B6-068B-44EC-89E2-37BAECF767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BE2B34-1E0F-45D0-BB0A-EF1EE9B0AC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2857AF-5196-4AD6-90E8-BA6065C825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BD50F9-C4FA-4FB5-813B-6D7D32D369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071B6E-E46A-476F-91D9-9D8629B771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A7FB0-E499-4D21-9638-5140E90A67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4DA5BE-B7DF-4AED-8753-F546CA667D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B2D549-CCE1-4918-B2F2-ADC3F6A5C1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773ABB-70F8-416C-A394-BDCA64F46E1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>
            <a:alphaModFix amt="25000"/>
          </a:blip>
          <a:stretch/>
        </p:blipFill>
        <p:spPr>
          <a:xfrm>
            <a:off x="0" y="0"/>
            <a:ext cx="9141840" cy="68551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27622"/>
                </a:solidFill>
                <a:latin typeface="Arial"/>
              </a:rPr>
              <a:t>Transformer Models for Fingerprint Feature Extraction and Matching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8280" cy="174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EE622: Advanced Biometrics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Week 2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Summer 2025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angle 1"/>
          <p:cNvSpPr/>
          <p:nvPr/>
        </p:nvSpPr>
        <p:spPr>
          <a:xfrm>
            <a:off x="0" y="6400800"/>
            <a:ext cx="4340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Aaron W. Storey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0654200" y="5356440"/>
            <a:ext cx="1492200" cy="138420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7649640" y="5363640"/>
            <a:ext cx="1492200" cy="138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81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3" name="PlaceHolder 14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Attention across layers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14760" y="1600200"/>
            <a:ext cx="7314120" cy="451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86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8" name="PlaceHolder 15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Coherence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962000" y="1363680"/>
            <a:ext cx="5478840" cy="52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91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3" name="PlaceHolder 4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Hybrid CNN-Transformers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78400" y="2286000"/>
            <a:ext cx="7542720" cy="271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96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8" name="PlaceHolder 17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Handling Challenges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1143360" y="2057400"/>
            <a:ext cx="708552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201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3" name="PlaceHolder 18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Complexity Analysis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429000" y="1371600"/>
            <a:ext cx="2560320" cy="52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206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8" name="PlaceHolder 19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Information Theory Perspective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686160" y="2832840"/>
            <a:ext cx="7771320" cy="18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211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3" name="PlaceHolder 20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Theoretical Directions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878400" y="1558800"/>
            <a:ext cx="7542720" cy="48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Transformers solve the global-local dilemma through adaptive attention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Self-attention naturally captures ridge relationships and minutiae constellations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Hybrid architectures combine CNN efficiency with transformer flexibility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Superior handling of partial prints and distortions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Information-theoretic advantages through dynamic feature routing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217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9" name="PlaceHolder 21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Summary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</a:rPr>
              <a:t>Learning Objectives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Understand fingerprint feature hierarchy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Analyze self-attention for ridge patterns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Compare transformers vs traditional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Hybrid CNN-transformer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Evaluate advantages for edge cases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35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</a:rPr>
              <a:t>Overview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39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800600" y="1976760"/>
            <a:ext cx="3885840" cy="2847600"/>
          </a:xfrm>
          <a:prstGeom prst="rect">
            <a:avLst/>
          </a:prstGeom>
          <a:ln w="0">
            <a:noFill/>
          </a:ln>
        </p:spPr>
      </p:pic>
      <p:sp>
        <p:nvSpPr>
          <p:cNvPr id="142" name=""/>
          <p:cNvSpPr/>
          <p:nvPr/>
        </p:nvSpPr>
        <p:spPr>
          <a:xfrm>
            <a:off x="5902920" y="4800600"/>
            <a:ext cx="2783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https://en.wikipedia.org/wiki/Fingerprint#/media/File:Fingerprints_Minutiae_Patterns_Representation.jpg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49800" y="2548080"/>
            <a:ext cx="3847320" cy="20235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873720" y="4800600"/>
            <a:ext cx="343260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https://accessdl.state.al.us/AventaCourses/access_courses/forensic_sci_ua_v22/03_unit/03-05/images/ridge_patterns_istock.jpg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5903280" y="4800960"/>
            <a:ext cx="2783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https://en.wikipedia.org/wiki/Fingerprint#/media/File:Fingerprints_Minutiae_Patterns_Representation.jpg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</a:rPr>
              <a:t>Overview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48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800600" y="1976760"/>
            <a:ext cx="3885840" cy="284760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/>
          <p:nvPr/>
        </p:nvSpPr>
        <p:spPr>
          <a:xfrm>
            <a:off x="5902920" y="4800600"/>
            <a:ext cx="2783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https://en.wikipedia.org/wiki/Fingerprint#/media/File:Fingerprints_Minutiae_Patterns_Representation.jpg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649800" y="2548080"/>
            <a:ext cx="3847320" cy="202356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873720" y="4800600"/>
            <a:ext cx="343260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https://accessdl.state.al.us/AventaCourses/access_courses/forensic_sci_ua_v22/03_unit/03-05/images/ridge_patterns_istock.jpg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903280" y="4800960"/>
            <a:ext cx="278352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" spc="-1" strike="noStrike">
                <a:solidFill>
                  <a:srgbClr val="000000"/>
                </a:solidFill>
                <a:latin typeface="Arial"/>
              </a:rPr>
              <a:t>https://en.wikipedia.org/wiki/Fingerprint#/media/File:Fingerprints_Minutiae_Patterns_Representation.jpg</a:t>
            </a:r>
            <a:endParaRPr b="0" lang="en-US" sz="4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9"/>
          <p:cNvSpPr/>
          <p:nvPr/>
        </p:nvSpPr>
        <p:spPr>
          <a:xfrm>
            <a:off x="457200" y="27504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Challenges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6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57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506600" y="1371600"/>
            <a:ext cx="6265080" cy="52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0"/>
          <p:cNvSpPr/>
          <p:nvPr/>
        </p:nvSpPr>
        <p:spPr>
          <a:xfrm>
            <a:off x="457200" y="27540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Three-level Hierarchy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62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18400" y="2743200"/>
            <a:ext cx="7985880" cy="20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2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Advantages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67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828800" y="1143000"/>
            <a:ext cx="5479920" cy="56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71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654560" y="1600200"/>
            <a:ext cx="5888520" cy="4682160"/>
          </a:xfrm>
          <a:prstGeom prst="rect">
            <a:avLst/>
          </a:prstGeom>
          <a:ln w="0">
            <a:noFill/>
          </a:ln>
        </p:spPr>
      </p:pic>
      <p:sp>
        <p:nvSpPr>
          <p:cNvPr id="174" name="PlaceHolder 7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Self Attention Token Structure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"/>
          <p:cNvGrpSpPr/>
          <p:nvPr/>
        </p:nvGrpSpPr>
        <p:grpSpPr>
          <a:xfrm>
            <a:off x="0" y="5760"/>
            <a:ext cx="12189600" cy="448920"/>
            <a:chOff x="0" y="5760"/>
            <a:chExt cx="12189600" cy="448920"/>
          </a:xfrm>
        </p:grpSpPr>
        <p:sp>
          <p:nvSpPr>
            <p:cNvPr id="176" name=""/>
            <p:cNvSpPr/>
            <p:nvPr/>
          </p:nvSpPr>
          <p:spPr>
            <a:xfrm>
              <a:off x="0" y="5760"/>
              <a:ext cx="12189600" cy="448920"/>
            </a:xfrm>
            <a:prstGeom prst="rect">
              <a:avLst/>
            </a:prstGeom>
            <a:solidFill>
              <a:srgbClr val="004e42"/>
            </a:solidFill>
            <a:ln w="0">
              <a:solidFill>
                <a:srgbClr val="1f4e7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36360" y="21960"/>
              <a:ext cx="12115800" cy="6480"/>
            </a:xfrm>
            <a:prstGeom prst="line">
              <a:avLst/>
            </a:prstGeom>
            <a:ln w="29160">
              <a:solidFill>
                <a:srgbClr val="ffcd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04400" rIns="104400" tIns="-52920" bIns="-52920" anchor="ctr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8" name="PlaceHolder 13"/>
          <p:cNvSpPr/>
          <p:nvPr/>
        </p:nvSpPr>
        <p:spPr>
          <a:xfrm>
            <a:off x="457200" y="275760"/>
            <a:ext cx="82270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1e6a39"/>
                </a:solidFill>
                <a:latin typeface="Arial"/>
                <a:ea typeface="DejaVu Sans"/>
              </a:rPr>
              <a:t>Tokenization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17320" y="1108440"/>
            <a:ext cx="4768560" cy="552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2025-05-28T16:46:27Z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