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1.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0.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2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2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23"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4"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5"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CDA1333-2F1D-4F1B-BE31-4CE9E91BD9F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84600" y="572040"/>
            <a:ext cx="6701760" cy="3768480"/>
          </a:xfrm>
          <a:prstGeom prst="rect">
            <a:avLst/>
          </a:prstGeom>
          <a:ln w="0">
            <a:noFill/>
          </a:ln>
        </p:spPr>
      </p:sp>
      <p:sp>
        <p:nvSpPr>
          <p:cNvPr id="211" name="PlaceHolder 2"/>
          <p:cNvSpPr>
            <a:spLocks noGrp="1"/>
          </p:cNvSpPr>
          <p:nvPr>
            <p:ph type="body"/>
          </p:nvPr>
        </p:nvSpPr>
        <p:spPr>
          <a:xfrm>
            <a:off x="457200" y="4777560"/>
            <a:ext cx="6214680" cy="4523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Welcome to Week 4. Today we're examining how Vision Transformers are revolutionizing biometric face recognition systems. As biometric professionals, you know the challenges: handling variations, ensuring fairness, and maintaining security. ViT addresses these systematically.</a:t>
            </a:r>
            <a:endParaRPr b="0" lang="en-US" sz="2000" spc="-1" strike="noStrike">
              <a:solidFill>
                <a:srgbClr val="000000"/>
              </a:solidFill>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sldImg"/>
          </p:nvPr>
        </p:nvSpPr>
        <p:spPr>
          <a:xfrm>
            <a:off x="1371600" y="764280"/>
            <a:ext cx="5028480" cy="3771360"/>
          </a:xfrm>
          <a:prstGeom prst="rect">
            <a:avLst/>
          </a:prstGeom>
          <a:ln w="0">
            <a:noFill/>
          </a:ln>
        </p:spPr>
      </p:sp>
      <p:sp>
        <p:nvSpPr>
          <p:cNvPr id="23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Attention mechanisms answer a fundamental question: which features define identity? The model learns to focus on eye geometry, nose-mouth relationships, and face contours. But here's the key - this focus adapts based on available information. If eyes are occluded, attention shifts to other discriminative features. This adaptive behavior is crucial for real-world biometric systems.</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1371600" y="764280"/>
            <a:ext cx="5028480" cy="3771360"/>
          </a:xfrm>
          <a:prstGeom prst="rect">
            <a:avLst/>
          </a:prstGeom>
          <a:ln w="0">
            <a:noFill/>
          </a:ln>
        </p:spPr>
      </p:sp>
      <p:sp>
        <p:nvSpPr>
          <p:cNvPr id="232" name="PlaceHolder 2"/>
          <p:cNvSpPr>
            <a:spLocks noGrp="1"/>
          </p:cNvSpPr>
          <p:nvPr>
            <p:ph type="body"/>
          </p:nvPr>
        </p:nvSpPr>
        <p:spPr>
          <a:xfrm>
            <a:off x="777240" y="4572000"/>
            <a:ext cx="6217560" cy="4863600"/>
          </a:xfrm>
          <a:prstGeom prst="rect">
            <a:avLst/>
          </a:prstGeom>
          <a:noFill/>
          <a:ln w="0">
            <a:noFill/>
          </a:ln>
        </p:spPr>
        <p:txBody>
          <a:bodyPr lIns="0" rIns="0" tIns="0" bIns="0" anchor="t">
            <a:noAutofit/>
          </a:bodyPr>
          <a:p>
            <a:pPr marL="216000" indent="0">
              <a:buNone/>
            </a:pPr>
            <a:r>
              <a:rPr b="0" lang="en-US" sz="1800" spc="-1" strike="noStrike">
                <a:solidFill>
                  <a:srgbClr val="000000"/>
                </a:solidFill>
                <a:latin typeface="Arial"/>
              </a:rPr>
              <a:t>Traditional systems store raw biometric features - actual measurements from your face. Once stolen, they're compromised forever. You can't change your face like a password.</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ViT enables cancelable biometrics. The 512-dimensional embeddings undergo a non-invertible transformation before storage. Think of it as a one-way mathematical lock. Even if hackers steal the template, they can't reverse-engineer your facial features.</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The game-changer: if a breach occurs, we revoke the compromised template and issue a new one using a different transformation. Same face, new secure template. This addresses GDPR requirements and BIPA compliance.</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It's the difference between losing your house key versus losing your fingerprint - one you can replace, the other you can't."</a:t>
            </a:r>
            <a:endParaRPr b="0" lang="en-US"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1371600" y="764280"/>
            <a:ext cx="5028480" cy="3771360"/>
          </a:xfrm>
          <a:prstGeom prst="rect">
            <a:avLst/>
          </a:prstGeom>
          <a:ln w="0">
            <a:noFill/>
          </a:ln>
        </p:spPr>
      </p:sp>
      <p:sp>
        <p:nvSpPr>
          <p:cNvPr id="23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Liveness detection is integrated, not added. Attention patterns differ between genuine faces and spoofs. Print attacks lack fine texture - attention becomes unnaturally uniform. Screen presentations show display artifacts. 3D masks fool geometry but not texture attention. By analyzing attention anomalies across multiple heads, we achieve robust PAD without separate systems.</a:t>
            </a:r>
            <a:endParaRPr b="0" lang="en-US"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sldImg"/>
          </p:nvPr>
        </p:nvSpPr>
        <p:spPr>
          <a:xfrm>
            <a:off x="1371600" y="764280"/>
            <a:ext cx="5028480" cy="3771360"/>
          </a:xfrm>
          <a:prstGeom prst="rect">
            <a:avLst/>
          </a:prstGeom>
          <a:ln w="0">
            <a:noFill/>
          </a:ln>
        </p:spPr>
      </p:sp>
      <p:sp>
        <p:nvSpPr>
          <p:cNvPr id="23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Following ISO/IEC 19795 standards, we evaluate comprehensively. Beyond basic FAR/FRR, we measure demographic parity, quality metrics, and failure rates. Our implementation achieves competitive EER with additional benefits: interpretability for debugging, fairness analysis capabilities, and integrated quality assessment scoring between 0-1</a:t>
            </a: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3000" y="685800"/>
            <a:ext cx="4568760" cy="3425760"/>
          </a:xfrm>
          <a:prstGeom prst="rect">
            <a:avLst/>
          </a:prstGeom>
          <a:ln w="0">
            <a:noFill/>
          </a:ln>
        </p:spPr>
      </p:sp>
      <p:sp>
        <p:nvSpPr>
          <p:cNvPr id="213" name="PlaceHolder 2"/>
          <p:cNvSpPr>
            <a:spLocks noGrp="1"/>
          </p:cNvSpPr>
          <p:nvPr>
            <p:ph type="body"/>
          </p:nvPr>
        </p:nvSpPr>
        <p:spPr>
          <a:xfrm>
            <a:off x="685800" y="4451400"/>
            <a:ext cx="5483160" cy="41115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4" name="PlaceHolder 3"/>
          <p:cNvSpPr>
            <a:spLocks noGrp="1"/>
          </p:cNvSpPr>
          <p:nvPr>
            <p:ph type="sldNum" idx="10"/>
          </p:nvPr>
        </p:nvSpPr>
        <p:spPr>
          <a:xfrm>
            <a:off x="3884760" y="8685360"/>
            <a:ext cx="2968560" cy="4539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2A047500-A36F-47C9-9A4E-D7DFECF116B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371600" y="764280"/>
            <a:ext cx="5028480" cy="3771360"/>
          </a:xfrm>
          <a:prstGeom prst="rect">
            <a:avLst/>
          </a:prstGeom>
          <a:ln w="0">
            <a:noFill/>
          </a:ln>
        </p:spPr>
      </p:sp>
      <p:sp>
        <p:nvSpPr>
          <p:cNvPr id="21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Let's review face biometrics fundamentals from Chapter 3. Face offers unique advantages: non-contact capture, existing infrastructure in passports and licenses, and public acceptance. But we face serious challenges - pose, illumination, expression, aging, and occlusion all degrade performance. Look at the variation diagram - each factor compounds recognition difficulty.</a:t>
            </a:r>
            <a:endParaRPr b="0" lang="en-US" sz="2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1371600" y="764280"/>
            <a:ext cx="5028480" cy="3771360"/>
          </a:xfrm>
          <a:prstGeom prst="rect">
            <a:avLst/>
          </a:prstGeom>
          <a:ln w="0">
            <a:noFill/>
          </a:ln>
        </p:spPr>
      </p:sp>
      <p:sp>
        <p:nvSpPr>
          <p:cNvPr id="21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The traditional biometric pipeline hasn't changed much: acquisition, detection, feature extraction, and matching. What has evolved is HOW we extract features. We started with handcrafted features, moved to statistical methods like PCA, then local descriptors like LBP, and finally deep learning. Each evolution addressed specific limitations of previous methods.</a:t>
            </a:r>
            <a:endParaRPr b="0" lang="en-US" sz="20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371600" y="764280"/>
            <a:ext cx="5028480" cy="3771360"/>
          </a:xfrm>
          <a:prstGeom prst="rect">
            <a:avLst/>
          </a:prstGeom>
          <a:ln w="0">
            <a:noFill/>
          </a:ln>
        </p:spPr>
      </p:sp>
      <p:sp>
        <p:nvSpPr>
          <p:cNvPr id="22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This progression is important. Eigenfaces gave us dimensionality reduction but weren't discriminative. Fisherfaces added supervision but required many samples per person. LBP provided illumination robustness but missed global structure. CNNs learned features automatically but built them hierarchically, potentially missing long-range relationships. Vision Transformers see everything at once through global attention.</a:t>
            </a:r>
            <a:endParaRPr b="0" lang="en-US" sz="20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371600" y="764280"/>
            <a:ext cx="5028480" cy="3771360"/>
          </a:xfrm>
          <a:prstGeom prst="rect">
            <a:avLst/>
          </a:prstGeom>
          <a:ln w="0">
            <a:noFill/>
          </a:ln>
        </p:spPr>
      </p:sp>
      <p:sp>
        <p:nvSpPr>
          <p:cNvPr id="222" name="PlaceHolder 2"/>
          <p:cNvSpPr>
            <a:spLocks noGrp="1"/>
          </p:cNvSpPr>
          <p:nvPr>
            <p:ph type="body"/>
          </p:nvPr>
        </p:nvSpPr>
        <p:spPr>
          <a:xfrm>
            <a:off x="777240" y="4777560"/>
            <a:ext cx="6217560" cy="5119560"/>
          </a:xfrm>
          <a:prstGeom prst="rect">
            <a:avLst/>
          </a:prstGeom>
          <a:noFill/>
          <a:ln w="0">
            <a:noFill/>
          </a:ln>
        </p:spPr>
        <p:txBody>
          <a:bodyPr lIns="0" rIns="0" tIns="0" bIns="0" anchor="t">
            <a:noAutofit/>
          </a:bodyPr>
          <a:p>
            <a:pPr marL="216000" indent="0">
              <a:buNone/>
            </a:pPr>
            <a:r>
              <a:rPr b="0" lang="en-US" sz="1800" spc="-1" strike="noStrike">
                <a:solidFill>
                  <a:srgbClr val="000000"/>
                </a:solidFill>
                <a:latin typeface="Arial"/>
              </a:rPr>
              <a:t>The fundamental challenge: variations within the same person often exceed differences between people. Same person smiling vs serious can look more different than two strangers in identical conditions.</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CNNs worsen this through limited receptive fields. Early layers see only 3×3 patches - edges and textures. They can't capture global identity patterns like eye-to-mouth relationships. Only deep layers see the full face, but by then it's too late.</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When faces are occluded or rotated, this hierarchical processing fails. If early features are disrupted, everything downstream breaks.</a:t>
            </a:r>
            <a:endParaRPr b="0" lang="en-US" sz="1800" spc="-1" strike="noStrike">
              <a:solidFill>
                <a:srgbClr val="000000"/>
              </a:solidFill>
              <a:latin typeface="Arial"/>
            </a:endParaRPr>
          </a:p>
          <a:p>
            <a:pPr marL="216000" indent="0">
              <a:buNone/>
            </a:pPr>
            <a:endParaRPr b="0" lang="en-US" sz="1800" spc="-1" strike="noStrike">
              <a:solidFill>
                <a:srgbClr val="000000"/>
              </a:solidFill>
              <a:latin typeface="Arial"/>
            </a:endParaRPr>
          </a:p>
          <a:p>
            <a:pPr marL="216000" indent="0">
              <a:buNone/>
            </a:pPr>
            <a:r>
              <a:rPr b="0" lang="en-US" sz="1800" spc="-1" strike="noStrike">
                <a:solidFill>
                  <a:srgbClr val="000000"/>
                </a:solidFill>
                <a:latin typeface="Arial"/>
              </a:rPr>
              <a:t>We need global dependency modeling from layer one - where every facial region directly interacts with every other region. Vision Transformers provide exactly this through self-attention. It's not incremental improvement; it's architectural revolution for biometrics.</a:t>
            </a: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1371600" y="764280"/>
            <a:ext cx="5028480" cy="3771360"/>
          </a:xfrm>
          <a:prstGeom prst="rect">
            <a:avLst/>
          </a:prstGeom>
          <a:ln w="0">
            <a:noFill/>
          </a:ln>
        </p:spPr>
      </p:sp>
      <p:sp>
        <p:nvSpPr>
          <p:cNvPr id="22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Before discussing ViT, let's establish our evaluation criteria. ISO/IEC 19795 defines standard metrics: FAR, FRR, and EER. For high-security applications, we need FAR below 0.001% while keeping FRR under 1%. This is the fundamental trade-off - security versus user convenience. Remember, biometric systems aren't just about accuracy; they're about managing this trade-off appropriately for each application.</a:t>
            </a:r>
            <a:endParaRPr b="0" lang="en-US" sz="2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1371600" y="764280"/>
            <a:ext cx="5028480" cy="3771360"/>
          </a:xfrm>
          <a:prstGeom prst="rect">
            <a:avLst/>
          </a:prstGeom>
          <a:ln w="0">
            <a:noFill/>
          </a:ln>
        </p:spPr>
      </p:sp>
      <p:sp>
        <p:nvSpPr>
          <p:cNvPr id="22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So why are Vision Transformers particularly suited for biometric challenges? Look at the mapping: Pose variation is handled by global context - all facial parts interact directly. Partial occlusion? Attention redistributes to visible features. Aging? Temporal modeling can focus on stable features. Demographics? Interpretable decisions help identify and mitigate bias. These aren't just incremental improvements; they're architectural advantages.</a:t>
            </a: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371600" y="764280"/>
            <a:ext cx="5028480" cy="3771360"/>
          </a:xfrm>
          <a:prstGeom prst="rect">
            <a:avLst/>
          </a:prstGeom>
          <a:ln w="0">
            <a:noFill/>
          </a:ln>
        </p:spPr>
      </p:sp>
      <p:sp>
        <p:nvSpPr>
          <p:cNvPr id="22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Here's how we adapt ViT for biometric systems. We use google/vit-base-patch16-224 as our backbone - 86 million parameters processing 224×224 images. Notice the quality check module - this is critical for enrollment and authentication. Poor quality samples degrade the entire system. The transformer creates 512-dimensional secure templates. We also integrate presentation attack detection directly into the architecture.</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83B28C7-A3BE-4BB7-9630-527D9E8CB8C3}"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81B95DF-667A-4A48-A028-CDD2CA53530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27FEE1C-155C-4CE2-87EC-D0985AD5292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CFF4F95-1854-4F24-90F6-1CF22C559BFF}"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5F0745D-8690-49B6-94BB-D0AE59FA9A9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A7D43D7-9423-4E07-AD82-9AE4AD04083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E2843D7-B1AB-4A27-83AA-F98D3FA3204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18CA206-44EE-49FD-BBC4-24B1B8C43B8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1E0BEF4-30AE-47DC-909B-E8273D300C0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FC314C-0F69-4B01-B37E-367063BD3D5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9B97ABC-1A27-4C92-B230-D83CDF25AAF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55AD989-C272-472C-AB65-510DA675ECF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9022CB1-4C00-4B54-9057-969B6096396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6C3286C-91F6-48BB-8094-F0BD04F999D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D60B354-B22E-481B-AF4A-6C8B440336F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4FBB0CC-A67C-4398-98FF-A270D123116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DDE5C18-71F8-42F0-953E-E01D74BDFFC7}"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EE56CF0-7300-49A4-AAA3-BCF1D5D2B25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0FECEF4-6663-4682-9772-86CE4DE4737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369B522-A622-4B05-936E-5655CBA72CB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B3B069C-BED7-4EDD-B98E-A5E59B84369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8555E77-2D0A-4731-9A35-23FF1330B70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192736B-022D-4252-9695-01981D49FED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EC5A5BE-6B24-419C-A606-07132E3CDE8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6553080" y="6356520"/>
            <a:ext cx="2130480" cy="36180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0D00E813-40C1-436B-9B52-123B36B89AB2}"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2" name="PlaceHolder 3"/>
          <p:cNvSpPr>
            <a:spLocks noGrp="1"/>
          </p:cNvSpPr>
          <p:nvPr>
            <p:ph type="dt" idx="3"/>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ftr" idx="4"/>
          </p:nvPr>
        </p:nvSpPr>
        <p:spPr>
          <a:xfrm>
            <a:off x="3124080" y="6356520"/>
            <a:ext cx="289476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0" name="PlaceHolder 2"/>
          <p:cNvSpPr>
            <a:spLocks noGrp="1"/>
          </p:cNvSpPr>
          <p:nvPr>
            <p:ph type="sldNum" idx="5"/>
          </p:nvPr>
        </p:nvSpPr>
        <p:spPr>
          <a:xfrm>
            <a:off x="6553080" y="6356520"/>
            <a:ext cx="213300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E106EC8E-5516-488F-B44B-3B996826067C}" type="slidenum">
              <a:rPr b="0" lang="en-US"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1"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 descr=""/>
          <p:cNvPicPr/>
          <p:nvPr/>
        </p:nvPicPr>
        <p:blipFill>
          <a:blip r:embed="rId1">
            <a:alphaModFix amt="25000"/>
          </a:blip>
          <a:stretch/>
        </p:blipFill>
        <p:spPr>
          <a:xfrm>
            <a:off x="0" y="0"/>
            <a:ext cx="9141120" cy="6854400"/>
          </a:xfrm>
          <a:prstGeom prst="rect">
            <a:avLst/>
          </a:prstGeom>
          <a:ln w="0">
            <a:noFill/>
          </a:ln>
        </p:spPr>
      </p:pic>
      <p:sp>
        <p:nvSpPr>
          <p:cNvPr id="127" name="PlaceHolder 1"/>
          <p:cNvSpPr>
            <a:spLocks noGrp="1"/>
          </p:cNvSpPr>
          <p:nvPr>
            <p:ph type="title"/>
          </p:nvPr>
        </p:nvSpPr>
        <p:spPr>
          <a:xfrm>
            <a:off x="685800" y="2130480"/>
            <a:ext cx="7769160" cy="1466640"/>
          </a:xfrm>
          <a:prstGeom prst="rect">
            <a:avLst/>
          </a:prstGeom>
          <a:noFill/>
          <a:ln w="0">
            <a:noFill/>
          </a:ln>
        </p:spPr>
        <p:txBody>
          <a:bodyPr lIns="0" rIns="0" tIns="0" bIns="0" anchor="ctr">
            <a:noAutofit/>
          </a:bodyPr>
          <a:p>
            <a:pPr indent="0" algn="ctr">
              <a:lnSpc>
                <a:spcPct val="100000"/>
              </a:lnSpc>
              <a:buNone/>
              <a:tabLst>
                <a:tab algn="l" pos="0"/>
              </a:tabLst>
            </a:pPr>
            <a:r>
              <a:rPr b="0" lang="en-US" sz="4000" spc="-1" strike="noStrike">
                <a:solidFill>
                  <a:srgbClr val="00a933"/>
                </a:solidFill>
                <a:latin typeface="Arial"/>
              </a:rPr>
              <a:t>Vision Transformers for Biometric Face Recognition</a:t>
            </a:r>
            <a:endParaRPr b="0" lang="en-US" sz="4000" spc="-1" strike="noStrike">
              <a:solidFill>
                <a:srgbClr val="00a933"/>
              </a:solidFill>
              <a:latin typeface="Arial"/>
            </a:endParaRPr>
          </a:p>
        </p:txBody>
      </p:sp>
      <p:sp>
        <p:nvSpPr>
          <p:cNvPr id="128" name="PlaceHolder 2"/>
          <p:cNvSpPr>
            <a:spLocks noGrp="1"/>
          </p:cNvSpPr>
          <p:nvPr>
            <p:ph type="subTitle"/>
          </p:nvPr>
        </p:nvSpPr>
        <p:spPr>
          <a:xfrm>
            <a:off x="1371600" y="3886200"/>
            <a:ext cx="6397560" cy="1749240"/>
          </a:xfrm>
          <a:prstGeom prst="rect">
            <a:avLst/>
          </a:prstGeom>
          <a:noFill/>
          <a:ln w="0">
            <a:noFill/>
          </a:ln>
        </p:spPr>
        <p:txBody>
          <a:bodyPr lIns="0" rIns="0" tIns="0" bIns="0" anchor="t">
            <a:noAutofit/>
          </a:bodyPr>
          <a:p>
            <a:pPr indent="0" algn="ctr">
              <a:lnSpc>
                <a:spcPct val="100000"/>
              </a:lnSpc>
              <a:spcBef>
                <a:spcPts val="641"/>
              </a:spcBef>
              <a:buNone/>
              <a:tabLst>
                <a:tab algn="l" pos="0"/>
              </a:tabLst>
            </a:pPr>
            <a:r>
              <a:rPr b="0" lang="en-US" sz="2400" spc="-1" strike="noStrike">
                <a:solidFill>
                  <a:srgbClr val="000000"/>
                </a:solidFill>
                <a:latin typeface="Arial"/>
              </a:rPr>
              <a:t>EE622: Advanced Biometrics</a:t>
            </a:r>
            <a:endParaRPr b="0" lang="en-US" sz="2400" spc="-1" strike="noStrike">
              <a:solidFill>
                <a:srgbClr val="000000"/>
              </a:solidFill>
              <a:latin typeface="Arial"/>
            </a:endParaRPr>
          </a:p>
          <a:p>
            <a:pPr indent="0" algn="ctr">
              <a:lnSpc>
                <a:spcPct val="100000"/>
              </a:lnSpc>
              <a:spcBef>
                <a:spcPts val="641"/>
              </a:spcBef>
              <a:buNone/>
              <a:tabLst>
                <a:tab algn="l" pos="0"/>
              </a:tabLst>
            </a:pPr>
            <a:r>
              <a:rPr b="0" lang="en-US" sz="2400" spc="-1" strike="noStrike">
                <a:solidFill>
                  <a:srgbClr val="000000"/>
                </a:solidFill>
                <a:latin typeface="Arial"/>
              </a:rPr>
              <a:t>Week 4 Theory</a:t>
            </a:r>
            <a:endParaRPr b="0" lang="en-US" sz="2400" spc="-1" strike="noStrike">
              <a:solidFill>
                <a:srgbClr val="000000"/>
              </a:solidFill>
              <a:latin typeface="Arial"/>
            </a:endParaRPr>
          </a:p>
          <a:p>
            <a:pPr indent="0" algn="ctr">
              <a:lnSpc>
                <a:spcPct val="100000"/>
              </a:lnSpc>
              <a:spcBef>
                <a:spcPts val="641"/>
              </a:spcBef>
              <a:buNone/>
              <a:tabLst>
                <a:tab algn="l" pos="0"/>
              </a:tabLst>
            </a:pPr>
            <a:r>
              <a:rPr b="0" lang="en-US" sz="2400" spc="-1" strike="noStrike">
                <a:solidFill>
                  <a:srgbClr val="000000"/>
                </a:solidFill>
                <a:latin typeface="Arial"/>
              </a:rPr>
              <a:t>Summer 2025</a:t>
            </a:r>
            <a:endParaRPr b="0" lang="en-US" sz="2400" spc="-1" strike="noStrike">
              <a:solidFill>
                <a:srgbClr val="000000"/>
              </a:solidFill>
              <a:latin typeface="Arial"/>
            </a:endParaRPr>
          </a:p>
        </p:txBody>
      </p:sp>
      <p:sp>
        <p:nvSpPr>
          <p:cNvPr id="129" name="Rectangle 1"/>
          <p:cNvSpPr/>
          <p:nvPr/>
        </p:nvSpPr>
        <p:spPr>
          <a:xfrm>
            <a:off x="0" y="6400800"/>
            <a:ext cx="43401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127622"/>
                </a:solidFill>
                <a:latin typeface="Times New Roman"/>
                <a:ea typeface="DejaVu Sans"/>
              </a:rPr>
              <a:t>Aaron W. Storey</a:t>
            </a:r>
            <a:endParaRPr b="0" lang="en-US" sz="2400" spc="-1" strike="noStrike">
              <a:solidFill>
                <a:srgbClr val="000000"/>
              </a:solidFill>
              <a:latin typeface="Arial"/>
            </a:endParaRPr>
          </a:p>
        </p:txBody>
      </p:sp>
      <p:pic>
        <p:nvPicPr>
          <p:cNvPr id="130" name="" descr=""/>
          <p:cNvPicPr/>
          <p:nvPr/>
        </p:nvPicPr>
        <p:blipFill>
          <a:blip r:embed="rId2"/>
          <a:stretch/>
        </p:blipFill>
        <p:spPr>
          <a:xfrm>
            <a:off x="10654200" y="5356440"/>
            <a:ext cx="1491480" cy="1383480"/>
          </a:xfrm>
          <a:prstGeom prst="rect">
            <a:avLst/>
          </a:prstGeom>
          <a:ln w="0">
            <a:noFill/>
          </a:ln>
        </p:spPr>
      </p:pic>
      <p:pic>
        <p:nvPicPr>
          <p:cNvPr id="131" name="" descr=""/>
          <p:cNvPicPr/>
          <p:nvPr/>
        </p:nvPicPr>
        <p:blipFill>
          <a:blip r:embed="rId3"/>
          <a:stretch/>
        </p:blipFill>
        <p:spPr>
          <a:xfrm>
            <a:off x="7649640" y="5363640"/>
            <a:ext cx="1491480" cy="13834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p:nvPr>
        </p:nvSpPr>
        <p:spPr>
          <a:xfrm>
            <a:off x="457200" y="1600200"/>
            <a:ext cx="8228880" cy="22860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Multi-head attention on facial parts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Robust to occlusion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Feature importance visualization</a:t>
            </a:r>
            <a:endParaRPr b="0" lang="en-US" sz="2400" spc="-1" strike="noStrike">
              <a:solidFill>
                <a:srgbClr val="000000"/>
              </a:solidFill>
              <a:latin typeface="Arial"/>
            </a:endParaRPr>
          </a:p>
        </p:txBody>
      </p:sp>
      <p:sp>
        <p:nvSpPr>
          <p:cNvPr id="175" name="PlaceHolder 18"/>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Whats important for Identity?</a:t>
            </a:r>
            <a:endParaRPr b="0" lang="en-US" sz="4000" spc="-1" strike="noStrike">
              <a:solidFill>
                <a:srgbClr val="000000"/>
              </a:solidFill>
              <a:latin typeface="Arial"/>
            </a:endParaRPr>
          </a:p>
        </p:txBody>
      </p:sp>
      <p:grpSp>
        <p:nvGrpSpPr>
          <p:cNvPr id="176" name=""/>
          <p:cNvGrpSpPr/>
          <p:nvPr/>
        </p:nvGrpSpPr>
        <p:grpSpPr>
          <a:xfrm>
            <a:off x="0" y="5760"/>
            <a:ext cx="12188880" cy="448200"/>
            <a:chOff x="0" y="5760"/>
            <a:chExt cx="12188880" cy="448200"/>
          </a:xfrm>
        </p:grpSpPr>
        <p:sp>
          <p:nvSpPr>
            <p:cNvPr id="177"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78"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457200" y="1600200"/>
            <a:ext cx="8228880" cy="22860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Traditional = raw features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ViT = cancelable templates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Revocation and re-issuance possible</a:t>
            </a:r>
            <a:endParaRPr b="0" lang="en-US" sz="2400" spc="-1" strike="noStrike">
              <a:solidFill>
                <a:srgbClr val="000000"/>
              </a:solidFill>
              <a:latin typeface="Arial"/>
            </a:endParaRPr>
          </a:p>
        </p:txBody>
      </p:sp>
      <p:sp>
        <p:nvSpPr>
          <p:cNvPr id="180" name="PlaceHolder 19"/>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Biometric Data Protection</a:t>
            </a:r>
            <a:endParaRPr b="0" lang="en-US" sz="4000" spc="-1" strike="noStrike">
              <a:solidFill>
                <a:srgbClr val="000000"/>
              </a:solidFill>
              <a:latin typeface="Arial"/>
            </a:endParaRPr>
          </a:p>
        </p:txBody>
      </p:sp>
      <p:grpSp>
        <p:nvGrpSpPr>
          <p:cNvPr id="181" name=""/>
          <p:cNvGrpSpPr/>
          <p:nvPr/>
        </p:nvGrpSpPr>
        <p:grpSpPr>
          <a:xfrm>
            <a:off x="0" y="5760"/>
            <a:ext cx="12188880" cy="448200"/>
            <a:chOff x="0" y="5760"/>
            <a:chExt cx="12188880" cy="448200"/>
          </a:xfrm>
        </p:grpSpPr>
        <p:sp>
          <p:nvSpPr>
            <p:cNvPr id="182"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83"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pic>
        <p:nvPicPr>
          <p:cNvPr id="184" name="" descr=""/>
          <p:cNvPicPr/>
          <p:nvPr/>
        </p:nvPicPr>
        <p:blipFill>
          <a:blip r:embed="rId1"/>
          <a:stretch/>
        </p:blipFill>
        <p:spPr>
          <a:xfrm>
            <a:off x="1756800" y="3961080"/>
            <a:ext cx="5715000" cy="2860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20"/>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Classic Problems? ViT Solutions</a:t>
            </a:r>
            <a:endParaRPr b="0" lang="en-US" sz="4000" spc="-1" strike="noStrike">
              <a:solidFill>
                <a:srgbClr val="000000"/>
              </a:solidFill>
              <a:latin typeface="Arial"/>
            </a:endParaRPr>
          </a:p>
        </p:txBody>
      </p:sp>
      <p:grpSp>
        <p:nvGrpSpPr>
          <p:cNvPr id="186" name=""/>
          <p:cNvGrpSpPr/>
          <p:nvPr/>
        </p:nvGrpSpPr>
        <p:grpSpPr>
          <a:xfrm>
            <a:off x="0" y="5760"/>
            <a:ext cx="12188880" cy="448200"/>
            <a:chOff x="0" y="5760"/>
            <a:chExt cx="12188880" cy="448200"/>
          </a:xfrm>
        </p:grpSpPr>
        <p:sp>
          <p:nvSpPr>
            <p:cNvPr id="187"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88"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pic>
        <p:nvPicPr>
          <p:cNvPr id="189" name="" descr=""/>
          <p:cNvPicPr/>
          <p:nvPr/>
        </p:nvPicPr>
        <p:blipFill>
          <a:blip r:embed="rId1"/>
          <a:stretch/>
        </p:blipFill>
        <p:spPr>
          <a:xfrm>
            <a:off x="865080" y="1600200"/>
            <a:ext cx="7629120" cy="4771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457200" y="1600200"/>
            <a:ext cx="8228880" cy="13716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Attention patterns differ: real vs spoof</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Detects print, replay, 3D mask attacks</a:t>
            </a:r>
            <a:endParaRPr b="0" lang="en-US" sz="2400" spc="-1" strike="noStrike">
              <a:solidFill>
                <a:srgbClr val="000000"/>
              </a:solidFill>
              <a:latin typeface="Arial"/>
            </a:endParaRPr>
          </a:p>
        </p:txBody>
      </p:sp>
      <p:sp>
        <p:nvSpPr>
          <p:cNvPr id="191" name="PlaceHolder 21"/>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DeepFake Detection</a:t>
            </a:r>
            <a:endParaRPr b="0" lang="en-US" sz="4000" spc="-1" strike="noStrike">
              <a:solidFill>
                <a:srgbClr val="000000"/>
              </a:solidFill>
              <a:latin typeface="Arial"/>
            </a:endParaRPr>
          </a:p>
        </p:txBody>
      </p:sp>
      <p:grpSp>
        <p:nvGrpSpPr>
          <p:cNvPr id="192" name=""/>
          <p:cNvGrpSpPr/>
          <p:nvPr/>
        </p:nvGrpSpPr>
        <p:grpSpPr>
          <a:xfrm>
            <a:off x="0" y="5760"/>
            <a:ext cx="12188880" cy="448200"/>
            <a:chOff x="0" y="5760"/>
            <a:chExt cx="12188880" cy="448200"/>
          </a:xfrm>
        </p:grpSpPr>
        <p:sp>
          <p:nvSpPr>
            <p:cNvPr id="193"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94"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22"/>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ViT vs Traditional Methods</a:t>
            </a:r>
            <a:endParaRPr b="0" lang="en-US" sz="4000" spc="-1" strike="noStrike">
              <a:solidFill>
                <a:srgbClr val="000000"/>
              </a:solidFill>
              <a:latin typeface="Arial"/>
            </a:endParaRPr>
          </a:p>
        </p:txBody>
      </p:sp>
      <p:grpSp>
        <p:nvGrpSpPr>
          <p:cNvPr id="196" name=""/>
          <p:cNvGrpSpPr/>
          <p:nvPr/>
        </p:nvGrpSpPr>
        <p:grpSpPr>
          <a:xfrm>
            <a:off x="0" y="5760"/>
            <a:ext cx="12188880" cy="448200"/>
            <a:chOff x="0" y="5760"/>
            <a:chExt cx="12188880" cy="448200"/>
          </a:xfrm>
        </p:grpSpPr>
        <p:sp>
          <p:nvSpPr>
            <p:cNvPr id="197"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98"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pic>
        <p:nvPicPr>
          <p:cNvPr id="199" name="" descr=""/>
          <p:cNvPicPr/>
          <p:nvPr/>
        </p:nvPicPr>
        <p:blipFill>
          <a:blip r:embed="rId1"/>
          <a:stretch/>
        </p:blipFill>
        <p:spPr>
          <a:xfrm>
            <a:off x="829080" y="1414440"/>
            <a:ext cx="7629120" cy="4771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457200" y="1600200"/>
            <a:ext cx="8228880" cy="22860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Analyze attention by demographic</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Evaluate consistency</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Fairness-aware training</a:t>
            </a:r>
            <a:endParaRPr b="0" lang="en-US" sz="2400" spc="-1" strike="noStrike">
              <a:solidFill>
                <a:srgbClr val="000000"/>
              </a:solidFill>
              <a:latin typeface="Arial"/>
            </a:endParaRPr>
          </a:p>
        </p:txBody>
      </p:sp>
      <p:sp>
        <p:nvSpPr>
          <p:cNvPr id="201" name="PlaceHolder 23"/>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Bias in Biometrics</a:t>
            </a:r>
            <a:endParaRPr b="0" lang="en-US" sz="4000" spc="-1" strike="noStrike">
              <a:solidFill>
                <a:srgbClr val="000000"/>
              </a:solidFill>
              <a:latin typeface="Arial"/>
            </a:endParaRPr>
          </a:p>
        </p:txBody>
      </p:sp>
      <p:grpSp>
        <p:nvGrpSpPr>
          <p:cNvPr id="202" name=""/>
          <p:cNvGrpSpPr/>
          <p:nvPr/>
        </p:nvGrpSpPr>
        <p:grpSpPr>
          <a:xfrm>
            <a:off x="0" y="5760"/>
            <a:ext cx="12188880" cy="448200"/>
            <a:chOff x="0" y="5760"/>
            <a:chExt cx="12188880" cy="448200"/>
          </a:xfrm>
        </p:grpSpPr>
        <p:sp>
          <p:nvSpPr>
            <p:cNvPr id="203"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204"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457200" y="1600200"/>
            <a:ext cx="8228880" cy="18288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ViT = performance + interpretability + privacy</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Next Week: Cross-Attention Networks for Facial Attribute Analysis</a:t>
            </a:r>
            <a:endParaRPr b="0" lang="en-US" sz="2400" spc="-1" strike="noStrike">
              <a:solidFill>
                <a:srgbClr val="000000"/>
              </a:solidFill>
              <a:latin typeface="Arial"/>
            </a:endParaRPr>
          </a:p>
        </p:txBody>
      </p:sp>
      <p:sp>
        <p:nvSpPr>
          <p:cNvPr id="206" name="PlaceHolder 24"/>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Summary</a:t>
            </a:r>
            <a:endParaRPr b="0" lang="en-US" sz="4000" spc="-1" strike="noStrike">
              <a:solidFill>
                <a:srgbClr val="000000"/>
              </a:solidFill>
              <a:latin typeface="Arial"/>
            </a:endParaRPr>
          </a:p>
        </p:txBody>
      </p:sp>
      <p:grpSp>
        <p:nvGrpSpPr>
          <p:cNvPr id="207" name=""/>
          <p:cNvGrpSpPr/>
          <p:nvPr/>
        </p:nvGrpSpPr>
        <p:grpSpPr>
          <a:xfrm>
            <a:off x="0" y="5760"/>
            <a:ext cx="12188880" cy="448200"/>
            <a:chOff x="0" y="5760"/>
            <a:chExt cx="12188880" cy="448200"/>
          </a:xfrm>
        </p:grpSpPr>
        <p:sp>
          <p:nvSpPr>
            <p:cNvPr id="208"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209"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6360" cy="1139760"/>
          </a:xfrm>
          <a:prstGeom prst="rect">
            <a:avLst/>
          </a:prstGeom>
          <a:noFill/>
          <a:ln w="0">
            <a:noFill/>
          </a:ln>
        </p:spPr>
        <p:txBody>
          <a:bodyPr lIns="90000" rIns="90000" tIns="45000" bIns="45000" anchor="ctr">
            <a:noAutofit/>
          </a:bodyPr>
          <a:p>
            <a:pPr indent="0">
              <a:lnSpc>
                <a:spcPct val="100000"/>
              </a:lnSpc>
              <a:buNone/>
              <a:tabLst>
                <a:tab algn="l" pos="0"/>
              </a:tabLst>
            </a:pPr>
            <a:r>
              <a:rPr b="1" lang="en-US" sz="4000" spc="-1" strike="noStrike">
                <a:solidFill>
                  <a:srgbClr val="1e6a39"/>
                </a:solidFill>
                <a:latin typeface="Arial"/>
              </a:rPr>
              <a:t>Learning Objectives</a:t>
            </a:r>
            <a:endParaRPr b="0" lang="en-US" sz="4000" spc="-1" strike="noStrike">
              <a:solidFill>
                <a:srgbClr val="000000"/>
              </a:solidFill>
              <a:latin typeface="Arial"/>
            </a:endParaRPr>
          </a:p>
        </p:txBody>
      </p:sp>
      <p:sp>
        <p:nvSpPr>
          <p:cNvPr id="133" name="PlaceHolder 2"/>
          <p:cNvSpPr>
            <a:spLocks noGrp="1"/>
          </p:cNvSpPr>
          <p:nvPr>
            <p:ph/>
          </p:nvPr>
        </p:nvSpPr>
        <p:spPr>
          <a:xfrm>
            <a:off x="457200" y="1600200"/>
            <a:ext cx="8226360" cy="452268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1800" spc="-1" strike="noStrike">
                <a:solidFill>
                  <a:srgbClr val="000000"/>
                </a:solidFill>
                <a:latin typeface="Arial"/>
              </a:rPr>
              <a:t>Compare and contrast traditional face recognition methods (PCA, LDA, LBP, CNN) with Vision Transformers in terms of accuracy, interpretability, and handling of biometric challenges.</a:t>
            </a:r>
            <a:endParaRPr b="0" lang="en-US" sz="18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Arial"/>
              </a:rPr>
              <a:t>Implement and evaluate a ViT-based face recognition system that achieves &gt;95% accuracy while meeting ISO/IEC 19795 biometric performance standards.</a:t>
            </a:r>
            <a:endParaRPr b="0" lang="en-US" sz="18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Arial"/>
              </a:rPr>
              <a:t>Analyze attention visualizations to identify discriminative facial features and diagnose system behavior under occlusion, pose variation, and demographic differences.</a:t>
            </a:r>
            <a:endParaRPr b="0" lang="en-US" sz="18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Arial"/>
              </a:rPr>
              <a:t>Design secure biometric templates using ViT embeddings with cancelable biometrics for privacy-preserving face recognition systems.</a:t>
            </a:r>
            <a:endParaRPr b="0" lang="en-US" sz="1800" spc="-1" strike="noStrike">
              <a:solidFill>
                <a:srgbClr val="000000"/>
              </a:solidFill>
              <a:latin typeface="Arial"/>
            </a:endParaRPr>
          </a:p>
        </p:txBody>
      </p:sp>
      <p:grpSp>
        <p:nvGrpSpPr>
          <p:cNvPr id="134" name=""/>
          <p:cNvGrpSpPr/>
          <p:nvPr/>
        </p:nvGrpSpPr>
        <p:grpSpPr>
          <a:xfrm>
            <a:off x="0" y="5760"/>
            <a:ext cx="12188880" cy="448200"/>
            <a:chOff x="0" y="5760"/>
            <a:chExt cx="12188880" cy="448200"/>
          </a:xfrm>
        </p:grpSpPr>
        <p:sp>
          <p:nvSpPr>
            <p:cNvPr id="135"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36"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457200" y="1600200"/>
            <a:ext cx="8228880" cy="2971800"/>
          </a:xfrm>
          <a:prstGeom prst="rect">
            <a:avLst/>
          </a:prstGeom>
          <a:noFill/>
          <a:ln w="0">
            <a:noFill/>
          </a:ln>
        </p:spPr>
        <p:txBody>
          <a:bodyPr lIns="90000" rIns="90000" tIns="45000" bIns="45000" anchor="t">
            <a:noAutofit/>
          </a:bodyPr>
          <a:p>
            <a:pPr marL="343080" indent="-343080">
              <a:lnSpc>
                <a:spcPct val="100000"/>
              </a:lnSpc>
              <a:spcBef>
                <a:spcPts val="1417"/>
              </a:spcBef>
              <a:buClr>
                <a:srgbClr val="000000"/>
              </a:buClr>
              <a:buFont typeface="Arial"/>
              <a:buChar char="•"/>
            </a:pPr>
            <a:r>
              <a:rPr b="0" lang="en-US" sz="2400" spc="-1" strike="noStrike">
                <a:solidFill>
                  <a:srgbClr val="000000"/>
                </a:solidFill>
                <a:latin typeface="Arial"/>
              </a:rPr>
              <a:t>Advantages: Non-contact, infrastructure, acceptance</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en-US" sz="2400" spc="-1" strike="noStrike">
                <a:solidFill>
                  <a:srgbClr val="000000"/>
                </a:solidFill>
                <a:latin typeface="Arial"/>
              </a:rPr>
              <a:t>Challenges: Pose, illumination, expression, aging, occlusion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1417"/>
              </a:spcBef>
              <a:buClr>
                <a:srgbClr val="000000"/>
              </a:buClr>
              <a:buFont typeface="Arial"/>
              <a:buChar char="•"/>
              <a:tabLst>
                <a:tab algn="l" pos="0"/>
              </a:tabLst>
            </a:pPr>
            <a:r>
              <a:rPr b="0" lang="en-US" sz="2400" spc="-1" strike="noStrike">
                <a:solidFill>
                  <a:srgbClr val="000000"/>
                </a:solidFill>
                <a:latin typeface="Arial"/>
              </a:rPr>
              <a:t>Applications: Security, surveillance, ID verification</a:t>
            </a:r>
            <a:endParaRPr b="0" lang="en-US" sz="2400" spc="-1" strike="noStrike">
              <a:solidFill>
                <a:srgbClr val="000000"/>
              </a:solidFill>
              <a:latin typeface="Arial"/>
            </a:endParaRPr>
          </a:p>
        </p:txBody>
      </p:sp>
      <p:sp>
        <p:nvSpPr>
          <p:cNvPr id="138" name="PlaceHolder 9"/>
          <p:cNvSpPr/>
          <p:nvPr/>
        </p:nvSpPr>
        <p:spPr>
          <a:xfrm>
            <a:off x="460080" y="2314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Facial Biometric Systems</a:t>
            </a:r>
            <a:endParaRPr b="0" lang="en-US" sz="4000" spc="-1" strike="noStrike">
              <a:solidFill>
                <a:srgbClr val="000000"/>
              </a:solidFill>
              <a:latin typeface="Arial"/>
            </a:endParaRPr>
          </a:p>
        </p:txBody>
      </p:sp>
      <p:grpSp>
        <p:nvGrpSpPr>
          <p:cNvPr id="139" name=""/>
          <p:cNvGrpSpPr/>
          <p:nvPr/>
        </p:nvGrpSpPr>
        <p:grpSpPr>
          <a:xfrm>
            <a:off x="0" y="5760"/>
            <a:ext cx="12188880" cy="448200"/>
            <a:chOff x="0" y="5760"/>
            <a:chExt cx="12188880" cy="448200"/>
          </a:xfrm>
        </p:grpSpPr>
        <p:sp>
          <p:nvSpPr>
            <p:cNvPr id="140"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41"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45792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Acquisition → Detection → Feature Extraction → Matching</a:t>
            </a: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Evolution: Manual → Statistical → Deep Learning</a:t>
            </a: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Metrics: FAR, FRR, EER</a:t>
            </a:r>
            <a:endParaRPr b="0" lang="en-US" sz="2400" spc="-1" strike="noStrike">
              <a:solidFill>
                <a:srgbClr val="000000"/>
              </a:solidFill>
              <a:latin typeface="Arial"/>
            </a:endParaRPr>
          </a:p>
        </p:txBody>
      </p:sp>
      <p:sp>
        <p:nvSpPr>
          <p:cNvPr id="143" name="PlaceHolder 10"/>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Biometric Pipeline</a:t>
            </a:r>
            <a:endParaRPr b="0" lang="en-US" sz="4000" spc="-1" strike="noStrike">
              <a:solidFill>
                <a:srgbClr val="000000"/>
              </a:solidFill>
              <a:latin typeface="Arial"/>
            </a:endParaRPr>
          </a:p>
        </p:txBody>
      </p:sp>
      <p:grpSp>
        <p:nvGrpSpPr>
          <p:cNvPr id="144" name=""/>
          <p:cNvGrpSpPr/>
          <p:nvPr/>
        </p:nvGrpSpPr>
        <p:grpSpPr>
          <a:xfrm>
            <a:off x="0" y="5760"/>
            <a:ext cx="12188880" cy="448200"/>
            <a:chOff x="0" y="5760"/>
            <a:chExt cx="12188880" cy="448200"/>
          </a:xfrm>
        </p:grpSpPr>
        <p:sp>
          <p:nvSpPr>
            <p:cNvPr id="145"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46"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pic>
        <p:nvPicPr>
          <p:cNvPr id="147" name="" descr=""/>
          <p:cNvPicPr/>
          <p:nvPr/>
        </p:nvPicPr>
        <p:blipFill>
          <a:blip r:embed="rId1"/>
          <a:stretch/>
        </p:blipFill>
        <p:spPr>
          <a:xfrm>
            <a:off x="1828800" y="3425760"/>
            <a:ext cx="5943600" cy="2975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p:nvPr>
        </p:nvSpPr>
        <p:spPr>
          <a:xfrm>
            <a:off x="457200" y="1600200"/>
            <a:ext cx="8228880" cy="32004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Eigenfaces: Global appearance</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Fisherfaces: Discriminative, supervised</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LBP: Texture-based</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CNNs: Hierarchical learning</a:t>
            </a:r>
            <a:endParaRPr b="0" lang="en-US" sz="2400" spc="-1" strike="noStrike">
              <a:solidFill>
                <a:srgbClr val="000000"/>
              </a:solidFill>
              <a:latin typeface="Arial"/>
            </a:endParaRPr>
          </a:p>
        </p:txBody>
      </p:sp>
      <p:sp>
        <p:nvSpPr>
          <p:cNvPr id="149" name="PlaceHolder 12"/>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Handcrafted to Learned Features</a:t>
            </a:r>
            <a:endParaRPr b="0" lang="en-US" sz="4000" spc="-1" strike="noStrike">
              <a:solidFill>
                <a:srgbClr val="000000"/>
              </a:solidFill>
              <a:latin typeface="Arial"/>
            </a:endParaRPr>
          </a:p>
        </p:txBody>
      </p:sp>
      <p:grpSp>
        <p:nvGrpSpPr>
          <p:cNvPr id="150" name=""/>
          <p:cNvGrpSpPr/>
          <p:nvPr/>
        </p:nvGrpSpPr>
        <p:grpSpPr>
          <a:xfrm>
            <a:off x="0" y="5760"/>
            <a:ext cx="12188880" cy="448200"/>
            <a:chOff x="0" y="5760"/>
            <a:chExt cx="12188880" cy="448200"/>
          </a:xfrm>
        </p:grpSpPr>
        <p:sp>
          <p:nvSpPr>
            <p:cNvPr id="151"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52"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p:nvPr>
        </p:nvSpPr>
        <p:spPr>
          <a:xfrm>
            <a:off x="457200" y="1600200"/>
            <a:ext cx="8228880" cy="22860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Intra-class variation &gt; inter-class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CNNs: Limited receptive field</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Need global dependency modeling</a:t>
            </a:r>
            <a:endParaRPr b="0" lang="en-US" sz="2400" spc="-1" strike="noStrike">
              <a:solidFill>
                <a:srgbClr val="000000"/>
              </a:solidFill>
              <a:latin typeface="Arial"/>
            </a:endParaRPr>
          </a:p>
        </p:txBody>
      </p:sp>
      <p:sp>
        <p:nvSpPr>
          <p:cNvPr id="154" name="PlaceHolder 13"/>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Better Approaches?</a:t>
            </a:r>
            <a:endParaRPr b="0" lang="en-US" sz="4000" spc="-1" strike="noStrike">
              <a:solidFill>
                <a:srgbClr val="000000"/>
              </a:solidFill>
              <a:latin typeface="Arial"/>
            </a:endParaRPr>
          </a:p>
        </p:txBody>
      </p:sp>
      <p:grpSp>
        <p:nvGrpSpPr>
          <p:cNvPr id="155" name=""/>
          <p:cNvGrpSpPr/>
          <p:nvPr/>
        </p:nvGrpSpPr>
        <p:grpSpPr>
          <a:xfrm>
            <a:off x="0" y="5760"/>
            <a:ext cx="12188880" cy="448200"/>
            <a:chOff x="0" y="5760"/>
            <a:chExt cx="12188880" cy="448200"/>
          </a:xfrm>
        </p:grpSpPr>
        <p:sp>
          <p:nvSpPr>
            <p:cNvPr id="156"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57"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457200" y="1600200"/>
            <a:ext cx="8228880" cy="25146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ISO/IEC 19795: FAR &lt; 0.001%, FRR &lt; 1%</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Template protection (GDPR, BIPA)</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Demographic fairness</a:t>
            </a:r>
            <a:endParaRPr b="0" lang="en-US" sz="2400" spc="-1" strike="noStrike">
              <a:solidFill>
                <a:srgbClr val="000000"/>
              </a:solidFill>
              <a:latin typeface="Arial"/>
            </a:endParaRPr>
          </a:p>
        </p:txBody>
      </p:sp>
      <p:sp>
        <p:nvSpPr>
          <p:cNvPr id="159" name="PlaceHolder 14"/>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Biometric Requirements</a:t>
            </a:r>
            <a:endParaRPr b="0" lang="en-US" sz="4000" spc="-1" strike="noStrike">
              <a:solidFill>
                <a:srgbClr val="000000"/>
              </a:solidFill>
              <a:latin typeface="Arial"/>
            </a:endParaRPr>
          </a:p>
        </p:txBody>
      </p:sp>
      <p:grpSp>
        <p:nvGrpSpPr>
          <p:cNvPr id="160" name=""/>
          <p:cNvGrpSpPr/>
          <p:nvPr/>
        </p:nvGrpSpPr>
        <p:grpSpPr>
          <a:xfrm>
            <a:off x="0" y="5760"/>
            <a:ext cx="12188880" cy="448200"/>
            <a:chOff x="0" y="5760"/>
            <a:chExt cx="12188880" cy="448200"/>
          </a:xfrm>
        </p:grpSpPr>
        <p:sp>
          <p:nvSpPr>
            <p:cNvPr id="161"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62"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457200" y="1600200"/>
            <a:ext cx="8228880" cy="32004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Global receptive field</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Modeling part relationships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Handles occlusion &amp; variation</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Interpretable attention</a:t>
            </a:r>
            <a:endParaRPr b="0" lang="en-US" sz="2400" spc="-1" strike="noStrike">
              <a:solidFill>
                <a:srgbClr val="000000"/>
              </a:solidFill>
              <a:latin typeface="Arial"/>
            </a:endParaRPr>
          </a:p>
        </p:txBody>
      </p:sp>
      <p:sp>
        <p:nvSpPr>
          <p:cNvPr id="164" name="PlaceHolder 15"/>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Why ViT?</a:t>
            </a:r>
            <a:endParaRPr b="0" lang="en-US" sz="4000" spc="-1" strike="noStrike">
              <a:solidFill>
                <a:srgbClr val="000000"/>
              </a:solidFill>
              <a:latin typeface="Arial"/>
            </a:endParaRPr>
          </a:p>
        </p:txBody>
      </p:sp>
      <p:grpSp>
        <p:nvGrpSpPr>
          <p:cNvPr id="165" name=""/>
          <p:cNvGrpSpPr/>
          <p:nvPr/>
        </p:nvGrpSpPr>
        <p:grpSpPr>
          <a:xfrm>
            <a:off x="0" y="5760"/>
            <a:ext cx="12188880" cy="448200"/>
            <a:chOff x="0" y="5760"/>
            <a:chExt cx="12188880" cy="448200"/>
          </a:xfrm>
        </p:grpSpPr>
        <p:sp>
          <p:nvSpPr>
            <p:cNvPr id="166"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67"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457200" y="1600200"/>
            <a:ext cx="8228880" cy="25146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400" spc="-1" strike="noStrike">
                <a:solidFill>
                  <a:srgbClr val="000000"/>
                </a:solidFill>
                <a:latin typeface="Arial"/>
              </a:rPr>
              <a:t>224x224 image → 14x14 patches</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Each patch: 16x16</a:t>
            </a:r>
            <a:endParaRPr b="0" lang="en-US" sz="2400" spc="-1" strike="noStrike">
              <a:solidFill>
                <a:srgbClr val="000000"/>
              </a:solidFill>
              <a:latin typeface="Arial"/>
            </a:endParaRPr>
          </a:p>
          <a:p>
            <a:pPr marL="343080" indent="0">
              <a:lnSpc>
                <a:spcPct val="100000"/>
              </a:lnSpc>
              <a:spcBef>
                <a:spcPts val="641"/>
              </a:spcBef>
              <a:buNone/>
              <a:tabLst>
                <a:tab algn="l" pos="0"/>
              </a:tabLst>
            </a:pPr>
            <a:endParaRPr b="0" lang="en-US" sz="2400" spc="-1" strike="noStrike">
              <a:solidFill>
                <a:srgbClr val="000000"/>
              </a:solidFill>
              <a:latin typeface="Arial"/>
            </a:endParaRPr>
          </a:p>
          <a:p>
            <a:pPr marL="343080" indent="-343080">
              <a:lnSpc>
                <a:spcPct val="100000"/>
              </a:lnSpc>
              <a:spcBef>
                <a:spcPts val="641"/>
              </a:spcBef>
              <a:buClr>
                <a:srgbClr val="000000"/>
              </a:buClr>
              <a:buFont typeface="Arial"/>
              <a:buChar char="•"/>
              <a:tabLst>
                <a:tab algn="l" pos="0"/>
              </a:tabLst>
            </a:pPr>
            <a:r>
              <a:rPr b="0" lang="en-US" sz="2400" spc="-1" strike="noStrike">
                <a:solidFill>
                  <a:srgbClr val="000000"/>
                </a:solidFill>
                <a:latin typeface="Arial"/>
              </a:rPr>
              <a:t>Position embedding + linear projection</a:t>
            </a:r>
            <a:endParaRPr b="0" lang="en-US" sz="2400" spc="-1" strike="noStrike">
              <a:solidFill>
                <a:srgbClr val="000000"/>
              </a:solidFill>
              <a:latin typeface="Arial"/>
            </a:endParaRPr>
          </a:p>
        </p:txBody>
      </p:sp>
      <p:sp>
        <p:nvSpPr>
          <p:cNvPr id="169" name="PlaceHolder 17"/>
          <p:cNvSpPr/>
          <p:nvPr/>
        </p:nvSpPr>
        <p:spPr>
          <a:xfrm>
            <a:off x="457200" y="274680"/>
            <a:ext cx="8226360" cy="113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tabLst>
                <a:tab algn="l" pos="0"/>
              </a:tabLst>
            </a:pPr>
            <a:r>
              <a:rPr b="1" lang="en-US" sz="4000" spc="-1" strike="noStrike">
                <a:solidFill>
                  <a:srgbClr val="1e6a39"/>
                </a:solidFill>
                <a:latin typeface="Arial"/>
              </a:rPr>
              <a:t>Pixels to Patches</a:t>
            </a:r>
            <a:endParaRPr b="0" lang="en-US" sz="4000" spc="-1" strike="noStrike">
              <a:solidFill>
                <a:srgbClr val="000000"/>
              </a:solidFill>
              <a:latin typeface="Arial"/>
            </a:endParaRPr>
          </a:p>
        </p:txBody>
      </p:sp>
      <p:grpSp>
        <p:nvGrpSpPr>
          <p:cNvPr id="170" name=""/>
          <p:cNvGrpSpPr/>
          <p:nvPr/>
        </p:nvGrpSpPr>
        <p:grpSpPr>
          <a:xfrm>
            <a:off x="0" y="5760"/>
            <a:ext cx="12188880" cy="448200"/>
            <a:chOff x="0" y="5760"/>
            <a:chExt cx="12188880" cy="448200"/>
          </a:xfrm>
        </p:grpSpPr>
        <p:sp>
          <p:nvSpPr>
            <p:cNvPr id="171" name=""/>
            <p:cNvSpPr/>
            <p:nvPr/>
          </p:nvSpPr>
          <p:spPr>
            <a:xfrm>
              <a:off x="0" y="5760"/>
              <a:ext cx="12188880" cy="448200"/>
            </a:xfrm>
            <a:prstGeom prst="rect">
              <a:avLst/>
            </a:prstGeom>
            <a:solidFill>
              <a:srgbClr val="004e42"/>
            </a:solidFill>
            <a:ln w="0">
              <a:solidFill>
                <a:srgbClr val="1f4e79"/>
              </a:solid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ffffff"/>
                </a:solidFill>
                <a:latin typeface="Arial"/>
                <a:ea typeface="DejaVu Sans"/>
              </a:endParaRPr>
            </a:p>
          </p:txBody>
        </p:sp>
        <p:sp>
          <p:nvSpPr>
            <p:cNvPr id="172" name=""/>
            <p:cNvSpPr/>
            <p:nvPr/>
          </p:nvSpPr>
          <p:spPr>
            <a:xfrm>
              <a:off x="36360" y="21960"/>
              <a:ext cx="12115800" cy="6480"/>
            </a:xfrm>
            <a:prstGeom prst="line">
              <a:avLst/>
            </a:prstGeom>
            <a:ln w="29160">
              <a:solidFill>
                <a:srgbClr val="ffcd00"/>
              </a:solidFill>
              <a:round/>
            </a:ln>
          </p:spPr>
          <p:style>
            <a:lnRef idx="0"/>
            <a:fillRef idx="0"/>
            <a:effectRef idx="0"/>
            <a:fontRef idx="minor"/>
          </p:style>
          <p:txBody>
            <a:bodyPr lIns="104400" rIns="104400" tIns="-52920" bIns="-52920" anchor="ctr" anchorCtr="1">
              <a:noAutofit/>
            </a:bodyPr>
            <a:p>
              <a:endParaRPr b="0" lang="en-US" sz="1800" spc="-1" strike="noStrike">
                <a:solidFill>
                  <a:srgbClr val="000000"/>
                </a:solidFill>
                <a:latin typeface="Arial"/>
                <a:ea typeface="DejaVu Sans"/>
              </a:endParaRPr>
            </a:p>
          </p:txBody>
        </p:sp>
      </p:grpSp>
      <p:pic>
        <p:nvPicPr>
          <p:cNvPr id="173" name="" descr=""/>
          <p:cNvPicPr/>
          <p:nvPr/>
        </p:nvPicPr>
        <p:blipFill>
          <a:blip r:embed="rId1"/>
          <a:stretch/>
        </p:blipFill>
        <p:spPr>
          <a:xfrm>
            <a:off x="1564200" y="3958200"/>
            <a:ext cx="5715000" cy="28609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725</TotalTime>
  <Application>LibreOffice/7.4.7.2$Linux_X86_64 LibreOffice_project/40$Build-2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2025-06-12T09:51:55Z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