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D5B46F6-57B7-4519-9015-77CEB407E6B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84600" y="572040"/>
            <a:ext cx="6703920" cy="3770640"/>
          </a:xfrm>
          <a:prstGeom prst="rect">
            <a:avLst/>
          </a:prstGeom>
          <a:ln w="0">
            <a:noFill/>
          </a:ln>
        </p:spPr>
      </p:sp>
      <p:sp>
        <p:nvSpPr>
          <p:cNvPr id="179" name="PlaceHolder 2"/>
          <p:cNvSpPr>
            <a:spLocks noGrp="1"/>
          </p:cNvSpPr>
          <p:nvPr>
            <p:ph type="body"/>
          </p:nvPr>
        </p:nvSpPr>
        <p:spPr>
          <a:xfrm>
            <a:off x="457200" y="4777560"/>
            <a:ext cx="6216840" cy="4525200"/>
          </a:xfrm>
          <a:prstGeom prst="rect">
            <a:avLst/>
          </a:prstGeom>
          <a:noFill/>
          <a:ln w="0">
            <a:noFill/>
          </a:ln>
        </p:spPr>
        <p:txBody>
          <a:bodyPr lIns="0" rIns="0" tIns="0" bIns="0" anchor="t">
            <a:noAutofit/>
          </a:bodyPr>
          <a:p>
            <a:pPr marL="216000" indent="0">
              <a:lnSpc>
                <a:spcPct val="100000"/>
              </a:lnSpc>
              <a:buNone/>
              <a:tabLst>
                <a:tab algn="l" pos="0"/>
              </a:tabLst>
            </a:pPr>
            <a:r>
              <a:rPr b="1" lang="en-US" sz="2000" spc="-1" strike="noStrike">
                <a:solidFill>
                  <a:srgbClr val="000000"/>
                </a:solidFill>
                <a:latin typeface="Arial"/>
              </a:rPr>
              <a:t>Welcome to Week 1 , today we will be starting with Transformer Architectures in Biometrics, exploring how transformer models, originally developed for natural language processing, have revolutionized biometric analysis. </a:t>
            </a:r>
            <a:endParaRPr b="0" lang="en-US" sz="2000" spc="-1" strike="noStrike">
              <a:solidFill>
                <a:srgbClr val="000000"/>
              </a:solidFill>
              <a:latin typeface="Arial"/>
            </a:endParaRPr>
          </a:p>
          <a:p>
            <a:pPr marL="216000" indent="0">
              <a:lnSpc>
                <a:spcPct val="100000"/>
              </a:lnSpc>
              <a:buNone/>
              <a:tabLst>
                <a:tab algn="l" pos="0"/>
              </a:tabLst>
            </a:pPr>
            <a:endParaRPr b="0" lang="en-US" sz="2200" spc="-1" strike="noStrike">
              <a:solidFill>
                <a:srgbClr val="000000"/>
              </a:solidFill>
              <a:latin typeface="Arial"/>
            </a:endParaRPr>
          </a:p>
          <a:p>
            <a:pPr marL="216000" indent="0">
              <a:lnSpc>
                <a:spcPct val="100000"/>
              </a:lnSpc>
              <a:buNone/>
              <a:tabLst>
                <a:tab algn="l" pos="0"/>
              </a:tabLst>
            </a:pPr>
            <a:r>
              <a:rPr b="1" lang="en-US" sz="2000" spc="-1" strike="noStrike">
                <a:solidFill>
                  <a:srgbClr val="000000"/>
                </a:solidFill>
                <a:latin typeface="Arial"/>
              </a:rPr>
              <a:t>These architectures offer a unified approach across different biometric modalities—from faces to fingerprints, iris patterns to voice recognition. </a:t>
            </a:r>
            <a:endParaRPr b="0" lang="en-US" sz="20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0920" cy="3427920"/>
          </a:xfrm>
          <a:prstGeom prst="rect">
            <a:avLst/>
          </a:prstGeom>
          <a:ln w="0">
            <a:noFill/>
          </a:ln>
        </p:spPr>
      </p:sp>
      <p:sp>
        <p:nvSpPr>
          <p:cNvPr id="205"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Arial"/>
              </a:rPr>
              <a:t>Let's explore key transformer variants adapted for different biometric modalities. Vision Transformers (ViT) have revolutionized image-based biometrics by treating images as sequences of patches. These work exceptionally well for face, fingerprint, and iris recognition by capturing global relationships between image regions.</a:t>
            </a:r>
            <a:endParaRPr b="0" lang="en-US" sz="12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Audio transformers adapt the architecture for voice biometrics by tokenizing spectrograms or waveforms. These models capture temporal patterns while maintaining global context across the entire utterance.</a:t>
            </a:r>
            <a:endParaRPr b="0" lang="en-US" sz="12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Cross/Multi-modal transformers extend the architecture to handle multiple biometric modalities simultaneously. They use modality-specific tokenization followed by cross-attention mechanisms that learn relationships between different biometric signals.</a:t>
            </a:r>
            <a:endParaRPr b="0" lang="en-US" sz="12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Efficient transformer variants address deployment concerns by reducing computational requirements through techniques like sparse attention, low-rank approximations, and knowledge distillation.</a:t>
            </a:r>
            <a:endParaRPr b="0" lang="en-US" sz="12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taxonomy shows how these variants relate to each other and their biometric applications. This diversity of approaches demonstrates the flexibility of the transformer architecture while maintaining its core self-attention concept across implementations.</a:t>
            </a:r>
            <a:endParaRPr b="0" lang="en-US" sz="1200" spc="-1" strike="noStrike">
              <a:solidFill>
                <a:srgbClr val="000000"/>
              </a:solidFill>
              <a:latin typeface="Arial"/>
            </a:endParaRPr>
          </a:p>
        </p:txBody>
      </p:sp>
      <p:sp>
        <p:nvSpPr>
          <p:cNvPr id="206" name="PlaceHolder 3"/>
          <p:cNvSpPr>
            <a:spLocks noGrp="1"/>
          </p:cNvSpPr>
          <p:nvPr>
            <p:ph type="sldNum" idx="18"/>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19221DBB-2F63-4073-A38B-01B0F53ACDD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43000" y="685800"/>
            <a:ext cx="4570920" cy="3427920"/>
          </a:xfrm>
          <a:prstGeom prst="rect">
            <a:avLst/>
          </a:prstGeom>
          <a:ln w="0">
            <a:noFill/>
          </a:ln>
        </p:spPr>
      </p:sp>
      <p:sp>
        <p:nvSpPr>
          <p:cNvPr id="208"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Arial"/>
              </a:rPr>
              <a:t>Let's examine a concrete application: Vision Transformers for vein biometric recognition. Vein patterns offer secure biometric identification as they're internal to the body and difficult to spoof, but they present challenges due to low contrast and sensitivity to imaging conditions.</a:t>
            </a:r>
            <a:endParaRPr b="0" lang="en-US" sz="12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architecture shown adapts Vision Transformers for this task. It divides vein images into patches, processes them through transformer encoders, and produces a compressed representation for matching. The unique aspect is how pre-training is handled—the model is first trained on a large dataset of general images, then fine-tuned specifically on vein images.</a:t>
            </a:r>
            <a:endParaRPr b="0" lang="en-US" sz="12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What's remarkable is the performance on limited training data. Traditional CNN approaches require substantial vein samples, but transformer models leverage transfer learning to achieve superior performance with fewer samples—a critical advantage in biometrics where collecting large datasets is often impractical.</a:t>
            </a:r>
            <a:endParaRPr b="0" lang="en-US" sz="12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attention visualization reveals how the model focuses on vascular bifurcations and distinctive pattern regions, demonstrating an ability to identify the most discriminative features automatically.</a:t>
            </a:r>
            <a:endParaRPr b="0" lang="en-US" sz="1200" spc="-1" strike="noStrike">
              <a:solidFill>
                <a:srgbClr val="000000"/>
              </a:solidFill>
              <a:latin typeface="Arial"/>
            </a:endParaRPr>
          </a:p>
        </p:txBody>
      </p:sp>
      <p:sp>
        <p:nvSpPr>
          <p:cNvPr id="209" name="PlaceHolder 3"/>
          <p:cNvSpPr>
            <a:spLocks noGrp="1"/>
          </p:cNvSpPr>
          <p:nvPr>
            <p:ph type="sldNum" idx="19"/>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25BA2D2-9CD2-4E78-9520-AF6F62C8863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43000" y="685800"/>
            <a:ext cx="4570920" cy="3427920"/>
          </a:xfrm>
          <a:prstGeom prst="rect">
            <a:avLst/>
          </a:prstGeom>
          <a:ln w="0">
            <a:noFill/>
          </a:ln>
        </p:spPr>
      </p:sp>
      <p:sp>
        <p:nvSpPr>
          <p:cNvPr id="211"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100" spc="-1" strike="noStrike">
                <a:solidFill>
                  <a:srgbClr val="000000"/>
                </a:solidFill>
                <a:latin typeface="Arial"/>
              </a:rPr>
              <a:t>Our second case study examines Cross-Spectral Vision Transformers (CS-ViT) for biometric authentication across different sensing modalities. This addresses a common practical challenge: matching biometric samples captured under different conditions, like visible light versus infrared.</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The architecture incorporates specialized cross-attention mechanisms that learn correlations between different spectral domains. By processing multiple spectral inputs simultaneously, the model identifies modality-invariant features while suppressing spectrum-specific variations.</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Performance comparisons with traditional methods show significant improvements in cross-spectral matching accuracy. While conventional approaches see substantial performance drops when matching across spectral domains, CS-ViT maintains consistent accuracy.</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The attention visualization reveals particularly interesting insights: it shows how the model attends to the same underlying anatomical structures despite their different appearances across spectral domains. This demonstrates the transformer's ability to discover invariant biometric features—a capability that traditional architectures struggle to achieve without explicit guidance.</a:t>
            </a:r>
            <a:endParaRPr b="0" lang="en-US" sz="1100" spc="-1" strike="noStrike">
              <a:solidFill>
                <a:srgbClr val="000000"/>
              </a:solidFill>
              <a:latin typeface="Arial"/>
            </a:endParaRPr>
          </a:p>
        </p:txBody>
      </p:sp>
      <p:sp>
        <p:nvSpPr>
          <p:cNvPr id="212" name="PlaceHolder 3"/>
          <p:cNvSpPr>
            <a:spLocks noGrp="1"/>
          </p:cNvSpPr>
          <p:nvPr>
            <p:ph type="sldNum" idx="20"/>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709AB27-64D2-487E-8D88-C6A01E1EB8F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0920" cy="3427920"/>
          </a:xfrm>
          <a:prstGeom prst="rect">
            <a:avLst/>
          </a:prstGeom>
          <a:ln w="0">
            <a:noFill/>
          </a:ln>
        </p:spPr>
      </p:sp>
      <p:sp>
        <p:nvSpPr>
          <p:cNvPr id="214"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050" spc="-1" strike="noStrike">
                <a:solidFill>
                  <a:srgbClr val="000000"/>
                </a:solidFill>
                <a:latin typeface="Arial"/>
              </a:rPr>
              <a:t>Attention visualization is a powerful tool for understanding how transformers process biometric data. Attention rollout techniques aggregate attention weights across layers to provide global interpretation of how information flows through the model. This helps identify which input elements most influence the output.</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Through attention visualization, we can identify salient biometric features—the regions or patterns that most strongly influence identity decisions. This often reveals that transformers learn to focus on the same distinctive features that human experts would use, but can also discover novel discriminative patterns.</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Attention patterns can also be used for explainability in biometric decisions, addressing the "black box" concerns often raised with deep learning systems. When a biometric system rejects or accepts an identity claim, attention visualization can help explain which features influenced that decision.</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Analyzing attention across demographic groups provides insights into potential biases in biometric systems. Different attention patterns across groups might indicate inequitable feature importance, helping identify and mitigate biometric fairness issues.</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The examples show attention visualizations across different biometric samples, revealing how attention targets identity-distinctive features that vary across individuals.</a:t>
            </a:r>
            <a:endParaRPr b="0" lang="en-US" sz="1050" spc="-1" strike="noStrike">
              <a:solidFill>
                <a:srgbClr val="000000"/>
              </a:solidFill>
              <a:latin typeface="Arial"/>
            </a:endParaRPr>
          </a:p>
        </p:txBody>
      </p:sp>
      <p:sp>
        <p:nvSpPr>
          <p:cNvPr id="215" name="PlaceHolder 3"/>
          <p:cNvSpPr>
            <a:spLocks noGrp="1"/>
          </p:cNvSpPr>
          <p:nvPr>
            <p:ph type="sldNum" idx="21"/>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C5131F5-D7B9-45AC-A0A3-AD2989E3EAC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0920" cy="3427920"/>
          </a:xfrm>
          <a:prstGeom prst="rect">
            <a:avLst/>
          </a:prstGeom>
          <a:ln w="0">
            <a:noFill/>
          </a:ln>
        </p:spPr>
      </p:sp>
      <p:sp>
        <p:nvSpPr>
          <p:cNvPr id="217"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100" spc="-1" strike="noStrike">
                <a:solidFill>
                  <a:srgbClr val="000000"/>
                </a:solidFill>
                <a:latin typeface="Arial"/>
              </a:rPr>
              <a:t>To summarize our key takeaways: Transformers provide a unified architecture for biometric analysis through their parallel processing and global context understanding. This represents a significant advancement over traditional approaches that required modality-specific architectures.</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The core advantages include the ability to capture long-range dependencies, interpretable attention mechanisms, and cross-modal adaptability. These properties make transformers particularly well-suited for biometric applications where relationships between features often matter more than the features themselves.</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In practice, attention visualization offers a powerful tool for analyzing how transformers process biometric data, providing insights into feature importance and potential biases.</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Looking forward, we anticipate specialized transformer architectures optimized for specific biometric tasks, efficiency improvements for deployment on resource-constrained devices, and enhanced privacy-preserving techniques.</a:t>
            </a:r>
            <a:endParaRPr b="0" lang="en-US" sz="11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100" spc="-1" strike="noStrike">
                <a:solidFill>
                  <a:srgbClr val="000000"/>
                </a:solidFill>
                <a:latin typeface="Arial"/>
              </a:rPr>
              <a:t>As we move to the lab component, you'll directly implement attention visualization techniques to gain hands-on experience with these concepts.</a:t>
            </a:r>
            <a:endParaRPr b="0" lang="en-US" sz="1100" spc="-1" strike="noStrike">
              <a:solidFill>
                <a:srgbClr val="000000"/>
              </a:solidFill>
              <a:latin typeface="Arial"/>
            </a:endParaRPr>
          </a:p>
        </p:txBody>
      </p:sp>
      <p:sp>
        <p:nvSpPr>
          <p:cNvPr id="218" name="PlaceHolder 3"/>
          <p:cNvSpPr>
            <a:spLocks noGrp="1"/>
          </p:cNvSpPr>
          <p:nvPr>
            <p:ph type="sldNum" idx="22"/>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4649482-D71B-4976-902F-A0BA80347BE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0920" cy="3427920"/>
          </a:xfrm>
          <a:prstGeom prst="rect">
            <a:avLst/>
          </a:prstGeom>
          <a:ln w="0">
            <a:noFill/>
          </a:ln>
        </p:spPr>
      </p:sp>
      <p:sp>
        <p:nvSpPr>
          <p:cNvPr id="220"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Arial"/>
              </a:rPr>
              <a:t>Next week, we'll build on these foundational concepts to explore transformer models specifically for fingerprint feature extraction. We'll examine how self-attention mechanisms can identify and process minutiae points and ridge patterns, and how hybrid CNN-transformer architectures leverage the strengths of both approaches.</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visualization teases some of the attention patterns we'll explore, showing how transformers attend differently to core points, bifurcations, and ridge endings in fingerprint analysis. The lab will provide hands-on experience implementing these fingerprint-specific transformer applications.</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Please review the resource links provided for deeper exploration of today's concepts. The primary papers are essential reading, particularly Vaswani's original transformer paper and the recent applications in biometrics. The supporting resources provide excellent visualizations and tutorials that will help solidify your understanding.</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Now, let's transition to our lab session where you'll implement attention visualization techniques to see these concepts in action.</a:t>
            </a:r>
            <a:endParaRPr b="0" lang="en-US" sz="1200" spc="-1" strike="noStrike">
              <a:solidFill>
                <a:srgbClr val="000000"/>
              </a:solidFill>
              <a:latin typeface="Arial"/>
            </a:endParaRPr>
          </a:p>
        </p:txBody>
      </p:sp>
      <p:sp>
        <p:nvSpPr>
          <p:cNvPr id="221" name="PlaceHolder 3"/>
          <p:cNvSpPr>
            <a:spLocks noGrp="1"/>
          </p:cNvSpPr>
          <p:nvPr>
            <p:ph type="sldNum" idx="23"/>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A0D20BE-DEA6-4FB1-87F0-8B1559C4E72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1143000" y="685800"/>
            <a:ext cx="4570920" cy="3427920"/>
          </a:xfrm>
          <a:prstGeom prst="rect">
            <a:avLst/>
          </a:prstGeom>
          <a:ln w="0">
            <a:noFill/>
          </a:ln>
        </p:spPr>
      </p:sp>
      <p:sp>
        <p:nvSpPr>
          <p:cNvPr id="181" name="PlaceHolder 2"/>
          <p:cNvSpPr>
            <a:spLocks noGrp="1"/>
          </p:cNvSpPr>
          <p:nvPr>
            <p:ph type="body"/>
          </p:nvPr>
        </p:nvSpPr>
        <p:spPr>
          <a:xfrm>
            <a:off x="685800" y="4451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300" spc="-1" strike="noStrike">
                <a:solidFill>
                  <a:srgbClr val="000000"/>
                </a:solidFill>
                <a:latin typeface="Arial"/>
              </a:rPr>
              <a:t>By the end of today's lecture, you should be able to understand the fundamental components of transformer architectures and articulate how they differ from traditional RNNs. </a:t>
            </a:r>
            <a:endParaRPr b="0" lang="en-US" sz="13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300" spc="-1" strike="noStrike">
                <a:solidFill>
                  <a:srgbClr val="000000"/>
                </a:solidFill>
                <a:latin typeface="Arial"/>
              </a:rPr>
              <a:t>You'll identify the key components of attention mechanisms and explain their relevance to biometric analysis. </a:t>
            </a:r>
            <a:endParaRPr b="0" lang="en-US" sz="13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300" spc="-1" strike="noStrike">
                <a:solidFill>
                  <a:srgbClr val="000000"/>
                </a:solidFill>
                <a:latin typeface="Arial"/>
              </a:rPr>
              <a:t>We'll analyze how self-attention captures relationships between biometric traits, which is crucial for recognition tasks. </a:t>
            </a:r>
            <a:endParaRPr b="0" lang="en-US" sz="13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300" spc="-1" strike="noStrike">
                <a:solidFill>
                  <a:srgbClr val="000000"/>
                </a:solidFill>
                <a:latin typeface="Arial"/>
              </a:rPr>
              <a:t>Finally, you'll recognize how transformers can be adapted across multiple biometric modalities, providing a unified framework that previous approaches lacked. </a:t>
            </a:r>
            <a:endParaRPr b="0" lang="en-US" sz="13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300" spc="-1" strike="noStrike">
                <a:solidFill>
                  <a:srgbClr val="000000"/>
                </a:solidFill>
                <a:latin typeface="Arial"/>
              </a:rPr>
              <a:t>Our terminal learning objective is for you to explain transformer applications in biometrics and implement attention visualization that I will demonstrate in today’s lab.</a:t>
            </a:r>
            <a:endParaRPr b="0" lang="en-US" sz="1300" spc="-1" strike="noStrike">
              <a:solidFill>
                <a:srgbClr val="000000"/>
              </a:solidFill>
              <a:latin typeface="Arial"/>
            </a:endParaRPr>
          </a:p>
        </p:txBody>
      </p:sp>
      <p:sp>
        <p:nvSpPr>
          <p:cNvPr id="182" name="PlaceHolder 3"/>
          <p:cNvSpPr>
            <a:spLocks noGrp="1"/>
          </p:cNvSpPr>
          <p:nvPr>
            <p:ph type="sldNum" idx="10"/>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5FD720D-284A-443E-8A4E-9BFB8910A86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1143000" y="685800"/>
            <a:ext cx="4570920" cy="3427920"/>
          </a:xfrm>
          <a:prstGeom prst="rect">
            <a:avLst/>
          </a:prstGeom>
          <a:ln w="0">
            <a:noFill/>
          </a:ln>
        </p:spPr>
      </p:sp>
      <p:sp>
        <p:nvSpPr>
          <p:cNvPr id="184"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050" spc="-1" strike="noStrike">
                <a:solidFill>
                  <a:srgbClr val="000000"/>
                </a:solidFill>
                <a:latin typeface="Arial"/>
              </a:rPr>
              <a:t>Let's begin with the evolution of neural architectures leading to transformers. </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Traditional approaches to biometric analysis relied on specialized architectures for each modality. </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Convolutional Neural Networks excelled at extracting spatial patterns from image-based biometrics like faces and fingerprints, while </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Recurrent Neural Networks handled sequential data like voice patterns. However, they suffered from fundamental limitations: they process data sequentially, one element at a time, creating computational bottlenecks. </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They struggled with the vanishing gradient problem, making it difficult to capture long-range dependencies. As biometric systems needed to process more complex patterns, these limitations became increasingly problematic.</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The timeline shows this evolution from specialized architectures to the unified transformer approach. The key insight was that we needed parallelizable architectures capable of capturing global context across all elements simultaneously—exactly what transformers provide. This shift represents a fundamental rethinking of how neural networks process biometric data.</a:t>
            </a:r>
            <a:endParaRPr b="0" lang="en-US" sz="1050" spc="-1" strike="noStrike">
              <a:solidFill>
                <a:srgbClr val="000000"/>
              </a:solidFill>
              <a:latin typeface="Arial"/>
            </a:endParaRPr>
          </a:p>
        </p:txBody>
      </p:sp>
      <p:sp>
        <p:nvSpPr>
          <p:cNvPr id="185" name="PlaceHolder 3"/>
          <p:cNvSpPr>
            <a:spLocks noGrp="1"/>
          </p:cNvSpPr>
          <p:nvPr>
            <p:ph type="sldNum" idx="11"/>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B07FBD8-D45D-4840-A0BD-AB13FE28026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1143000" y="685800"/>
            <a:ext cx="4570920" cy="3427920"/>
          </a:xfrm>
          <a:prstGeom prst="rect">
            <a:avLst/>
          </a:prstGeom>
          <a:ln w="0">
            <a:noFill/>
          </a:ln>
        </p:spPr>
      </p:sp>
      <p:sp>
        <p:nvSpPr>
          <p:cNvPr id="187" name="PlaceHolder 2"/>
          <p:cNvSpPr>
            <a:spLocks noGrp="1"/>
          </p:cNvSpPr>
          <p:nvPr>
            <p:ph type="body"/>
          </p:nvPr>
        </p:nvSpPr>
        <p:spPr>
          <a:xfrm>
            <a:off x="685800" y="4271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Arial"/>
              </a:rPr>
              <a:t>Here we see the landmark transformer architecture introduced by Vaswani and colleagues in their 2017 paper "Attention Is All You Need." The architecture consists of an encoder-decoder structure, though for many biometric applications, we often use only the encoder component.</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key innovation lies in how transformers process information. Unlike RNNs that analyze sequential inputs one at a time, transformers process all elements in parallel, significantly speeding up computation. The self-attention mechanism, which we'll examine in a moment, replaces recurrence by directly modeling relationships between all elements.</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This architecture offers remarkable modular design, with identical blocks stacked together, making it adaptable to different biometric data types. If you notice each layer contains self-attention followed by feed-forward networks, with residual connections and layer normalization maintaining gradient flow. </a:t>
            </a:r>
            <a:endParaRPr b="0" lang="en-US" sz="1200" spc="-1" strike="noStrike">
              <a:solidFill>
                <a:srgbClr val="000000"/>
              </a:solidFill>
              <a:latin typeface="Arial"/>
            </a:endParaRPr>
          </a:p>
          <a:p>
            <a:pPr marL="216000" indent="0">
              <a:lnSpc>
                <a:spcPct val="100000"/>
              </a:lnSpc>
              <a:buNone/>
              <a:tabLst>
                <a:tab algn="l" pos="0"/>
              </a:tabLst>
            </a:pPr>
            <a:endParaRPr b="0" lang="en-US" sz="12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architecture's strength lies in its simplicity and scalability—the same basic structure works across modalities because it operates on abstract token representations rather than raw inputs.</a:t>
            </a:r>
            <a:endParaRPr b="0" lang="en-US" sz="1200" spc="-1" strike="noStrike">
              <a:solidFill>
                <a:srgbClr val="000000"/>
              </a:solidFill>
              <a:latin typeface="Arial"/>
            </a:endParaRPr>
          </a:p>
        </p:txBody>
      </p:sp>
      <p:sp>
        <p:nvSpPr>
          <p:cNvPr id="188" name="PlaceHolder 3"/>
          <p:cNvSpPr>
            <a:spLocks noGrp="1"/>
          </p:cNvSpPr>
          <p:nvPr>
            <p:ph type="sldNum" idx="12"/>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EC958140-7C88-4B4B-92D9-E005F2163DA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1143000" y="685800"/>
            <a:ext cx="4570920" cy="3427920"/>
          </a:xfrm>
          <a:prstGeom prst="rect">
            <a:avLst/>
          </a:prstGeom>
          <a:ln w="0">
            <a:noFill/>
          </a:ln>
        </p:spPr>
      </p:sp>
      <p:sp>
        <p:nvSpPr>
          <p:cNvPr id="190" name="PlaceHolder 2"/>
          <p:cNvSpPr>
            <a:spLocks noGrp="1"/>
          </p:cNvSpPr>
          <p:nvPr>
            <p:ph type="body"/>
          </p:nvPr>
        </p:nvSpPr>
        <p:spPr>
          <a:xfrm>
            <a:off x="685800" y="4307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Arial"/>
              </a:rPr>
              <a:t>One of the biggest challenges with self-attention is that it's inherently permutation-invariant—it doesn't consider the order or spatial arrangement of elements. This poses a problem for biometric data where spatial relationships are crucial.</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solution comes through positional encodings—learned or fixed vectors added to input embeddings to inject spatial or sequential information. In the original transformer, these are sinusoidal functions with different frequencies.</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In biometric applications, we adapt positional encodings to the specific data type: For sequential data like voice patterns, we use standard 1D positional encodings based on position in the sequence. For spatial data like fingerprint minutiae or facial landmarks, we incorporate 2D positional information to preserve spatial relationships. For image-based biometrics processed through Vision Transformers, we use grid-based positional encodings based on patch position.</a:t>
            </a:r>
            <a:endParaRPr b="0" lang="en-US" sz="12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visualization shows patterns of these positional encodings—notice how they create unique signatures for different positions while maintaining consistent relationships between neighboring positions, which helps the model understand spatial arrangements in biometric patterns.</a:t>
            </a:r>
            <a:endParaRPr b="0" lang="en-US" sz="1200" spc="-1" strike="noStrike">
              <a:solidFill>
                <a:srgbClr val="000000"/>
              </a:solidFill>
              <a:latin typeface="Arial"/>
            </a:endParaRPr>
          </a:p>
        </p:txBody>
      </p:sp>
      <p:sp>
        <p:nvSpPr>
          <p:cNvPr id="191" name="PlaceHolder 3"/>
          <p:cNvSpPr>
            <a:spLocks noGrp="1"/>
          </p:cNvSpPr>
          <p:nvPr>
            <p:ph type="sldNum" idx="13"/>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D31709A3-5C11-4E13-B11D-AA89A6A9143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1143000" y="685800"/>
            <a:ext cx="4570920" cy="3427920"/>
          </a:xfrm>
          <a:prstGeom prst="rect">
            <a:avLst/>
          </a:prstGeom>
          <a:ln w="0">
            <a:noFill/>
          </a:ln>
        </p:spPr>
      </p:sp>
      <p:sp>
        <p:nvSpPr>
          <p:cNvPr id="193"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050" spc="-1" strike="noStrike">
                <a:solidFill>
                  <a:srgbClr val="000000"/>
                </a:solidFill>
                <a:latin typeface="Arial"/>
              </a:rPr>
              <a:t>Self-attention is the transformative innovation that enables transformers to excel at biometric analysis. </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For each element in our input, we create three vectors through learned linear projections: Query, Key, and Value vectors. These vectors serve different roles in the attention calculation. The Query represents what the current element is "looking for," the Key represents what other elements "offer," and the Value contains the actual information to be aggregated.</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Attention weights are calculated using the formula shown: Softmax(QK^T/√d_k)V. This means we compute dot products between the Query vector of one element and the Key vectors of all elements, scale by the square root of the key dimension, apply softmax to get a probability distribution, and then use these weights to create a weighted sum of the Value vectors.</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The multi-head attention mechanism runs this process multiple times in parallel with different learned projections. This allows the model to jointly attend to information from different representation subspaces at different positions—critical for biometric analysis where features exist at multiple scales and relationships.</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The visualization shows this process applied to biometric data, where attention helps the model focus on identity-significant features while contextualizing them with surrounding information.</a:t>
            </a:r>
            <a:endParaRPr b="0" lang="en-US" sz="1050" spc="-1" strike="noStrike">
              <a:solidFill>
                <a:srgbClr val="000000"/>
              </a:solidFill>
              <a:latin typeface="Arial"/>
            </a:endParaRPr>
          </a:p>
        </p:txBody>
      </p:sp>
      <p:sp>
        <p:nvSpPr>
          <p:cNvPr id="194" name="PlaceHolder 3"/>
          <p:cNvSpPr>
            <a:spLocks noGrp="1"/>
          </p:cNvSpPr>
          <p:nvPr>
            <p:ph type="sldNum" idx="14"/>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DCD6717-0F70-4225-8787-8377955598D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1143000" y="685800"/>
            <a:ext cx="4570920" cy="3427920"/>
          </a:xfrm>
          <a:prstGeom prst="rect">
            <a:avLst/>
          </a:prstGeom>
          <a:ln w="0">
            <a:noFill/>
          </a:ln>
        </p:spPr>
      </p:sp>
      <p:sp>
        <p:nvSpPr>
          <p:cNvPr id="196"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300" spc="-1" strike="noStrike">
                <a:solidFill>
                  <a:srgbClr val="000000"/>
                </a:solidFill>
                <a:latin typeface="Arial"/>
              </a:rPr>
              <a:t>A fundamental advantage of transformers is their unified architecture across biometric modalities. Traditional approaches required specialized architectures for different biometrics: CNNs for image-based data like fingerprints, faces, or iris patterns; RNNs or LSTMs for sequential data like voice; and often custom feature extractors for each modality.</a:t>
            </a:r>
            <a:endParaRPr b="0" lang="en-US" sz="13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300" spc="-1" strike="noStrike">
                <a:solidFill>
                  <a:srgbClr val="000000"/>
                </a:solidFill>
                <a:latin typeface="Arial"/>
              </a:rPr>
              <a:t>Transformers change this paradigm by offering a single architectural backbone adaptable across modalities. The key insight is that while tokenization—converting raw biometric data into abstract representations—may be modality-specific, the subsequent processing pipeline remains consistent. This enables knowledge transfer across modalities and simplifies system integration for multimodal biometrics.</a:t>
            </a:r>
            <a:endParaRPr b="0" lang="en-US" sz="13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300" spc="-1" strike="noStrike">
                <a:solidFill>
                  <a:srgbClr val="000000"/>
                </a:solidFill>
                <a:latin typeface="Arial"/>
              </a:rPr>
              <a:t>The diagram contrasts traditional siloed architectures with the unified transformer approach. Notice how the transformer pathway processes different input types through specialized tokenization but identical transformer blocks—dramatically simplifying system design while improving performance through cross-modal learning opportunities.</a:t>
            </a:r>
            <a:endParaRPr b="0" lang="en-US" sz="1300" spc="-1" strike="noStrike">
              <a:solidFill>
                <a:srgbClr val="000000"/>
              </a:solidFill>
              <a:latin typeface="Arial"/>
            </a:endParaRPr>
          </a:p>
        </p:txBody>
      </p:sp>
      <p:sp>
        <p:nvSpPr>
          <p:cNvPr id="197" name="PlaceHolder 3"/>
          <p:cNvSpPr>
            <a:spLocks noGrp="1"/>
          </p:cNvSpPr>
          <p:nvPr>
            <p:ph type="sldNum" idx="15"/>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83C03F3-B6B7-4931-BB6E-BF9E24046FD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70920" cy="3427920"/>
          </a:xfrm>
          <a:prstGeom prst="rect">
            <a:avLst/>
          </a:prstGeom>
          <a:ln w="0">
            <a:noFill/>
          </a:ln>
        </p:spPr>
      </p:sp>
      <p:sp>
        <p:nvSpPr>
          <p:cNvPr id="199"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200" spc="-1" strike="noStrike">
                <a:solidFill>
                  <a:srgbClr val="000000"/>
                </a:solidFill>
                <a:latin typeface="Arial"/>
              </a:rPr>
              <a:t>Let’s take a quick look at how Pre-trained Vision Transformers (ViT) serve as powerful feature extractors for image-based biometrics. These models, trained on large datasets like ImageNet, learn generalizable visual representations that transfer well to biometric tasks.</a:t>
            </a:r>
            <a:endParaRPr b="0" lang="en-US" sz="12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Cross-spectral vision transformers address a significant challenge in biometrics: matching samples across different sensing modalities, like visible light versus infrared images of the same face. The self-attention mechanism helps identify modality-invariant features while suppressing modality-specific variations.</a:t>
            </a:r>
            <a:endParaRPr b="0" lang="en-US" sz="12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Transformers enable fine-grained recognition by capturing subtle distinguishing features through their attention mechanisms. The global context provided by transformers helps correlate distant features—critical in biometrics where identity information is distributed across the sample.</a:t>
            </a:r>
            <a:endParaRPr b="0" lang="en-US" sz="12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1" lang="en-US" sz="1200" spc="-1" strike="noStrike">
                <a:solidFill>
                  <a:srgbClr val="000000"/>
                </a:solidFill>
                <a:latin typeface="Arial"/>
              </a:rPr>
              <a:t>The visualization shows feature maps extracted by transformers from biometric samples. Notice how they capture increasingly abstract representations while preserving identity-critical information, demonstrating the transformer's ability to focus on discriminative features regardless of position or appearance variations.</a:t>
            </a:r>
            <a:endParaRPr b="0" lang="en-US" sz="1200" spc="-1" strike="noStrike">
              <a:solidFill>
                <a:srgbClr val="000000"/>
              </a:solidFill>
              <a:latin typeface="Arial"/>
            </a:endParaRPr>
          </a:p>
        </p:txBody>
      </p:sp>
      <p:sp>
        <p:nvSpPr>
          <p:cNvPr id="200" name="PlaceHolder 3"/>
          <p:cNvSpPr>
            <a:spLocks noGrp="1"/>
          </p:cNvSpPr>
          <p:nvPr>
            <p:ph type="sldNum" idx="16"/>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CB00AA4-C2E9-4682-8DE9-18F8A03E909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1143360" y="686160"/>
            <a:ext cx="4570920" cy="3427920"/>
          </a:xfrm>
          <a:prstGeom prst="rect">
            <a:avLst/>
          </a:prstGeom>
          <a:ln w="0">
            <a:noFill/>
          </a:ln>
        </p:spPr>
      </p:sp>
      <p:sp>
        <p:nvSpPr>
          <p:cNvPr id="202"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0">
              <a:lnSpc>
                <a:spcPct val="100000"/>
              </a:lnSpc>
              <a:buNone/>
              <a:tabLst>
                <a:tab algn="l" pos="0"/>
              </a:tabLst>
            </a:pPr>
            <a:r>
              <a:rPr b="1" lang="en-US" sz="1050" spc="-1" strike="noStrike">
                <a:solidFill>
                  <a:srgbClr val="000000"/>
                </a:solidFill>
                <a:latin typeface="Arial"/>
              </a:rPr>
              <a:t>Transformers offer several key advantages over traditional biometric methods. First, they provide global context understanding versus local feature analysis. While CNNs excel at extracting local patterns through convolutional filters, they struggle to model long-range dependencies without multiple layers. Transformers capture global relationships from the first layer through self-attention.</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This enables transformers to capture long-range dependencies in biometric patterns—critical for identifying distributed features that collectively determine identity. For example, the relationship between facial features rather than the features themselves often distinguishes individuals.</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Attention visualization offers built-in interpretability—we can directly examine which parts of the input influence the model's decisions, providing insights into the biometric recognition process.</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Transformers also handle occlusions and partial data more effectively because their global attention mechanism can compensate for missing information by leveraging available features differently.</a:t>
            </a:r>
            <a:endParaRPr b="0" lang="en-US" sz="105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1" lang="en-US" sz="1050" spc="-1" strike="noStrike">
                <a:solidFill>
                  <a:srgbClr val="000000"/>
                </a:solidFill>
                <a:latin typeface="Arial"/>
              </a:rPr>
              <a:t>The comparison shows attention maps from CNNs versus transformers on the same biometric sample. Notice how CNN attention is localized to specific regions, while transformer attention captures distributed patterns and relationships across the entire sample.</a:t>
            </a:r>
            <a:endParaRPr b="0" lang="en-US" sz="1050" spc="-1" strike="noStrike">
              <a:solidFill>
                <a:srgbClr val="000000"/>
              </a:solidFill>
              <a:latin typeface="Arial"/>
            </a:endParaRPr>
          </a:p>
        </p:txBody>
      </p:sp>
      <p:sp>
        <p:nvSpPr>
          <p:cNvPr id="203" name="PlaceHolder 3"/>
          <p:cNvSpPr>
            <a:spLocks noGrp="1"/>
          </p:cNvSpPr>
          <p:nvPr>
            <p:ph type="sldNum" idx="17"/>
          </p:nvPr>
        </p:nvSpPr>
        <p:spPr>
          <a:xfrm>
            <a:off x="3884760" y="8685360"/>
            <a:ext cx="297072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742AE8A-741C-47D4-AA06-D08A3573763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C10488A-CB1C-40C8-876F-26F746B23EE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3CD2D43-0990-486D-806A-76FA22820F0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636A23A-6435-4C47-AE7F-B7ED2CFCF62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6D73E33-F634-44A8-92D0-FD32DED20B3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EACAA01-7FB5-4AB2-AA01-767FD184DC8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1B6B291-625C-443B-BA84-0931C3B18EF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AED0DEA-3B1F-4AA8-8C84-C183AFD6A55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C939329-8E1D-4C14-9267-6D3AACC607F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F24B805-7FCF-4AF7-A78A-F7E7A0FDF91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14050A6-8AE3-42D4-AA9A-1E1FEB39D6D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842D167-5934-4FB6-AF92-9BD09CDEE80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F73F676-704D-4DFF-8133-47A51912FF7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3561B88-C7A0-45E2-8079-E1D1BA76D46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4D5D28-0A14-4559-B683-9770A1D2D11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F42F2B8-89D2-4122-99C9-B98681919D6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F558907-7AD5-4C87-965D-644A42954287}"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A17B72E-3785-43DA-BC49-8800FDF8687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B7CC3D7-5264-49F5-8604-BC3B75D15AE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8F85D68-6ED3-4456-BE8A-10E67FA9BE5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0B992F1-843B-42B5-B7FF-EB8102F3CDE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544CA18-1DA5-4EA5-A844-0FA28CB7D8C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BB78DFF-9C2B-4184-8C18-6752758686D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111C6B-3E06-4F59-88E2-9F1ECF94BE1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A505756-6E8E-439D-A4B3-E00BE5572D7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a:t>
            </a:r>
            <a:r>
              <a:rPr b="0" lang="en-US" sz="1800" spc="-1" strike="noStrike">
                <a:solidFill>
                  <a:srgbClr val="000000"/>
                </a:solidFill>
                <a:latin typeface="Arial"/>
              </a:rPr>
              <a:t>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a:t>
            </a:r>
            <a:r>
              <a:rPr b="0" lang="en-US" sz="1800" spc="-1" strike="noStrike">
                <a:solidFill>
                  <a:srgbClr val="000000"/>
                </a:solidFill>
                <a:latin typeface="Arial"/>
              </a:rPr>
              <a:t>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a:t>
            </a:r>
            <a:r>
              <a:rPr b="0" lang="en-US" sz="1800" spc="-1" strike="noStrike">
                <a:solidFill>
                  <a:srgbClr val="000000"/>
                </a:solidFill>
                <a:latin typeface="Arial"/>
              </a:rPr>
              <a:t>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a:t>
            </a:r>
            <a:r>
              <a:rPr b="0" lang="en-US" sz="1800" spc="-1" strike="noStrike">
                <a:solidFill>
                  <a:srgbClr val="000000"/>
                </a:solidFill>
                <a:latin typeface="Arial"/>
              </a:rPr>
              <a:t>h </a:t>
            </a:r>
            <a:r>
              <a:rPr b="0" lang="en-US" sz="1800" spc="-1" strike="noStrike">
                <a:solidFill>
                  <a:srgbClr val="000000"/>
                </a:solidFill>
                <a:latin typeface="Arial"/>
              </a:rPr>
              <a:t>Outl</a:t>
            </a:r>
            <a:r>
              <a:rPr b="0" lang="en-US" sz="1800" spc="-1" strike="noStrike">
                <a:solidFill>
                  <a:srgbClr val="000000"/>
                </a:solidFill>
                <a:latin typeface="Arial"/>
              </a:rPr>
              <a:t>ine </a:t>
            </a:r>
            <a:r>
              <a:rPr b="0" lang="en-US" sz="1800" spc="-1" strike="noStrike">
                <a:solidFill>
                  <a:srgbClr val="000000"/>
                </a:solidFill>
                <a:latin typeface="Arial"/>
              </a:rPr>
              <a:t>Lev</a:t>
            </a:r>
            <a:r>
              <a:rPr b="0" lang="en-US" sz="1800" spc="-1" strike="noStrike">
                <a:solidFill>
                  <a:srgbClr val="000000"/>
                </a:solidFill>
                <a:latin typeface="Arial"/>
              </a:rPr>
              <a:t>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a:t>
            </a:r>
            <a:r>
              <a:rPr b="0" lang="en-US" sz="1800" spc="-1" strike="noStrike">
                <a:solidFill>
                  <a:srgbClr val="000000"/>
                </a:solidFill>
                <a:latin typeface="Arial"/>
              </a:rPr>
              <a:t>n</a:t>
            </a:r>
            <a:r>
              <a:rPr b="0" lang="en-US" sz="1800" spc="-1" strike="noStrike">
                <a:solidFill>
                  <a:srgbClr val="000000"/>
                </a:solidFill>
                <a:latin typeface="Arial"/>
              </a:rPr>
              <a:t>t</a:t>
            </a:r>
            <a:r>
              <a:rPr b="0" lang="en-US" sz="1800" spc="-1" strike="noStrike">
                <a:solidFill>
                  <a:srgbClr val="000000"/>
                </a:solidFill>
                <a:latin typeface="Arial"/>
              </a:rPr>
              <a:t>h</a:t>
            </a:r>
            <a:r>
              <a:rPr b="0" lang="en-US" sz="1800" spc="-1" strike="noStrike">
                <a:solidFill>
                  <a:srgbClr val="000000"/>
                </a:solidFill>
                <a:latin typeface="Arial"/>
              </a:rPr>
              <a:t> </a:t>
            </a:r>
            <a:r>
              <a:rPr b="0" lang="en-US" sz="1800" spc="-1" strike="noStrike">
                <a:solidFill>
                  <a:srgbClr val="000000"/>
                </a:solidFill>
                <a:latin typeface="Arial"/>
              </a:rPr>
              <a:t>O</a:t>
            </a:r>
            <a:r>
              <a:rPr b="0" lang="en-US" sz="1800" spc="-1" strike="noStrike">
                <a:solidFill>
                  <a:srgbClr val="000000"/>
                </a:solidFill>
                <a:latin typeface="Arial"/>
              </a:rPr>
              <a:t>u</a:t>
            </a:r>
            <a:r>
              <a:rPr b="0" lang="en-US" sz="1800" spc="-1" strike="noStrike">
                <a:solidFill>
                  <a:srgbClr val="000000"/>
                </a:solidFill>
                <a:latin typeface="Arial"/>
              </a:rPr>
              <a:t>t</a:t>
            </a:r>
            <a:r>
              <a:rPr b="0" lang="en-US" sz="1800" spc="-1" strike="noStrike">
                <a:solidFill>
                  <a:srgbClr val="000000"/>
                </a:solidFill>
                <a:latin typeface="Arial"/>
              </a:rPr>
              <a:t>l</a:t>
            </a:r>
            <a:r>
              <a:rPr b="0" lang="en-US" sz="1800" spc="-1" strike="noStrike">
                <a:solidFill>
                  <a:srgbClr val="000000"/>
                </a:solidFill>
                <a:latin typeface="Arial"/>
              </a:rPr>
              <a:t>i</a:t>
            </a:r>
            <a:r>
              <a:rPr b="0" lang="en-US" sz="1800" spc="-1" strike="noStrike">
                <a:solidFill>
                  <a:srgbClr val="000000"/>
                </a:solidFill>
                <a:latin typeface="Arial"/>
              </a:rPr>
              <a:t>n</a:t>
            </a:r>
            <a:r>
              <a:rPr b="0" lang="en-US" sz="1800" spc="-1" strike="noStrike">
                <a:solidFill>
                  <a:srgbClr val="000000"/>
                </a:solidFill>
                <a:latin typeface="Arial"/>
              </a:rPr>
              <a:t>e</a:t>
            </a:r>
            <a:r>
              <a:rPr b="0" lang="en-US" sz="1800" spc="-1" strike="noStrike">
                <a:solidFill>
                  <a:srgbClr val="000000"/>
                </a:solidFill>
                <a:latin typeface="Arial"/>
              </a:rPr>
              <a:t>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a:t>
            </a:r>
            <a:r>
              <a:rPr b="0" lang="en-US" sz="1800" spc="-1" strike="noStrike">
                <a:solidFill>
                  <a:srgbClr val="000000"/>
                </a:solidFill>
                <a:latin typeface="Arial"/>
              </a:rPr>
              <a:t>l</a:t>
            </a:r>
            <a:endParaRPr b="0" lang="en-US" sz="1800" spc="-1" strike="noStrike">
              <a:solidFill>
                <a:srgbClr val="000000"/>
              </a:solidFill>
              <a:latin typeface="Arial"/>
            </a:endParaRPr>
          </a:p>
        </p:txBody>
      </p:sp>
      <p:sp>
        <p:nvSpPr>
          <p:cNvPr id="2" name="PlaceHolder 3"/>
          <p:cNvSpPr>
            <a:spLocks noGrp="1"/>
          </p:cNvSpPr>
          <p:nvPr>
            <p:ph type="ftr" idx="1"/>
          </p:nvPr>
        </p:nvSpPr>
        <p:spPr>
          <a:xfrm>
            <a:off x="3124080" y="6356520"/>
            <a:ext cx="28944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6553080" y="6356520"/>
            <a:ext cx="213264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C00E596-E51F-410C-BABD-134AC9617F30}"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dt" idx="3"/>
          </p:nvPr>
        </p:nvSpPr>
        <p:spPr>
          <a:xfrm>
            <a:off x="457200" y="6356520"/>
            <a:ext cx="213264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44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6553080" y="6356520"/>
            <a:ext cx="213264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6E6B2869-AD7F-4DDB-8EFF-959BF0F66408}"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457200" y="6356520"/>
            <a:ext cx="213264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alphaModFix amt="25000"/>
          </a:blip>
          <a:stretch/>
        </p:blipFill>
        <p:spPr>
          <a:xfrm>
            <a:off x="0" y="0"/>
            <a:ext cx="9143280" cy="6856560"/>
          </a:xfrm>
          <a:prstGeom prst="rect">
            <a:avLst/>
          </a:prstGeom>
          <a:ln w="0">
            <a:noFill/>
          </a:ln>
        </p:spPr>
      </p:pic>
      <p:sp>
        <p:nvSpPr>
          <p:cNvPr id="89"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127622"/>
                </a:solidFill>
                <a:latin typeface="Calibri"/>
              </a:rPr>
              <a:t>Transformer Architectures for Biometric Analysis</a:t>
            </a:r>
            <a:endParaRPr b="0" lang="en-US" sz="4000" spc="-1" strike="noStrike">
              <a:solidFill>
                <a:srgbClr val="000000"/>
              </a:solidFill>
              <a:latin typeface="Arial"/>
            </a:endParaRPr>
          </a:p>
        </p:txBody>
      </p:sp>
      <p:sp>
        <p:nvSpPr>
          <p:cNvPr id="90" name="PlaceHolder 2"/>
          <p:cNvSpPr>
            <a:spLocks noGrp="1"/>
          </p:cNvSpPr>
          <p:nvPr>
            <p:ph type="subTitle"/>
          </p:nvPr>
        </p:nvSpPr>
        <p:spPr>
          <a:xfrm>
            <a:off x="1371600" y="3886200"/>
            <a:ext cx="6399720" cy="1751400"/>
          </a:xfrm>
          <a:prstGeom prst="rect">
            <a:avLst/>
          </a:prstGeom>
          <a:noFill/>
          <a:ln w="0">
            <a:noFill/>
          </a:ln>
        </p:spPr>
        <p:txBody>
          <a:bodyPr lIns="0" rIns="0" tIns="0" bIns="0" anchor="t">
            <a:noAutofit/>
          </a:bodyPr>
          <a:p>
            <a:pPr indent="0" algn="ctr">
              <a:lnSpc>
                <a:spcPct val="100000"/>
              </a:lnSpc>
              <a:spcBef>
                <a:spcPts val="641"/>
              </a:spcBef>
              <a:buNone/>
              <a:tabLst>
                <a:tab algn="l" pos="0"/>
              </a:tabLst>
            </a:pPr>
            <a:r>
              <a:rPr b="0" lang="en-US" sz="2400" spc="-1" strike="noStrike">
                <a:solidFill>
                  <a:srgbClr val="000000"/>
                </a:solidFill>
                <a:latin typeface="Calibri"/>
              </a:rPr>
              <a:t>EE622: Advanced Biometrics</a:t>
            </a:r>
            <a:endParaRPr b="0" lang="en-US" sz="2400" spc="-1" strike="noStrike">
              <a:solidFill>
                <a:srgbClr val="000000"/>
              </a:solidFill>
              <a:latin typeface="Arial"/>
            </a:endParaRPr>
          </a:p>
          <a:p>
            <a:pPr indent="0" algn="ctr">
              <a:lnSpc>
                <a:spcPct val="100000"/>
              </a:lnSpc>
              <a:spcBef>
                <a:spcPts val="641"/>
              </a:spcBef>
              <a:buNone/>
              <a:tabLst>
                <a:tab algn="l" pos="0"/>
              </a:tabLst>
            </a:pPr>
            <a:r>
              <a:rPr b="0" lang="en-US" sz="2400" spc="-1" strike="noStrike">
                <a:solidFill>
                  <a:srgbClr val="000000"/>
                </a:solidFill>
                <a:latin typeface="Calibri"/>
              </a:rPr>
              <a:t>Week 1 Lecture</a:t>
            </a:r>
            <a:endParaRPr b="0" lang="en-US" sz="2400" spc="-1" strike="noStrike">
              <a:solidFill>
                <a:srgbClr val="000000"/>
              </a:solidFill>
              <a:latin typeface="Arial"/>
            </a:endParaRPr>
          </a:p>
          <a:p>
            <a:pPr indent="0" algn="ctr">
              <a:lnSpc>
                <a:spcPct val="100000"/>
              </a:lnSpc>
              <a:spcBef>
                <a:spcPts val="641"/>
              </a:spcBef>
              <a:buNone/>
              <a:tabLst>
                <a:tab algn="l" pos="0"/>
              </a:tabLst>
            </a:pPr>
            <a:r>
              <a:rPr b="0" lang="en-US" sz="2400" spc="-1" strike="noStrike">
                <a:solidFill>
                  <a:srgbClr val="000000"/>
                </a:solidFill>
                <a:latin typeface="Calibri"/>
              </a:rPr>
              <a:t>Summer 2025</a:t>
            </a:r>
            <a:endParaRPr b="0" lang="en-US" sz="2400" spc="-1" strike="noStrike">
              <a:solidFill>
                <a:srgbClr val="000000"/>
              </a:solidFill>
              <a:latin typeface="Arial"/>
            </a:endParaRPr>
          </a:p>
        </p:txBody>
      </p:sp>
      <p:sp>
        <p:nvSpPr>
          <p:cNvPr id="91" name="Rectangle 1"/>
          <p:cNvSpPr/>
          <p:nvPr/>
        </p:nvSpPr>
        <p:spPr>
          <a:xfrm>
            <a:off x="0" y="6400800"/>
            <a:ext cx="43423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127622"/>
                </a:solidFill>
                <a:latin typeface="Times New Roman"/>
                <a:ea typeface="DejaVu Sans"/>
              </a:rPr>
              <a:t>Aaron W. Storey</a:t>
            </a:r>
            <a:endParaRPr b="0" lang="en-US" sz="2400" spc="-1" strike="noStrike">
              <a:solidFill>
                <a:srgbClr val="000000"/>
              </a:solidFill>
              <a:latin typeface="Arial"/>
            </a:endParaRPr>
          </a:p>
        </p:txBody>
      </p:sp>
      <p:pic>
        <p:nvPicPr>
          <p:cNvPr id="92" name="" descr=""/>
          <p:cNvPicPr/>
          <p:nvPr/>
        </p:nvPicPr>
        <p:blipFill>
          <a:blip r:embed="rId2"/>
          <a:stretch/>
        </p:blipFill>
        <p:spPr>
          <a:xfrm>
            <a:off x="10654200" y="5356440"/>
            <a:ext cx="1493640" cy="1385640"/>
          </a:xfrm>
          <a:prstGeom prst="rect">
            <a:avLst/>
          </a:prstGeom>
          <a:ln w="0">
            <a:noFill/>
          </a:ln>
        </p:spPr>
      </p:pic>
      <p:pic>
        <p:nvPicPr>
          <p:cNvPr id="93" name="" descr=""/>
          <p:cNvPicPr/>
          <p:nvPr/>
        </p:nvPicPr>
        <p:blipFill>
          <a:blip r:embed="rId3"/>
          <a:stretch/>
        </p:blipFill>
        <p:spPr>
          <a:xfrm>
            <a:off x="7649640" y="5363640"/>
            <a:ext cx="1493640" cy="1385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Transformer Variants</a:t>
            </a:r>
            <a:endParaRPr b="0" lang="en-US" sz="4000" spc="-1" strike="noStrike">
              <a:solidFill>
                <a:srgbClr val="000000"/>
              </a:solidFill>
              <a:latin typeface="Arial"/>
            </a:endParaRPr>
          </a:p>
        </p:txBody>
      </p:sp>
      <p:sp>
        <p:nvSpPr>
          <p:cNvPr id="138"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ViT (image), Audio transformers (voice), Cross-modal transformers (fusion)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Efficient variants for deployment</a:t>
            </a:r>
            <a:endParaRPr b="0" lang="en-US" sz="2400" spc="-1" strike="noStrike">
              <a:solidFill>
                <a:srgbClr val="000000"/>
              </a:solidFill>
              <a:latin typeface="Arial"/>
            </a:endParaRPr>
          </a:p>
        </p:txBody>
      </p:sp>
      <p:sp>
        <p:nvSpPr>
          <p:cNvPr id="139"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40"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41" name="" descr=""/>
          <p:cNvPicPr/>
          <p:nvPr/>
        </p:nvPicPr>
        <p:blipFill>
          <a:blip r:embed="rId1"/>
          <a:stretch/>
        </p:blipFill>
        <p:spPr>
          <a:xfrm>
            <a:off x="1327680" y="3741480"/>
            <a:ext cx="6673320" cy="2202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Case Study: Vein Recognition</a:t>
            </a:r>
            <a:endParaRPr b="0" lang="en-US" sz="4000" spc="-1" strike="noStrike">
              <a:solidFill>
                <a:srgbClr val="000000"/>
              </a:solidFill>
              <a:latin typeface="Arial"/>
            </a:endParaRPr>
          </a:p>
        </p:txBody>
      </p:sp>
      <p:sp>
        <p:nvSpPr>
          <p:cNvPr id="143"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Patch-based ViT for vein patterns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Good performance on limited data</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Attention reveals key features like bifurcations</a:t>
            </a:r>
            <a:endParaRPr b="0" lang="en-US" sz="2400" spc="-1" strike="noStrike">
              <a:solidFill>
                <a:srgbClr val="000000"/>
              </a:solidFill>
              <a:latin typeface="Arial"/>
            </a:endParaRPr>
          </a:p>
        </p:txBody>
      </p:sp>
      <p:sp>
        <p:nvSpPr>
          <p:cNvPr id="144"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45"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46" name="" descr=""/>
          <p:cNvPicPr/>
          <p:nvPr/>
        </p:nvPicPr>
        <p:blipFill>
          <a:blip r:embed="rId1"/>
          <a:stretch/>
        </p:blipFill>
        <p:spPr>
          <a:xfrm>
            <a:off x="685800" y="4114800"/>
            <a:ext cx="7772040" cy="2421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Case Study: CS-ViT</a:t>
            </a:r>
            <a:endParaRPr b="0" lang="en-US" sz="4000" spc="-1" strike="noStrike">
              <a:solidFill>
                <a:srgbClr val="000000"/>
              </a:solidFill>
              <a:latin typeface="Arial"/>
            </a:endParaRPr>
          </a:p>
        </p:txBody>
      </p:sp>
      <p:sp>
        <p:nvSpPr>
          <p:cNvPr id="148" name="PlaceHolder 2"/>
          <p:cNvSpPr>
            <a:spLocks noGrp="1"/>
          </p:cNvSpPr>
          <p:nvPr>
            <p:ph/>
          </p:nvPr>
        </p:nvSpPr>
        <p:spPr>
          <a:xfrm>
            <a:off x="914400" y="3200400"/>
            <a:ext cx="731520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Cross-spectral transformer for modality-invariant matching</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Consistent performance across sensing domains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Attention maps show anatomical feature focus</a:t>
            </a:r>
            <a:endParaRPr b="0" lang="en-US" sz="2400" spc="-1" strike="noStrike">
              <a:solidFill>
                <a:srgbClr val="000000"/>
              </a:solidFill>
              <a:latin typeface="Arial"/>
            </a:endParaRPr>
          </a:p>
        </p:txBody>
      </p:sp>
      <p:sp>
        <p:nvSpPr>
          <p:cNvPr id="149"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50"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51" name="" descr=""/>
          <p:cNvPicPr/>
          <p:nvPr/>
        </p:nvPicPr>
        <p:blipFill>
          <a:blip r:embed="rId1"/>
          <a:stretch/>
        </p:blipFill>
        <p:spPr>
          <a:xfrm>
            <a:off x="1618560" y="1600200"/>
            <a:ext cx="6153840" cy="1371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Visualizing Attention</a:t>
            </a:r>
            <a:endParaRPr b="0" lang="en-US" sz="4000" spc="-1" strike="noStrike">
              <a:solidFill>
                <a:srgbClr val="000000"/>
              </a:solidFill>
              <a:latin typeface="Arial"/>
            </a:endParaRPr>
          </a:p>
        </p:txBody>
      </p:sp>
      <p:sp>
        <p:nvSpPr>
          <p:cNvPr id="153"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Attention rollout shows feature importance</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Used for explainability, bias detection, and security</a:t>
            </a:r>
            <a:endParaRPr b="0" lang="en-US" sz="2400" spc="-1" strike="noStrike">
              <a:solidFill>
                <a:srgbClr val="000000"/>
              </a:solidFill>
              <a:latin typeface="Arial"/>
            </a:endParaRPr>
          </a:p>
        </p:txBody>
      </p:sp>
      <p:sp>
        <p:nvSpPr>
          <p:cNvPr id="154"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55"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56" name="" descr=""/>
          <p:cNvPicPr/>
          <p:nvPr/>
        </p:nvPicPr>
        <p:blipFill>
          <a:blip r:embed="rId1"/>
          <a:stretch/>
        </p:blipFill>
        <p:spPr>
          <a:xfrm>
            <a:off x="1798560" y="2971800"/>
            <a:ext cx="5516640" cy="1374840"/>
          </a:xfrm>
          <a:prstGeom prst="rect">
            <a:avLst/>
          </a:prstGeom>
          <a:ln w="0">
            <a:noFill/>
          </a:ln>
        </p:spPr>
      </p:pic>
      <p:pic>
        <p:nvPicPr>
          <p:cNvPr id="157" name="" descr=""/>
          <p:cNvPicPr/>
          <p:nvPr/>
        </p:nvPicPr>
        <p:blipFill>
          <a:blip r:embed="rId2"/>
          <a:stretch/>
        </p:blipFill>
        <p:spPr>
          <a:xfrm>
            <a:off x="1341360" y="4634640"/>
            <a:ext cx="6888240" cy="1766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Calibri"/>
              </a:rPr>
              <a:t>Summary</a:t>
            </a:r>
            <a:endParaRPr b="0" lang="en-US" sz="4000" spc="-1" strike="noStrike">
              <a:solidFill>
                <a:srgbClr val="000000"/>
              </a:solidFill>
              <a:latin typeface="Arial"/>
            </a:endParaRPr>
          </a:p>
        </p:txBody>
      </p:sp>
      <p:sp>
        <p:nvSpPr>
          <p:cNvPr id="159" name="PlaceHolder 2"/>
          <p:cNvSpPr>
            <a:spLocks noGrp="1"/>
          </p:cNvSpPr>
          <p:nvPr>
            <p:ph/>
          </p:nvPr>
        </p:nvSpPr>
        <p:spPr>
          <a:xfrm>
            <a:off x="457200" y="22860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Transformers = Unified, interpretable, global context models for biometrics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Applications: feature analysis, multimodal fusion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Future: Specialized architectures, privacy enhancements</a:t>
            </a:r>
            <a:endParaRPr b="0" lang="en-US" sz="2400" spc="-1" strike="noStrike">
              <a:solidFill>
                <a:srgbClr val="000000"/>
              </a:solidFill>
              <a:latin typeface="Arial"/>
            </a:endParaRPr>
          </a:p>
        </p:txBody>
      </p:sp>
      <p:sp>
        <p:nvSpPr>
          <p:cNvPr id="160"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61"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Discussion</a:t>
            </a:r>
            <a:endParaRPr b="0" lang="en-US" sz="4000" spc="-1" strike="noStrike">
              <a:solidFill>
                <a:srgbClr val="000000"/>
              </a:solidFill>
              <a:latin typeface="Arial"/>
            </a:endParaRPr>
          </a:p>
        </p:txBody>
      </p:sp>
      <p:sp>
        <p:nvSpPr>
          <p:cNvPr id="163"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Human-like focus in attention?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Transformers across demographics?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Security via visualization?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Resource-constrained deployment?</a:t>
            </a:r>
            <a:endParaRPr b="0" lang="en-US" sz="2400" spc="-1" strike="noStrike">
              <a:solidFill>
                <a:srgbClr val="000000"/>
              </a:solidFill>
              <a:latin typeface="Arial"/>
            </a:endParaRPr>
          </a:p>
        </p:txBody>
      </p:sp>
      <p:sp>
        <p:nvSpPr>
          <p:cNvPr id="164"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65"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Lab</a:t>
            </a:r>
            <a:endParaRPr b="0" lang="en-US" sz="4000" spc="-1" strike="noStrike">
              <a:solidFill>
                <a:srgbClr val="000000"/>
              </a:solidFill>
              <a:latin typeface="Arial"/>
            </a:endParaRPr>
          </a:p>
        </p:txBody>
      </p:sp>
      <p:sp>
        <p:nvSpPr>
          <p:cNvPr id="167"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200" spc="-1" strike="noStrike">
                <a:solidFill>
                  <a:srgbClr val="000000"/>
                </a:solidFill>
                <a:latin typeface="Arial"/>
              </a:rPr>
              <a:t>Hands-on with attention maps in ViTs</a:t>
            </a:r>
            <a:endParaRPr b="0" lang="en-US" sz="2200" spc="-1" strike="noStrike">
              <a:solidFill>
                <a:srgbClr val="000000"/>
              </a:solidFill>
              <a:latin typeface="Arial"/>
            </a:endParaRPr>
          </a:p>
          <a:p>
            <a:pPr marL="343080" indent="0">
              <a:lnSpc>
                <a:spcPct val="100000"/>
              </a:lnSpc>
              <a:spcBef>
                <a:spcPts val="641"/>
              </a:spcBef>
              <a:buNone/>
              <a:tabLst>
                <a:tab algn="l" pos="0"/>
              </a:tabLst>
            </a:pPr>
            <a:endParaRPr b="0" lang="en-US" sz="22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200" spc="-1" strike="noStrike">
                <a:solidFill>
                  <a:srgbClr val="000000"/>
                </a:solidFill>
                <a:latin typeface="Arial"/>
              </a:rPr>
              <a:t>Compare patterns across modalities and layers</a:t>
            </a:r>
            <a:endParaRPr b="0" lang="en-US" sz="2200" spc="-1" strike="noStrike">
              <a:solidFill>
                <a:srgbClr val="000000"/>
              </a:solidFill>
              <a:latin typeface="Arial"/>
            </a:endParaRPr>
          </a:p>
          <a:p>
            <a:pPr marL="343080" indent="0">
              <a:lnSpc>
                <a:spcPct val="100000"/>
              </a:lnSpc>
              <a:spcBef>
                <a:spcPts val="641"/>
              </a:spcBef>
              <a:buNone/>
              <a:tabLst>
                <a:tab algn="l" pos="0"/>
              </a:tabLst>
            </a:pPr>
            <a:endParaRPr b="0" lang="en-US" sz="22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200" spc="-1" strike="noStrike">
                <a:solidFill>
                  <a:srgbClr val="000000"/>
                </a:solidFill>
                <a:latin typeface="Arial"/>
              </a:rPr>
              <a:t>Identify biometric features via attention</a:t>
            </a:r>
            <a:endParaRPr b="0" lang="en-US" sz="2200" spc="-1" strike="noStrike">
              <a:solidFill>
                <a:srgbClr val="000000"/>
              </a:solidFill>
              <a:latin typeface="Arial"/>
            </a:endParaRPr>
          </a:p>
        </p:txBody>
      </p:sp>
      <p:sp>
        <p:nvSpPr>
          <p:cNvPr id="168"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69"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Preview</a:t>
            </a:r>
            <a:endParaRPr b="0" lang="en-US" sz="4000" spc="-1" strike="noStrike">
              <a:solidFill>
                <a:srgbClr val="000000"/>
              </a:solidFill>
              <a:latin typeface="Arial"/>
            </a:endParaRPr>
          </a:p>
        </p:txBody>
      </p:sp>
      <p:sp>
        <p:nvSpPr>
          <p:cNvPr id="171"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Focus: Fingerprint transformers, minutiae, and ridge flow</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Hybrid CNN-transformer architectures</a:t>
            </a:r>
            <a:endParaRPr b="0" lang="en-US" sz="2400" spc="-1" strike="noStrike">
              <a:solidFill>
                <a:srgbClr val="000000"/>
              </a:solidFill>
              <a:latin typeface="Arial"/>
            </a:endParaRPr>
          </a:p>
        </p:txBody>
      </p:sp>
      <p:sp>
        <p:nvSpPr>
          <p:cNvPr id="172"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73"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Resources</a:t>
            </a:r>
            <a:endParaRPr b="0" lang="en-US" sz="4000" spc="-1" strike="noStrike">
              <a:solidFill>
                <a:srgbClr val="000000"/>
              </a:solidFill>
              <a:latin typeface="Arial"/>
            </a:endParaRPr>
          </a:p>
        </p:txBody>
      </p:sp>
      <p:sp>
        <p:nvSpPr>
          <p:cNvPr id="175"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Vaswani et al. (2017), Dosovitskiy et al. (2020)</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IEEE &amp; arXiv papers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Illustrated Transformer, Hugging Face docs</a:t>
            </a:r>
            <a:endParaRPr b="0" lang="en-US" sz="2400" spc="-1" strike="noStrike">
              <a:solidFill>
                <a:srgbClr val="000000"/>
              </a:solidFill>
              <a:latin typeface="Arial"/>
            </a:endParaRPr>
          </a:p>
        </p:txBody>
      </p:sp>
      <p:sp>
        <p:nvSpPr>
          <p:cNvPr id="176"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77"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Learning Objectives</a:t>
            </a:r>
            <a:endParaRPr b="0" lang="en-US" sz="4000" spc="-1" strike="noStrike">
              <a:solidFill>
                <a:srgbClr val="000000"/>
              </a:solidFill>
              <a:latin typeface="Arial"/>
            </a:endParaRPr>
          </a:p>
        </p:txBody>
      </p:sp>
      <p:sp>
        <p:nvSpPr>
          <p:cNvPr id="95"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Understand transformer architecture fundamentals and how they differ from RNNs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Identify key components of attention mechanisms and their relevance to biometrics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Analyze how self-attention captures relationships between biometric traits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Recognize the adaptability of transformers across multiple biometric modalities</a:t>
            </a:r>
            <a:endParaRPr b="0" lang="en-US" sz="2400" spc="-1" strike="noStrike">
              <a:solidFill>
                <a:srgbClr val="000000"/>
              </a:solidFill>
              <a:latin typeface="Arial"/>
            </a:endParaRPr>
          </a:p>
        </p:txBody>
      </p:sp>
      <p:sp>
        <p:nvSpPr>
          <p:cNvPr id="96"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97"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Evolution of Neural Networks</a:t>
            </a:r>
            <a:endParaRPr b="0" lang="en-US" sz="4000" spc="-1" strike="noStrike">
              <a:solidFill>
                <a:srgbClr val="000000"/>
              </a:solidFill>
              <a:latin typeface="Arial"/>
            </a:endParaRPr>
          </a:p>
        </p:txBody>
      </p:sp>
      <p:sp>
        <p:nvSpPr>
          <p:cNvPr id="99"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Traditional: </a:t>
            </a:r>
            <a:r>
              <a:rPr b="0" lang="en-US" sz="2200" spc="-1" strike="noStrike">
                <a:solidFill>
                  <a:srgbClr val="000000"/>
                </a:solidFill>
                <a:latin typeface="Arial"/>
              </a:rPr>
              <a:t>CNNs for spatial data, RNNs for sequential data</a:t>
            </a:r>
            <a:endParaRPr b="0" lang="en-US" sz="2200" spc="-1" strike="noStrike">
              <a:solidFill>
                <a:srgbClr val="000000"/>
              </a:solidFill>
              <a:latin typeface="Arial"/>
            </a:endParaRPr>
          </a:p>
          <a:p>
            <a:pPr marL="343080" indent="0">
              <a:lnSpc>
                <a:spcPct val="100000"/>
              </a:lnSpc>
              <a:spcBef>
                <a:spcPts val="641"/>
              </a:spcBef>
              <a:buNone/>
              <a:tabLst>
                <a:tab algn="l" pos="0"/>
              </a:tabLst>
            </a:pPr>
            <a:endParaRPr b="0" lang="en-US" sz="22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Limitations: </a:t>
            </a:r>
            <a:r>
              <a:rPr b="0" lang="en-US" sz="2200" spc="-1" strike="noStrike">
                <a:solidFill>
                  <a:srgbClr val="000000"/>
                </a:solidFill>
                <a:latin typeface="Arial"/>
              </a:rPr>
              <a:t>Sequential computation, vanishing gradients</a:t>
            </a:r>
            <a:endParaRPr b="0" lang="en-US" sz="22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Need for: </a:t>
            </a:r>
            <a:r>
              <a:rPr b="0" lang="en-US" sz="2200" spc="-1" strike="noStrike">
                <a:solidFill>
                  <a:srgbClr val="000000"/>
                </a:solidFill>
                <a:latin typeface="Arial"/>
              </a:rPr>
              <a:t>Parallel computation, global context, cross-modal adaptability</a:t>
            </a:r>
            <a:endParaRPr b="0" lang="en-US" sz="2200" spc="-1" strike="noStrike">
              <a:solidFill>
                <a:srgbClr val="000000"/>
              </a:solidFill>
              <a:latin typeface="Arial"/>
            </a:endParaRPr>
          </a:p>
        </p:txBody>
      </p:sp>
      <p:sp>
        <p:nvSpPr>
          <p:cNvPr id="100"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01"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02" name="" descr=""/>
          <p:cNvPicPr/>
          <p:nvPr/>
        </p:nvPicPr>
        <p:blipFill>
          <a:blip r:embed="rId1"/>
          <a:stretch/>
        </p:blipFill>
        <p:spPr>
          <a:xfrm>
            <a:off x="1384200" y="4343400"/>
            <a:ext cx="6316200" cy="2139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The Transformer Architecture</a:t>
            </a:r>
            <a:endParaRPr b="0" lang="en-US" sz="4000" spc="-1" strike="noStrike">
              <a:solidFill>
                <a:srgbClr val="000000"/>
              </a:solidFill>
              <a:latin typeface="Arial"/>
            </a:endParaRPr>
          </a:p>
        </p:txBody>
      </p:sp>
      <p:sp>
        <p:nvSpPr>
          <p:cNvPr id="104" name="PlaceHolder 2"/>
          <p:cNvSpPr>
            <a:spLocks noGrp="1"/>
          </p:cNvSpPr>
          <p:nvPr>
            <p:ph/>
          </p:nvPr>
        </p:nvSpPr>
        <p:spPr>
          <a:xfrm>
            <a:off x="457200" y="1600200"/>
            <a:ext cx="434340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Key Innovations: </a:t>
            </a:r>
            <a:r>
              <a:rPr b="0" lang="en-US" sz="2200" spc="-1" strike="noStrike">
                <a:solidFill>
                  <a:srgbClr val="000000"/>
                </a:solidFill>
                <a:latin typeface="Arial"/>
              </a:rPr>
              <a:t>Encoder-decoder structure, parallel processing, self-attention</a:t>
            </a:r>
            <a:endParaRPr b="0" lang="en-US" sz="2200" spc="-1" strike="noStrike">
              <a:solidFill>
                <a:srgbClr val="000000"/>
              </a:solidFill>
              <a:latin typeface="Arial"/>
            </a:endParaRPr>
          </a:p>
          <a:p>
            <a:pPr marL="343080" indent="0">
              <a:lnSpc>
                <a:spcPct val="100000"/>
              </a:lnSpc>
              <a:spcBef>
                <a:spcPts val="641"/>
              </a:spcBef>
              <a:buNone/>
            </a:pPr>
            <a:endParaRPr b="0" lang="en-US" sz="2200" spc="-1" strike="noStrike">
              <a:solidFill>
                <a:srgbClr val="000000"/>
              </a:solidFill>
              <a:latin typeface="Arial"/>
            </a:endParaRPr>
          </a:p>
          <a:p>
            <a:pPr marL="343080" indent="0">
              <a:lnSpc>
                <a:spcPct val="100000"/>
              </a:lnSpc>
              <a:spcBef>
                <a:spcPts val="641"/>
              </a:spcBef>
              <a:buNone/>
              <a:tabLst>
                <a:tab algn="l" pos="0"/>
              </a:tabLst>
            </a:pPr>
            <a:endParaRPr b="0" lang="en-US" sz="22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Architecture: </a:t>
            </a:r>
            <a:r>
              <a:rPr b="0" lang="en-US" sz="2200" spc="-1" strike="noStrike">
                <a:solidFill>
                  <a:srgbClr val="000000"/>
                </a:solidFill>
                <a:latin typeface="Arial"/>
              </a:rPr>
              <a:t>Multi-head attention, feed-forward, residuals, normalization</a:t>
            </a:r>
            <a:endParaRPr b="0" lang="en-US" sz="2200" spc="-1" strike="noStrike">
              <a:solidFill>
                <a:srgbClr val="000000"/>
              </a:solidFill>
              <a:latin typeface="Arial"/>
            </a:endParaRPr>
          </a:p>
        </p:txBody>
      </p:sp>
      <p:sp>
        <p:nvSpPr>
          <p:cNvPr id="105"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06"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07" name="" descr=""/>
          <p:cNvPicPr/>
          <p:nvPr/>
        </p:nvPicPr>
        <p:blipFill>
          <a:blip r:embed="rId1"/>
          <a:stretch/>
        </p:blipFill>
        <p:spPr>
          <a:xfrm>
            <a:off x="5486400" y="1168920"/>
            <a:ext cx="2743200" cy="5231880"/>
          </a:xfrm>
          <a:prstGeom prst="rect">
            <a:avLst/>
          </a:prstGeom>
          <a:ln w="0">
            <a:noFill/>
          </a:ln>
        </p:spPr>
      </p:pic>
      <p:sp>
        <p:nvSpPr>
          <p:cNvPr id="108" name=""/>
          <p:cNvSpPr/>
          <p:nvPr/>
        </p:nvSpPr>
        <p:spPr>
          <a:xfrm>
            <a:off x="5715000" y="2129400"/>
            <a:ext cx="457200" cy="228600"/>
          </a:xfrm>
          <a:prstGeom prst="rightArrow">
            <a:avLst>
              <a:gd name="adj1" fmla="val 50000"/>
              <a:gd name="adj2" fmla="val 50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Positional Encoding</a:t>
            </a:r>
            <a:endParaRPr b="0" lang="en-US" sz="4000" spc="-1" strike="noStrike">
              <a:solidFill>
                <a:srgbClr val="000000"/>
              </a:solidFill>
              <a:latin typeface="Arial"/>
            </a:endParaRPr>
          </a:p>
        </p:txBody>
      </p:sp>
      <p:sp>
        <p:nvSpPr>
          <p:cNvPr id="110" name="PlaceHolder 2"/>
          <p:cNvSpPr>
            <a:spLocks noGrp="1"/>
          </p:cNvSpPr>
          <p:nvPr>
            <p:ph/>
          </p:nvPr>
        </p:nvSpPr>
        <p:spPr>
          <a:xfrm>
            <a:off x="685800" y="1600200"/>
            <a:ext cx="3200400" cy="1095840"/>
          </a:xfrm>
          <a:prstGeom prst="rect">
            <a:avLst/>
          </a:prstGeom>
          <a:noFill/>
          <a:ln w="0">
            <a:noFill/>
          </a:ln>
        </p:spPr>
        <p:txBody>
          <a:bodyPr lIns="90000" rIns="90000" tIns="45000" bIns="45000" anchor="t">
            <a:noAutofit/>
          </a:bodyPr>
          <a:p>
            <a:pPr indent="0">
              <a:lnSpc>
                <a:spcPct val="100000"/>
              </a:lnSpc>
              <a:spcBef>
                <a:spcPts val="641"/>
              </a:spcBef>
              <a:buNone/>
            </a:pPr>
            <a:r>
              <a:rPr b="0" lang="en-US" sz="2000" spc="-1" strike="noStrike">
                <a:solidFill>
                  <a:srgbClr val="000000"/>
                </a:solidFill>
                <a:latin typeface="Arial"/>
              </a:rPr>
              <a:t>Need to encode sequence/spatial order</a:t>
            </a:r>
            <a:endParaRPr b="0" lang="en-US" sz="2000" spc="-1" strike="noStrike">
              <a:solidFill>
                <a:srgbClr val="000000"/>
              </a:solidFill>
              <a:latin typeface="Arial"/>
            </a:endParaRPr>
          </a:p>
        </p:txBody>
      </p:sp>
      <p:sp>
        <p:nvSpPr>
          <p:cNvPr id="111"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12"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13" name="" descr=""/>
          <p:cNvPicPr/>
          <p:nvPr/>
        </p:nvPicPr>
        <p:blipFill>
          <a:blip r:embed="rId1"/>
          <a:stretch/>
        </p:blipFill>
        <p:spPr>
          <a:xfrm>
            <a:off x="360" y="3093480"/>
            <a:ext cx="9143640" cy="3657600"/>
          </a:xfrm>
          <a:prstGeom prst="rect">
            <a:avLst/>
          </a:prstGeom>
          <a:ln w="0">
            <a:noFill/>
          </a:ln>
        </p:spPr>
      </p:pic>
      <p:sp>
        <p:nvSpPr>
          <p:cNvPr id="114" name=""/>
          <p:cNvSpPr txBox="1"/>
          <p:nvPr/>
        </p:nvSpPr>
        <p:spPr>
          <a:xfrm>
            <a:off x="4800600" y="1656360"/>
            <a:ext cx="4114800" cy="629640"/>
          </a:xfrm>
          <a:prstGeom prst="rect">
            <a:avLst/>
          </a:prstGeom>
          <a:noFill/>
          <a:ln w="0">
            <a:noFill/>
          </a:ln>
        </p:spPr>
        <p:txBody>
          <a:bodyPr lIns="90000" rIns="90000" tIns="45000" bIns="45000" anchor="t">
            <a:noAutofit/>
          </a:bodyPr>
          <a:p>
            <a:pPr>
              <a:lnSpc>
                <a:spcPct val="100000"/>
              </a:lnSpc>
              <a:spcBef>
                <a:spcPts val="641"/>
              </a:spcBef>
              <a:tabLst>
                <a:tab algn="l" pos="0"/>
              </a:tabLst>
            </a:pPr>
            <a:r>
              <a:rPr b="0" lang="en-US" sz="2000" spc="-1" strike="noStrike">
                <a:solidFill>
                  <a:srgbClr val="000000"/>
                </a:solidFill>
                <a:latin typeface="Arial"/>
              </a:rPr>
              <a:t>Types: </a:t>
            </a:r>
            <a:r>
              <a:rPr b="0" lang="en-US" sz="1800" spc="-1" strike="noStrike">
                <a:solidFill>
                  <a:srgbClr val="000000"/>
                </a:solidFill>
                <a:latin typeface="Arial"/>
              </a:rPr>
              <a:t>1D (voice), 2D (fingerprint), grid (images)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p:nvPr>
        </p:nvSpPr>
        <p:spPr>
          <a:xfrm>
            <a:off x="228600" y="2743200"/>
            <a:ext cx="3656520" cy="31532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Q, K, V roles explained</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Formula: </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Multi-head attention enables multi-scale feature analysis</a:t>
            </a:r>
            <a:endParaRPr b="0" lang="en-US" sz="2400" spc="-1" strike="noStrike">
              <a:solidFill>
                <a:srgbClr val="000000"/>
              </a:solidFill>
              <a:latin typeface="Arial"/>
            </a:endParaRPr>
          </a:p>
        </p:txBody>
      </p:sp>
      <p:sp>
        <p:nvSpPr>
          <p:cNvPr id="116" name="PlaceHolder 2"/>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Self-Attention Mechanism</a:t>
            </a:r>
            <a:endParaRPr b="0" lang="en-US" sz="4000" spc="-1" strike="noStrike">
              <a:solidFill>
                <a:srgbClr val="000000"/>
              </a:solidFill>
              <a:latin typeface="Arial"/>
            </a:endParaRPr>
          </a:p>
        </p:txBody>
      </p:sp>
      <p:sp>
        <p:nvSpPr>
          <p:cNvPr id="117"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18"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19" name="" descr="24§display§\[&#10;\text{Attention}(Q, K, V) = \text{Softmax}\left( \frac{QK^\top}{\sqrt{d_k}} \right)V&#10;\]&#10;§png§600§TRUE§"/>
          <p:cNvPicPr/>
          <p:nvPr/>
        </p:nvPicPr>
        <p:blipFill>
          <a:blip r:embed="rId1"/>
          <a:stretch/>
        </p:blipFill>
        <p:spPr>
          <a:xfrm>
            <a:off x="1984680" y="3657600"/>
            <a:ext cx="3273120" cy="442080"/>
          </a:xfrm>
          <a:prstGeom prst="rect">
            <a:avLst/>
          </a:prstGeom>
          <a:ln w="0">
            <a:noFill/>
          </a:ln>
        </p:spPr>
      </p:pic>
      <p:pic>
        <p:nvPicPr>
          <p:cNvPr id="120" name="" descr=""/>
          <p:cNvPicPr/>
          <p:nvPr/>
        </p:nvPicPr>
        <p:blipFill>
          <a:blip r:embed="rId2"/>
          <a:stretch/>
        </p:blipFill>
        <p:spPr>
          <a:xfrm>
            <a:off x="1067040" y="1135440"/>
            <a:ext cx="6858000" cy="1429560"/>
          </a:xfrm>
          <a:prstGeom prst="rect">
            <a:avLst/>
          </a:prstGeom>
          <a:ln w="0">
            <a:noFill/>
          </a:ln>
        </p:spPr>
      </p:pic>
      <p:pic>
        <p:nvPicPr>
          <p:cNvPr id="121" name="" descr=""/>
          <p:cNvPicPr/>
          <p:nvPr/>
        </p:nvPicPr>
        <p:blipFill>
          <a:blip r:embed="rId3"/>
          <a:stretch/>
        </p:blipFill>
        <p:spPr>
          <a:xfrm>
            <a:off x="4800600" y="4231440"/>
            <a:ext cx="4343400" cy="2397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Unified Architecture</a:t>
            </a:r>
            <a:endParaRPr b="0" lang="en-US" sz="4000" spc="-1" strike="noStrike">
              <a:solidFill>
                <a:srgbClr val="000000"/>
              </a:solidFill>
              <a:latin typeface="Arial"/>
            </a:endParaRPr>
          </a:p>
        </p:txBody>
      </p:sp>
      <p:sp>
        <p:nvSpPr>
          <p:cNvPr id="123"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Transformer applies across modalities via tokenization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Shared transformer backbone for all biometric types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Simplifies system design and enables knowledge transfer</a:t>
            </a:r>
            <a:endParaRPr b="0" lang="en-US" sz="2400" spc="-1" strike="noStrike">
              <a:solidFill>
                <a:srgbClr val="000000"/>
              </a:solidFill>
              <a:latin typeface="Arial"/>
            </a:endParaRPr>
          </a:p>
        </p:txBody>
      </p:sp>
      <p:sp>
        <p:nvSpPr>
          <p:cNvPr id="124"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25"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26" name="" descr=""/>
          <p:cNvPicPr/>
          <p:nvPr/>
        </p:nvPicPr>
        <p:blipFill>
          <a:blip r:embed="rId1"/>
          <a:stretch/>
        </p:blipFill>
        <p:spPr>
          <a:xfrm>
            <a:off x="1407600" y="4277880"/>
            <a:ext cx="6431040" cy="2351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Feature Extraction</a:t>
            </a:r>
            <a:endParaRPr b="0" lang="en-US" sz="4000" spc="-1" strike="noStrike">
              <a:solidFill>
                <a:srgbClr val="000000"/>
              </a:solidFill>
              <a:latin typeface="Arial"/>
            </a:endParaRPr>
          </a:p>
        </p:txBody>
      </p:sp>
      <p:sp>
        <p:nvSpPr>
          <p:cNvPr id="128"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ViTs pre-trained and fine-tuned for biometric tasks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Attention captures fine details and modality-invariant features</a:t>
            </a:r>
            <a:endParaRPr b="0" lang="en-US" sz="2400" spc="-1" strike="noStrike">
              <a:solidFill>
                <a:srgbClr val="000000"/>
              </a:solidFill>
              <a:latin typeface="Arial"/>
            </a:endParaRPr>
          </a:p>
        </p:txBody>
      </p:sp>
      <p:sp>
        <p:nvSpPr>
          <p:cNvPr id="129"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30"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31" name="" descr=""/>
          <p:cNvPicPr/>
          <p:nvPr/>
        </p:nvPicPr>
        <p:blipFill>
          <a:blip r:embed="rId1"/>
          <a:stretch/>
        </p:blipFill>
        <p:spPr>
          <a:xfrm>
            <a:off x="999000" y="3780360"/>
            <a:ext cx="7243200" cy="2114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310680"/>
            <a:ext cx="8228520" cy="114192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Transformer Advantages</a:t>
            </a:r>
            <a:endParaRPr b="0" lang="en-US" sz="4000" spc="-1" strike="noStrike">
              <a:solidFill>
                <a:srgbClr val="000000"/>
              </a:solidFill>
              <a:latin typeface="Arial"/>
            </a:endParaRPr>
          </a:p>
        </p:txBody>
      </p:sp>
      <p:sp>
        <p:nvSpPr>
          <p:cNvPr id="133"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Calibri"/>
              </a:rPr>
              <a:t>Global vs local analysis, long-range dependencies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Calibri"/>
              </a:rPr>
              <a:t>Occlusion robustness and interpretability via attention maps</a:t>
            </a:r>
            <a:endParaRPr b="0" lang="en-US" sz="2400" spc="-1" strike="noStrike">
              <a:solidFill>
                <a:srgbClr val="000000"/>
              </a:solidFill>
              <a:latin typeface="Arial"/>
            </a:endParaRPr>
          </a:p>
        </p:txBody>
      </p:sp>
      <p:sp>
        <p:nvSpPr>
          <p:cNvPr id="134" name=""/>
          <p:cNvSpPr/>
          <p:nvPr/>
        </p:nvSpPr>
        <p:spPr>
          <a:xfrm>
            <a:off x="0" y="5760"/>
            <a:ext cx="12191040" cy="45036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35"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pic>
        <p:nvPicPr>
          <p:cNvPr id="136" name="" descr=""/>
          <p:cNvPicPr/>
          <p:nvPr/>
        </p:nvPicPr>
        <p:blipFill>
          <a:blip r:embed="rId1"/>
          <a:stretch/>
        </p:blipFill>
        <p:spPr>
          <a:xfrm rot="21593400">
            <a:off x="957960" y="3004200"/>
            <a:ext cx="7308000" cy="3727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TotalTime>
  <Application>LibreOffice/7.4.7.2$Linux_X86_64 LibreOffice_project/40$Build-2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2025-05-22T01:47:36Z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