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316" r:id="rId2"/>
    <p:sldId id="257" r:id="rId3"/>
    <p:sldId id="335" r:id="rId4"/>
    <p:sldId id="266" r:id="rId5"/>
    <p:sldId id="320" r:id="rId6"/>
    <p:sldId id="261" r:id="rId7"/>
    <p:sldId id="265" r:id="rId8"/>
    <p:sldId id="276" r:id="rId9"/>
    <p:sldId id="277" r:id="rId10"/>
    <p:sldId id="317" r:id="rId11"/>
    <p:sldId id="318" r:id="rId12"/>
    <p:sldId id="267" r:id="rId13"/>
    <p:sldId id="321" r:id="rId14"/>
    <p:sldId id="258" r:id="rId15"/>
    <p:sldId id="334" r:id="rId16"/>
    <p:sldId id="260" r:id="rId17"/>
    <p:sldId id="259" r:id="rId18"/>
    <p:sldId id="322" r:id="rId19"/>
    <p:sldId id="262" r:id="rId20"/>
    <p:sldId id="323" r:id="rId21"/>
    <p:sldId id="263" r:id="rId22"/>
    <p:sldId id="324" r:id="rId23"/>
    <p:sldId id="272" r:id="rId24"/>
    <p:sldId id="264" r:id="rId25"/>
    <p:sldId id="325" r:id="rId26"/>
    <p:sldId id="268" r:id="rId27"/>
    <p:sldId id="269" r:id="rId28"/>
    <p:sldId id="274" r:id="rId29"/>
    <p:sldId id="296" r:id="rId30"/>
    <p:sldId id="270" r:id="rId31"/>
    <p:sldId id="273" r:id="rId32"/>
    <p:sldId id="271" r:id="rId33"/>
    <p:sldId id="326" r:id="rId34"/>
    <p:sldId id="333" r:id="rId35"/>
    <p:sldId id="278" r:id="rId36"/>
    <p:sldId id="307" r:id="rId37"/>
    <p:sldId id="308" r:id="rId38"/>
    <p:sldId id="279" r:id="rId39"/>
    <p:sldId id="280" r:id="rId40"/>
    <p:sldId id="327" r:id="rId41"/>
    <p:sldId id="329" r:id="rId42"/>
    <p:sldId id="330" r:id="rId43"/>
    <p:sldId id="328" r:id="rId44"/>
    <p:sldId id="281" r:id="rId45"/>
    <p:sldId id="295" r:id="rId46"/>
    <p:sldId id="314" r:id="rId47"/>
    <p:sldId id="292" r:id="rId48"/>
    <p:sldId id="319" r:id="rId49"/>
    <p:sldId id="331" r:id="rId50"/>
    <p:sldId id="290" r:id="rId51"/>
    <p:sldId id="283" r:id="rId52"/>
    <p:sldId id="284" r:id="rId53"/>
    <p:sldId id="285" r:id="rId54"/>
    <p:sldId id="297" r:id="rId55"/>
    <p:sldId id="286" r:id="rId56"/>
    <p:sldId id="332" r:id="rId57"/>
    <p:sldId id="288" r:id="rId58"/>
    <p:sldId id="293" r:id="rId59"/>
    <p:sldId id="287" r:id="rId60"/>
    <p:sldId id="298" r:id="rId61"/>
    <p:sldId id="300" r:id="rId62"/>
    <p:sldId id="299" r:id="rId63"/>
    <p:sldId id="301" r:id="rId64"/>
    <p:sldId id="275" r:id="rId65"/>
    <p:sldId id="294" r:id="rId66"/>
    <p:sldId id="302" r:id="rId67"/>
    <p:sldId id="310" r:id="rId68"/>
    <p:sldId id="311" r:id="rId69"/>
    <p:sldId id="312" r:id="rId70"/>
    <p:sldId id="304" r:id="rId71"/>
    <p:sldId id="305" r:id="rId72"/>
    <p:sldId id="306" r:id="rId73"/>
    <p:sldId id="303" r:id="rId7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26AB43E6-CBCC-4651-A195-2A3DB057E589}">
          <p14:sldIdLst>
            <p14:sldId id="316"/>
            <p14:sldId id="257"/>
            <p14:sldId id="335"/>
            <p14:sldId id="266"/>
            <p14:sldId id="320"/>
            <p14:sldId id="261"/>
            <p14:sldId id="265"/>
            <p14:sldId id="276"/>
            <p14:sldId id="277"/>
            <p14:sldId id="317"/>
            <p14:sldId id="318"/>
            <p14:sldId id="267"/>
            <p14:sldId id="321"/>
            <p14:sldId id="258"/>
            <p14:sldId id="334"/>
            <p14:sldId id="260"/>
            <p14:sldId id="259"/>
            <p14:sldId id="322"/>
            <p14:sldId id="262"/>
            <p14:sldId id="323"/>
            <p14:sldId id="263"/>
            <p14:sldId id="324"/>
            <p14:sldId id="272"/>
            <p14:sldId id="264"/>
            <p14:sldId id="325"/>
            <p14:sldId id="268"/>
            <p14:sldId id="269"/>
            <p14:sldId id="274"/>
            <p14:sldId id="296"/>
            <p14:sldId id="270"/>
            <p14:sldId id="273"/>
            <p14:sldId id="271"/>
            <p14:sldId id="326"/>
            <p14:sldId id="333"/>
            <p14:sldId id="278"/>
            <p14:sldId id="307"/>
            <p14:sldId id="308"/>
            <p14:sldId id="279"/>
            <p14:sldId id="280"/>
            <p14:sldId id="327"/>
            <p14:sldId id="329"/>
            <p14:sldId id="330"/>
            <p14:sldId id="328"/>
            <p14:sldId id="281"/>
            <p14:sldId id="295"/>
            <p14:sldId id="314"/>
            <p14:sldId id="292"/>
            <p14:sldId id="319"/>
            <p14:sldId id="331"/>
            <p14:sldId id="290"/>
            <p14:sldId id="283"/>
            <p14:sldId id="284"/>
            <p14:sldId id="285"/>
          </p14:sldIdLst>
        </p14:section>
        <p14:section name="未命名的章節" id="{BF9EEB29-C692-4F5B-BD72-4D9552BCF927}">
          <p14:sldIdLst>
            <p14:sldId id="297"/>
            <p14:sldId id="286"/>
            <p14:sldId id="332"/>
            <p14:sldId id="288"/>
            <p14:sldId id="293"/>
            <p14:sldId id="287"/>
            <p14:sldId id="298"/>
            <p14:sldId id="300"/>
            <p14:sldId id="299"/>
            <p14:sldId id="301"/>
            <p14:sldId id="275"/>
            <p14:sldId id="294"/>
            <p14:sldId id="302"/>
            <p14:sldId id="310"/>
            <p14:sldId id="311"/>
            <p14:sldId id="312"/>
            <p14:sldId id="304"/>
            <p14:sldId id="305"/>
            <p14:sldId id="306"/>
            <p14:sldId id="3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lark Yeh" initials="CY" lastIdx="1" clrIdx="0">
    <p:extLst>
      <p:ext uri="{19B8F6BF-5375-455C-9EA6-DF929625EA0E}">
        <p15:presenceInfo xmlns:p15="http://schemas.microsoft.com/office/powerpoint/2012/main" userId="ffd5b34d3f90dcf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FF"/>
    <a:srgbClr val="FFFF99"/>
    <a:srgbClr val="75B6E5"/>
    <a:srgbClr val="FB43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BE8B61-8570-4604-9782-EE1D36852DDD}" v="4" dt="2021-03-02T10:24:53.9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98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8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rk Yeh" userId="ffd5b34d3f90dcfa" providerId="LiveId" clId="{EDBE8B61-8570-4604-9782-EE1D36852DDD}"/>
    <pc:docChg chg="modSld">
      <pc:chgData name="Clark Yeh" userId="ffd5b34d3f90dcfa" providerId="LiveId" clId="{EDBE8B61-8570-4604-9782-EE1D36852DDD}" dt="2021-03-02T10:36:19.133" v="17" actId="1076"/>
      <pc:docMkLst>
        <pc:docMk/>
      </pc:docMkLst>
      <pc:sldChg chg="modSp mod">
        <pc:chgData name="Clark Yeh" userId="ffd5b34d3f90dcfa" providerId="LiveId" clId="{EDBE8B61-8570-4604-9782-EE1D36852DDD}" dt="2021-03-02T10:31:38.263" v="16" actId="20577"/>
        <pc:sldMkLst>
          <pc:docMk/>
          <pc:sldMk cId="3849979113" sldId="292"/>
        </pc:sldMkLst>
        <pc:spChg chg="mod">
          <ac:chgData name="Clark Yeh" userId="ffd5b34d3f90dcfa" providerId="LiveId" clId="{EDBE8B61-8570-4604-9782-EE1D36852DDD}" dt="2021-03-02T10:31:38.263" v="16" actId="20577"/>
          <ac:spMkLst>
            <pc:docMk/>
            <pc:sldMk cId="3849979113" sldId="292"/>
            <ac:spMk id="2" creationId="{00000000-0000-0000-0000-000000000000}"/>
          </ac:spMkLst>
        </pc:spChg>
      </pc:sldChg>
      <pc:sldChg chg="modSp mod">
        <pc:chgData name="Clark Yeh" userId="ffd5b34d3f90dcfa" providerId="LiveId" clId="{EDBE8B61-8570-4604-9782-EE1D36852DDD}" dt="2021-03-02T10:36:19.133" v="17" actId="1076"/>
        <pc:sldMkLst>
          <pc:docMk/>
          <pc:sldMk cId="2408905050" sldId="297"/>
        </pc:sldMkLst>
        <pc:spChg chg="mod">
          <ac:chgData name="Clark Yeh" userId="ffd5b34d3f90dcfa" providerId="LiveId" clId="{EDBE8B61-8570-4604-9782-EE1D36852DDD}" dt="2021-03-02T10:36:19.133" v="17" actId="1076"/>
          <ac:spMkLst>
            <pc:docMk/>
            <pc:sldMk cId="2408905050" sldId="297"/>
            <ac:spMk id="4" creationId="{00000000-0000-0000-0000-000000000000}"/>
          </ac:spMkLst>
        </pc:spChg>
      </pc:sldChg>
      <pc:sldChg chg="modSp mod">
        <pc:chgData name="Clark Yeh" userId="ffd5b34d3f90dcfa" providerId="LiveId" clId="{EDBE8B61-8570-4604-9782-EE1D36852DDD}" dt="2021-03-02T10:24:53.911" v="15"/>
        <pc:sldMkLst>
          <pc:docMk/>
          <pc:sldMk cId="2510199437" sldId="307"/>
        </pc:sldMkLst>
        <pc:spChg chg="mod">
          <ac:chgData name="Clark Yeh" userId="ffd5b34d3f90dcfa" providerId="LiveId" clId="{EDBE8B61-8570-4604-9782-EE1D36852DDD}" dt="2021-03-02T10:24:53.911" v="15"/>
          <ac:spMkLst>
            <pc:docMk/>
            <pc:sldMk cId="2510199437" sldId="307"/>
            <ac:spMk id="21" creationId="{00000000-0000-0000-0000-000000000000}"/>
          </ac:spMkLst>
        </pc:spChg>
      </pc:sldChg>
      <pc:sldChg chg="modSp">
        <pc:chgData name="Clark Yeh" userId="ffd5b34d3f90dcfa" providerId="LiveId" clId="{EDBE8B61-8570-4604-9782-EE1D36852DDD}" dt="2021-03-02T10:10:52.183" v="0" actId="20578"/>
        <pc:sldMkLst>
          <pc:docMk/>
          <pc:sldMk cId="2004619024" sldId="333"/>
        </pc:sldMkLst>
        <pc:spChg chg="mod">
          <ac:chgData name="Clark Yeh" userId="ffd5b34d3f90dcfa" providerId="LiveId" clId="{EDBE8B61-8570-4604-9782-EE1D36852DDD}" dt="2021-03-02T10:10:52.183" v="0" actId="20578"/>
          <ac:spMkLst>
            <pc:docMk/>
            <pc:sldMk cId="2004619024" sldId="333"/>
            <ac:spMk id="3" creationId="{5A7C4D06-0C17-4246-B239-35C8AD8C3F1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2020&#36039;&#26009;&#31185;&#23416;&#27010;&#35542;\&#27298;&#23450;&#31684;&#20363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密度函數!$C$5:$C$105</c:f>
              <c:numCache>
                <c:formatCode>General</c:formatCode>
                <c:ptCount val="10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0.39999999999999997</c:v>
                </c:pt>
                <c:pt idx="9">
                  <c:v>0.44999999999999996</c:v>
                </c:pt>
                <c:pt idx="10">
                  <c:v>0.49999999999999994</c:v>
                </c:pt>
                <c:pt idx="11">
                  <c:v>0.54999999999999993</c:v>
                </c:pt>
                <c:pt idx="12">
                  <c:v>0.6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0.75000000000000011</c:v>
                </c:pt>
                <c:pt idx="16">
                  <c:v>0.80000000000000016</c:v>
                </c:pt>
                <c:pt idx="17">
                  <c:v>0.8500000000000002</c:v>
                </c:pt>
                <c:pt idx="18">
                  <c:v>0.90000000000000024</c:v>
                </c:pt>
                <c:pt idx="19">
                  <c:v>0.95000000000000029</c:v>
                </c:pt>
                <c:pt idx="20">
                  <c:v>1.0000000000000002</c:v>
                </c:pt>
                <c:pt idx="21">
                  <c:v>1.0500000000000003</c:v>
                </c:pt>
                <c:pt idx="22">
                  <c:v>1.1000000000000003</c:v>
                </c:pt>
                <c:pt idx="23">
                  <c:v>1.1500000000000004</c:v>
                </c:pt>
                <c:pt idx="24">
                  <c:v>1.2000000000000004</c:v>
                </c:pt>
                <c:pt idx="25">
                  <c:v>1.2500000000000004</c:v>
                </c:pt>
                <c:pt idx="26">
                  <c:v>1.3000000000000005</c:v>
                </c:pt>
                <c:pt idx="27">
                  <c:v>1.3500000000000005</c:v>
                </c:pt>
                <c:pt idx="28">
                  <c:v>1.4000000000000006</c:v>
                </c:pt>
                <c:pt idx="29">
                  <c:v>1.4500000000000006</c:v>
                </c:pt>
                <c:pt idx="30">
                  <c:v>1.5000000000000007</c:v>
                </c:pt>
                <c:pt idx="31">
                  <c:v>1.5500000000000007</c:v>
                </c:pt>
                <c:pt idx="32">
                  <c:v>1.6000000000000008</c:v>
                </c:pt>
                <c:pt idx="33">
                  <c:v>1.6500000000000008</c:v>
                </c:pt>
                <c:pt idx="34">
                  <c:v>1.7000000000000008</c:v>
                </c:pt>
                <c:pt idx="35">
                  <c:v>1.7500000000000009</c:v>
                </c:pt>
                <c:pt idx="36">
                  <c:v>1.8000000000000009</c:v>
                </c:pt>
                <c:pt idx="37">
                  <c:v>1.850000000000001</c:v>
                </c:pt>
                <c:pt idx="38">
                  <c:v>1.900000000000001</c:v>
                </c:pt>
                <c:pt idx="39">
                  <c:v>1.9500000000000011</c:v>
                </c:pt>
                <c:pt idx="40">
                  <c:v>2.0000000000000009</c:v>
                </c:pt>
                <c:pt idx="41">
                  <c:v>2.0500000000000007</c:v>
                </c:pt>
                <c:pt idx="42">
                  <c:v>2.1000000000000005</c:v>
                </c:pt>
                <c:pt idx="43">
                  <c:v>2.1500000000000004</c:v>
                </c:pt>
                <c:pt idx="44">
                  <c:v>2.2000000000000002</c:v>
                </c:pt>
                <c:pt idx="45">
                  <c:v>2.25</c:v>
                </c:pt>
                <c:pt idx="46">
                  <c:v>2.2999999999999998</c:v>
                </c:pt>
                <c:pt idx="47">
                  <c:v>2.3499999999999996</c:v>
                </c:pt>
                <c:pt idx="48">
                  <c:v>2.3999999999999995</c:v>
                </c:pt>
                <c:pt idx="49">
                  <c:v>2.4499999999999993</c:v>
                </c:pt>
                <c:pt idx="50">
                  <c:v>2.4999999999999991</c:v>
                </c:pt>
                <c:pt idx="51">
                  <c:v>2.5499999999999989</c:v>
                </c:pt>
                <c:pt idx="52">
                  <c:v>2.5999999999999988</c:v>
                </c:pt>
                <c:pt idx="53">
                  <c:v>2.6499999999999986</c:v>
                </c:pt>
                <c:pt idx="54">
                  <c:v>2.6999999999999984</c:v>
                </c:pt>
                <c:pt idx="55">
                  <c:v>2.7499999999999982</c:v>
                </c:pt>
                <c:pt idx="56">
                  <c:v>2.799999999999998</c:v>
                </c:pt>
                <c:pt idx="57">
                  <c:v>2.8499999999999979</c:v>
                </c:pt>
                <c:pt idx="58">
                  <c:v>2.8999999999999977</c:v>
                </c:pt>
                <c:pt idx="59">
                  <c:v>2.9499999999999975</c:v>
                </c:pt>
                <c:pt idx="60">
                  <c:v>2.9999999999999973</c:v>
                </c:pt>
                <c:pt idx="61">
                  <c:v>3.0499999999999972</c:v>
                </c:pt>
                <c:pt idx="62">
                  <c:v>3.099999999999997</c:v>
                </c:pt>
                <c:pt idx="63">
                  <c:v>3.1499999999999968</c:v>
                </c:pt>
                <c:pt idx="64">
                  <c:v>3.1999999999999966</c:v>
                </c:pt>
                <c:pt idx="65">
                  <c:v>3.2499999999999964</c:v>
                </c:pt>
                <c:pt idx="66">
                  <c:v>3.2999999999999963</c:v>
                </c:pt>
                <c:pt idx="67">
                  <c:v>3.3499999999999961</c:v>
                </c:pt>
                <c:pt idx="68">
                  <c:v>3.3999999999999959</c:v>
                </c:pt>
                <c:pt idx="69">
                  <c:v>3.4499999999999957</c:v>
                </c:pt>
                <c:pt idx="70">
                  <c:v>3.4999999999999956</c:v>
                </c:pt>
                <c:pt idx="71">
                  <c:v>3.5499999999999954</c:v>
                </c:pt>
                <c:pt idx="72">
                  <c:v>3.5999999999999952</c:v>
                </c:pt>
                <c:pt idx="73">
                  <c:v>3.649999999999995</c:v>
                </c:pt>
                <c:pt idx="74">
                  <c:v>3.6999999999999948</c:v>
                </c:pt>
                <c:pt idx="75">
                  <c:v>3.7499999999999947</c:v>
                </c:pt>
                <c:pt idx="76">
                  <c:v>3.7999999999999945</c:v>
                </c:pt>
                <c:pt idx="77">
                  <c:v>3.8499999999999943</c:v>
                </c:pt>
                <c:pt idx="78">
                  <c:v>3.8999999999999941</c:v>
                </c:pt>
                <c:pt idx="79">
                  <c:v>3.949999999999994</c:v>
                </c:pt>
                <c:pt idx="80">
                  <c:v>3.9999999999999938</c:v>
                </c:pt>
                <c:pt idx="81">
                  <c:v>4.0499999999999936</c:v>
                </c:pt>
                <c:pt idx="82">
                  <c:v>4.0999999999999934</c:v>
                </c:pt>
                <c:pt idx="83">
                  <c:v>4.1499999999999932</c:v>
                </c:pt>
                <c:pt idx="84">
                  <c:v>4.1999999999999931</c:v>
                </c:pt>
                <c:pt idx="85">
                  <c:v>4.2499999999999929</c:v>
                </c:pt>
                <c:pt idx="86">
                  <c:v>4.2999999999999927</c:v>
                </c:pt>
                <c:pt idx="87">
                  <c:v>4.3499999999999925</c:v>
                </c:pt>
                <c:pt idx="88">
                  <c:v>4.3999999999999924</c:v>
                </c:pt>
                <c:pt idx="89">
                  <c:v>4.4499999999999922</c:v>
                </c:pt>
                <c:pt idx="90">
                  <c:v>4.499999999999992</c:v>
                </c:pt>
                <c:pt idx="91">
                  <c:v>4.5499999999999918</c:v>
                </c:pt>
                <c:pt idx="92">
                  <c:v>4.5999999999999917</c:v>
                </c:pt>
                <c:pt idx="93">
                  <c:v>4.6499999999999915</c:v>
                </c:pt>
                <c:pt idx="94">
                  <c:v>4.6999999999999913</c:v>
                </c:pt>
                <c:pt idx="95">
                  <c:v>4.7499999999999911</c:v>
                </c:pt>
                <c:pt idx="96">
                  <c:v>4.7999999999999909</c:v>
                </c:pt>
                <c:pt idx="97">
                  <c:v>4.8499999999999908</c:v>
                </c:pt>
                <c:pt idx="98">
                  <c:v>4.8999999999999906</c:v>
                </c:pt>
                <c:pt idx="99">
                  <c:v>4.9499999999999904</c:v>
                </c:pt>
                <c:pt idx="100">
                  <c:v>4.9999999999999902</c:v>
                </c:pt>
              </c:numCache>
            </c:numRef>
          </c:xVal>
          <c:yVal>
            <c:numRef>
              <c:f>密度函數!$D$5:$D$105</c:f>
              <c:numCache>
                <c:formatCode>General</c:formatCode>
                <c:ptCount val="101"/>
                <c:pt idx="0">
                  <c:v>1</c:v>
                </c:pt>
                <c:pt idx="1">
                  <c:v>0.90249999999999997</c:v>
                </c:pt>
                <c:pt idx="2">
                  <c:v>0.81</c:v>
                </c:pt>
                <c:pt idx="3">
                  <c:v>0.72249999999999992</c:v>
                </c:pt>
                <c:pt idx="4">
                  <c:v>0.64</c:v>
                </c:pt>
                <c:pt idx="5">
                  <c:v>0.5625</c:v>
                </c:pt>
                <c:pt idx="6">
                  <c:v>0.49</c:v>
                </c:pt>
                <c:pt idx="7">
                  <c:v>0.42249999999999999</c:v>
                </c:pt>
                <c:pt idx="8">
                  <c:v>0.3600000000000001</c:v>
                </c:pt>
                <c:pt idx="9">
                  <c:v>0.30249999999999999</c:v>
                </c:pt>
                <c:pt idx="10">
                  <c:v>0.25</c:v>
                </c:pt>
                <c:pt idx="11">
                  <c:v>0.20250000000000012</c:v>
                </c:pt>
                <c:pt idx="12">
                  <c:v>0.16000000000000003</c:v>
                </c:pt>
                <c:pt idx="13">
                  <c:v>0.12250000000000005</c:v>
                </c:pt>
                <c:pt idx="14">
                  <c:v>8.9999999999999969E-2</c:v>
                </c:pt>
                <c:pt idx="15">
                  <c:v>6.25E-2</c:v>
                </c:pt>
                <c:pt idx="16">
                  <c:v>3.9999999999999925E-2</c:v>
                </c:pt>
                <c:pt idx="17">
                  <c:v>2.2499999999999964E-2</c:v>
                </c:pt>
                <c:pt idx="18">
                  <c:v>9.9999999999998979E-3</c:v>
                </c:pt>
                <c:pt idx="19">
                  <c:v>2.4999999999999467E-3</c:v>
                </c:pt>
                <c:pt idx="20">
                  <c:v>0</c:v>
                </c:pt>
                <c:pt idx="21">
                  <c:v>2.4999999999999467E-3</c:v>
                </c:pt>
                <c:pt idx="22">
                  <c:v>1.0000000000000009E-2</c:v>
                </c:pt>
                <c:pt idx="23">
                  <c:v>2.2500000000000187E-2</c:v>
                </c:pt>
                <c:pt idx="24">
                  <c:v>4.0000000000000258E-2</c:v>
                </c:pt>
                <c:pt idx="25">
                  <c:v>6.2500000000000222E-2</c:v>
                </c:pt>
                <c:pt idx="26">
                  <c:v>9.0000000000000302E-2</c:v>
                </c:pt>
                <c:pt idx="27">
                  <c:v>0.12250000000000028</c:v>
                </c:pt>
                <c:pt idx="28">
                  <c:v>0.16000000000000036</c:v>
                </c:pt>
                <c:pt idx="29">
                  <c:v>0.20250000000000057</c:v>
                </c:pt>
                <c:pt idx="30">
                  <c:v>0.25000000000000044</c:v>
                </c:pt>
                <c:pt idx="31">
                  <c:v>0.30250000000000066</c:v>
                </c:pt>
                <c:pt idx="32">
                  <c:v>0.36000000000000076</c:v>
                </c:pt>
                <c:pt idx="33">
                  <c:v>0.42250000000000121</c:v>
                </c:pt>
                <c:pt idx="34">
                  <c:v>0.4900000000000011</c:v>
                </c:pt>
                <c:pt idx="35">
                  <c:v>0.56250000000000133</c:v>
                </c:pt>
                <c:pt idx="36">
                  <c:v>0.64000000000000146</c:v>
                </c:pt>
                <c:pt idx="37">
                  <c:v>0.72250000000000147</c:v>
                </c:pt>
                <c:pt idx="38">
                  <c:v>0.81000000000000183</c:v>
                </c:pt>
                <c:pt idx="39">
                  <c:v>0.90250000000000208</c:v>
                </c:pt>
                <c:pt idx="40">
                  <c:v>1.0000000000000018</c:v>
                </c:pt>
                <c:pt idx="41">
                  <c:v>1.1025000000000018</c:v>
                </c:pt>
                <c:pt idx="42">
                  <c:v>1.2100000000000009</c:v>
                </c:pt>
                <c:pt idx="43">
                  <c:v>1.3225000000000007</c:v>
                </c:pt>
                <c:pt idx="44">
                  <c:v>1.4400000000000004</c:v>
                </c:pt>
                <c:pt idx="45">
                  <c:v>1.5625</c:v>
                </c:pt>
                <c:pt idx="46">
                  <c:v>1.6899999999999995</c:v>
                </c:pt>
                <c:pt idx="47">
                  <c:v>1.8224999999999989</c:v>
                </c:pt>
                <c:pt idx="48">
                  <c:v>1.9599999999999982</c:v>
                </c:pt>
                <c:pt idx="49">
                  <c:v>2.1024999999999983</c:v>
                </c:pt>
                <c:pt idx="50">
                  <c:v>2.2499999999999973</c:v>
                </c:pt>
                <c:pt idx="51">
                  <c:v>2.4024999999999963</c:v>
                </c:pt>
                <c:pt idx="52">
                  <c:v>2.5599999999999961</c:v>
                </c:pt>
                <c:pt idx="53">
                  <c:v>2.7224999999999957</c:v>
                </c:pt>
                <c:pt idx="54">
                  <c:v>2.8899999999999944</c:v>
                </c:pt>
                <c:pt idx="55">
                  <c:v>3.0624999999999938</c:v>
                </c:pt>
                <c:pt idx="56">
                  <c:v>3.2399999999999931</c:v>
                </c:pt>
                <c:pt idx="57">
                  <c:v>3.4224999999999923</c:v>
                </c:pt>
                <c:pt idx="58">
                  <c:v>3.6099999999999905</c:v>
                </c:pt>
                <c:pt idx="59">
                  <c:v>3.8024999999999896</c:v>
                </c:pt>
                <c:pt idx="60">
                  <c:v>3.9999999999999893</c:v>
                </c:pt>
                <c:pt idx="61">
                  <c:v>4.2024999999999881</c:v>
                </c:pt>
                <c:pt idx="62">
                  <c:v>4.4099999999999877</c:v>
                </c:pt>
                <c:pt idx="63">
                  <c:v>4.6224999999999863</c:v>
                </c:pt>
                <c:pt idx="64">
                  <c:v>4.8399999999999856</c:v>
                </c:pt>
                <c:pt idx="65">
                  <c:v>5.062499999999984</c:v>
                </c:pt>
                <c:pt idx="66">
                  <c:v>5.2899999999999832</c:v>
                </c:pt>
                <c:pt idx="67">
                  <c:v>5.5224999999999813</c:v>
                </c:pt>
                <c:pt idx="68">
                  <c:v>5.7599999999999802</c:v>
                </c:pt>
                <c:pt idx="69">
                  <c:v>6.00249999999998</c:v>
                </c:pt>
                <c:pt idx="70">
                  <c:v>6.2499999999999769</c:v>
                </c:pt>
                <c:pt idx="71">
                  <c:v>6.5024999999999764</c:v>
                </c:pt>
                <c:pt idx="72">
                  <c:v>6.7599999999999749</c:v>
                </c:pt>
                <c:pt idx="73">
                  <c:v>7.0224999999999742</c:v>
                </c:pt>
                <c:pt idx="74">
                  <c:v>7.2899999999999725</c:v>
                </c:pt>
                <c:pt idx="75">
                  <c:v>7.5624999999999716</c:v>
                </c:pt>
                <c:pt idx="76">
                  <c:v>7.8399999999999697</c:v>
                </c:pt>
                <c:pt idx="77">
                  <c:v>8.1224999999999667</c:v>
                </c:pt>
                <c:pt idx="78">
                  <c:v>8.4099999999999664</c:v>
                </c:pt>
                <c:pt idx="79">
                  <c:v>8.702499999999965</c:v>
                </c:pt>
                <c:pt idx="80">
                  <c:v>8.9999999999999627</c:v>
                </c:pt>
                <c:pt idx="81">
                  <c:v>9.3024999999999594</c:v>
                </c:pt>
                <c:pt idx="82">
                  <c:v>9.6099999999999586</c:v>
                </c:pt>
                <c:pt idx="83">
                  <c:v>9.9224999999999568</c:v>
                </c:pt>
                <c:pt idx="84">
                  <c:v>10.239999999999954</c:v>
                </c:pt>
                <c:pt idx="85">
                  <c:v>10.562499999999954</c:v>
                </c:pt>
                <c:pt idx="86">
                  <c:v>10.889999999999953</c:v>
                </c:pt>
                <c:pt idx="87">
                  <c:v>11.22249999999995</c:v>
                </c:pt>
                <c:pt idx="88">
                  <c:v>11.559999999999947</c:v>
                </c:pt>
                <c:pt idx="89">
                  <c:v>11.902499999999947</c:v>
                </c:pt>
                <c:pt idx="90">
                  <c:v>12.249999999999945</c:v>
                </c:pt>
                <c:pt idx="91">
                  <c:v>12.602499999999942</c:v>
                </c:pt>
                <c:pt idx="92">
                  <c:v>12.959999999999939</c:v>
                </c:pt>
                <c:pt idx="93">
                  <c:v>13.322499999999938</c:v>
                </c:pt>
                <c:pt idx="94">
                  <c:v>13.689999999999936</c:v>
                </c:pt>
                <c:pt idx="95">
                  <c:v>14.062499999999932</c:v>
                </c:pt>
                <c:pt idx="96">
                  <c:v>14.439999999999932</c:v>
                </c:pt>
                <c:pt idx="97">
                  <c:v>14.822499999999931</c:v>
                </c:pt>
                <c:pt idx="98">
                  <c:v>15.209999999999928</c:v>
                </c:pt>
                <c:pt idx="99">
                  <c:v>15.602499999999925</c:v>
                </c:pt>
                <c:pt idx="100">
                  <c:v>15.99999999999992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D24-459E-BC20-17CBEE0250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39640703"/>
        <c:axId val="1026713247"/>
      </c:scatterChart>
      <c:valAx>
        <c:axId val="10396407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26713247"/>
        <c:crosses val="autoZero"/>
        <c:crossBetween val="midCat"/>
      </c:valAx>
      <c:valAx>
        <c:axId val="10267132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03964070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648C5C-E9CD-4FA8-9EB0-D5293BD0DFDB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1F5A01-F216-4095-B18A-6CFD4B2638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81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CC72952-02AD-466E-A0BE-DCFDA9507BC1}"/>
              </a:ext>
            </a:extLst>
          </p:cNvPr>
          <p:cNvSpPr/>
          <p:nvPr userDrawn="1"/>
        </p:nvSpPr>
        <p:spPr>
          <a:xfrm>
            <a:off x="8289758" y="0"/>
            <a:ext cx="3902242" cy="5032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B1EE1F2-A782-4A94-9362-A7BEC8CDC60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23813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68AE6D90-0E16-456F-AB0C-01B986F3EFA6}"/>
              </a:ext>
            </a:extLst>
          </p:cNvPr>
          <p:cNvSpPr txBox="1"/>
          <p:nvPr userDrawn="1"/>
        </p:nvSpPr>
        <p:spPr>
          <a:xfrm>
            <a:off x="10277061" y="-42377"/>
            <a:ext cx="192819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TW" sz="1200" b="0" dirty="0">
                <a:solidFill>
                  <a:schemeClr val="bg1"/>
                </a:solidFill>
                <a:effectLst/>
              </a:rPr>
              <a:t>DATA SCIENCE </a:t>
            </a:r>
          </a:p>
          <a:p>
            <a:r>
              <a:rPr lang="en-US" altLang="zh-TW" sz="1200" b="0" i="1" baseline="0" dirty="0">
                <a:solidFill>
                  <a:schemeClr val="bg1"/>
                </a:solidFill>
                <a:effectLst/>
              </a:rPr>
              <a:t>                              Clark Yeh</a:t>
            </a:r>
            <a:endParaRPr lang="zh-TW" altLang="en-US" sz="1200" b="0" i="1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468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-24572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8289758" y="19875"/>
            <a:ext cx="3902242" cy="503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-3142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字方塊 13"/>
          <p:cNvSpPr txBox="1"/>
          <p:nvPr userDrawn="1"/>
        </p:nvSpPr>
        <p:spPr>
          <a:xfrm>
            <a:off x="10797692" y="-72195"/>
            <a:ext cx="1282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dirty="0">
                <a:solidFill>
                  <a:srgbClr val="FB43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基礎</a:t>
            </a:r>
          </a:p>
        </p:txBody>
      </p:sp>
    </p:spTree>
    <p:extLst>
      <p:ext uri="{BB962C8B-B14F-4D97-AF65-F5344CB8AC3E}">
        <p14:creationId xmlns:p14="http://schemas.microsoft.com/office/powerpoint/2010/main" val="181556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3E62B-50EF-45A4-A180-A838A18D265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6354763"/>
            <a:ext cx="3511011" cy="457201"/>
          </a:xfrm>
          <a:prstGeom prst="rect">
            <a:avLst/>
          </a:prstGeom>
          <a:noFill/>
        </p:spPr>
      </p:pic>
      <p:sp>
        <p:nvSpPr>
          <p:cNvPr id="10" name="投影片編號版面配置區 5"/>
          <p:cNvSpPr txBox="1">
            <a:spLocks/>
          </p:cNvSpPr>
          <p:nvPr userDrawn="1"/>
        </p:nvSpPr>
        <p:spPr>
          <a:xfrm>
            <a:off x="8610600" y="-245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3E62B-50EF-45A4-A180-A838A18D265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289758" y="19875"/>
            <a:ext cx="3902242" cy="503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-3142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字方塊 12"/>
          <p:cNvSpPr txBox="1"/>
          <p:nvPr userDrawn="1"/>
        </p:nvSpPr>
        <p:spPr>
          <a:xfrm>
            <a:off x="10797692" y="-72195"/>
            <a:ext cx="1282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dirty="0">
                <a:solidFill>
                  <a:srgbClr val="FB43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基礎</a:t>
            </a:r>
          </a:p>
        </p:txBody>
      </p:sp>
    </p:spTree>
    <p:extLst>
      <p:ext uri="{BB962C8B-B14F-4D97-AF65-F5344CB8AC3E}">
        <p14:creationId xmlns:p14="http://schemas.microsoft.com/office/powerpoint/2010/main" val="610230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320842" y="631190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3E62B-50EF-45A4-A180-A838A18D265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6356350"/>
            <a:ext cx="3902242" cy="503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15" y="6333333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文字方塊 9"/>
          <p:cNvSpPr txBox="1"/>
          <p:nvPr userDrawn="1"/>
        </p:nvSpPr>
        <p:spPr>
          <a:xfrm>
            <a:off x="2507934" y="6264280"/>
            <a:ext cx="1282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dirty="0">
                <a:solidFill>
                  <a:srgbClr val="FB43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基礎</a:t>
            </a:r>
          </a:p>
        </p:txBody>
      </p:sp>
    </p:spTree>
    <p:extLst>
      <p:ext uri="{BB962C8B-B14F-4D97-AF65-F5344CB8AC3E}">
        <p14:creationId xmlns:p14="http://schemas.microsoft.com/office/powerpoint/2010/main" val="282032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3E62B-50EF-45A4-A180-A838A18D265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6354763"/>
            <a:ext cx="3511011" cy="457201"/>
          </a:xfrm>
          <a:prstGeom prst="rect">
            <a:avLst/>
          </a:prstGeom>
          <a:noFill/>
        </p:spPr>
      </p:pic>
      <p:sp>
        <p:nvSpPr>
          <p:cNvPr id="10" name="投影片編號版面配置區 5"/>
          <p:cNvSpPr txBox="1">
            <a:spLocks/>
          </p:cNvSpPr>
          <p:nvPr userDrawn="1"/>
        </p:nvSpPr>
        <p:spPr>
          <a:xfrm>
            <a:off x="8610600" y="31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3E62B-50EF-45A4-A180-A838A18D265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289758" y="1589"/>
            <a:ext cx="3902242" cy="503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1589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字方塊 12"/>
          <p:cNvSpPr txBox="1"/>
          <p:nvPr userDrawn="1"/>
        </p:nvSpPr>
        <p:spPr>
          <a:xfrm>
            <a:off x="10797692" y="-44447"/>
            <a:ext cx="1282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dirty="0">
                <a:solidFill>
                  <a:srgbClr val="FB43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基礎</a:t>
            </a:r>
          </a:p>
        </p:txBody>
      </p:sp>
    </p:spTree>
    <p:extLst>
      <p:ext uri="{BB962C8B-B14F-4D97-AF65-F5344CB8AC3E}">
        <p14:creationId xmlns:p14="http://schemas.microsoft.com/office/powerpoint/2010/main" val="184699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投影片編號版面配置區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3E62B-50EF-45A4-A180-A838A18D265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6354763"/>
            <a:ext cx="3511011" cy="457201"/>
          </a:xfrm>
          <a:prstGeom prst="rect">
            <a:avLst/>
          </a:prstGeom>
          <a:noFill/>
        </p:spPr>
      </p:pic>
      <p:sp>
        <p:nvSpPr>
          <p:cNvPr id="11" name="矩形 10"/>
          <p:cNvSpPr/>
          <p:nvPr userDrawn="1"/>
        </p:nvSpPr>
        <p:spPr>
          <a:xfrm>
            <a:off x="8289758" y="6354763"/>
            <a:ext cx="3902242" cy="503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9757" y="6331226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字方塊 12"/>
          <p:cNvSpPr txBox="1"/>
          <p:nvPr userDrawn="1"/>
        </p:nvSpPr>
        <p:spPr>
          <a:xfrm>
            <a:off x="10837857" y="6375161"/>
            <a:ext cx="1282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dirty="0">
                <a:solidFill>
                  <a:srgbClr val="FB43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基礎</a:t>
            </a:r>
          </a:p>
        </p:txBody>
      </p:sp>
      <p:sp>
        <p:nvSpPr>
          <p:cNvPr id="10" name="投影片編號版面配置區 5"/>
          <p:cNvSpPr txBox="1">
            <a:spLocks/>
          </p:cNvSpPr>
          <p:nvPr userDrawn="1"/>
        </p:nvSpPr>
        <p:spPr>
          <a:xfrm>
            <a:off x="9376996" y="6624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3E62B-50EF-45A4-A180-A838A18D2658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8648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153400" y="104723"/>
            <a:ext cx="3902242" cy="503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684" y="156004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文字方塊 12"/>
          <p:cNvSpPr txBox="1"/>
          <p:nvPr userDrawn="1"/>
        </p:nvSpPr>
        <p:spPr>
          <a:xfrm>
            <a:off x="10499953" y="77735"/>
            <a:ext cx="1282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dirty="0">
                <a:solidFill>
                  <a:srgbClr val="FB43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基礎</a:t>
            </a:r>
          </a:p>
        </p:txBody>
      </p:sp>
      <p:sp>
        <p:nvSpPr>
          <p:cNvPr id="10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312442" y="215292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9164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投影片編號版面配置區 5"/>
          <p:cNvSpPr txBox="1">
            <a:spLocks/>
          </p:cNvSpPr>
          <p:nvPr userDrawn="1"/>
        </p:nvSpPr>
        <p:spPr>
          <a:xfrm>
            <a:off x="8610600" y="-245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3E62B-50EF-45A4-A180-A838A18D265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8289758" y="19875"/>
            <a:ext cx="3902242" cy="503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-3142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字方塊 13"/>
          <p:cNvSpPr txBox="1"/>
          <p:nvPr userDrawn="1"/>
        </p:nvSpPr>
        <p:spPr>
          <a:xfrm>
            <a:off x="10797692" y="-72195"/>
            <a:ext cx="1282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dirty="0">
                <a:solidFill>
                  <a:srgbClr val="FB43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基礎</a:t>
            </a:r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6694" y="5948362"/>
            <a:ext cx="3511011" cy="457201"/>
          </a:xfrm>
          <a:prstGeom prst="rect">
            <a:avLst/>
          </a:prstGeom>
          <a:noFill/>
        </p:spPr>
      </p:pic>
      <p:sp>
        <p:nvSpPr>
          <p:cNvPr id="8" name="投影片編號版面配置區 5"/>
          <p:cNvSpPr txBox="1">
            <a:spLocks/>
          </p:cNvSpPr>
          <p:nvPr userDrawn="1"/>
        </p:nvSpPr>
        <p:spPr>
          <a:xfrm>
            <a:off x="9448800" y="8893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3E62B-50EF-45A4-A180-A838A18D26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80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599" y="6044406"/>
            <a:ext cx="3511011" cy="457201"/>
          </a:xfrm>
          <a:prstGeom prst="rect">
            <a:avLst/>
          </a:prstGeom>
          <a:noFill/>
        </p:spPr>
      </p:pic>
      <p:sp>
        <p:nvSpPr>
          <p:cNvPr id="13" name="投影片編號版面配置區 5"/>
          <p:cNvSpPr txBox="1">
            <a:spLocks/>
          </p:cNvSpPr>
          <p:nvPr userDrawn="1"/>
        </p:nvSpPr>
        <p:spPr>
          <a:xfrm>
            <a:off x="8610600" y="-2457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3E62B-50EF-45A4-A180-A838A18D2658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14" name="矩形 13"/>
          <p:cNvSpPr/>
          <p:nvPr userDrawn="1"/>
        </p:nvSpPr>
        <p:spPr>
          <a:xfrm>
            <a:off x="8289758" y="19875"/>
            <a:ext cx="3902242" cy="503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" name="圖片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-3142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字方塊 15"/>
          <p:cNvSpPr txBox="1"/>
          <p:nvPr userDrawn="1"/>
        </p:nvSpPr>
        <p:spPr>
          <a:xfrm>
            <a:off x="10797692" y="-72195"/>
            <a:ext cx="1282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dirty="0">
                <a:solidFill>
                  <a:srgbClr val="FB43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基礎</a:t>
            </a:r>
          </a:p>
        </p:txBody>
      </p:sp>
      <p:sp>
        <p:nvSpPr>
          <p:cNvPr id="10" name="投影片編號版面配置區 5"/>
          <p:cNvSpPr txBox="1">
            <a:spLocks/>
          </p:cNvSpPr>
          <p:nvPr userDrawn="1"/>
        </p:nvSpPr>
        <p:spPr>
          <a:xfrm>
            <a:off x="9378411" y="8535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3E62B-50EF-45A4-A180-A838A18D265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0018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-24572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8289758" y="19875"/>
            <a:ext cx="3902242" cy="503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-3142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文字方塊 11"/>
          <p:cNvSpPr txBox="1"/>
          <p:nvPr userDrawn="1"/>
        </p:nvSpPr>
        <p:spPr>
          <a:xfrm>
            <a:off x="10797692" y="-72195"/>
            <a:ext cx="1282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dirty="0">
                <a:solidFill>
                  <a:srgbClr val="FB43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基礎</a:t>
            </a:r>
          </a:p>
        </p:txBody>
      </p:sp>
    </p:spTree>
    <p:extLst>
      <p:ext uri="{BB962C8B-B14F-4D97-AF65-F5344CB8AC3E}">
        <p14:creationId xmlns:p14="http://schemas.microsoft.com/office/powerpoint/2010/main" val="3525290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289758" y="6354763"/>
            <a:ext cx="3902242" cy="503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6331746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文字方塊 10"/>
          <p:cNvSpPr txBox="1"/>
          <p:nvPr userDrawn="1"/>
        </p:nvSpPr>
        <p:spPr>
          <a:xfrm>
            <a:off x="10797692" y="6262693"/>
            <a:ext cx="1282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dirty="0">
                <a:solidFill>
                  <a:srgbClr val="FB43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基礎</a:t>
            </a:r>
          </a:p>
        </p:txBody>
      </p:sp>
      <p:sp>
        <p:nvSpPr>
          <p:cNvPr id="8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9094119" y="6492875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366600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3766F-EDA2-4DCF-83CF-779DE5C10B25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-24572"/>
            <a:ext cx="2743200" cy="365125"/>
          </a:xfrm>
        </p:spPr>
        <p:txBody>
          <a:bodyPr/>
          <a:lstStyle/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8289758" y="19875"/>
            <a:ext cx="3902242" cy="5032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5373" y="-3142"/>
            <a:ext cx="3511011" cy="4572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文字方塊 13"/>
          <p:cNvSpPr txBox="1"/>
          <p:nvPr userDrawn="1"/>
        </p:nvSpPr>
        <p:spPr>
          <a:xfrm>
            <a:off x="10797692" y="-72195"/>
            <a:ext cx="128233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</a:t>
            </a:r>
            <a:r>
              <a:rPr lang="en-US" altLang="zh-TW" dirty="0">
                <a:solidFill>
                  <a:srgbClr val="FB43E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基礎</a:t>
            </a:r>
          </a:p>
        </p:txBody>
      </p:sp>
    </p:spTree>
    <p:extLst>
      <p:ext uri="{BB962C8B-B14F-4D97-AF65-F5344CB8AC3E}">
        <p14:creationId xmlns:p14="http://schemas.microsoft.com/office/powerpoint/2010/main" val="88005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3766F-EDA2-4DCF-83CF-779DE5C10B25}" type="datetimeFigureOut">
              <a:rPr lang="zh-TW" altLang="en-US" smtClean="0"/>
              <a:t>2021/3/2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3E62B-50EF-45A4-A180-A838A18D265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258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slide" Target="slide19.xml"/><Relationship Id="rId18" Type="http://schemas.openxmlformats.org/officeDocument/2006/relationships/slide" Target="slide30.xml"/><Relationship Id="rId26" Type="http://schemas.openxmlformats.org/officeDocument/2006/relationships/slide" Target="slide46.xml"/><Relationship Id="rId39" Type="http://schemas.openxmlformats.org/officeDocument/2006/relationships/slide" Target="slide70.xml"/><Relationship Id="rId21" Type="http://schemas.openxmlformats.org/officeDocument/2006/relationships/slide" Target="slide39.xml"/><Relationship Id="rId34" Type="http://schemas.openxmlformats.org/officeDocument/2006/relationships/slide" Target="slide55.xml"/><Relationship Id="rId7" Type="http://schemas.openxmlformats.org/officeDocument/2006/relationships/slide" Target="slide10.xml"/><Relationship Id="rId2" Type="http://schemas.openxmlformats.org/officeDocument/2006/relationships/slide" Target="slide3.xml"/><Relationship Id="rId16" Type="http://schemas.openxmlformats.org/officeDocument/2006/relationships/slide" Target="slide24.xml"/><Relationship Id="rId20" Type="http://schemas.openxmlformats.org/officeDocument/2006/relationships/slide" Target="slide35.xml"/><Relationship Id="rId29" Type="http://schemas.openxmlformats.org/officeDocument/2006/relationships/slide" Target="slide50.xml"/><Relationship Id="rId41" Type="http://schemas.openxmlformats.org/officeDocument/2006/relationships/slide" Target="slide73.xml"/><Relationship Id="rId1" Type="http://schemas.openxmlformats.org/officeDocument/2006/relationships/slideLayout" Target="../slideLayouts/slideLayout3.xml"/><Relationship Id="rId6" Type="http://schemas.openxmlformats.org/officeDocument/2006/relationships/slide" Target="slide8.xml"/><Relationship Id="rId11" Type="http://schemas.openxmlformats.org/officeDocument/2006/relationships/slide" Target="slide17.xml"/><Relationship Id="rId24" Type="http://schemas.openxmlformats.org/officeDocument/2006/relationships/slide" Target="slide43.xml"/><Relationship Id="rId32" Type="http://schemas.openxmlformats.org/officeDocument/2006/relationships/slide" Target="slide53.xml"/><Relationship Id="rId37" Type="http://schemas.openxmlformats.org/officeDocument/2006/relationships/slide" Target="slide66.xml"/><Relationship Id="rId40" Type="http://schemas.openxmlformats.org/officeDocument/2006/relationships/slide" Target="slide72.xml"/><Relationship Id="rId5" Type="http://schemas.openxmlformats.org/officeDocument/2006/relationships/slide" Target="slide7.xml"/><Relationship Id="rId15" Type="http://schemas.openxmlformats.org/officeDocument/2006/relationships/slide" Target="slide21.xml"/><Relationship Id="rId23" Type="http://schemas.openxmlformats.org/officeDocument/2006/relationships/slide" Target="slide42.xml"/><Relationship Id="rId28" Type="http://schemas.openxmlformats.org/officeDocument/2006/relationships/slide" Target="slide49.xml"/><Relationship Id="rId36" Type="http://schemas.openxmlformats.org/officeDocument/2006/relationships/slide" Target="slide60.xml"/><Relationship Id="rId10" Type="http://schemas.openxmlformats.org/officeDocument/2006/relationships/slide" Target="slide14.xml"/><Relationship Id="rId19" Type="http://schemas.openxmlformats.org/officeDocument/2006/relationships/slide" Target="slide34.xml"/><Relationship Id="rId31" Type="http://schemas.openxmlformats.org/officeDocument/2006/relationships/slide" Target="slide52.xml"/><Relationship Id="rId4" Type="http://schemas.openxmlformats.org/officeDocument/2006/relationships/slide" Target="slide6.xml"/><Relationship Id="rId9" Type="http://schemas.openxmlformats.org/officeDocument/2006/relationships/slide" Target="slide12.xml"/><Relationship Id="rId14" Type="http://schemas.openxmlformats.org/officeDocument/2006/relationships/slide" Target="slide20.xml"/><Relationship Id="rId22" Type="http://schemas.openxmlformats.org/officeDocument/2006/relationships/slide" Target="slide41.xml"/><Relationship Id="rId27" Type="http://schemas.openxmlformats.org/officeDocument/2006/relationships/slide" Target="slide48.xml"/><Relationship Id="rId30" Type="http://schemas.openxmlformats.org/officeDocument/2006/relationships/slide" Target="slide51.xml"/><Relationship Id="rId35" Type="http://schemas.openxmlformats.org/officeDocument/2006/relationships/slide" Target="slide56.xml"/><Relationship Id="rId8" Type="http://schemas.openxmlformats.org/officeDocument/2006/relationships/slide" Target="slide11.xml"/><Relationship Id="rId3" Type="http://schemas.openxmlformats.org/officeDocument/2006/relationships/slide" Target="slide5.xml"/><Relationship Id="rId12" Type="http://schemas.openxmlformats.org/officeDocument/2006/relationships/slide" Target="slide18.xml"/><Relationship Id="rId17" Type="http://schemas.openxmlformats.org/officeDocument/2006/relationships/slide" Target="slide25.xml"/><Relationship Id="rId25" Type="http://schemas.openxmlformats.org/officeDocument/2006/relationships/slide" Target="slide44.xml"/><Relationship Id="rId33" Type="http://schemas.openxmlformats.org/officeDocument/2006/relationships/slide" Target="slide54.xml"/><Relationship Id="rId38" Type="http://schemas.openxmlformats.org/officeDocument/2006/relationships/slide" Target="slide6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23C0FF6D-02AD-4313-B336-EE203B9AC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3690" y="3956601"/>
            <a:ext cx="9144000" cy="518984"/>
          </a:xfrm>
        </p:spPr>
        <p:txBody>
          <a:bodyPr/>
          <a:lstStyle/>
          <a:p>
            <a:r>
              <a:rPr lang="en-US" altLang="zh-TW" dirty="0"/>
              <a:t>clark.yeh@pccu.edu.tw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6BDC93E-DBA1-45EA-9776-6FD94B5DF479}"/>
              </a:ext>
            </a:extLst>
          </p:cNvPr>
          <p:cNvSpPr/>
          <p:nvPr/>
        </p:nvSpPr>
        <p:spPr>
          <a:xfrm>
            <a:off x="2892490" y="2413097"/>
            <a:ext cx="2640563" cy="830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4400" b="1" dirty="0"/>
              <a:t>Python</a:t>
            </a:r>
            <a:endParaRPr lang="zh-TW" altLang="en-US" sz="44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449832-4887-4BC9-A805-5A1E3F9F55D4}"/>
              </a:ext>
            </a:extLst>
          </p:cNvPr>
          <p:cNvSpPr/>
          <p:nvPr/>
        </p:nvSpPr>
        <p:spPr>
          <a:xfrm>
            <a:off x="5533053" y="2416207"/>
            <a:ext cx="2640563" cy="83042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4400" b="1" dirty="0">
                <a:solidFill>
                  <a:schemeClr val="bg1"/>
                </a:solidFill>
              </a:rPr>
              <a:t>語法</a:t>
            </a:r>
          </a:p>
        </p:txBody>
      </p:sp>
    </p:spTree>
    <p:extLst>
      <p:ext uri="{BB962C8B-B14F-4D97-AF65-F5344CB8AC3E}">
        <p14:creationId xmlns:p14="http://schemas.microsoft.com/office/powerpoint/2010/main" val="4125722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A02214-1990-410A-9C0E-66D4D118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45" y="313423"/>
            <a:ext cx="10515600" cy="913169"/>
          </a:xfrm>
        </p:spPr>
        <p:txBody>
          <a:bodyPr>
            <a:normAutofit/>
          </a:bodyPr>
          <a:lstStyle/>
          <a:p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字串插值（</a:t>
            </a:r>
            <a:r>
              <a:rPr lang="en-US" altLang="zh-TW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Formatted String Literal</a:t>
            </a:r>
            <a:r>
              <a:rPr lang="zh-TW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</a:t>
            </a:r>
            <a:endParaRPr lang="zh-TW" altLang="en-US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49719A-267B-4BDF-86E5-3878C6AD0211}"/>
              </a:ext>
            </a:extLst>
          </p:cNvPr>
          <p:cNvSpPr/>
          <p:nvPr/>
        </p:nvSpPr>
        <p:spPr>
          <a:xfrm>
            <a:off x="1680306" y="2593835"/>
            <a:ext cx="9115212" cy="199349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name = 'Jack'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h = 170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 = 70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'{name}\'s BMI is 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70/(170/100)**2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}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')   </a:t>
            </a:r>
            <a:r>
              <a:rPr lang="en-US" altLang="zh-TW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 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</a:t>
            </a:r>
            <a:r>
              <a:rPr lang="zh-TW" altLang="en-US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非必要</a:t>
            </a:r>
            <a:r>
              <a:rPr lang="en-US" altLang="zh-TW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  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\'</a:t>
            </a:r>
            <a:r>
              <a:rPr lang="zh-TW" altLang="en-US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在</a:t>
            </a:r>
            <a:r>
              <a:rPr lang="en-US" altLang="zh-TW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''</a:t>
            </a:r>
            <a:r>
              <a:rPr lang="zh-TW" altLang="en-US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內顯示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</a:t>
            </a:r>
            <a:r>
              <a:rPr lang="en-US" altLang="zh-TW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; 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'{0}\'s BMI is {70/(170/100)**2}'.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format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(name))</a:t>
            </a:r>
            <a:r>
              <a:rPr lang="zh-TW" altLang="en-US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lang="en-US" altLang="zh-TW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使用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</a:t>
            </a:r>
            <a:r>
              <a:rPr lang="zh-TW" altLang="en-US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別再使用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format, </a:t>
            </a:r>
            <a:r>
              <a:rPr lang="zh-TW" altLang="en-US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否則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'Jack'</a:t>
            </a:r>
            <a:r>
              <a:rPr lang="zh-TW" altLang="en-US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並未取代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{0}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print('{0}\'s BMI is {1}'.format(name,70/(170/100)**2))  </a:t>
            </a:r>
            <a:r>
              <a:rPr lang="en-US" altLang="zh-TW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使用</a:t>
            </a:r>
            <a:r>
              <a:rPr lang="en-US" altLang="zh-TW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</a:t>
            </a:r>
            <a:r>
              <a:rPr lang="zh-TW" altLang="en-US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人然可以使用</a:t>
            </a:r>
            <a:r>
              <a:rPr lang="en-US" altLang="zh-TW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format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00B155-78A3-4E5F-BE07-07CCE22A4309}"/>
              </a:ext>
            </a:extLst>
          </p:cNvPr>
          <p:cNvSpPr/>
          <p:nvPr/>
        </p:nvSpPr>
        <p:spPr>
          <a:xfrm>
            <a:off x="1324545" y="1268963"/>
            <a:ext cx="45457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i="1" dirty="0">
                <a:solidFill>
                  <a:srgbClr val="212529"/>
                </a:solidFill>
                <a:latin typeface="BlinkMacSystemFont"/>
              </a:rPr>
              <a:t>把 </a:t>
            </a:r>
            <a:r>
              <a:rPr lang="en-US" altLang="zh-TW" i="1" dirty="0">
                <a:solidFill>
                  <a:srgbClr val="212529"/>
                </a:solidFill>
                <a:latin typeface="BlinkMacSystemFont"/>
              </a:rPr>
              <a:t>Python </a:t>
            </a:r>
            <a:r>
              <a:rPr lang="zh-TW" altLang="en-US" i="1" dirty="0">
                <a:solidFill>
                  <a:srgbClr val="212529"/>
                </a:solidFill>
                <a:latin typeface="BlinkMacSystemFont"/>
              </a:rPr>
              <a:t>運算式利用</a:t>
            </a:r>
            <a:r>
              <a:rPr lang="en-US" altLang="zh-TW" i="1" dirty="0">
                <a:solidFill>
                  <a:srgbClr val="FF0000"/>
                </a:solidFill>
                <a:latin typeface="BlinkMacSystemFont"/>
              </a:rPr>
              <a:t>{</a:t>
            </a:r>
            <a:r>
              <a:rPr lang="en-US" altLang="zh-TW" i="1" dirty="0">
                <a:solidFill>
                  <a:srgbClr val="212529"/>
                </a:solidFill>
                <a:latin typeface="BlinkMacSystemFont"/>
              </a:rPr>
              <a:t>    </a:t>
            </a:r>
            <a:r>
              <a:rPr lang="en-US" altLang="zh-TW" i="1" dirty="0">
                <a:solidFill>
                  <a:srgbClr val="FF0000"/>
                </a:solidFill>
                <a:latin typeface="BlinkMacSystemFont"/>
              </a:rPr>
              <a:t>}</a:t>
            </a:r>
            <a:r>
              <a:rPr lang="zh-TW" altLang="en-US" i="1" dirty="0">
                <a:solidFill>
                  <a:srgbClr val="212529"/>
                </a:solidFill>
                <a:latin typeface="BlinkMacSystemFont"/>
              </a:rPr>
              <a:t>嵌入在字串常數中</a:t>
            </a:r>
            <a:endParaRPr lang="zh-TW" altLang="en-US" i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98770D5-96E7-42F9-9022-A505FA22429A}"/>
              </a:ext>
            </a:extLst>
          </p:cNvPr>
          <p:cNvSpPr/>
          <p:nvPr/>
        </p:nvSpPr>
        <p:spPr>
          <a:xfrm>
            <a:off x="1680305" y="4842789"/>
            <a:ext cx="9115212" cy="10284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chemeClr val="bg1"/>
                </a:solidFill>
              </a:rPr>
              <a:t>Jack's BMI is 24.221453287197235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chemeClr val="bg1"/>
                </a:solidFill>
              </a:rPr>
              <a:t>0's BMI is 24.221453287197235</a:t>
            </a:r>
          </a:p>
          <a:p>
            <a:pPr>
              <a:lnSpc>
                <a:spcPct val="150000"/>
              </a:lnSpc>
            </a:pPr>
            <a:r>
              <a:rPr lang="zh-TW" altLang="en-US" sz="1400" dirty="0">
                <a:solidFill>
                  <a:schemeClr val="bg1"/>
                </a:solidFill>
              </a:rPr>
              <a:t>Jack's BMI is 24.221453287197235</a:t>
            </a:r>
          </a:p>
        </p:txBody>
      </p:sp>
    </p:spTree>
    <p:extLst>
      <p:ext uri="{BB962C8B-B14F-4D97-AF65-F5344CB8AC3E}">
        <p14:creationId xmlns:p14="http://schemas.microsoft.com/office/powerpoint/2010/main" val="2069624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2B8B7A5-627A-4F3E-BBF5-5EB8A38E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84A8164-94D2-4D8B-9CC8-8230BB15F46E}"/>
              </a:ext>
            </a:extLst>
          </p:cNvPr>
          <p:cNvSpPr/>
          <p:nvPr/>
        </p:nvSpPr>
        <p:spPr>
          <a:xfrm>
            <a:off x="1337555" y="575778"/>
            <a:ext cx="49375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212529"/>
                </a:solidFill>
                <a:latin typeface="Open Sans"/>
              </a:rPr>
              <a:t>使用樣板字串（</a:t>
            </a:r>
            <a:r>
              <a:rPr lang="en-US" altLang="zh-TW" sz="2400" b="1" dirty="0">
                <a:solidFill>
                  <a:srgbClr val="212529"/>
                </a:solidFill>
                <a:latin typeface="Open Sans"/>
              </a:rPr>
              <a:t>Template String</a:t>
            </a:r>
            <a:r>
              <a:rPr lang="zh-TW" altLang="en-US" sz="2400" b="1" dirty="0">
                <a:solidFill>
                  <a:srgbClr val="212529"/>
                </a:solidFill>
                <a:latin typeface="Open Sans"/>
              </a:rPr>
              <a:t>）</a:t>
            </a:r>
            <a:endParaRPr lang="zh-TW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D112614-F685-47C9-9721-9176B630F135}"/>
              </a:ext>
            </a:extLst>
          </p:cNvPr>
          <p:cNvSpPr/>
          <p:nvPr/>
        </p:nvSpPr>
        <p:spPr>
          <a:xfrm>
            <a:off x="1556022" y="1898272"/>
            <a:ext cx="8716982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3366FF"/>
                </a:solidFill>
              </a:rPr>
              <a:t>from string import Template</a:t>
            </a:r>
          </a:p>
          <a:p>
            <a:endParaRPr lang="zh-TW" altLang="en-US" sz="1400" dirty="0">
              <a:solidFill>
                <a:srgbClr val="3366FF"/>
              </a:solidFill>
            </a:endParaRPr>
          </a:p>
          <a:p>
            <a:r>
              <a:rPr lang="zh-TW" altLang="en-US" sz="1400" dirty="0"/>
              <a:t>nameVar = 'Clark'</a:t>
            </a:r>
          </a:p>
          <a:p>
            <a:r>
              <a:rPr lang="zh-TW" altLang="en-US" sz="1400" dirty="0"/>
              <a:t>temp = </a:t>
            </a:r>
            <a:r>
              <a:rPr lang="zh-TW" altLang="en-US" sz="1400" dirty="0">
                <a:solidFill>
                  <a:srgbClr val="FF0000"/>
                </a:solidFill>
              </a:rPr>
              <a:t>Template</a:t>
            </a:r>
            <a:r>
              <a:rPr lang="zh-TW" altLang="en-US" sz="1400" dirty="0"/>
              <a:t>('hello, $name')  </a:t>
            </a:r>
            <a:r>
              <a:rPr lang="en-US" altLang="zh-TW" sz="1400" dirty="0">
                <a:solidFill>
                  <a:srgbClr val="00B050"/>
                </a:solidFill>
              </a:rPr>
              <a:t>#template</a:t>
            </a:r>
            <a:r>
              <a:rPr lang="zh-TW" altLang="en-US" sz="1400" dirty="0">
                <a:solidFill>
                  <a:srgbClr val="00B050"/>
                </a:solidFill>
              </a:rPr>
              <a:t>建立樣板</a:t>
            </a:r>
            <a:r>
              <a:rPr lang="en-US" altLang="zh-TW" sz="1400" dirty="0">
                <a:solidFill>
                  <a:srgbClr val="00B050"/>
                </a:solidFill>
              </a:rPr>
              <a:t>, </a:t>
            </a:r>
            <a:r>
              <a:rPr lang="en-US" altLang="zh-TW" sz="1400" dirty="0">
                <a:solidFill>
                  <a:srgbClr val="FF0000"/>
                </a:solidFill>
              </a:rPr>
              <a:t>$</a:t>
            </a:r>
            <a:r>
              <a:rPr lang="en-US" altLang="zh-TW" sz="1400" dirty="0">
                <a:solidFill>
                  <a:srgbClr val="00B050"/>
                </a:solidFill>
              </a:rPr>
              <a:t>name</a:t>
            </a:r>
            <a:r>
              <a:rPr lang="zh-TW" altLang="en-US" sz="1400" dirty="0">
                <a:solidFill>
                  <a:srgbClr val="00B050"/>
                </a:solidFill>
              </a:rPr>
              <a:t>為未來可替換的變數名稱</a:t>
            </a:r>
          </a:p>
          <a:p>
            <a:endParaRPr lang="zh-TW" altLang="en-US" sz="1400" dirty="0"/>
          </a:p>
          <a:p>
            <a:r>
              <a:rPr lang="zh-TW" altLang="en-US" sz="1400" dirty="0"/>
              <a:t>print(temp.</a:t>
            </a:r>
            <a:r>
              <a:rPr lang="zh-TW" altLang="en-US" sz="1400" dirty="0">
                <a:solidFill>
                  <a:srgbClr val="FF0000"/>
                </a:solidFill>
              </a:rPr>
              <a:t>substitute</a:t>
            </a:r>
            <a:r>
              <a:rPr lang="zh-TW" altLang="en-US" sz="1400" dirty="0"/>
              <a:t>(name=nameVar))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5667F4F-ED49-498D-AF69-932CAD702414}"/>
              </a:ext>
            </a:extLst>
          </p:cNvPr>
          <p:cNvSpPr/>
          <p:nvPr/>
        </p:nvSpPr>
        <p:spPr>
          <a:xfrm>
            <a:off x="1556021" y="4063904"/>
            <a:ext cx="8716981" cy="307777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</a:rPr>
              <a:t>hello, Clark</a:t>
            </a:r>
          </a:p>
        </p:txBody>
      </p:sp>
    </p:spTree>
    <p:extLst>
      <p:ext uri="{BB962C8B-B14F-4D97-AF65-F5344CB8AC3E}">
        <p14:creationId xmlns:p14="http://schemas.microsoft.com/office/powerpoint/2010/main" val="4241230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2862166" y="2651125"/>
            <a:ext cx="613410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簡易的標準輸入 </a:t>
            </a:r>
            <a:r>
              <a:rPr lang="en-US" altLang="zh-TW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input()</a:t>
            </a:r>
            <a:endParaRPr lang="zh-TW" alt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4021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55D8BA9-463A-4747-B8C1-B35AE3E8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3DB2780-D687-42B1-8DBB-E9034425963D}"/>
              </a:ext>
            </a:extLst>
          </p:cNvPr>
          <p:cNvSpPr txBox="1"/>
          <p:nvPr/>
        </p:nvSpPr>
        <p:spPr>
          <a:xfrm>
            <a:off x="1804696" y="1986643"/>
            <a:ext cx="754918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 err="1"/>
              <a:t>strName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FF0000"/>
                </a:solidFill>
              </a:rPr>
              <a:t>= input</a:t>
            </a:r>
            <a:r>
              <a:rPr lang="en-US" altLang="zh-TW" dirty="0"/>
              <a:t>("Please input your name:")   </a:t>
            </a:r>
            <a:r>
              <a:rPr lang="en-US" altLang="zh-TW" dirty="0">
                <a:solidFill>
                  <a:srgbClr val="00B050"/>
                </a:solidFill>
              </a:rPr>
              <a:t>#</a:t>
            </a:r>
            <a:r>
              <a:rPr lang="zh-TW" altLang="en-US" dirty="0">
                <a:solidFill>
                  <a:srgbClr val="00B050"/>
                </a:solidFill>
              </a:rPr>
              <a:t>輸入的資料預設為字串</a:t>
            </a:r>
            <a:endParaRPr lang="en-US" altLang="zh-TW" dirty="0">
              <a:solidFill>
                <a:srgbClr val="00B05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TW" dirty="0" err="1"/>
              <a:t>intAge</a:t>
            </a:r>
            <a:r>
              <a:rPr lang="en-US" altLang="zh-TW" dirty="0"/>
              <a:t> = </a:t>
            </a:r>
            <a:r>
              <a:rPr lang="en-US" altLang="zh-TW" dirty="0" err="1"/>
              <a:t>int</a:t>
            </a:r>
            <a:r>
              <a:rPr lang="en-US" altLang="zh-TW" dirty="0"/>
              <a:t>(</a:t>
            </a:r>
            <a:r>
              <a:rPr lang="en-US" altLang="zh-TW" dirty="0">
                <a:solidFill>
                  <a:srgbClr val="FF0000"/>
                </a:solidFill>
              </a:rPr>
              <a:t>input</a:t>
            </a:r>
            <a:r>
              <a:rPr lang="en-US" altLang="zh-TW" dirty="0"/>
              <a:t>("Please input your age"))</a:t>
            </a:r>
            <a:r>
              <a:rPr lang="zh-TW" altLang="en-US" dirty="0"/>
              <a:t>  </a:t>
            </a:r>
            <a:r>
              <a:rPr lang="en-US" altLang="zh-TW" dirty="0">
                <a:solidFill>
                  <a:srgbClr val="00B050"/>
                </a:solidFill>
              </a:rPr>
              <a:t>#</a:t>
            </a:r>
            <a:r>
              <a:rPr lang="zh-TW" altLang="en-US" dirty="0">
                <a:solidFill>
                  <a:srgbClr val="00B050"/>
                </a:solidFill>
              </a:rPr>
              <a:t>輸入的資料轉為整數</a:t>
            </a:r>
            <a:endParaRPr lang="en-US" altLang="zh-TW" dirty="0">
              <a:solidFill>
                <a:srgbClr val="00B05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TW" dirty="0" err="1"/>
              <a:t>floatHeight</a:t>
            </a:r>
            <a:r>
              <a:rPr lang="en-US" altLang="zh-TW" dirty="0"/>
              <a:t> = float(</a:t>
            </a:r>
            <a:r>
              <a:rPr lang="en-US" altLang="zh-TW" dirty="0">
                <a:solidFill>
                  <a:srgbClr val="FF0000"/>
                </a:solidFill>
              </a:rPr>
              <a:t>input</a:t>
            </a:r>
            <a:r>
              <a:rPr lang="en-US" altLang="zh-TW" dirty="0"/>
              <a:t>("Please input your Height:"))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00B050"/>
                </a:solidFill>
              </a:rPr>
              <a:t>#</a:t>
            </a:r>
            <a:r>
              <a:rPr lang="zh-TW" altLang="en-US" dirty="0">
                <a:solidFill>
                  <a:srgbClr val="00B050"/>
                </a:solidFill>
              </a:rPr>
              <a:t>輸入的資料轉為實數</a:t>
            </a:r>
            <a:endParaRPr lang="en-US" altLang="zh-TW" dirty="0">
              <a:solidFill>
                <a:srgbClr val="00B050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zh-TW" dirty="0">
                <a:solidFill>
                  <a:srgbClr val="FF0000"/>
                </a:solidFill>
              </a:rPr>
              <a:t>print</a:t>
            </a:r>
            <a:r>
              <a:rPr lang="en-US" altLang="zh-TW" dirty="0"/>
              <a:t>("Name:"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 </a:t>
            </a:r>
            <a:r>
              <a:rPr lang="en-US" altLang="zh-TW" dirty="0" err="1"/>
              <a:t>strName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 "Age:"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en-US" altLang="zh-TW" dirty="0" err="1"/>
              <a:t>intAge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 "Height:"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 </a:t>
            </a:r>
            <a:r>
              <a:rPr lang="en-US" altLang="zh-TW" dirty="0" err="1"/>
              <a:t>floatHeight</a:t>
            </a:r>
            <a:r>
              <a:rPr lang="en-US" altLang="zh-TW" dirty="0"/>
              <a:t>)</a:t>
            </a:r>
          </a:p>
          <a:p>
            <a:pPr>
              <a:lnSpc>
                <a:spcPct val="200000"/>
              </a:lnSpc>
            </a:pPr>
            <a:endParaRPr lang="en-US" altLang="zh-TW" dirty="0"/>
          </a:p>
          <a:p>
            <a:r>
              <a:rPr lang="en-US" altLang="zh-TW" dirty="0">
                <a:solidFill>
                  <a:srgbClr val="00B050"/>
                </a:solidFill>
              </a:rPr>
              <a:t>#</a:t>
            </a:r>
            <a:r>
              <a:rPr lang="zh-TW" altLang="en-US" dirty="0">
                <a:solidFill>
                  <a:srgbClr val="00B050"/>
                </a:solidFill>
              </a:rPr>
              <a:t>也可全部轉為字串再輸出</a:t>
            </a:r>
            <a:endParaRPr lang="en-US" altLang="zh-TW" dirty="0">
              <a:solidFill>
                <a:srgbClr val="00B05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print</a:t>
            </a:r>
            <a:r>
              <a:rPr lang="en-US" altLang="zh-TW" dirty="0"/>
              <a:t>("Name:"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 err="1"/>
              <a:t>strName</a:t>
            </a:r>
            <a:r>
              <a:rPr lang="en-US" altLang="zh-TW" dirty="0"/>
              <a:t> + " Age:" + </a:t>
            </a:r>
            <a:r>
              <a:rPr lang="en-US" altLang="zh-TW" dirty="0" err="1"/>
              <a:t>str</a:t>
            </a:r>
            <a:r>
              <a:rPr lang="en-US" altLang="zh-TW" dirty="0"/>
              <a:t>(</a:t>
            </a:r>
            <a:r>
              <a:rPr lang="en-US" altLang="zh-TW" dirty="0" err="1"/>
              <a:t>intAge</a:t>
            </a:r>
            <a:r>
              <a:rPr lang="en-US" altLang="zh-TW" dirty="0"/>
              <a:t>) + "  Height:" + </a:t>
            </a:r>
            <a:r>
              <a:rPr lang="en-US" altLang="zh-TW" dirty="0" err="1"/>
              <a:t>str</a:t>
            </a:r>
            <a:r>
              <a:rPr lang="en-US" altLang="zh-TW" dirty="0"/>
              <a:t>(</a:t>
            </a:r>
            <a:r>
              <a:rPr lang="en-US" altLang="zh-TW" dirty="0" err="1"/>
              <a:t>floatHeight</a:t>
            </a:r>
            <a:r>
              <a:rPr lang="en-US" altLang="zh-TW" dirty="0"/>
              <a:t>))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0FB63C9-0852-4B26-BA02-974AD911ACE6}"/>
              </a:ext>
            </a:extLst>
          </p:cNvPr>
          <p:cNvSpPr txBox="1"/>
          <p:nvPr/>
        </p:nvSpPr>
        <p:spPr>
          <a:xfrm>
            <a:off x="1804696" y="1455037"/>
            <a:ext cx="3931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C0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※ </a:t>
            </a:r>
            <a:r>
              <a:rPr lang="zh-TW" altLang="en-US" i="1" dirty="0">
                <a:solidFill>
                  <a:srgbClr val="C00000"/>
                </a:solidFill>
              </a:rPr>
              <a:t>轉換函數</a:t>
            </a:r>
            <a:r>
              <a:rPr lang="en-US" altLang="zh-TW" i="1" dirty="0">
                <a:solidFill>
                  <a:srgbClr val="C00000"/>
                </a:solidFill>
              </a:rPr>
              <a:t>:</a:t>
            </a:r>
            <a:r>
              <a:rPr lang="zh-TW" altLang="en-US" i="1" dirty="0">
                <a:solidFill>
                  <a:srgbClr val="C00000"/>
                </a:solidFill>
              </a:rPr>
              <a:t> </a:t>
            </a:r>
            <a:r>
              <a:rPr lang="en-US" altLang="zh-TW" i="1" dirty="0">
                <a:solidFill>
                  <a:srgbClr val="C00000"/>
                </a:solidFill>
              </a:rPr>
              <a:t>float( ), int( ), str( ), eval( )</a:t>
            </a:r>
            <a:endParaRPr lang="zh-TW" altLang="en-U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534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26809" y="2688755"/>
            <a:ext cx="4738382" cy="529604"/>
          </a:xfrm>
        </p:spPr>
        <p:txBody>
          <a:bodyPr>
            <a:noAutofit/>
          </a:bodyPr>
          <a:lstStyle/>
          <a:p>
            <a:r>
              <a:rPr lang="zh-TW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變數與資料型態</a:t>
            </a:r>
          </a:p>
        </p:txBody>
      </p:sp>
    </p:spTree>
    <p:extLst>
      <p:ext uri="{BB962C8B-B14F-4D97-AF65-F5344CB8AC3E}">
        <p14:creationId xmlns:p14="http://schemas.microsoft.com/office/powerpoint/2010/main" val="978991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F934338-3C9B-47C8-ADCA-9D655223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899EAEB-8F99-481D-B7C1-0A74986200D7}"/>
              </a:ext>
            </a:extLst>
          </p:cNvPr>
          <p:cNvSpPr/>
          <p:nvPr/>
        </p:nvSpPr>
        <p:spPr>
          <a:xfrm>
            <a:off x="861579" y="1333844"/>
            <a:ext cx="9977509" cy="12311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TW" altLang="en-US" dirty="0"/>
              <a:t>常用的資料型態</a:t>
            </a:r>
            <a:endParaRPr lang="en-US" altLang="zh-TW" dirty="0"/>
          </a:p>
          <a:p>
            <a:r>
              <a:rPr lang="en-US" altLang="zh-TW" sz="1400" dirty="0"/>
              <a:t>ex.</a:t>
            </a:r>
          </a:p>
          <a:p>
            <a:r>
              <a:rPr lang="en-US" altLang="zh-TW" sz="1400" dirty="0" err="1"/>
              <a:t>strX</a:t>
            </a:r>
            <a:r>
              <a:rPr lang="en-US" altLang="zh-TW" sz="1400" dirty="0"/>
              <a:t> = "string"    </a:t>
            </a:r>
            <a:r>
              <a:rPr lang="en-US" altLang="zh-TW" sz="1400" dirty="0">
                <a:solidFill>
                  <a:srgbClr val="C00000"/>
                </a:solidFill>
              </a:rPr>
              <a:t>#</a:t>
            </a:r>
            <a:r>
              <a:rPr lang="en-US" altLang="zh-TW" sz="1400" dirty="0" err="1">
                <a:solidFill>
                  <a:srgbClr val="C00000"/>
                </a:solidFill>
              </a:rPr>
              <a:t>strX</a:t>
            </a:r>
            <a:r>
              <a:rPr lang="zh-TW" altLang="en-US" sz="1400" dirty="0">
                <a:solidFill>
                  <a:srgbClr val="C00000"/>
                </a:solidFill>
              </a:rPr>
              <a:t>變數此後就是字串 </a:t>
            </a:r>
            <a:r>
              <a:rPr lang="en-US" altLang="zh-TW" sz="1400" dirty="0">
                <a:solidFill>
                  <a:srgbClr val="C00000"/>
                </a:solidFill>
              </a:rPr>
              <a:t>/  </a:t>
            </a:r>
            <a:r>
              <a:rPr lang="zh-TW" altLang="en-US" sz="1400" dirty="0">
                <a:solidFill>
                  <a:srgbClr val="C00000"/>
                </a:solidFill>
              </a:rPr>
              <a:t>字串常數也可用 </a:t>
            </a:r>
            <a:r>
              <a:rPr lang="en-US" altLang="zh-TW" sz="1400" dirty="0">
                <a:solidFill>
                  <a:srgbClr val="C00000"/>
                </a:solidFill>
              </a:rPr>
              <a:t>'</a:t>
            </a:r>
            <a:r>
              <a:rPr lang="zh-TW" altLang="en-US" sz="1400" dirty="0">
                <a:solidFill>
                  <a:srgbClr val="C00000"/>
                </a:solidFill>
              </a:rPr>
              <a:t> </a:t>
            </a:r>
            <a:r>
              <a:rPr lang="en-US" altLang="zh-TW" sz="1400" dirty="0">
                <a:solidFill>
                  <a:srgbClr val="C00000"/>
                </a:solidFill>
              </a:rPr>
              <a:t>'(</a:t>
            </a:r>
            <a:r>
              <a:rPr lang="zh-TW" altLang="en-US" sz="1400" dirty="0">
                <a:solidFill>
                  <a:srgbClr val="C00000"/>
                </a:solidFill>
              </a:rPr>
              <a:t>單引號</a:t>
            </a:r>
            <a:r>
              <a:rPr lang="en-US" altLang="zh-TW" sz="1400" dirty="0">
                <a:solidFill>
                  <a:srgbClr val="C00000"/>
                </a:solidFill>
              </a:rPr>
              <a:t>)</a:t>
            </a:r>
            <a:r>
              <a:rPr lang="zh-TW" altLang="en-US" sz="1400" dirty="0">
                <a:solidFill>
                  <a:srgbClr val="C00000"/>
                </a:solidFill>
              </a:rPr>
              <a:t>刮起來</a:t>
            </a:r>
            <a:r>
              <a:rPr lang="en-US" altLang="zh-TW" sz="1400" dirty="0">
                <a:solidFill>
                  <a:srgbClr val="C00000"/>
                </a:solidFill>
              </a:rPr>
              <a:t>, Python</a:t>
            </a:r>
            <a:r>
              <a:rPr lang="zh-TW" altLang="en-US" sz="1400" dirty="0">
                <a:solidFill>
                  <a:srgbClr val="C00000"/>
                </a:solidFill>
              </a:rPr>
              <a:t>沒有字元變數型態</a:t>
            </a:r>
            <a:r>
              <a:rPr lang="en-US" altLang="zh-TW" sz="1400" dirty="0">
                <a:solidFill>
                  <a:srgbClr val="C00000"/>
                </a:solidFill>
              </a:rPr>
              <a:t>(C/Java: char)</a:t>
            </a:r>
          </a:p>
          <a:p>
            <a:r>
              <a:rPr lang="en-US" altLang="zh-TW" sz="1400" dirty="0" err="1"/>
              <a:t>intX</a:t>
            </a:r>
            <a:r>
              <a:rPr lang="en-US" altLang="zh-TW" sz="1400" dirty="0"/>
              <a:t> = 100           </a:t>
            </a:r>
            <a:r>
              <a:rPr lang="en-US" altLang="zh-TW" sz="1400" dirty="0">
                <a:solidFill>
                  <a:srgbClr val="C00000"/>
                </a:solidFill>
              </a:rPr>
              <a:t>#</a:t>
            </a:r>
            <a:r>
              <a:rPr lang="en-US" altLang="zh-TW" sz="1400" dirty="0" err="1">
                <a:solidFill>
                  <a:srgbClr val="C00000"/>
                </a:solidFill>
              </a:rPr>
              <a:t>intX</a:t>
            </a:r>
            <a:r>
              <a:rPr lang="zh-TW" altLang="en-US" sz="1400" dirty="0">
                <a:solidFill>
                  <a:srgbClr val="C00000"/>
                </a:solidFill>
              </a:rPr>
              <a:t>為整數</a:t>
            </a:r>
            <a:endParaRPr lang="en-US" altLang="zh-TW" sz="1400" dirty="0">
              <a:solidFill>
                <a:srgbClr val="C00000"/>
              </a:solidFill>
            </a:endParaRPr>
          </a:p>
          <a:p>
            <a:r>
              <a:rPr lang="en-US" altLang="zh-TW" sz="1400" dirty="0" err="1"/>
              <a:t>floatX</a:t>
            </a:r>
            <a:r>
              <a:rPr lang="en-US" altLang="zh-TW" sz="1400" dirty="0"/>
              <a:t> = 100.01  </a:t>
            </a:r>
            <a:r>
              <a:rPr lang="en-US" altLang="zh-TW" sz="1400" dirty="0">
                <a:solidFill>
                  <a:srgbClr val="C00000"/>
                </a:solidFill>
              </a:rPr>
              <a:t>#</a:t>
            </a:r>
            <a:r>
              <a:rPr lang="en-US" altLang="zh-TW" sz="1400" dirty="0" err="1">
                <a:solidFill>
                  <a:srgbClr val="C00000"/>
                </a:solidFill>
              </a:rPr>
              <a:t>floatX</a:t>
            </a:r>
            <a:r>
              <a:rPr lang="zh-TW" altLang="en-US" sz="1400" dirty="0">
                <a:solidFill>
                  <a:srgbClr val="C00000"/>
                </a:solidFill>
              </a:rPr>
              <a:t>為實數</a:t>
            </a:r>
            <a:r>
              <a:rPr lang="en-US" altLang="zh-TW" sz="1400" dirty="0">
                <a:solidFill>
                  <a:srgbClr val="C00000"/>
                </a:solidFill>
              </a:rPr>
              <a:t>(</a:t>
            </a:r>
            <a:r>
              <a:rPr lang="zh-TW" altLang="en-US" sz="1400" dirty="0">
                <a:solidFill>
                  <a:srgbClr val="C00000"/>
                </a:solidFill>
              </a:rPr>
              <a:t>浮點數</a:t>
            </a:r>
            <a:r>
              <a:rPr lang="en-US" altLang="zh-TW" sz="1400" dirty="0">
                <a:solidFill>
                  <a:srgbClr val="C00000"/>
                </a:solidFill>
              </a:rPr>
              <a:t>)</a:t>
            </a:r>
            <a:endParaRPr lang="zh-TW" altLang="en-US" sz="1400" dirty="0">
              <a:solidFill>
                <a:srgbClr val="C0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5F38649-C14B-46B0-95C7-8EA0467F9814}"/>
              </a:ext>
            </a:extLst>
          </p:cNvPr>
          <p:cNvSpPr/>
          <p:nvPr/>
        </p:nvSpPr>
        <p:spPr>
          <a:xfrm>
            <a:off x="861580" y="3106396"/>
            <a:ext cx="10052153" cy="15081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TW" altLang="en-US" dirty="0"/>
              <a:t>資料型態轉換</a:t>
            </a:r>
            <a:endParaRPr lang="en-US" altLang="zh-TW" dirty="0"/>
          </a:p>
          <a:p>
            <a:r>
              <a:rPr lang="en-US" altLang="zh-TW" sz="1400" dirty="0"/>
              <a:t>ex.</a:t>
            </a:r>
          </a:p>
          <a:p>
            <a:r>
              <a:rPr lang="en-US" altLang="zh-TW" sz="1400" dirty="0" err="1"/>
              <a:t>strX</a:t>
            </a:r>
            <a:r>
              <a:rPr lang="en-US" altLang="zh-TW" sz="1400" dirty="0"/>
              <a:t>    </a:t>
            </a:r>
            <a:r>
              <a:rPr lang="en-US" altLang="zh-TW" sz="1400" dirty="0">
                <a:solidFill>
                  <a:srgbClr val="C00000"/>
                </a:solidFill>
              </a:rPr>
              <a:t>=  </a:t>
            </a:r>
            <a:r>
              <a:rPr lang="en-US" altLang="zh-TW" sz="1400" dirty="0" err="1">
                <a:solidFill>
                  <a:srgbClr val="C00000"/>
                </a:solidFill>
              </a:rPr>
              <a:t>str</a:t>
            </a:r>
            <a:r>
              <a:rPr lang="en-US" altLang="zh-TW" sz="1400" dirty="0"/>
              <a:t>(100)                   </a:t>
            </a:r>
            <a:r>
              <a:rPr lang="en-US" altLang="zh-TW" sz="1400" dirty="0">
                <a:solidFill>
                  <a:srgbClr val="00B050"/>
                </a:solidFill>
              </a:rPr>
              <a:t>#</a:t>
            </a:r>
            <a:r>
              <a:rPr lang="en-US" altLang="zh-TW" sz="1400" dirty="0" err="1">
                <a:solidFill>
                  <a:srgbClr val="00B050"/>
                </a:solidFill>
              </a:rPr>
              <a:t>strX</a:t>
            </a:r>
            <a:r>
              <a:rPr lang="zh-TW" altLang="en-US" sz="1400" dirty="0">
                <a:solidFill>
                  <a:srgbClr val="00B050"/>
                </a:solidFill>
              </a:rPr>
              <a:t>是字串 </a:t>
            </a:r>
            <a:r>
              <a:rPr lang="en-US" altLang="zh-TW" sz="1400" dirty="0">
                <a:solidFill>
                  <a:srgbClr val="00B050"/>
                </a:solidFill>
              </a:rPr>
              <a:t>"100" , </a:t>
            </a:r>
            <a:r>
              <a:rPr lang="zh-TW" altLang="en-US" sz="1400" dirty="0">
                <a:solidFill>
                  <a:srgbClr val="00B050"/>
                </a:solidFill>
              </a:rPr>
              <a:t>由轉換整數而來    </a:t>
            </a:r>
            <a:endParaRPr lang="en-US" altLang="zh-TW" sz="1400" dirty="0">
              <a:solidFill>
                <a:srgbClr val="00B050"/>
              </a:solidFill>
            </a:endParaRPr>
          </a:p>
          <a:p>
            <a:r>
              <a:rPr lang="en-US" altLang="zh-TW" sz="1400" dirty="0" err="1"/>
              <a:t>intX</a:t>
            </a:r>
            <a:r>
              <a:rPr lang="en-US" altLang="zh-TW" sz="1400" dirty="0"/>
              <a:t>    </a:t>
            </a:r>
            <a:r>
              <a:rPr lang="en-US" altLang="zh-TW" sz="1400" dirty="0">
                <a:solidFill>
                  <a:srgbClr val="C00000"/>
                </a:solidFill>
              </a:rPr>
              <a:t>=  </a:t>
            </a:r>
            <a:r>
              <a:rPr lang="en-US" altLang="zh-TW" sz="1400" dirty="0" err="1">
                <a:solidFill>
                  <a:srgbClr val="C00000"/>
                </a:solidFill>
              </a:rPr>
              <a:t>int</a:t>
            </a:r>
            <a:r>
              <a:rPr lang="en-US" altLang="zh-TW" sz="1400" dirty="0"/>
              <a:t>("100")               </a:t>
            </a:r>
            <a:r>
              <a:rPr lang="en-US" altLang="zh-TW" sz="1400" dirty="0">
                <a:solidFill>
                  <a:srgbClr val="00B050"/>
                </a:solidFill>
              </a:rPr>
              <a:t>#</a:t>
            </a:r>
            <a:r>
              <a:rPr lang="en-US" altLang="zh-TW" sz="1400" dirty="0" err="1">
                <a:solidFill>
                  <a:srgbClr val="00B050"/>
                </a:solidFill>
              </a:rPr>
              <a:t>intX</a:t>
            </a:r>
            <a:r>
              <a:rPr lang="zh-TW" altLang="en-US" sz="1400" dirty="0">
                <a:solidFill>
                  <a:srgbClr val="00B050"/>
                </a:solidFill>
              </a:rPr>
              <a:t>為整數</a:t>
            </a:r>
            <a:r>
              <a:rPr lang="en-US" altLang="zh-TW" sz="1400" dirty="0">
                <a:solidFill>
                  <a:srgbClr val="00B050"/>
                </a:solidFill>
              </a:rPr>
              <a:t>100 , </a:t>
            </a:r>
            <a:r>
              <a:rPr lang="zh-TW" altLang="en-US" sz="1400" dirty="0">
                <a:solidFill>
                  <a:srgbClr val="00B050"/>
                </a:solidFill>
              </a:rPr>
              <a:t>由轉換字串而來    </a:t>
            </a:r>
            <a:r>
              <a:rPr lang="zh-TW" altLang="en-US" sz="1400" dirty="0"/>
              <a:t>也可用</a:t>
            </a:r>
            <a:r>
              <a:rPr lang="en-US" altLang="zh-TW" sz="1400" dirty="0">
                <a:solidFill>
                  <a:srgbClr val="C00000"/>
                </a:solidFill>
              </a:rPr>
              <a:t>eval</a:t>
            </a:r>
            <a:r>
              <a:rPr lang="en-US" altLang="zh-TW" sz="1400" dirty="0"/>
              <a:t>("100")</a:t>
            </a:r>
          </a:p>
          <a:p>
            <a:r>
              <a:rPr lang="en-US" altLang="zh-TW" sz="1400" dirty="0" err="1"/>
              <a:t>floatX</a:t>
            </a:r>
            <a:r>
              <a:rPr lang="en-US" altLang="zh-TW" sz="1400" dirty="0"/>
              <a:t> </a:t>
            </a:r>
            <a:r>
              <a:rPr lang="en-US" altLang="zh-TW" sz="1400" dirty="0">
                <a:solidFill>
                  <a:srgbClr val="C00000"/>
                </a:solidFill>
              </a:rPr>
              <a:t>=  float</a:t>
            </a:r>
            <a:r>
              <a:rPr lang="en-US" altLang="zh-TW" sz="1400" dirty="0"/>
              <a:t>("100.100")    </a:t>
            </a:r>
            <a:r>
              <a:rPr lang="en-US" altLang="zh-TW" sz="1400" dirty="0">
                <a:solidFill>
                  <a:srgbClr val="00B050"/>
                </a:solidFill>
              </a:rPr>
              <a:t>#</a:t>
            </a:r>
            <a:r>
              <a:rPr lang="en-US" altLang="zh-TW" sz="1400" dirty="0" err="1">
                <a:solidFill>
                  <a:srgbClr val="00B050"/>
                </a:solidFill>
              </a:rPr>
              <a:t>floatX</a:t>
            </a:r>
            <a:r>
              <a:rPr lang="zh-TW" altLang="en-US" sz="1400" dirty="0">
                <a:solidFill>
                  <a:srgbClr val="00B050"/>
                </a:solidFill>
              </a:rPr>
              <a:t>為實數</a:t>
            </a:r>
            <a:r>
              <a:rPr lang="en-US" altLang="zh-TW" sz="1400" dirty="0">
                <a:solidFill>
                  <a:srgbClr val="00B050"/>
                </a:solidFill>
              </a:rPr>
              <a:t>100.100, </a:t>
            </a:r>
            <a:r>
              <a:rPr lang="zh-TW" altLang="en-US" sz="1400" dirty="0">
                <a:solidFill>
                  <a:srgbClr val="00B050"/>
                </a:solidFill>
              </a:rPr>
              <a:t>由轉換字串而來   </a:t>
            </a:r>
            <a:r>
              <a:rPr lang="zh-TW" altLang="en-US" sz="1400" dirty="0"/>
              <a:t>也可用</a:t>
            </a:r>
            <a:r>
              <a:rPr lang="en-US" altLang="zh-TW" sz="1400" dirty="0">
                <a:solidFill>
                  <a:srgbClr val="C00000"/>
                </a:solidFill>
              </a:rPr>
              <a:t>eval</a:t>
            </a:r>
            <a:r>
              <a:rPr lang="en-US" altLang="zh-TW" sz="1400" dirty="0"/>
              <a:t>("100.100")</a:t>
            </a:r>
          </a:p>
          <a:p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7A84A2-45F8-4E37-BFF2-4A223C7E04C0}"/>
              </a:ext>
            </a:extLst>
          </p:cNvPr>
          <p:cNvSpPr/>
          <p:nvPr/>
        </p:nvSpPr>
        <p:spPr>
          <a:xfrm>
            <a:off x="861580" y="4991578"/>
            <a:ext cx="10117467" cy="12311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TW" altLang="en-US" dirty="0"/>
              <a:t>變數也可先宣告</a:t>
            </a:r>
            <a:r>
              <a:rPr lang="en-US" altLang="zh-TW" dirty="0"/>
              <a:t>, </a:t>
            </a:r>
            <a:r>
              <a:rPr lang="zh-TW" altLang="en-US" dirty="0"/>
              <a:t>但未知其資料型態前不用</a:t>
            </a:r>
            <a:endParaRPr lang="en-US" altLang="zh-TW" dirty="0"/>
          </a:p>
          <a:p>
            <a:r>
              <a:rPr lang="en-US" altLang="zh-TW" sz="1400" dirty="0"/>
              <a:t>ex.</a:t>
            </a:r>
          </a:p>
          <a:p>
            <a:r>
              <a:rPr lang="en-US" altLang="zh-TW" sz="1400" dirty="0" err="1"/>
              <a:t>varX</a:t>
            </a:r>
            <a:r>
              <a:rPr lang="en-US" altLang="zh-TW" sz="1400" dirty="0"/>
              <a:t> = </a:t>
            </a:r>
            <a:r>
              <a:rPr lang="en-US" altLang="zh-TW" sz="1400" dirty="0">
                <a:solidFill>
                  <a:srgbClr val="C00000"/>
                </a:solidFill>
              </a:rPr>
              <a:t>None       </a:t>
            </a:r>
            <a:r>
              <a:rPr lang="en-US" altLang="zh-TW" sz="1400" dirty="0">
                <a:solidFill>
                  <a:srgbClr val="0070C0"/>
                </a:solidFill>
              </a:rPr>
              <a:t>#None</a:t>
            </a:r>
            <a:r>
              <a:rPr lang="zh-TW" altLang="en-US" sz="1400" dirty="0">
                <a:solidFill>
                  <a:srgbClr val="0070C0"/>
                </a:solidFill>
              </a:rPr>
              <a:t>是保留字</a:t>
            </a:r>
            <a:endParaRPr lang="en-US" altLang="zh-TW" sz="1400" dirty="0">
              <a:solidFill>
                <a:srgbClr val="0070C0"/>
              </a:solidFill>
            </a:endParaRPr>
          </a:p>
          <a:p>
            <a:r>
              <a:rPr lang="en-US" altLang="zh-TW" sz="1400" dirty="0" err="1">
                <a:solidFill>
                  <a:srgbClr val="0070C0"/>
                </a:solidFill>
              </a:rPr>
              <a:t>varY</a:t>
            </a:r>
            <a:r>
              <a:rPr lang="en-US" altLang="zh-TW" sz="1400" dirty="0">
                <a:solidFill>
                  <a:srgbClr val="0070C0"/>
                </a:solidFill>
              </a:rPr>
              <a:t> = 100</a:t>
            </a:r>
          </a:p>
          <a:p>
            <a:r>
              <a:rPr lang="en-US" altLang="zh-TW" sz="1400" dirty="0" err="1">
                <a:solidFill>
                  <a:srgbClr val="0070C0"/>
                </a:solidFill>
              </a:rPr>
              <a:t>varZ</a:t>
            </a:r>
            <a:r>
              <a:rPr lang="en-US" altLang="zh-TW" sz="1400" dirty="0">
                <a:solidFill>
                  <a:srgbClr val="0070C0"/>
                </a:solidFill>
              </a:rPr>
              <a:t> = </a:t>
            </a:r>
            <a:r>
              <a:rPr lang="en-US" altLang="zh-TW" sz="1400" dirty="0" err="1">
                <a:solidFill>
                  <a:srgbClr val="0070C0"/>
                </a:solidFill>
              </a:rPr>
              <a:t>varX</a:t>
            </a:r>
            <a:r>
              <a:rPr lang="en-US" altLang="zh-TW" sz="1400" dirty="0">
                <a:solidFill>
                  <a:srgbClr val="0070C0"/>
                </a:solidFill>
              </a:rPr>
              <a:t> + vary     #</a:t>
            </a:r>
            <a:r>
              <a:rPr lang="zh-TW" altLang="en-US" sz="1400" dirty="0">
                <a:solidFill>
                  <a:srgbClr val="FF0000"/>
                </a:solidFill>
              </a:rPr>
              <a:t>無法判讀</a:t>
            </a:r>
            <a:r>
              <a:rPr lang="zh-TW" altLang="en-US" sz="1400" dirty="0">
                <a:solidFill>
                  <a:srgbClr val="0070C0"/>
                </a:solidFill>
              </a:rPr>
              <a:t> </a:t>
            </a:r>
            <a:r>
              <a:rPr lang="en-US" altLang="zh-TW" sz="1400" dirty="0" err="1">
                <a:solidFill>
                  <a:srgbClr val="0070C0"/>
                </a:solidFill>
              </a:rPr>
              <a:t>varX</a:t>
            </a:r>
            <a:r>
              <a:rPr lang="en-US" altLang="zh-TW" sz="1400" dirty="0">
                <a:solidFill>
                  <a:srgbClr val="0070C0"/>
                </a:solidFill>
              </a:rPr>
              <a:t>, </a:t>
            </a:r>
            <a:r>
              <a:rPr lang="zh-TW" altLang="en-US" sz="1400" dirty="0">
                <a:solidFill>
                  <a:srgbClr val="0070C0"/>
                </a:solidFill>
              </a:rPr>
              <a:t>所以不允許</a:t>
            </a:r>
          </a:p>
        </p:txBody>
      </p:sp>
    </p:spTree>
    <p:extLst>
      <p:ext uri="{BB962C8B-B14F-4D97-AF65-F5344CB8AC3E}">
        <p14:creationId xmlns:p14="http://schemas.microsoft.com/office/powerpoint/2010/main" val="4245288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 txBox="1">
            <a:spLocks/>
          </p:cNvSpPr>
          <p:nvPr/>
        </p:nvSpPr>
        <p:spPr>
          <a:xfrm>
            <a:off x="1062939" y="642240"/>
            <a:ext cx="10515600" cy="5296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變數與資料型態</a:t>
            </a:r>
            <a:r>
              <a:rPr lang="en-US" altLang="zh-TW" sz="2400" dirty="0">
                <a:solidFill>
                  <a:srgbClr val="0070C0"/>
                </a:solidFill>
              </a:rPr>
              <a:t>(</a:t>
            </a:r>
            <a:r>
              <a:rPr lang="zh-TW" altLang="en-US" sz="2400" dirty="0">
                <a:solidFill>
                  <a:srgbClr val="0070C0"/>
                </a:solidFill>
              </a:rPr>
              <a:t>續</a:t>
            </a:r>
            <a:r>
              <a:rPr lang="en-US" altLang="zh-TW" sz="2400" dirty="0">
                <a:solidFill>
                  <a:srgbClr val="0070C0"/>
                </a:solidFill>
              </a:rPr>
              <a:t>)</a:t>
            </a:r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zh-TW" altLang="en-US" sz="3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44497" y="1849332"/>
            <a:ext cx="8254066" cy="12311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TW" altLang="en-US" dirty="0"/>
              <a:t>運算後資料型態會以儲存空間較大的變數做轉換</a:t>
            </a:r>
            <a:endParaRPr lang="en-US" altLang="zh-TW" dirty="0"/>
          </a:p>
          <a:p>
            <a:r>
              <a:rPr lang="en-US" altLang="zh-TW" sz="1400" dirty="0"/>
              <a:t>ex.</a:t>
            </a:r>
          </a:p>
          <a:p>
            <a:r>
              <a:rPr lang="en-US" altLang="zh-TW" sz="1400" dirty="0" err="1"/>
              <a:t>varI</a:t>
            </a:r>
            <a:r>
              <a:rPr lang="en-US" altLang="zh-TW" sz="1400" dirty="0"/>
              <a:t>=</a:t>
            </a:r>
            <a:r>
              <a:rPr lang="zh-TW" altLang="en-US" sz="1400" dirty="0"/>
              <a:t> </a:t>
            </a:r>
            <a:r>
              <a:rPr lang="en-US" altLang="zh-TW" sz="1400" dirty="0"/>
              <a:t>100</a:t>
            </a:r>
          </a:p>
          <a:p>
            <a:r>
              <a:rPr lang="en-US" altLang="zh-TW" sz="1400" dirty="0" err="1">
                <a:solidFill>
                  <a:srgbClr val="0070C0"/>
                </a:solidFill>
              </a:rPr>
              <a:t>varF</a:t>
            </a:r>
            <a:r>
              <a:rPr lang="en-US" altLang="zh-TW" sz="1400" dirty="0">
                <a:solidFill>
                  <a:srgbClr val="0070C0"/>
                </a:solidFill>
              </a:rPr>
              <a:t> = </a:t>
            </a:r>
            <a:r>
              <a:rPr lang="en-US" altLang="zh-TW" sz="1400" dirty="0" err="1">
                <a:solidFill>
                  <a:srgbClr val="0070C0"/>
                </a:solidFill>
              </a:rPr>
              <a:t>varI</a:t>
            </a:r>
            <a:r>
              <a:rPr lang="en-US" altLang="zh-TW" sz="1400" dirty="0">
                <a:solidFill>
                  <a:srgbClr val="0070C0"/>
                </a:solidFill>
              </a:rPr>
              <a:t> + 1.1   </a:t>
            </a:r>
            <a:r>
              <a:rPr lang="en-US" altLang="zh-TW" sz="1400" dirty="0">
                <a:solidFill>
                  <a:srgbClr val="00B050"/>
                </a:solidFill>
              </a:rPr>
              <a:t># </a:t>
            </a:r>
            <a:r>
              <a:rPr lang="en-US" altLang="zh-TW" sz="1400" dirty="0" err="1">
                <a:solidFill>
                  <a:srgbClr val="00B050"/>
                </a:solidFill>
              </a:rPr>
              <a:t>varF</a:t>
            </a:r>
            <a:r>
              <a:rPr lang="zh-TW" altLang="en-US" sz="1400" dirty="0">
                <a:solidFill>
                  <a:srgbClr val="00B050"/>
                </a:solidFill>
              </a:rPr>
              <a:t>會是實數</a:t>
            </a:r>
            <a:endParaRPr lang="en-US" altLang="zh-TW" sz="1400" dirty="0">
              <a:solidFill>
                <a:srgbClr val="00B050"/>
              </a:solidFill>
            </a:endParaRPr>
          </a:p>
          <a:p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44497" y="3666213"/>
            <a:ext cx="8328711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TW" altLang="en-US" dirty="0"/>
              <a:t>數字與字串運算</a:t>
            </a:r>
            <a:r>
              <a:rPr lang="en-US" altLang="zh-TW" dirty="0"/>
              <a:t>, Python</a:t>
            </a:r>
            <a:r>
              <a:rPr lang="zh-TW" altLang="en-US" dirty="0"/>
              <a:t>不自動做變數做轉換</a:t>
            </a:r>
            <a:endParaRPr lang="en-US" altLang="zh-TW" dirty="0"/>
          </a:p>
          <a:p>
            <a:r>
              <a:rPr lang="en-US" altLang="zh-TW" sz="1400" dirty="0"/>
              <a:t>ex.</a:t>
            </a:r>
          </a:p>
          <a:p>
            <a:r>
              <a:rPr lang="en-US" altLang="zh-TW" sz="1400" dirty="0" err="1"/>
              <a:t>varI</a:t>
            </a:r>
            <a:r>
              <a:rPr lang="en-US" altLang="zh-TW" sz="1400" dirty="0"/>
              <a:t>=</a:t>
            </a:r>
            <a:r>
              <a:rPr lang="zh-TW" altLang="en-US" sz="1400" dirty="0"/>
              <a:t> </a:t>
            </a:r>
            <a:r>
              <a:rPr lang="en-US" altLang="zh-TW" sz="1400" dirty="0"/>
              <a:t>100</a:t>
            </a:r>
          </a:p>
          <a:p>
            <a:r>
              <a:rPr lang="en-US" altLang="zh-TW" sz="1400" dirty="0" err="1">
                <a:solidFill>
                  <a:srgbClr val="0070C0"/>
                </a:solidFill>
              </a:rPr>
              <a:t>varF</a:t>
            </a:r>
            <a:r>
              <a:rPr lang="en-US" altLang="zh-TW" sz="1400" dirty="0">
                <a:solidFill>
                  <a:srgbClr val="0070C0"/>
                </a:solidFill>
              </a:rPr>
              <a:t> = "var1" + 1.1   </a:t>
            </a:r>
            <a:r>
              <a:rPr lang="en-US" altLang="zh-TW" sz="1400" dirty="0">
                <a:solidFill>
                  <a:srgbClr val="00B050"/>
                </a:solidFill>
              </a:rPr>
              <a:t># </a:t>
            </a:r>
            <a:r>
              <a:rPr lang="zh-TW" altLang="en-US" sz="1400" dirty="0">
                <a:solidFill>
                  <a:srgbClr val="00B050"/>
                </a:solidFill>
              </a:rPr>
              <a:t>不接受</a:t>
            </a:r>
          </a:p>
        </p:txBody>
      </p:sp>
    </p:spTree>
    <p:extLst>
      <p:ext uri="{BB962C8B-B14F-4D97-AF65-F5344CB8AC3E}">
        <p14:creationId xmlns:p14="http://schemas.microsoft.com/office/powerpoint/2010/main" val="2091840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65413" y="569428"/>
            <a:ext cx="10515600" cy="539750"/>
          </a:xfrm>
        </p:spPr>
        <p:txBody>
          <a:bodyPr>
            <a:normAutofit/>
          </a:bodyPr>
          <a:lstStyle/>
          <a:p>
            <a:r>
              <a:rPr lang="zh-TW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數學運算子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928965"/>
              </p:ext>
            </p:extLst>
          </p:nvPr>
        </p:nvGraphicFramePr>
        <p:xfrm>
          <a:off x="1559213" y="1473072"/>
          <a:ext cx="81280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425">
                  <a:extLst>
                    <a:ext uri="{9D8B030D-6E8A-4147-A177-3AD203B41FA5}">
                      <a16:colId xmlns:a16="http://schemas.microsoft.com/office/drawing/2014/main" val="653776562"/>
                    </a:ext>
                  </a:extLst>
                </a:gridCol>
                <a:gridCol w="6759575">
                  <a:extLst>
                    <a:ext uri="{9D8B030D-6E8A-4147-A177-3AD203B41FA5}">
                      <a16:colId xmlns:a16="http://schemas.microsoft.com/office/drawing/2014/main" val="4129211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5722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+ , - , *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加 </a:t>
                      </a:r>
                      <a:r>
                        <a:rPr lang="en-US" altLang="zh-TW" dirty="0"/>
                        <a:t>,</a:t>
                      </a:r>
                      <a:r>
                        <a:rPr lang="zh-TW" altLang="en-US" dirty="0"/>
                        <a:t>減</a:t>
                      </a:r>
                      <a:r>
                        <a:rPr lang="en-US" altLang="zh-TW" dirty="0"/>
                        <a:t>, </a:t>
                      </a:r>
                      <a:r>
                        <a:rPr lang="zh-TW" altLang="en-US" dirty="0"/>
                        <a:t> 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599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/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實數除</a:t>
                      </a:r>
                      <a:r>
                        <a:rPr lang="en-US" altLang="zh-TW" dirty="0"/>
                        <a:t>, ex   7 / 2 = 3.5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136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//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整數除</a:t>
                      </a:r>
                      <a:r>
                        <a:rPr lang="en-US" altLang="zh-TW" dirty="0"/>
                        <a:t>,</a:t>
                      </a:r>
                      <a:r>
                        <a:rPr lang="zh-TW" altLang="en-US" dirty="0">
                          <a:solidFill>
                            <a:srgbClr val="0070C0"/>
                          </a:solidFill>
                        </a:rPr>
                        <a:t>商</a:t>
                      </a:r>
                      <a:r>
                        <a:rPr lang="en-US" altLang="zh-TW" dirty="0"/>
                        <a:t>;  ex   7 // 2 = 3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13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%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求餘數</a:t>
                      </a:r>
                      <a:r>
                        <a:rPr lang="en-US" altLang="zh-TW" dirty="0"/>
                        <a:t>, ex.</a:t>
                      </a:r>
                      <a:r>
                        <a:rPr lang="en-US" altLang="zh-TW" baseline="0" dirty="0"/>
                        <a:t>   7%2 = 1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9519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**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指數</a:t>
                      </a:r>
                      <a:r>
                        <a:rPr lang="en-US" altLang="zh-TW" dirty="0"/>
                        <a:t>, ex.  7**2 = 49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67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+=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ex. x+= y   </a:t>
                      </a:r>
                      <a:r>
                        <a:rPr lang="en-US" altLang="zh-TW" dirty="0">
                          <a:sym typeface="Wingdings" panose="05000000000000000000" pitchFamily="2" charset="2"/>
                        </a:rPr>
                        <a:t> x = x +</a:t>
                      </a:r>
                      <a:r>
                        <a:rPr lang="en-US" altLang="zh-TW" baseline="0" dirty="0">
                          <a:sym typeface="Wingdings" panose="05000000000000000000" pitchFamily="2" charset="2"/>
                        </a:rPr>
                        <a:t> 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6720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-=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ex.</a:t>
                      </a:r>
                      <a:r>
                        <a:rPr lang="en-US" altLang="zh-TW" baseline="0" dirty="0"/>
                        <a:t> x-=y     </a:t>
                      </a:r>
                      <a:r>
                        <a:rPr lang="en-US" altLang="zh-TW" baseline="0" dirty="0">
                          <a:sym typeface="Wingdings" panose="05000000000000000000" pitchFamily="2" charset="2"/>
                        </a:rPr>
                        <a:t> x = x-y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555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*=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ex.</a:t>
                      </a:r>
                      <a:r>
                        <a:rPr lang="en-US" altLang="zh-TW" baseline="0" dirty="0"/>
                        <a:t>  x *= y </a:t>
                      </a:r>
                      <a:r>
                        <a:rPr lang="en-US" altLang="zh-TW" baseline="0" dirty="0">
                          <a:sym typeface="Wingdings" panose="05000000000000000000" pitchFamily="2" charset="2"/>
                        </a:rPr>
                        <a:t> x = x * 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157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/=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ex. x /= y  </a:t>
                      </a:r>
                      <a:r>
                        <a:rPr lang="en-US" altLang="zh-TW" dirty="0">
                          <a:sym typeface="Wingdings" panose="05000000000000000000" pitchFamily="2" charset="2"/>
                        </a:rPr>
                        <a:t> x = x/y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53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//=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ex. x //= y </a:t>
                      </a:r>
                      <a:r>
                        <a:rPr lang="en-US" altLang="zh-TW" dirty="0">
                          <a:sym typeface="Wingdings" panose="05000000000000000000" pitchFamily="2" charset="2"/>
                        </a:rPr>
                        <a:t> x = x // 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8150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**=</a:t>
                      </a:r>
                      <a:endParaRPr lang="zh-TW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ex. x **= y </a:t>
                      </a:r>
                      <a:r>
                        <a:rPr lang="en-US" altLang="zh-TW" dirty="0">
                          <a:sym typeface="Wingdings" panose="05000000000000000000" pitchFamily="2" charset="2"/>
                        </a:rPr>
                        <a:t> x = x**y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806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6308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>
            <a:extLst>
              <a:ext uri="{FF2B5EF4-FFF2-40B4-BE49-F238E27FC236}">
                <a16:creationId xmlns:a16="http://schemas.microsoft.com/office/drawing/2014/main" id="{04E825D0-E91F-4024-A8EC-2FF2EA458A4D}"/>
              </a:ext>
            </a:extLst>
          </p:cNvPr>
          <p:cNvSpPr txBox="1">
            <a:spLocks/>
          </p:cNvSpPr>
          <p:nvPr/>
        </p:nvSpPr>
        <p:spPr>
          <a:xfrm>
            <a:off x="896739" y="971209"/>
            <a:ext cx="2353706" cy="5397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字串運算子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FAEAFD0-92D1-4194-AB30-14DBCEB0F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011441"/>
              </p:ext>
            </p:extLst>
          </p:nvPr>
        </p:nvGraphicFramePr>
        <p:xfrm>
          <a:off x="2415921" y="268732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425">
                  <a:extLst>
                    <a:ext uri="{9D8B030D-6E8A-4147-A177-3AD203B41FA5}">
                      <a16:colId xmlns:a16="http://schemas.microsoft.com/office/drawing/2014/main" val="1013405342"/>
                    </a:ext>
                  </a:extLst>
                </a:gridCol>
                <a:gridCol w="6759575">
                  <a:extLst>
                    <a:ext uri="{9D8B030D-6E8A-4147-A177-3AD203B41FA5}">
                      <a16:colId xmlns:a16="http://schemas.microsoft.com/office/drawing/2014/main" val="3459117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+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字串相扣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: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ex. print("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</a:rPr>
                        <a:t>abc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" + "ABC")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 "</a:t>
                      </a:r>
                      <a:r>
                        <a:rPr lang="en-US" altLang="zh-TW" dirty="0" err="1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abcABC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"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728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*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重複出現</a:t>
                      </a:r>
                      <a:r>
                        <a:rPr lang="en-US" altLang="zh-TW" dirty="0"/>
                        <a:t>, ex  print("AB" *2) </a:t>
                      </a:r>
                      <a:r>
                        <a:rPr lang="en-US" altLang="zh-TW" dirty="0">
                          <a:sym typeface="Wingdings" panose="05000000000000000000" pitchFamily="2" charset="2"/>
                        </a:rPr>
                        <a:t> "ABAB"</a:t>
                      </a:r>
                      <a:r>
                        <a:rPr lang="en-US" altLang="zh-TW" dirty="0"/>
                        <a:t> 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277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9068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644007" y="765370"/>
            <a:ext cx="5629275" cy="5397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關係運算子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544451"/>
              </p:ext>
            </p:extLst>
          </p:nvPr>
        </p:nvGraphicFramePr>
        <p:xfrm>
          <a:off x="2994803" y="1908153"/>
          <a:ext cx="5264150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91141">
                  <a:extLst>
                    <a:ext uri="{9D8B030D-6E8A-4147-A177-3AD203B41FA5}">
                      <a16:colId xmlns:a16="http://schemas.microsoft.com/office/drawing/2014/main" val="4123492750"/>
                    </a:ext>
                  </a:extLst>
                </a:gridCol>
                <a:gridCol w="4273009">
                  <a:extLst>
                    <a:ext uri="{9D8B030D-6E8A-4147-A177-3AD203B41FA5}">
                      <a16:colId xmlns:a16="http://schemas.microsoft.com/office/drawing/2014/main" val="3400186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40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==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rgbClr val="3366FF"/>
                          </a:solidFill>
                        </a:rPr>
                        <a:t>是否</a:t>
                      </a:r>
                      <a:r>
                        <a:rPr lang="zh-TW" altLang="en-US" dirty="0"/>
                        <a:t>   等於</a:t>
                      </a:r>
                      <a:r>
                        <a:rPr lang="en-US" altLang="zh-TW" dirty="0"/>
                        <a:t>, ex:   if(x == y):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82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!=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是否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   不等於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, ex:   if(x != y):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0950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&gt;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是否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大於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ex:   if(x &gt; y):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224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&lt;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是否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  小於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, ex:   if(x &gt; y):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619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&gt;=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是否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   大於等於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, ex:   if(x &gt;= y):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78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&lt;=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是否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   等於</a:t>
                      </a:r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, ex:   if(x &lt;= y):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4001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8517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>
            <a:spLocks noGrp="1"/>
          </p:cNvSpPr>
          <p:nvPr>
            <p:ph idx="1"/>
          </p:nvPr>
        </p:nvSpPr>
        <p:spPr>
          <a:xfrm>
            <a:off x="0" y="0"/>
            <a:ext cx="1231641" cy="6858000"/>
          </a:xfrm>
          <a:solidFill>
            <a:schemeClr val="accent5">
              <a:lumMod val="75000"/>
            </a:schemeClr>
          </a:solidFill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zh-TW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內</a:t>
            </a:r>
            <a:endParaRPr lang="en-US" altLang="zh-TW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altLang="zh-TW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altLang="zh-TW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altLang="zh-TW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zh-TW" alt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容</a:t>
            </a:r>
            <a:endParaRPr lang="en-US" altLang="zh-TW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306287" y="168364"/>
            <a:ext cx="4478693" cy="6521272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1400" dirty="0">
                <a:solidFill>
                  <a:srgbClr val="3366FF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程式結構</a:t>
            </a:r>
            <a:endParaRPr lang="en-US" altLang="zh-TW" sz="1400" dirty="0">
              <a:solidFill>
                <a:srgbClr val="3366FF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1400" dirty="0">
                <a:solidFill>
                  <a:srgbClr val="3366FF"/>
                </a:solidFill>
                <a:hlinkClick r:id="rId3" action="ppaction://hlinksldjump"/>
              </a:rPr>
              <a:t>標準輸出</a:t>
            </a:r>
            <a:r>
              <a:rPr lang="en-US" altLang="zh-TW" sz="1400" dirty="0">
                <a:hlinkClick r:id="rId3" action="ppaction://hlinksldjump"/>
              </a:rPr>
              <a:t>-print()</a:t>
            </a:r>
            <a:endParaRPr lang="en-US" altLang="zh-TW" sz="1400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400" dirty="0">
                <a:solidFill>
                  <a:srgbClr val="3366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分隔符號</a:t>
            </a:r>
            <a:r>
              <a:rPr lang="en-US" altLang="zh-TW" sz="1400" dirty="0">
                <a:solidFill>
                  <a:srgbClr val="3366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zh-TW" altLang="en-US" sz="1400" dirty="0">
                <a:solidFill>
                  <a:srgbClr val="3366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換行符號</a:t>
            </a:r>
            <a:r>
              <a:rPr lang="en-US" altLang="zh-TW" sz="1400" dirty="0">
                <a:solidFill>
                  <a:srgbClr val="3366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zh-TW" altLang="en-US" sz="1400" dirty="0">
                <a:solidFill>
                  <a:srgbClr val="3366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轉字串函數</a:t>
            </a:r>
            <a:r>
              <a:rPr lang="en-US" altLang="zh-TW" sz="1400" dirty="0">
                <a:solidFill>
                  <a:srgbClr val="3366FF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str()</a:t>
            </a:r>
            <a:endParaRPr lang="en-US" altLang="zh-TW" sz="1400" dirty="0">
              <a:solidFill>
                <a:srgbClr val="3366FF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400" dirty="0">
                <a:solidFill>
                  <a:srgbClr val="3366FF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特殊字元</a:t>
            </a:r>
            <a:endParaRPr lang="en-US" altLang="zh-TW" sz="1400" dirty="0">
              <a:solidFill>
                <a:srgbClr val="3366FF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1400" dirty="0">
                <a:solidFill>
                  <a:srgbClr val="3366FF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format()</a:t>
            </a:r>
            <a:endParaRPr lang="en-US" altLang="zh-TW" sz="1400" dirty="0">
              <a:solidFill>
                <a:srgbClr val="3366FF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400" b="1" dirty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字串插值</a:t>
            </a:r>
            <a:endParaRPr lang="en-US" altLang="zh-TW" sz="1400" b="1" dirty="0">
              <a:solidFill>
                <a:srgbClr val="33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400" b="1" dirty="0">
                <a:solidFill>
                  <a:srgbClr val="3366FF"/>
                </a:solidFill>
                <a:latin typeface="Open Sans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樣板字串</a:t>
            </a:r>
            <a:endParaRPr lang="en-US" altLang="zh-TW" sz="1400" b="1" dirty="0">
              <a:solidFill>
                <a:srgbClr val="3366FF"/>
              </a:solidFill>
              <a:latin typeface="Open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1400" b="1" dirty="0">
                <a:solidFill>
                  <a:srgbClr val="3366FF"/>
                </a:solidFill>
                <a:latin typeface="Open Sans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標準輸入</a:t>
            </a:r>
            <a:r>
              <a:rPr lang="zh-TW" altLang="en-US" sz="1400" b="1" dirty="0">
                <a:solidFill>
                  <a:srgbClr val="3366FF"/>
                </a:solidFill>
                <a:latin typeface="Open Sans"/>
              </a:rPr>
              <a:t> </a:t>
            </a:r>
            <a:r>
              <a:rPr lang="en-US" altLang="zh-TW" sz="1400" b="1" dirty="0">
                <a:solidFill>
                  <a:srgbClr val="3366FF"/>
                </a:solidFill>
                <a:latin typeface="Open Sans"/>
              </a:rPr>
              <a:t>- input</a:t>
            </a:r>
            <a:endParaRPr lang="en-US" altLang="zh-TW" sz="1400" dirty="0">
              <a:solidFill>
                <a:srgbClr val="3366FF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1400" dirty="0">
                <a:solidFill>
                  <a:srgbClr val="3366FF"/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變數與資料型態</a:t>
            </a:r>
            <a:r>
              <a:rPr lang="en-US" altLang="zh-TW" sz="1400" dirty="0"/>
              <a:t>:</a:t>
            </a:r>
            <a:r>
              <a:rPr lang="en-US" altLang="zh-TW" sz="1400" dirty="0" err="1"/>
              <a:t>str</a:t>
            </a:r>
            <a:r>
              <a:rPr lang="en-US" altLang="zh-TW" sz="1400" dirty="0"/>
              <a:t>(), </a:t>
            </a:r>
            <a:r>
              <a:rPr lang="en-US" altLang="zh-TW" sz="1400" dirty="0" err="1"/>
              <a:t>int</a:t>
            </a:r>
            <a:r>
              <a:rPr lang="en-US" altLang="zh-TW" sz="1400" dirty="0"/>
              <a:t>(), float()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1400" dirty="0">
                <a:solidFill>
                  <a:srgbClr val="3366FF"/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運算子</a:t>
            </a:r>
            <a:r>
              <a:rPr lang="en-US" altLang="zh-TW" sz="1400" dirty="0">
                <a:solidFill>
                  <a:srgbClr val="3366FF"/>
                </a:solidFill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400" dirty="0">
                <a:solidFill>
                  <a:srgbClr val="3366FF"/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數學運算子</a:t>
            </a:r>
            <a:endParaRPr lang="en-US" altLang="zh-TW" sz="1400" dirty="0">
              <a:solidFill>
                <a:srgbClr val="3366FF"/>
              </a:solidFill>
              <a:hlinkClick r:id="rId11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400" dirty="0">
                <a:solidFill>
                  <a:srgbClr val="3366FF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字串運算子</a:t>
            </a:r>
            <a:r>
              <a:rPr lang="zh-TW" altLang="en-US" sz="1400" dirty="0">
                <a:solidFill>
                  <a:srgbClr val="3366FF"/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</a:t>
            </a:r>
            <a:endParaRPr lang="en-US" altLang="zh-TW" sz="1400" dirty="0">
              <a:solidFill>
                <a:srgbClr val="3366FF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400" dirty="0">
                <a:solidFill>
                  <a:srgbClr val="3366FF"/>
                </a:solidFill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關係運算子</a:t>
            </a:r>
            <a:endParaRPr lang="en-US" altLang="zh-TW" sz="1400" dirty="0">
              <a:solidFill>
                <a:srgbClr val="3366FF"/>
              </a:solidFill>
              <a:hlinkClick r:id="rId13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400" dirty="0">
                <a:solidFill>
                  <a:srgbClr val="3366FF"/>
                </a:solidFill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邏輯運算子</a:t>
            </a:r>
            <a:endParaRPr lang="en-US" altLang="zh-TW" sz="1400" dirty="0">
              <a:solidFill>
                <a:srgbClr val="3366FF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1400" dirty="0">
                <a:solidFill>
                  <a:srgbClr val="3366FF"/>
                </a:solidFill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條件判斷</a:t>
            </a:r>
            <a:endParaRPr lang="en-US" altLang="zh-TW" sz="1400" dirty="0">
              <a:solidFill>
                <a:srgbClr val="3366FF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1400" dirty="0">
                <a:solidFill>
                  <a:srgbClr val="3366FF"/>
                </a:solidFill>
                <a:hlinkClick r:id="rId16" action="ppaction://hlinksldjump"/>
              </a:rPr>
              <a:t>迴圈</a:t>
            </a:r>
            <a:r>
              <a:rPr lang="en-US" altLang="zh-TW" sz="1400" dirty="0">
                <a:solidFill>
                  <a:srgbClr val="3366FF"/>
                </a:solidFill>
                <a:hlinkClick r:id="rId16" action="ppaction://hlinksldjump"/>
              </a:rPr>
              <a:t>(Loop):</a:t>
            </a:r>
            <a:r>
              <a:rPr lang="zh-TW" altLang="en-US" sz="1400" dirty="0">
                <a:hlinkClick r:id="rId16" action="ppaction://hlinksldjump"/>
              </a:rPr>
              <a:t> </a:t>
            </a:r>
            <a:endParaRPr lang="en-US" altLang="zh-TW" sz="1400" dirty="0">
              <a:hlinkClick r:id="rId16" action="ppaction://hlinksldjump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1400" dirty="0">
                <a:solidFill>
                  <a:srgbClr val="3366FF"/>
                </a:solidFill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. . in Range</a:t>
            </a:r>
            <a:r>
              <a:rPr lang="zh-TW" altLang="en-US" sz="1400" dirty="0">
                <a:solidFill>
                  <a:srgbClr val="3366FF"/>
                </a:solidFill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</a:t>
            </a:r>
            <a:r>
              <a:rPr lang="en-US" altLang="zh-TW" sz="1400" dirty="0">
                <a:solidFill>
                  <a:srgbClr val="3366FF"/>
                </a:solidFill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loop</a:t>
            </a:r>
            <a:endParaRPr lang="en-US" altLang="zh-TW" sz="1400" dirty="0">
              <a:solidFill>
                <a:srgbClr val="3366FF"/>
              </a:solidFill>
              <a:hlinkClick r:id="rId16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1400" dirty="0">
                <a:solidFill>
                  <a:srgbClr val="3366FF"/>
                </a:solidFill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zh-TW" sz="1400" dirty="0">
                <a:solidFill>
                  <a:srgbClr val="3366FF"/>
                </a:solidFill>
                <a:hlinkClick r:id="rId1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while loop</a:t>
            </a:r>
            <a:endParaRPr lang="en-US" altLang="zh-TW" sz="1400" dirty="0">
              <a:solidFill>
                <a:srgbClr val="3366FF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400" dirty="0">
                <a:solidFill>
                  <a:srgbClr val="3366FF"/>
                </a:solidFill>
                <a:hlinkClick r:id="rId1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拜訪容器所以元素</a:t>
            </a:r>
            <a:endParaRPr lang="en-US" altLang="zh-TW" sz="1400" dirty="0">
              <a:solidFill>
                <a:srgbClr val="3366FF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1400" dirty="0">
                <a:solidFill>
                  <a:srgbClr val="3366FF"/>
                </a:solidFill>
                <a:hlinkClick r:id="rId2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自訂函數</a:t>
            </a:r>
            <a:endParaRPr lang="en-US" altLang="zh-TW" sz="1400" dirty="0">
              <a:solidFill>
                <a:srgbClr val="3366FF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2CB277-C3C5-408C-9480-9F249F709D23}"/>
              </a:ext>
            </a:extLst>
          </p:cNvPr>
          <p:cNvSpPr/>
          <p:nvPr/>
        </p:nvSpPr>
        <p:spPr>
          <a:xfrm>
            <a:off x="5993364" y="168364"/>
            <a:ext cx="5865845" cy="7384009"/>
          </a:xfrm>
          <a:prstGeom prst="rect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1400" dirty="0">
                <a:solidFill>
                  <a:srgbClr val="3366FF"/>
                </a:solidFill>
                <a:hlinkClick r:id="rId2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常用內建函數與套裝模組</a:t>
            </a:r>
            <a:endParaRPr lang="en-US" altLang="zh-TW" sz="1400" dirty="0">
              <a:solidFill>
                <a:srgbClr val="3366FF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400" dirty="0">
                <a:solidFill>
                  <a:srgbClr val="3366FF"/>
                </a:solidFill>
                <a:sym typeface="Wingdings" panose="05000000000000000000" pitchFamily="2" charset="2"/>
                <a:hlinkClick r:id="rId2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算數   相關函數與模組</a:t>
            </a:r>
            <a:endParaRPr lang="en-US" altLang="zh-TW" sz="1400" dirty="0">
              <a:solidFill>
                <a:srgbClr val="3366FF"/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1400" u="sng" dirty="0">
                <a:solidFill>
                  <a:srgbClr val="002060"/>
                </a:solidFill>
                <a:hlinkClick r:id="rId2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資料型態轉換</a:t>
            </a:r>
            <a:r>
              <a:rPr lang="en-US" altLang="zh-TW" sz="1400" u="sng" dirty="0">
                <a:solidFill>
                  <a:srgbClr val="002060"/>
                </a:solidFill>
                <a:hlinkClick r:id="rId2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int()       float()      str()     eval()</a:t>
            </a:r>
            <a:endParaRPr lang="en-US" altLang="zh-TW" sz="1400" u="sng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400" dirty="0">
                <a:solidFill>
                  <a:srgbClr val="002060"/>
                </a:solidFill>
                <a:latin typeface="+mj-ea"/>
                <a:sym typeface="Wingdings" panose="05000000000000000000" pitchFamily="2" charset="2"/>
                <a:hlinkClick r:id="rId2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abs( )   pow( )   max( )   min( )</a:t>
            </a:r>
            <a:endParaRPr lang="en-US" altLang="zh-TW" sz="1400" dirty="0">
              <a:solidFill>
                <a:srgbClr val="002060"/>
              </a:solidFill>
              <a:latin typeface="+mj-ea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400" dirty="0">
                <a:solidFill>
                  <a:srgbClr val="002060"/>
                </a:solidFill>
                <a:latin typeface="+mj-ea"/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round( )</a:t>
            </a:r>
            <a:r>
              <a:rPr lang="zh-TW" altLang="en-US" sz="1100" dirty="0">
                <a:solidFill>
                  <a:srgbClr val="002060"/>
                </a:solidFill>
                <a:latin typeface="+mj-ea"/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四捨五入</a:t>
            </a:r>
            <a:r>
              <a:rPr lang="en-US" altLang="zh-TW" sz="1400" dirty="0">
                <a:solidFill>
                  <a:srgbClr val="002060"/>
                </a:solidFill>
                <a:latin typeface="+mj-ea"/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     range( )</a:t>
            </a:r>
            <a:r>
              <a:rPr lang="zh-TW" altLang="en-US" sz="1100" dirty="0">
                <a:solidFill>
                  <a:srgbClr val="002060"/>
                </a:solidFill>
                <a:latin typeface="+mj-ea"/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產生</a:t>
            </a:r>
            <a:r>
              <a:rPr lang="en-US" altLang="zh-TW" sz="1100" dirty="0">
                <a:solidFill>
                  <a:srgbClr val="002060"/>
                </a:solidFill>
                <a:latin typeface="+mj-ea"/>
                <a:hlinkClick r:id="rId2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</a:t>
            </a:r>
            <a:endParaRPr lang="en-US" altLang="zh-TW" sz="1400" dirty="0">
              <a:solidFill>
                <a:srgbClr val="002060"/>
              </a:solidFill>
              <a:latin typeface="+mj-ea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400" dirty="0">
                <a:solidFill>
                  <a:srgbClr val="002060"/>
                </a:solidFill>
                <a:latin typeface="+mj-ea"/>
                <a:sym typeface="Wingdings" panose="05000000000000000000" pitchFamily="2" charset="2"/>
                <a:hlinkClick r:id="rId2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random </a:t>
            </a:r>
            <a:r>
              <a:rPr lang="zh-TW" altLang="en-US" sz="1400" dirty="0">
                <a:solidFill>
                  <a:srgbClr val="002060"/>
                </a:solidFill>
                <a:latin typeface="+mj-ea"/>
                <a:sym typeface="Wingdings" panose="05000000000000000000" pitchFamily="2" charset="2"/>
                <a:hlinkClick r:id="rId2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亂數</a:t>
            </a:r>
            <a:endParaRPr lang="en-US" altLang="zh-TW" sz="1400" dirty="0">
              <a:solidFill>
                <a:srgbClr val="002060"/>
              </a:solidFill>
              <a:latin typeface="+mj-ea"/>
              <a:sym typeface="Wingdings" panose="05000000000000000000" pitchFamily="2" charset="2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1400" dirty="0">
                <a:solidFill>
                  <a:srgbClr val="002060"/>
                </a:solidFill>
                <a:latin typeface="+mj-ea"/>
                <a:sym typeface="Wingdings" panose="05000000000000000000" pitchFamily="2" charset="2"/>
                <a:hlinkClick r:id="rId2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進位系統轉換</a:t>
            </a:r>
            <a:r>
              <a:rPr lang="en-US" altLang="zh-TW" sz="1400" dirty="0">
                <a:solidFill>
                  <a:srgbClr val="002060"/>
                </a:solidFill>
                <a:latin typeface="+mj-ea"/>
                <a:sym typeface="Wingdings" panose="05000000000000000000" pitchFamily="2" charset="2"/>
                <a:hlinkClick r:id="rId2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 eval( )    bin( )   oct( )  hex( )</a:t>
            </a:r>
            <a:endParaRPr lang="en-US" altLang="zh-TW" sz="14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zh-TW" altLang="en-US" sz="1400" dirty="0">
                <a:solidFill>
                  <a:srgbClr val="3366FF"/>
                </a:solidFill>
                <a:sym typeface="Wingdings" panose="05000000000000000000" pitchFamily="2" charset="2"/>
                <a:hlinkClick r:id="rId2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字串    相關函數與模組</a:t>
            </a:r>
            <a:endParaRPr lang="zh-TW" altLang="en-US" sz="1400" dirty="0">
              <a:solidFill>
                <a:srgbClr val="3366FF"/>
              </a:solidFill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400" dirty="0" err="1">
                <a:solidFill>
                  <a:srgbClr val="FF0000"/>
                </a:solidFill>
                <a:sym typeface="Wingdings" panose="05000000000000000000" pitchFamily="2" charset="2"/>
                <a:hlinkClick r:id="rId29" action="ppaction://hlinksldjump"/>
              </a:rPr>
              <a:t>ord</a:t>
            </a:r>
            <a:r>
              <a:rPr lang="en-US" altLang="zh-TW" sz="1400" dirty="0">
                <a:sym typeface="Wingdings" panose="05000000000000000000" pitchFamily="2" charset="2"/>
                <a:hlinkClick r:id="rId29" action="ppaction://hlinksldjump"/>
              </a:rPr>
              <a:t>(</a:t>
            </a:r>
            <a:r>
              <a:rPr lang="zh-TW" altLang="en-US" sz="1400" dirty="0">
                <a:sym typeface="Wingdings" panose="05000000000000000000" pitchFamily="2" charset="2"/>
                <a:hlinkClick r:id="rId29" action="ppaction://hlinksldjump"/>
              </a:rPr>
              <a:t>字元</a:t>
            </a:r>
            <a:r>
              <a:rPr lang="en-US" altLang="zh-TW" sz="1400" dirty="0">
                <a:sym typeface="Wingdings" panose="05000000000000000000" pitchFamily="2" charset="2"/>
                <a:hlinkClick r:id="rId29" action="ppaction://hlinksldjump"/>
              </a:rPr>
              <a:t> ) </a:t>
            </a:r>
            <a:r>
              <a:rPr lang="en-US" altLang="zh-TW" sz="1400" dirty="0">
                <a:solidFill>
                  <a:srgbClr val="FF0000"/>
                </a:solidFill>
                <a:sym typeface="Wingdings" panose="05000000000000000000" pitchFamily="2" charset="2"/>
                <a:hlinkClick r:id="rId29" action="ppaction://hlinksldjump"/>
              </a:rPr>
              <a:t> </a:t>
            </a:r>
            <a:r>
              <a:rPr lang="en-US" altLang="zh-TW" sz="1400" dirty="0" err="1">
                <a:solidFill>
                  <a:srgbClr val="FF0000"/>
                </a:solidFill>
                <a:sym typeface="Wingdings" panose="05000000000000000000" pitchFamily="2" charset="2"/>
                <a:hlinkClick r:id="rId29" action="ppaction://hlinksldjump"/>
              </a:rPr>
              <a:t>chr</a:t>
            </a:r>
            <a:r>
              <a:rPr lang="en-US" altLang="zh-TW" sz="1400" dirty="0">
                <a:sym typeface="Wingdings" panose="05000000000000000000" pitchFamily="2" charset="2"/>
                <a:hlinkClick r:id="rId29" action="ppaction://hlinksldjump"/>
              </a:rPr>
              <a:t>(10</a:t>
            </a:r>
            <a:r>
              <a:rPr lang="zh-TW" altLang="en-US" sz="1400" dirty="0">
                <a:sym typeface="Wingdings" panose="05000000000000000000" pitchFamily="2" charset="2"/>
                <a:hlinkClick r:id="rId29" action="ppaction://hlinksldjump"/>
              </a:rPr>
              <a:t>進位</a:t>
            </a:r>
            <a:r>
              <a:rPr lang="en-US" altLang="zh-TW" sz="1400" dirty="0">
                <a:sym typeface="Wingdings" panose="05000000000000000000" pitchFamily="2" charset="2"/>
                <a:hlinkClick r:id="rId29" action="ppaction://hlinksldjump"/>
              </a:rPr>
              <a:t>ASCII )</a:t>
            </a:r>
            <a:r>
              <a:rPr lang="en-US" altLang="zh-TW" sz="1400" dirty="0">
                <a:solidFill>
                  <a:srgbClr val="FF0000"/>
                </a:solidFill>
                <a:sym typeface="Wingdings" panose="05000000000000000000" pitchFamily="2" charset="2"/>
                <a:hlinkClick r:id="rId29" action="ppaction://hlinksldjump"/>
              </a:rPr>
              <a:t>  </a:t>
            </a:r>
            <a:r>
              <a:rPr lang="en-US" altLang="zh-TW" sz="1400" dirty="0">
                <a:sym typeface="Wingdings" panose="05000000000000000000" pitchFamily="2" charset="2"/>
                <a:hlinkClick r:id="rId29" action="ppaction://hlinksldjump"/>
              </a:rPr>
              <a:t>max( )   min( )</a:t>
            </a:r>
            <a:endParaRPr lang="zh-TW" altLang="en-US" sz="1400" dirty="0"/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sz="1400" dirty="0">
                <a:solidFill>
                  <a:srgbClr val="002060"/>
                </a:solidFill>
                <a:sym typeface="Wingdings" panose="05000000000000000000" pitchFamily="2" charset="2"/>
                <a:hlinkClick r:id="rId3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判斷字串各屬性</a:t>
            </a:r>
            <a:endParaRPr lang="en-US" altLang="zh-TW" sz="1400" dirty="0">
              <a:solidFill>
                <a:srgbClr val="002060"/>
              </a:solidFill>
              <a:sym typeface="Wingdings" panose="05000000000000000000" pitchFamily="2" charset="2"/>
              <a:hlinkClick r:id="rId31" action="ppaction://hlinksldjump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400" dirty="0" err="1">
                <a:solidFill>
                  <a:srgbClr val="002060"/>
                </a:solidFill>
                <a:sym typeface="Wingdings" panose="05000000000000000000" pitchFamily="2" charset="2"/>
                <a:hlinkClick r:id="rId3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len</a:t>
            </a:r>
            <a:r>
              <a:rPr lang="en-US" altLang="zh-TW" sz="1400" dirty="0">
                <a:solidFill>
                  <a:srgbClr val="002060"/>
                </a:solidFill>
                <a:sym typeface="Wingdings" panose="05000000000000000000" pitchFamily="2" charset="2"/>
                <a:hlinkClick r:id="rId3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en-US" altLang="zh-TW" sz="1400" dirty="0">
                <a:solidFill>
                  <a:srgbClr val="002060"/>
                </a:solidFill>
                <a:latin typeface="PMingLiU" panose="02020500000000000000" pitchFamily="18" charset="-120"/>
                <a:ea typeface="PMingLiU" panose="02020500000000000000" pitchFamily="18" charset="-120"/>
                <a:sym typeface="Wingdings" panose="05000000000000000000" pitchFamily="2" charset="2"/>
                <a:hlinkClick r:id="rId3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、.</a:t>
            </a:r>
            <a:r>
              <a:rPr lang="en-US" altLang="zh-TW" sz="1400" dirty="0" err="1">
                <a:solidFill>
                  <a:srgbClr val="002060"/>
                </a:solidFill>
                <a:latin typeface="PMingLiU" panose="02020500000000000000" pitchFamily="18" charset="-120"/>
                <a:ea typeface="PMingLiU" panose="02020500000000000000" pitchFamily="18" charset="-120"/>
                <a:sym typeface="Wingdings" panose="05000000000000000000" pitchFamily="2" charset="2"/>
                <a:hlinkClick r:id="rId3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swapcase</a:t>
            </a:r>
            <a:r>
              <a:rPr lang="en-US" altLang="zh-TW" sz="1400" dirty="0">
                <a:solidFill>
                  <a:srgbClr val="002060"/>
                </a:solidFill>
                <a:latin typeface="PMingLiU" panose="02020500000000000000" pitchFamily="18" charset="-120"/>
                <a:ea typeface="PMingLiU" panose="02020500000000000000" pitchFamily="18" charset="-120"/>
                <a:sym typeface="Wingdings" panose="05000000000000000000" pitchFamily="2" charset="2"/>
                <a:hlinkClick r:id="rId3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、.</a:t>
            </a:r>
            <a:r>
              <a:rPr lang="en-US" altLang="zh-TW" sz="1400" dirty="0" err="1">
                <a:solidFill>
                  <a:srgbClr val="002060"/>
                </a:solidFill>
                <a:latin typeface="PMingLiU" panose="02020500000000000000" pitchFamily="18" charset="-120"/>
                <a:ea typeface="PMingLiU" panose="02020500000000000000" pitchFamily="18" charset="-120"/>
                <a:sym typeface="Wingdings" panose="05000000000000000000" pitchFamily="2" charset="2"/>
                <a:hlinkClick r:id="rId3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find、.count、.replace</a:t>
            </a:r>
            <a:endParaRPr lang="en-US" altLang="zh-TW" sz="14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400" dirty="0">
                <a:solidFill>
                  <a:srgbClr val="002060"/>
                </a:solidFill>
                <a:sym typeface="Wingdings" panose="05000000000000000000" pitchFamily="2" charset="2"/>
                <a:hlinkClick r:id="rId3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.strip()   .</a:t>
            </a:r>
            <a:r>
              <a:rPr lang="en-US" altLang="zh-TW" sz="1400" dirty="0" err="1">
                <a:solidFill>
                  <a:srgbClr val="002060"/>
                </a:solidFill>
                <a:sym typeface="Wingdings" panose="05000000000000000000" pitchFamily="2" charset="2"/>
                <a:hlinkClick r:id="rId3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lstrip</a:t>
            </a:r>
            <a:r>
              <a:rPr lang="en-US" altLang="zh-TW" sz="1400" dirty="0">
                <a:solidFill>
                  <a:srgbClr val="002060"/>
                </a:solidFill>
                <a:sym typeface="Wingdings" panose="05000000000000000000" pitchFamily="2" charset="2"/>
                <a:hlinkClick r:id="rId3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   .</a:t>
            </a:r>
            <a:r>
              <a:rPr lang="en-US" altLang="zh-TW" sz="1400" dirty="0" err="1">
                <a:solidFill>
                  <a:srgbClr val="002060"/>
                </a:solidFill>
                <a:sym typeface="Wingdings" panose="05000000000000000000" pitchFamily="2" charset="2"/>
                <a:hlinkClick r:id="rId3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rstrip</a:t>
            </a:r>
            <a:r>
              <a:rPr lang="en-US" altLang="zh-TW" sz="1400" dirty="0">
                <a:solidFill>
                  <a:srgbClr val="002060"/>
                </a:solidFill>
                <a:sym typeface="Wingdings" panose="05000000000000000000" pitchFamily="2" charset="2"/>
                <a:hlinkClick r:id="rId3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      </a:t>
            </a:r>
            <a:endParaRPr lang="en-US" altLang="zh-TW" sz="14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400" dirty="0">
                <a:solidFill>
                  <a:srgbClr val="002060"/>
                </a:solidFill>
                <a:sym typeface="Wingdings" panose="05000000000000000000" pitchFamily="2" charset="2"/>
                <a:hlinkClick r:id="rId3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substring</a:t>
            </a:r>
            <a:r>
              <a:rPr lang="en-US" altLang="zh-TW" sz="1400" dirty="0">
                <a:solidFill>
                  <a:srgbClr val="002060"/>
                </a:solidFill>
                <a:sym typeface="Wingdings" panose="05000000000000000000" pitchFamily="2" charset="2"/>
              </a:rPr>
              <a:t>:</a:t>
            </a:r>
            <a:r>
              <a:rPr lang="zh-TW" altLang="en-US" sz="1400" dirty="0">
                <a:solidFill>
                  <a:srgbClr val="002060"/>
                </a:solidFill>
                <a:sym typeface="Wingdings" panose="05000000000000000000" pitchFamily="2" charset="2"/>
              </a:rPr>
              <a:t>子字串</a:t>
            </a:r>
            <a:endParaRPr lang="en-US" altLang="zh-TW" sz="14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sz="1400" dirty="0">
                <a:solidFill>
                  <a:srgbClr val="002060"/>
                </a:solidFill>
                <a:sym typeface="Wingdings" panose="05000000000000000000" pitchFamily="2" charset="2"/>
                <a:hlinkClick r:id="rId3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.split(',')</a:t>
            </a:r>
            <a:r>
              <a:rPr lang="en-US" altLang="zh-TW" sz="1400" dirty="0">
                <a:solidFill>
                  <a:srgbClr val="002060"/>
                </a:solidFill>
                <a:sym typeface="Wingdings" panose="05000000000000000000" pitchFamily="2" charset="2"/>
              </a:rPr>
              <a:t>:</a:t>
            </a:r>
            <a:r>
              <a:rPr lang="zh-TW" altLang="en-US" sz="1400" dirty="0">
                <a:solidFill>
                  <a:srgbClr val="002060"/>
                </a:solidFill>
                <a:sym typeface="Wingdings" panose="05000000000000000000" pitchFamily="2" charset="2"/>
              </a:rPr>
              <a:t>分割成</a:t>
            </a:r>
            <a:r>
              <a:rPr lang="en-US" altLang="zh-TW" sz="1400" dirty="0">
                <a:solidFill>
                  <a:srgbClr val="002060"/>
                </a:solidFill>
                <a:sym typeface="Wingdings" panose="05000000000000000000" pitchFamily="2" charset="2"/>
              </a:rPr>
              <a:t>list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400" dirty="0">
                <a:solidFill>
                  <a:srgbClr val="3366FF"/>
                </a:solidFill>
                <a:sym typeface="Wingdings" panose="05000000000000000000" pitchFamily="2" charset="2"/>
                <a:hlinkClick r:id="rId3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日期時間   相關函數與模組</a:t>
            </a:r>
            <a:endParaRPr lang="en-US" altLang="zh-TW" sz="1400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1400" dirty="0">
                <a:solidFill>
                  <a:srgbClr val="3366FF"/>
                </a:solidFill>
                <a:hlinkClick r:id="rId3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了解</a:t>
            </a:r>
            <a:r>
              <a:rPr lang="en-US" altLang="zh-TW" sz="1400" dirty="0">
                <a:solidFill>
                  <a:srgbClr val="3366FF"/>
                </a:solidFill>
                <a:hlinkClick r:id="rId3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import / Module / Package</a:t>
            </a:r>
            <a:endParaRPr lang="en-US" altLang="zh-TW" sz="1400" dirty="0">
              <a:solidFill>
                <a:srgbClr val="3366FF"/>
              </a:solidFill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TW" altLang="en-US" sz="1400" dirty="0">
                <a:solidFill>
                  <a:srgbClr val="3366FF"/>
                </a:solidFill>
                <a:sym typeface="Wingdings" panose="05000000000000000000" pitchFamily="2" charset="2"/>
                <a:hlinkClick r:id="rId3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進階閱讀</a:t>
            </a:r>
            <a:endParaRPr lang="en-US" altLang="zh-TW" sz="1400" dirty="0">
              <a:solidFill>
                <a:srgbClr val="3366FF"/>
              </a:solidFill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1400" dirty="0">
                <a:solidFill>
                  <a:srgbClr val="3366FF"/>
                </a:solidFill>
                <a:latin typeface="Adobe 楷体 Std R" panose="02020400000000000000" pitchFamily="18" charset="-128"/>
                <a:ea typeface="Adobe 楷体 Std R" panose="02020400000000000000" pitchFamily="18" charset="-128"/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函數</a:t>
            </a:r>
            <a:r>
              <a:rPr lang="zh-TW" altLang="en-US" sz="1400" dirty="0">
                <a:solidFill>
                  <a:srgbClr val="3366FF"/>
                </a:solidFill>
                <a:latin typeface="Adobe 楷体 Std R" panose="02020400000000000000" pitchFamily="18" charset="-128"/>
                <a:ea typeface="Adobe 楷体 Std R" panose="02020400000000000000" pitchFamily="18" charset="-128"/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裝飾器</a:t>
            </a:r>
            <a:r>
              <a:rPr lang="en-US" altLang="zh-TW" sz="1400" dirty="0">
                <a:solidFill>
                  <a:srgbClr val="3366FF"/>
                </a:solidFill>
                <a:latin typeface="Adobe 楷体 Std R" panose="02020400000000000000" pitchFamily="18" charset="-128"/>
                <a:ea typeface="Adobe 楷体 Std R" panose="02020400000000000000" pitchFamily="18" charset="-128"/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zh-TW" altLang="en-US" sz="1400" dirty="0">
                <a:solidFill>
                  <a:srgbClr val="3366FF"/>
                </a:solidFill>
                <a:latin typeface="Adobe 楷体 Std R" panose="02020400000000000000" pitchFamily="18" charset="-128"/>
                <a:ea typeface="Adobe 楷体 Std R" panose="02020400000000000000" pitchFamily="18" charset="-128"/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或</a:t>
            </a:r>
            <a:r>
              <a:rPr lang="zh-CN" altLang="en-US" sz="1400" dirty="0">
                <a:solidFill>
                  <a:srgbClr val="3366FF"/>
                </a:solidFill>
                <a:latin typeface="Adobe 楷体 Std R" panose="02020400000000000000" pitchFamily="18" charset="-128"/>
                <a:ea typeface="Adobe 楷体 Std R" panose="02020400000000000000" pitchFamily="18" charset="-128"/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函數</a:t>
            </a:r>
            <a:r>
              <a:rPr lang="zh-TW" altLang="en-US" sz="1400" dirty="0">
                <a:solidFill>
                  <a:srgbClr val="3366FF"/>
                </a:solidFill>
                <a:latin typeface="Adobe 楷体 Std R" panose="02020400000000000000" pitchFamily="18" charset="-128"/>
                <a:ea typeface="Adobe 楷体 Std R" panose="02020400000000000000" pitchFamily="18" charset="-128"/>
                <a:hlinkClick r:id="rId3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包裝器</a:t>
            </a:r>
            <a:endParaRPr lang="en-US" altLang="zh-TW" sz="1400" dirty="0">
              <a:solidFill>
                <a:srgbClr val="3366FF"/>
              </a:solidFill>
              <a:latin typeface="Adobe 楷体 Std R" panose="02020400000000000000" pitchFamily="18" charset="-128"/>
              <a:ea typeface="Adobe 楷体 Std R" panose="02020400000000000000" pitchFamily="18" charset="-128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400" dirty="0">
                <a:solidFill>
                  <a:srgbClr val="3366FF"/>
                </a:solidFill>
                <a:hlinkClick r:id="rId3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一般函式的特殊用法</a:t>
            </a:r>
            <a:endParaRPr lang="en-US" altLang="zh-TW" sz="1400" dirty="0">
              <a:solidFill>
                <a:srgbClr val="3366FF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1400" dirty="0">
                <a:solidFill>
                  <a:srgbClr val="0070C0"/>
                </a:solidFill>
                <a:hlinkClick r:id="rId4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lambda</a:t>
            </a:r>
            <a:endParaRPr lang="en-US" altLang="zh-TW" sz="1400" dirty="0">
              <a:solidFill>
                <a:srgbClr val="0070C0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TW" altLang="en-US" sz="1400" dirty="0">
                <a:solidFill>
                  <a:srgbClr val="0070C0"/>
                </a:solidFill>
                <a:latin typeface="+mj-ea"/>
                <a:hlinkClick r:id="rId41" action="ppaction://hlinksldjump"/>
              </a:rPr>
              <a:t>函式當參數</a:t>
            </a:r>
            <a:endParaRPr lang="zh-TW" altLang="en-US" sz="1400" dirty="0">
              <a:solidFill>
                <a:srgbClr val="0070C0"/>
              </a:solidFill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14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06513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E21A4FA-9712-4428-AAC8-F2AC54E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230C36E6-FB68-4D46-8A44-4BC451F34314}"/>
              </a:ext>
            </a:extLst>
          </p:cNvPr>
          <p:cNvSpPr txBox="1">
            <a:spLocks/>
          </p:cNvSpPr>
          <p:nvPr/>
        </p:nvSpPr>
        <p:spPr>
          <a:xfrm>
            <a:off x="1054554" y="1137040"/>
            <a:ext cx="10515600" cy="5397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邏輯運算子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E8BF5F6-1006-49E1-9DE1-76713226C0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922488"/>
              </p:ext>
            </p:extLst>
          </p:nvPr>
        </p:nvGraphicFramePr>
        <p:xfrm>
          <a:off x="2035564" y="2383563"/>
          <a:ext cx="6661150" cy="148336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54170">
                  <a:extLst>
                    <a:ext uri="{9D8B030D-6E8A-4147-A177-3AD203B41FA5}">
                      <a16:colId xmlns:a16="http://schemas.microsoft.com/office/drawing/2014/main" val="3481291143"/>
                    </a:ext>
                  </a:extLst>
                </a:gridCol>
                <a:gridCol w="5406980">
                  <a:extLst>
                    <a:ext uri="{9D8B030D-6E8A-4147-A177-3AD203B41FA5}">
                      <a16:colId xmlns:a16="http://schemas.microsoft.com/office/drawing/2014/main" val="5506354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3690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not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不是</a:t>
                      </a:r>
                      <a:r>
                        <a:rPr lang="en-US" altLang="zh-TW" dirty="0"/>
                        <a:t>, ex:   if(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en-US" altLang="zh-TW" dirty="0"/>
                        <a:t> (x &gt; y)):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507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and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且   不等於</a:t>
                      </a:r>
                      <a:r>
                        <a:rPr kumimoji="0" lang="en-US" altLang="zh-TW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, ex:   if(x &gt;= 100  </a:t>
                      </a:r>
                      <a:r>
                        <a:rPr kumimoji="0" lang="en-US" altLang="zh-TW" sz="18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</a:rPr>
                        <a:t>and</a:t>
                      </a:r>
                      <a:r>
                        <a:rPr kumimoji="0" lang="en-US" altLang="zh-TW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x &lt; 200):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34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或   大於</a:t>
                      </a:r>
                      <a:r>
                        <a:rPr kumimoji="0" lang="en-US" altLang="zh-TW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, ex:   if((x &gt; y) </a:t>
                      </a:r>
                      <a:r>
                        <a:rPr kumimoji="0" lang="en-US" altLang="zh-TW" sz="18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</a:rPr>
                        <a:t>or</a:t>
                      </a:r>
                      <a:r>
                        <a:rPr kumimoji="0" lang="en-US" altLang="zh-TW" sz="1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 (x==100)):</a:t>
                      </a:r>
                      <a:endParaRPr kumimoji="0" lang="zh-TW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2306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0297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36570" y="2937264"/>
            <a:ext cx="3159968" cy="320675"/>
          </a:xfrm>
        </p:spPr>
        <p:txBody>
          <a:bodyPr>
            <a:noAutofit/>
          </a:bodyPr>
          <a:lstStyle/>
          <a:p>
            <a:r>
              <a:rPr lang="zh-TW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條件判斷</a:t>
            </a:r>
          </a:p>
        </p:txBody>
      </p:sp>
    </p:spTree>
    <p:extLst>
      <p:ext uri="{BB962C8B-B14F-4D97-AF65-F5344CB8AC3E}">
        <p14:creationId xmlns:p14="http://schemas.microsoft.com/office/powerpoint/2010/main" val="1794991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754545F-6133-4794-9243-DD09D101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22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A0486B5-CD24-4D8F-BB04-8634BBDC1838}"/>
              </a:ext>
            </a:extLst>
          </p:cNvPr>
          <p:cNvSpPr txBox="1"/>
          <p:nvPr/>
        </p:nvSpPr>
        <p:spPr>
          <a:xfrm>
            <a:off x="1219977" y="1345746"/>
            <a:ext cx="3202733" cy="452431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if</a:t>
            </a:r>
            <a:r>
              <a:rPr lang="en-US" altLang="zh-TW" sz="1600" dirty="0"/>
              <a:t>( </a:t>
            </a:r>
            <a:r>
              <a:rPr lang="en-US" altLang="zh-TW" sz="1600" dirty="0" err="1"/>
              <a:t>rcd</a:t>
            </a:r>
            <a:r>
              <a:rPr lang="en-US" altLang="zh-TW" sz="1600" dirty="0"/>
              <a:t> &gt;= 60  and </a:t>
            </a:r>
            <a:r>
              <a:rPr lang="en-US" altLang="zh-TW" sz="1600" dirty="0" err="1"/>
              <a:t>rcd</a:t>
            </a:r>
            <a:r>
              <a:rPr lang="en-US" altLang="zh-TW" sz="1600" dirty="0"/>
              <a:t> &lt; 80) </a:t>
            </a:r>
            <a:r>
              <a:rPr lang="en-US" altLang="zh-TW" sz="1600" dirty="0">
                <a:solidFill>
                  <a:srgbClr val="FF0000"/>
                </a:solidFill>
              </a:rPr>
              <a:t>:</a:t>
            </a:r>
          </a:p>
          <a:p>
            <a:r>
              <a:rPr lang="en-US" altLang="zh-TW" sz="1600" dirty="0"/>
              <a:t>     print("</a:t>
            </a:r>
            <a:r>
              <a:rPr lang="zh-TW" altLang="en-US" sz="1600" dirty="0"/>
              <a:t>調整</a:t>
            </a:r>
            <a:r>
              <a:rPr lang="en-US" altLang="zh-TW" sz="1600" dirty="0"/>
              <a:t>80</a:t>
            </a:r>
            <a:r>
              <a:rPr lang="zh-TW" altLang="en-US" sz="1600" dirty="0"/>
              <a:t>分以下的成績</a:t>
            </a:r>
            <a:r>
              <a:rPr lang="en-US" altLang="zh-TW" sz="1600" dirty="0"/>
              <a:t>")</a:t>
            </a:r>
          </a:p>
          <a:p>
            <a:r>
              <a:rPr lang="zh-TW" altLang="en-US" sz="1600" dirty="0"/>
              <a:t>     </a:t>
            </a:r>
            <a:r>
              <a:rPr lang="en-US" altLang="zh-TW" sz="1600" dirty="0"/>
              <a:t>print("</a:t>
            </a:r>
            <a:r>
              <a:rPr lang="zh-TW" altLang="en-US" sz="1600" dirty="0"/>
              <a:t>加</a:t>
            </a:r>
            <a:r>
              <a:rPr lang="en-US" altLang="zh-TW" sz="1600" dirty="0"/>
              <a:t>10</a:t>
            </a:r>
            <a:r>
              <a:rPr lang="zh-TW" altLang="en-US" sz="1600" dirty="0"/>
              <a:t>分</a:t>
            </a:r>
            <a:r>
              <a:rPr lang="en-US" altLang="zh-TW" sz="1600" dirty="0"/>
              <a:t>")</a:t>
            </a:r>
          </a:p>
          <a:p>
            <a:endParaRPr lang="en-US" altLang="zh-TW" sz="1600" dirty="0"/>
          </a:p>
          <a:p>
            <a:r>
              <a:rPr lang="en-US" altLang="zh-TW" sz="1600" dirty="0" err="1">
                <a:solidFill>
                  <a:srgbClr val="FF0000"/>
                </a:solidFill>
              </a:rPr>
              <a:t>elif</a:t>
            </a:r>
            <a:r>
              <a:rPr lang="en-US" altLang="zh-TW" sz="1600" dirty="0"/>
              <a:t> (</a:t>
            </a:r>
            <a:r>
              <a:rPr lang="en-US" altLang="zh-TW" sz="1600" dirty="0" err="1"/>
              <a:t>rcd</a:t>
            </a:r>
            <a:r>
              <a:rPr lang="en-US" altLang="zh-TW" sz="1600" dirty="0"/>
              <a:t> &gt;= 80)</a:t>
            </a:r>
            <a:r>
              <a:rPr lang="en-US" altLang="zh-TW" sz="1600" dirty="0">
                <a:solidFill>
                  <a:srgbClr val="FF0000"/>
                </a:solidFill>
              </a:rPr>
              <a:t>:</a:t>
            </a:r>
            <a:r>
              <a:rPr lang="zh-TW" altLang="en-US" sz="1600" dirty="0">
                <a:solidFill>
                  <a:srgbClr val="FF0000"/>
                </a:solidFill>
              </a:rPr>
              <a:t>  </a:t>
            </a:r>
            <a:r>
              <a:rPr lang="en-US" altLang="zh-TW" sz="1600" dirty="0">
                <a:solidFill>
                  <a:srgbClr val="00B050"/>
                </a:solidFill>
              </a:rPr>
              <a:t>#80</a:t>
            </a:r>
            <a:r>
              <a:rPr lang="zh-TW" altLang="en-US" sz="1600" dirty="0">
                <a:solidFill>
                  <a:srgbClr val="00B050"/>
                </a:solidFill>
              </a:rPr>
              <a:t>分以上</a:t>
            </a:r>
            <a:endParaRPr lang="en-US" altLang="zh-TW" sz="1600" dirty="0">
              <a:solidFill>
                <a:srgbClr val="00B050"/>
              </a:solidFill>
            </a:endParaRPr>
          </a:p>
          <a:p>
            <a:r>
              <a:rPr lang="en-US" altLang="zh-TW" sz="1600" dirty="0"/>
              <a:t>     print(("</a:t>
            </a:r>
            <a:r>
              <a:rPr lang="zh-TW" altLang="en-US" sz="1600" dirty="0"/>
              <a:t>調整</a:t>
            </a:r>
            <a:r>
              <a:rPr lang="en-US" altLang="zh-TW" sz="1600" dirty="0"/>
              <a:t>80</a:t>
            </a:r>
            <a:r>
              <a:rPr lang="zh-TW" altLang="en-US" sz="1600" dirty="0"/>
              <a:t>分以上的成績</a:t>
            </a:r>
            <a:r>
              <a:rPr lang="en-US" altLang="zh-TW" sz="1600" dirty="0"/>
              <a:t>")</a:t>
            </a:r>
          </a:p>
          <a:p>
            <a:r>
              <a:rPr lang="zh-TW" altLang="en-US" sz="1600" dirty="0"/>
              <a:t>     </a:t>
            </a:r>
            <a:r>
              <a:rPr lang="en-US" altLang="zh-TW" sz="1600" dirty="0"/>
              <a:t>print("</a:t>
            </a:r>
            <a:r>
              <a:rPr lang="zh-TW" altLang="en-US" sz="1600" dirty="0"/>
              <a:t>加</a:t>
            </a:r>
            <a:r>
              <a:rPr lang="en-US" altLang="zh-TW" sz="1600" dirty="0"/>
              <a:t>5</a:t>
            </a:r>
            <a:r>
              <a:rPr lang="zh-TW" altLang="en-US" sz="1600" dirty="0"/>
              <a:t>分</a:t>
            </a:r>
            <a:r>
              <a:rPr lang="en-US" altLang="zh-TW" sz="1600" dirty="0"/>
              <a:t>")</a:t>
            </a:r>
          </a:p>
          <a:p>
            <a:r>
              <a:rPr lang="en-US" altLang="zh-TW" sz="1600" dirty="0">
                <a:solidFill>
                  <a:srgbClr val="00B050"/>
                </a:solidFill>
              </a:rPr>
              <a:t>#</a:t>
            </a:r>
            <a:r>
              <a:rPr lang="zh-TW" altLang="en-US" sz="1600" dirty="0">
                <a:solidFill>
                  <a:srgbClr val="00B050"/>
                </a:solidFill>
              </a:rPr>
              <a:t>其它一定是不及格</a:t>
            </a:r>
            <a:endParaRPr lang="en-US" altLang="zh-TW" sz="1600" dirty="0">
              <a:solidFill>
                <a:srgbClr val="00B050"/>
              </a:solidFill>
            </a:endParaRPr>
          </a:p>
          <a:p>
            <a:r>
              <a:rPr lang="en-US" altLang="zh-TW" sz="1600" dirty="0">
                <a:solidFill>
                  <a:srgbClr val="FF0000"/>
                </a:solidFill>
              </a:rPr>
              <a:t>else:</a:t>
            </a:r>
          </a:p>
          <a:p>
            <a:r>
              <a:rPr lang="en-US" altLang="zh-TW" sz="1600" dirty="0"/>
              <a:t>     print("</a:t>
            </a:r>
            <a:r>
              <a:rPr lang="zh-TW" altLang="en-US" sz="1600" dirty="0"/>
              <a:t>調整不及格的成績  </a:t>
            </a:r>
            <a:r>
              <a:rPr lang="en-US" altLang="zh-TW" sz="1600" dirty="0">
                <a:solidFill>
                  <a:srgbClr val="FF0000"/>
                </a:solidFill>
              </a:rPr>
              <a:t>\</a:t>
            </a:r>
          </a:p>
          <a:p>
            <a:r>
              <a:rPr lang="en-US" altLang="zh-TW" sz="1600" dirty="0"/>
              <a:t>     </a:t>
            </a:r>
            <a:r>
              <a:rPr lang="zh-TW" altLang="en-US" sz="1600" dirty="0"/>
              <a:t>加</a:t>
            </a:r>
            <a:r>
              <a:rPr lang="en-US" altLang="zh-TW" sz="1600" dirty="0"/>
              <a:t>15</a:t>
            </a:r>
            <a:r>
              <a:rPr lang="zh-TW" altLang="en-US" sz="1600" dirty="0"/>
              <a:t>分</a:t>
            </a:r>
            <a:r>
              <a:rPr lang="en-US" altLang="zh-TW" sz="1600" dirty="0"/>
              <a:t>")</a:t>
            </a:r>
          </a:p>
          <a:p>
            <a:endParaRPr lang="en-US" altLang="zh-TW" sz="1600" dirty="0"/>
          </a:p>
          <a:p>
            <a:r>
              <a:rPr lang="en-US" altLang="zh-TW" sz="1600" dirty="0">
                <a:solidFill>
                  <a:srgbClr val="FF0000"/>
                </a:solidFill>
              </a:rPr>
              <a:t>'''</a:t>
            </a:r>
            <a:r>
              <a:rPr lang="en-US" altLang="zh-TW" sz="1600" dirty="0"/>
              <a:t> </a:t>
            </a:r>
            <a:r>
              <a:rPr lang="zh-TW" altLang="en-US" sz="1600" dirty="0"/>
              <a:t>備註文字 </a:t>
            </a:r>
            <a:r>
              <a:rPr lang="en-US" altLang="zh-TW" sz="1600" dirty="0"/>
              <a:t>. . . . . . . .</a:t>
            </a:r>
          </a:p>
          <a:p>
            <a:r>
              <a:rPr lang="en-US" altLang="zh-TW" sz="1600" dirty="0"/>
              <a:t>. . . . . . . . . . .</a:t>
            </a:r>
            <a:r>
              <a:rPr lang="zh-TW" altLang="en-US" sz="1600" dirty="0"/>
              <a:t>備註文字 </a:t>
            </a:r>
            <a:r>
              <a:rPr lang="en-US" altLang="zh-TW" sz="1600" dirty="0">
                <a:solidFill>
                  <a:srgbClr val="FF0000"/>
                </a:solidFill>
              </a:rPr>
              <a:t>'''</a:t>
            </a:r>
          </a:p>
          <a:p>
            <a:endParaRPr lang="en-US" altLang="zh-TW" sz="1600" dirty="0">
              <a:solidFill>
                <a:srgbClr val="FF0000"/>
              </a:solidFill>
            </a:endParaRPr>
          </a:p>
          <a:p>
            <a:endParaRPr lang="en-US" altLang="zh-TW" sz="1600" dirty="0">
              <a:solidFill>
                <a:srgbClr val="FF0000"/>
              </a:solidFill>
            </a:endParaRPr>
          </a:p>
          <a:p>
            <a:endParaRPr lang="en-US" altLang="zh-TW" sz="1600" dirty="0">
              <a:solidFill>
                <a:srgbClr val="FF0000"/>
              </a:solidFill>
            </a:endParaRPr>
          </a:p>
          <a:p>
            <a:r>
              <a:rPr lang="en-US" altLang="zh-TW" sz="1600" dirty="0"/>
              <a:t>x = </a:t>
            </a:r>
            <a:r>
              <a:rPr lang="en-US" altLang="zh-TW" sz="1600" dirty="0" err="1"/>
              <a:t>int</a:t>
            </a:r>
            <a:r>
              <a:rPr lang="en-US" altLang="zh-TW" sz="1600" dirty="0"/>
              <a:t>(x) </a:t>
            </a:r>
            <a:r>
              <a:rPr lang="en-US" altLang="zh-TW" sz="1600" dirty="0">
                <a:solidFill>
                  <a:srgbClr val="FF0000"/>
                </a:solidFill>
              </a:rPr>
              <a:t>; </a:t>
            </a:r>
            <a:r>
              <a:rPr lang="en-US" altLang="zh-TW" sz="1600" dirty="0"/>
              <a:t>y = x**2</a:t>
            </a:r>
            <a:r>
              <a:rPr lang="en-US" altLang="zh-TW" sz="1600" dirty="0">
                <a:solidFill>
                  <a:srgbClr val="FF0000"/>
                </a:solidFill>
              </a:rPr>
              <a:t>; </a:t>
            </a:r>
            <a:r>
              <a:rPr lang="en-US" altLang="zh-TW" sz="1600" dirty="0"/>
              <a:t>z = </a:t>
            </a:r>
            <a:r>
              <a:rPr lang="en-US" altLang="zh-TW" sz="1600" dirty="0" err="1"/>
              <a:t>x+y</a:t>
            </a:r>
            <a:endParaRPr lang="zh-TW" altLang="en-US" sz="1600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E953719D-E226-4921-8781-B73401530937}"/>
              </a:ext>
            </a:extLst>
          </p:cNvPr>
          <p:cNvSpPr txBox="1">
            <a:spLocks/>
          </p:cNvSpPr>
          <p:nvPr/>
        </p:nvSpPr>
        <p:spPr>
          <a:xfrm>
            <a:off x="408043" y="376846"/>
            <a:ext cx="6819899" cy="3206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程式碼編排</a:t>
            </a:r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zh-TW" altLang="en-US" sz="3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矩形圖說文字 4">
            <a:extLst>
              <a:ext uri="{FF2B5EF4-FFF2-40B4-BE49-F238E27FC236}">
                <a16:creationId xmlns:a16="http://schemas.microsoft.com/office/drawing/2014/main" id="{FA68E5E1-8674-4B43-9576-A9C3D4DA8479}"/>
              </a:ext>
            </a:extLst>
          </p:cNvPr>
          <p:cNvSpPr/>
          <p:nvPr/>
        </p:nvSpPr>
        <p:spPr>
          <a:xfrm>
            <a:off x="5906276" y="1809314"/>
            <a:ext cx="4333875" cy="368837"/>
          </a:xfrm>
          <a:prstGeom prst="wedgeRectCallout">
            <a:avLst>
              <a:gd name="adj1" fmla="val -67829"/>
              <a:gd name="adj2" fmla="val 8058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>
                <a:solidFill>
                  <a:srgbClr val="0070C0"/>
                </a:solidFill>
              </a:rPr>
              <a:t>符合條件者的各列程式碼要對齊</a:t>
            </a:r>
          </a:p>
        </p:txBody>
      </p:sp>
      <p:sp>
        <p:nvSpPr>
          <p:cNvPr id="6" name="右大括弧 5">
            <a:extLst>
              <a:ext uri="{FF2B5EF4-FFF2-40B4-BE49-F238E27FC236}">
                <a16:creationId xmlns:a16="http://schemas.microsoft.com/office/drawing/2014/main" id="{B10647A3-E3A6-438A-8C9D-E73114D53383}"/>
              </a:ext>
            </a:extLst>
          </p:cNvPr>
          <p:cNvSpPr/>
          <p:nvPr/>
        </p:nvSpPr>
        <p:spPr>
          <a:xfrm>
            <a:off x="4528383" y="1736271"/>
            <a:ext cx="333375" cy="600075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圖說文字 8">
            <a:extLst>
              <a:ext uri="{FF2B5EF4-FFF2-40B4-BE49-F238E27FC236}">
                <a16:creationId xmlns:a16="http://schemas.microsoft.com/office/drawing/2014/main" id="{8F3772C4-A9E1-4114-A7C3-94BA18E05F92}"/>
              </a:ext>
            </a:extLst>
          </p:cNvPr>
          <p:cNvSpPr/>
          <p:nvPr/>
        </p:nvSpPr>
        <p:spPr>
          <a:xfrm>
            <a:off x="5906275" y="2427676"/>
            <a:ext cx="4333876" cy="474494"/>
          </a:xfrm>
          <a:prstGeom prst="wedgeRectCallout">
            <a:avLst>
              <a:gd name="adj1" fmla="val -86668"/>
              <a:gd name="adj2" fmla="val -3430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>
                <a:solidFill>
                  <a:srgbClr val="0070C0"/>
                </a:solidFill>
              </a:rPr>
              <a:t>單行備註用 </a:t>
            </a:r>
            <a:r>
              <a:rPr lang="en-US" altLang="zh-TW" sz="1400">
                <a:solidFill>
                  <a:srgbClr val="0070C0"/>
                </a:solidFill>
              </a:rPr>
              <a:t>#, </a:t>
            </a:r>
            <a:r>
              <a:rPr lang="zh-TW" altLang="en-US" sz="1400">
                <a:solidFill>
                  <a:srgbClr val="0070C0"/>
                </a:solidFill>
              </a:rPr>
              <a:t>放在獨立行</a:t>
            </a:r>
            <a:r>
              <a:rPr lang="en-US" altLang="zh-TW" sz="1400">
                <a:solidFill>
                  <a:srgbClr val="0070C0"/>
                </a:solidFill>
              </a:rPr>
              <a:t>, </a:t>
            </a:r>
            <a:r>
              <a:rPr lang="zh-TW" altLang="en-US" sz="1400">
                <a:solidFill>
                  <a:srgbClr val="0070C0"/>
                </a:solidFill>
              </a:rPr>
              <a:t>或程式行之後</a:t>
            </a:r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8" name="矩形圖說文字 9">
            <a:extLst>
              <a:ext uri="{FF2B5EF4-FFF2-40B4-BE49-F238E27FC236}">
                <a16:creationId xmlns:a16="http://schemas.microsoft.com/office/drawing/2014/main" id="{EE598484-2758-4FB7-B826-3BB4E3AC081D}"/>
              </a:ext>
            </a:extLst>
          </p:cNvPr>
          <p:cNvSpPr/>
          <p:nvPr/>
        </p:nvSpPr>
        <p:spPr>
          <a:xfrm>
            <a:off x="5906275" y="3032383"/>
            <a:ext cx="4572001" cy="474494"/>
          </a:xfrm>
          <a:prstGeom prst="wedgeRectCallout">
            <a:avLst>
              <a:gd name="adj1" fmla="val -82323"/>
              <a:gd name="adj2" fmla="val 100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>
                <a:solidFill>
                  <a:srgbClr val="002060"/>
                </a:solidFill>
              </a:rPr>
              <a:t>單行備註用 </a:t>
            </a:r>
            <a:r>
              <a:rPr lang="en-US" altLang="zh-TW" sz="1400" dirty="0">
                <a:solidFill>
                  <a:srgbClr val="002060"/>
                </a:solidFill>
              </a:rPr>
              <a:t>#, </a:t>
            </a:r>
            <a:r>
              <a:rPr lang="zh-TW" altLang="en-US" sz="1400" dirty="0">
                <a:solidFill>
                  <a:srgbClr val="002060"/>
                </a:solidFill>
              </a:rPr>
              <a:t>放在獨立行</a:t>
            </a:r>
            <a:r>
              <a:rPr lang="en-US" altLang="zh-TW" sz="1400" dirty="0">
                <a:solidFill>
                  <a:srgbClr val="002060"/>
                </a:solidFill>
              </a:rPr>
              <a:t>, </a:t>
            </a:r>
            <a:r>
              <a:rPr lang="zh-TW" altLang="en-US" sz="1400" dirty="0">
                <a:solidFill>
                  <a:srgbClr val="002060"/>
                </a:solidFill>
              </a:rPr>
              <a:t>或程式行之後</a:t>
            </a:r>
          </a:p>
        </p:txBody>
      </p:sp>
      <p:sp>
        <p:nvSpPr>
          <p:cNvPr id="9" name="矩形圖說文字 10">
            <a:extLst>
              <a:ext uri="{FF2B5EF4-FFF2-40B4-BE49-F238E27FC236}">
                <a16:creationId xmlns:a16="http://schemas.microsoft.com/office/drawing/2014/main" id="{F4FD98DA-404B-46BA-BAF2-397D18616EEF}"/>
              </a:ext>
            </a:extLst>
          </p:cNvPr>
          <p:cNvSpPr/>
          <p:nvPr/>
        </p:nvSpPr>
        <p:spPr>
          <a:xfrm>
            <a:off x="5906274" y="4377841"/>
            <a:ext cx="4572001" cy="1110118"/>
          </a:xfrm>
          <a:prstGeom prst="wedgeRectCallout">
            <a:avLst>
              <a:gd name="adj1" fmla="val -92319"/>
              <a:gd name="adj2" fmla="val -3954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>
                <a:solidFill>
                  <a:srgbClr val="FF0000"/>
                </a:solidFill>
              </a:rPr>
              <a:t>多行備註</a:t>
            </a:r>
            <a:r>
              <a:rPr lang="en-US" altLang="zh-TW" sz="1400" dirty="0">
                <a:solidFill>
                  <a:srgbClr val="FF0000"/>
                </a:solidFill>
              </a:rPr>
              <a:t>, </a:t>
            </a:r>
            <a:r>
              <a:rPr lang="zh-TW" altLang="en-US" sz="1400" dirty="0">
                <a:solidFill>
                  <a:srgbClr val="FF0000"/>
                </a:solidFill>
              </a:rPr>
              <a:t>或跨行備註 </a:t>
            </a:r>
            <a:r>
              <a:rPr lang="zh-TW" altLang="en-US" sz="1400" dirty="0">
                <a:solidFill>
                  <a:srgbClr val="0070C0"/>
                </a:solidFill>
              </a:rPr>
              <a:t>用 </a:t>
            </a:r>
            <a:endParaRPr lang="en-US" altLang="zh-TW" sz="1400" dirty="0">
              <a:solidFill>
                <a:srgbClr val="0070C0"/>
              </a:solidFill>
            </a:endParaRPr>
          </a:p>
          <a:p>
            <a:r>
              <a:rPr lang="en-US" altLang="zh-TW" sz="1400" dirty="0">
                <a:solidFill>
                  <a:srgbClr val="FF0000"/>
                </a:solidFill>
              </a:rPr>
              <a:t>'''</a:t>
            </a:r>
            <a:r>
              <a:rPr lang="en-US" altLang="zh-TW" sz="1400" dirty="0">
                <a:solidFill>
                  <a:srgbClr val="0070C0"/>
                </a:solidFill>
              </a:rPr>
              <a:t> . . . .</a:t>
            </a:r>
            <a:r>
              <a:rPr lang="en-US" altLang="zh-TW" sz="1400" dirty="0">
                <a:solidFill>
                  <a:srgbClr val="FF0000"/>
                </a:solidFill>
              </a:rPr>
              <a:t>'''</a:t>
            </a:r>
            <a:r>
              <a:rPr lang="zh-TW" altLang="en-US" sz="1400" dirty="0">
                <a:solidFill>
                  <a:srgbClr val="0070C0"/>
                </a:solidFill>
              </a:rPr>
              <a:t>     </a:t>
            </a:r>
            <a:r>
              <a:rPr lang="en-US" altLang="zh-TW" sz="1400" dirty="0">
                <a:solidFill>
                  <a:srgbClr val="0070C0"/>
                </a:solidFill>
              </a:rPr>
              <a:t>(</a:t>
            </a:r>
            <a:r>
              <a:rPr lang="zh-TW" altLang="en-US" sz="1400" dirty="0">
                <a:solidFill>
                  <a:srgbClr val="0070C0"/>
                </a:solidFill>
              </a:rPr>
              <a:t>三個單引號</a:t>
            </a:r>
            <a:r>
              <a:rPr lang="en-US" altLang="zh-TW" sz="1400" dirty="0">
                <a:solidFill>
                  <a:srgbClr val="0070C0"/>
                </a:solidFill>
              </a:rPr>
              <a:t>) </a:t>
            </a:r>
            <a:r>
              <a:rPr lang="zh-TW" altLang="en-US" sz="1400" dirty="0">
                <a:solidFill>
                  <a:srgbClr val="0070C0"/>
                </a:solidFill>
              </a:rPr>
              <a:t>或 </a:t>
            </a:r>
            <a:endParaRPr lang="en-US" altLang="zh-TW" sz="1400" dirty="0">
              <a:solidFill>
                <a:srgbClr val="0070C0"/>
              </a:solidFill>
            </a:endParaRPr>
          </a:p>
          <a:p>
            <a:r>
              <a:rPr lang="en-US" altLang="zh-TW" sz="1400" dirty="0">
                <a:solidFill>
                  <a:srgbClr val="FF0000"/>
                </a:solidFill>
              </a:rPr>
              <a:t>"""</a:t>
            </a:r>
            <a:r>
              <a:rPr lang="zh-TW" altLang="en-US" sz="1400" dirty="0">
                <a:solidFill>
                  <a:srgbClr val="0070C0"/>
                </a:solidFill>
              </a:rPr>
              <a:t> </a:t>
            </a:r>
            <a:r>
              <a:rPr lang="en-US" altLang="zh-TW" sz="1400" dirty="0">
                <a:solidFill>
                  <a:srgbClr val="0070C0"/>
                </a:solidFill>
              </a:rPr>
              <a:t>. . . .</a:t>
            </a:r>
            <a:r>
              <a:rPr lang="en-US" altLang="zh-TW" sz="1400" dirty="0">
                <a:solidFill>
                  <a:srgbClr val="FF0000"/>
                </a:solidFill>
              </a:rPr>
              <a:t>"""</a:t>
            </a:r>
            <a:r>
              <a:rPr lang="en-US" altLang="zh-TW" sz="1400" dirty="0">
                <a:solidFill>
                  <a:srgbClr val="0070C0"/>
                </a:solidFill>
              </a:rPr>
              <a:t>(</a:t>
            </a:r>
            <a:r>
              <a:rPr lang="zh-TW" altLang="en-US" sz="1400" dirty="0">
                <a:solidFill>
                  <a:srgbClr val="0070C0"/>
                </a:solidFill>
              </a:rPr>
              <a:t>三個雙引號</a:t>
            </a:r>
            <a:r>
              <a:rPr lang="en-US" altLang="zh-TW" sz="1400" dirty="0">
                <a:solidFill>
                  <a:srgbClr val="0070C0"/>
                </a:solidFill>
              </a:rPr>
              <a:t>)</a:t>
            </a:r>
          </a:p>
          <a:p>
            <a:endParaRPr lang="zh-TW" altLang="en-US" sz="1400" dirty="0">
              <a:solidFill>
                <a:srgbClr val="0070C0"/>
              </a:solidFill>
            </a:endParaRPr>
          </a:p>
        </p:txBody>
      </p:sp>
      <p:sp>
        <p:nvSpPr>
          <p:cNvPr id="10" name="矩形圖說文字 12">
            <a:extLst>
              <a:ext uri="{FF2B5EF4-FFF2-40B4-BE49-F238E27FC236}">
                <a16:creationId xmlns:a16="http://schemas.microsoft.com/office/drawing/2014/main" id="{13BAA7DB-8CD5-432F-A94B-21DC200B529D}"/>
              </a:ext>
            </a:extLst>
          </p:cNvPr>
          <p:cNvSpPr/>
          <p:nvPr/>
        </p:nvSpPr>
        <p:spPr>
          <a:xfrm>
            <a:off x="5906274" y="5629859"/>
            <a:ext cx="4572001" cy="480404"/>
          </a:xfrm>
          <a:prstGeom prst="wedgeRectCallout">
            <a:avLst>
              <a:gd name="adj1" fmla="val -96106"/>
              <a:gd name="adj2" fmla="val -28602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>
                <a:solidFill>
                  <a:srgbClr val="002060"/>
                </a:solidFill>
              </a:rPr>
              <a:t>程式結束不須用</a:t>
            </a:r>
            <a:r>
              <a:rPr lang="en-US" altLang="zh-TW" sz="1400">
                <a:solidFill>
                  <a:srgbClr val="FF0000"/>
                </a:solidFill>
              </a:rPr>
              <a:t>; </a:t>
            </a:r>
            <a:r>
              <a:rPr lang="en-US" altLang="zh-TW" sz="1400">
                <a:solidFill>
                  <a:srgbClr val="002060"/>
                </a:solidFill>
              </a:rPr>
              <a:t>, </a:t>
            </a:r>
            <a:r>
              <a:rPr lang="zh-TW" altLang="en-US" sz="1400">
                <a:solidFill>
                  <a:srgbClr val="002060"/>
                </a:solidFill>
              </a:rPr>
              <a:t>但一列多敘述可以用</a:t>
            </a:r>
            <a:r>
              <a:rPr lang="en-US" altLang="zh-TW" sz="1400">
                <a:solidFill>
                  <a:srgbClr val="FF0000"/>
                </a:solidFill>
              </a:rPr>
              <a:t>;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矩形圖說文字 14">
            <a:extLst>
              <a:ext uri="{FF2B5EF4-FFF2-40B4-BE49-F238E27FC236}">
                <a16:creationId xmlns:a16="http://schemas.microsoft.com/office/drawing/2014/main" id="{0193AB58-ACEE-4772-8338-BD150C7DCA65}"/>
              </a:ext>
            </a:extLst>
          </p:cNvPr>
          <p:cNvSpPr/>
          <p:nvPr/>
        </p:nvSpPr>
        <p:spPr>
          <a:xfrm>
            <a:off x="5906275" y="3676068"/>
            <a:ext cx="4572001" cy="480404"/>
          </a:xfrm>
          <a:prstGeom prst="wedgeRectCallout">
            <a:avLst>
              <a:gd name="adj1" fmla="val -85953"/>
              <a:gd name="adj2" fmla="val -29290"/>
            </a:avLst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rgbClr val="FF0000"/>
                </a:solidFill>
              </a:rPr>
              <a:t>程式碼太常可用</a:t>
            </a:r>
            <a:r>
              <a:rPr lang="en-US" altLang="zh-TW" sz="1400" dirty="0">
                <a:solidFill>
                  <a:srgbClr val="FF0000"/>
                </a:solidFill>
              </a:rPr>
              <a:t>\</a:t>
            </a:r>
            <a:r>
              <a:rPr lang="zh-TW" altLang="en-US" sz="1400" dirty="0">
                <a:solidFill>
                  <a:srgbClr val="FF0000"/>
                </a:solidFill>
              </a:rPr>
              <a:t>作為連結</a:t>
            </a:r>
          </a:p>
        </p:txBody>
      </p:sp>
    </p:spTree>
    <p:extLst>
      <p:ext uri="{BB962C8B-B14F-4D97-AF65-F5344CB8AC3E}">
        <p14:creationId xmlns:p14="http://schemas.microsoft.com/office/powerpoint/2010/main" val="1951496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42925" y="38417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 dirty="0"/>
              <a:t>練習</a:t>
            </a:r>
            <a:r>
              <a:rPr lang="en-US" altLang="zh-TW" sz="3200" dirty="0"/>
              <a:t>:</a:t>
            </a:r>
            <a:r>
              <a:rPr lang="zh-TW" altLang="en-US" sz="3200" dirty="0"/>
              <a:t>判斷輸入的數是奇數或偶數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486" y="2641437"/>
            <a:ext cx="5286375" cy="885825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612606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89434" y="2785084"/>
            <a:ext cx="4340225" cy="482600"/>
          </a:xfrm>
        </p:spPr>
        <p:txBody>
          <a:bodyPr>
            <a:noAutofit/>
          </a:bodyPr>
          <a:lstStyle/>
          <a:p>
            <a:pPr algn="ctr"/>
            <a:r>
              <a:rPr lang="zh-TW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迴       圈</a:t>
            </a:r>
          </a:p>
        </p:txBody>
      </p:sp>
    </p:spTree>
    <p:extLst>
      <p:ext uri="{BB962C8B-B14F-4D97-AF65-F5344CB8AC3E}">
        <p14:creationId xmlns:p14="http://schemas.microsoft.com/office/powerpoint/2010/main" val="1201912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206AFBE-2D2E-47EA-AD7D-1F919E31290F}"/>
              </a:ext>
            </a:extLst>
          </p:cNvPr>
          <p:cNvSpPr/>
          <p:nvPr/>
        </p:nvSpPr>
        <p:spPr>
          <a:xfrm>
            <a:off x="495298" y="925823"/>
            <a:ext cx="5600701" cy="199791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ex: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idx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range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(1,10)</a:t>
            </a:r>
            <a:r>
              <a:rPr lang="en-US" altLang="zh-TW" sz="1400" b="1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print(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idx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#range(1,N)</a:t>
            </a:r>
            <a:r>
              <a:rPr lang="zh-TW" altLang="en-US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會產生</a:t>
            </a:r>
            <a:r>
              <a:rPr lang="en-US" altLang="zh-TW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</a:t>
            </a:r>
            <a:r>
              <a:rPr lang="zh-TW" altLang="en-US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到</a:t>
            </a:r>
            <a:r>
              <a:rPr lang="en-US" altLang="zh-TW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(N-1)</a:t>
            </a:r>
            <a:r>
              <a:rPr lang="zh-TW" altLang="en-US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序列</a:t>
            </a:r>
            <a:r>
              <a:rPr lang="en-US" altLang="zh-TW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zh-TW" altLang="en-US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效果等於下列</a:t>
            </a:r>
            <a:endParaRPr lang="en-US" altLang="zh-TW" sz="1400" dirty="0">
              <a:solidFill>
                <a:srgbClr val="00B050"/>
              </a:solidFill>
              <a:latin typeface="細明體" panose="02020509000000000000" pitchFamily="49" charset="-120"/>
              <a:ea typeface="細明體" panose="02020509000000000000" pitchFamily="49" charset="-120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3366FF"/>
                </a:solidFill>
              </a:rPr>
              <a:t>for</a:t>
            </a:r>
            <a:r>
              <a:rPr lang="en-US" altLang="zh-TW" sz="1400" dirty="0"/>
              <a:t> </a:t>
            </a:r>
            <a:r>
              <a:rPr lang="en-US" altLang="zh-TW" sz="1400" dirty="0" err="1"/>
              <a:t>idx</a:t>
            </a:r>
            <a:r>
              <a:rPr lang="en-US" altLang="zh-TW" sz="1400" dirty="0"/>
              <a:t> in (1,2,3,4,5,6,7,8,9):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      print(</a:t>
            </a:r>
            <a:r>
              <a:rPr lang="en-US" altLang="zh-TW" sz="1400" dirty="0" err="1"/>
              <a:t>idx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65A28E4-B834-42D4-B85F-0CF7A206E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262" y="925823"/>
            <a:ext cx="2919413" cy="2181297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754F6D6-9767-4934-AA48-DAF921FB0524}"/>
              </a:ext>
            </a:extLst>
          </p:cNvPr>
          <p:cNvSpPr txBox="1"/>
          <p:nvPr/>
        </p:nvSpPr>
        <p:spPr>
          <a:xfrm>
            <a:off x="505989" y="3877325"/>
            <a:ext cx="5514975" cy="16734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/>
              <a:t>關於</a:t>
            </a:r>
            <a:r>
              <a:rPr lang="en-US" altLang="zh-TW" sz="1400" dirty="0">
                <a:solidFill>
                  <a:srgbClr val="FF0000"/>
                </a:solidFill>
              </a:rPr>
              <a:t>range</a:t>
            </a:r>
            <a:r>
              <a:rPr lang="zh-TW" altLang="en-US" sz="1400" dirty="0"/>
              <a:t>的使用</a:t>
            </a:r>
            <a:r>
              <a:rPr lang="en-US" altLang="zh-TW" sz="1400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range(5)</a:t>
            </a:r>
            <a:r>
              <a:rPr lang="en-US" altLang="zh-TW" sz="1400" dirty="0">
                <a:sym typeface="Wingdings" panose="05000000000000000000" pitchFamily="2" charset="2"/>
              </a:rPr>
              <a:t>0,1,2,3,4</a:t>
            </a:r>
            <a:r>
              <a:rPr lang="zh-TW" altLang="en-US" sz="1400" dirty="0">
                <a:sym typeface="Wingdings" panose="05000000000000000000" pitchFamily="2" charset="2"/>
              </a:rPr>
              <a:t>            </a:t>
            </a:r>
            <a:r>
              <a:rPr lang="zh-TW" altLang="en-US" sz="1400" u="sng" dirty="0">
                <a:sym typeface="Wingdings" panose="05000000000000000000" pitchFamily="2" charset="2"/>
              </a:rPr>
              <a:t>預設是從 </a:t>
            </a:r>
            <a:r>
              <a:rPr lang="en-US" altLang="zh-TW" sz="1400" u="sng" dirty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r>
              <a:rPr lang="zh-TW" altLang="en-US" sz="1400" u="sng" dirty="0">
                <a:sym typeface="Wingdings" panose="05000000000000000000" pitchFamily="2" charset="2"/>
              </a:rPr>
              <a:t>開始</a:t>
            </a:r>
            <a:endParaRPr lang="en-US" altLang="zh-TW" sz="1400" u="sng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sym typeface="Wingdings" panose="05000000000000000000" pitchFamily="2" charset="2"/>
              </a:rPr>
              <a:t>range(1,5) 1,2,3,4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ym typeface="Wingdings" panose="05000000000000000000" pitchFamily="2" charset="2"/>
              </a:rPr>
              <a:t>range(1,7,2)1,3,5         </a:t>
            </a:r>
            <a:r>
              <a:rPr lang="zh-TW" altLang="en-US" sz="1400" dirty="0">
                <a:sym typeface="Wingdings" panose="05000000000000000000" pitchFamily="2" charset="2"/>
              </a:rPr>
              <a:t>   </a:t>
            </a:r>
            <a:r>
              <a:rPr lang="en-US" altLang="zh-TW" sz="1400" u="sng" dirty="0">
                <a:sym typeface="Wingdings" panose="05000000000000000000" pitchFamily="2" charset="2"/>
              </a:rPr>
              <a:t>2</a:t>
            </a:r>
            <a:r>
              <a:rPr lang="zh-TW" altLang="en-US" sz="1400" u="sng" dirty="0">
                <a:sym typeface="Wingdings" panose="05000000000000000000" pitchFamily="2" charset="2"/>
              </a:rPr>
              <a:t>是公差</a:t>
            </a:r>
            <a:r>
              <a:rPr lang="en-US" altLang="zh-TW" sz="1400" u="sng" dirty="0">
                <a:sym typeface="Wingdings" panose="05000000000000000000" pitchFamily="2" charset="2"/>
              </a:rPr>
              <a:t>, 7</a:t>
            </a:r>
            <a:r>
              <a:rPr lang="zh-TW" altLang="en-US" sz="1400" u="sng" dirty="0">
                <a:sym typeface="Wingdings" panose="05000000000000000000" pitchFamily="2" charset="2"/>
              </a:rPr>
              <a:t>不算</a:t>
            </a:r>
            <a:endParaRPr lang="en-US" altLang="zh-TW" sz="1400" u="sng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sym typeface="Wingdings" panose="05000000000000000000" pitchFamily="2" charset="2"/>
              </a:rPr>
              <a:t>range(10,4,-2) 10,8,6 </a:t>
            </a:r>
            <a:r>
              <a:rPr lang="zh-TW" altLang="en-US" sz="1400" dirty="0">
                <a:sym typeface="Wingdings" panose="05000000000000000000" pitchFamily="2" charset="2"/>
              </a:rPr>
              <a:t>    </a:t>
            </a:r>
            <a:r>
              <a:rPr lang="en-US" altLang="zh-TW" sz="1400" u="sng" dirty="0">
                <a:sym typeface="Wingdings" panose="05000000000000000000" pitchFamily="2" charset="2"/>
              </a:rPr>
              <a:t>4</a:t>
            </a:r>
            <a:r>
              <a:rPr lang="zh-TW" altLang="en-US" sz="1400" u="sng" dirty="0">
                <a:sym typeface="Wingdings" panose="05000000000000000000" pitchFamily="2" charset="2"/>
              </a:rPr>
              <a:t>不算</a:t>
            </a:r>
            <a:endParaRPr lang="zh-TW" altLang="en-US" sz="1400" u="sng" dirty="0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583642C-07FA-4368-9B5D-7DF882F5E152}"/>
              </a:ext>
            </a:extLst>
          </p:cNvPr>
          <p:cNvSpPr txBox="1">
            <a:spLocks/>
          </p:cNvSpPr>
          <p:nvPr/>
        </p:nvSpPr>
        <p:spPr>
          <a:xfrm>
            <a:off x="389359" y="144067"/>
            <a:ext cx="2783050" cy="48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迴圈</a:t>
            </a:r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(for Loop):</a:t>
            </a:r>
            <a:endParaRPr lang="zh-TW" altLang="en-US" sz="3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378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382441" y="139445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range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(1,17):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(idx%3 == 1):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continue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== 12):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    </a:t>
            </a:r>
            <a:r>
              <a:rPr lang="en-US" altLang="zh-TW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break;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print(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920" y="3942488"/>
            <a:ext cx="4586342" cy="2447925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6" name="右大括弧 5"/>
          <p:cNvSpPr/>
          <p:nvPr/>
        </p:nvSpPr>
        <p:spPr>
          <a:xfrm flipH="1">
            <a:off x="2081450" y="1785840"/>
            <a:ext cx="182881" cy="127721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1333500" y="2177436"/>
            <a:ext cx="688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迴圈範圍</a:t>
            </a:r>
          </a:p>
        </p:txBody>
      </p:sp>
      <p:sp>
        <p:nvSpPr>
          <p:cNvPr id="8" name="矩形圖說文字 7"/>
          <p:cNvSpPr/>
          <p:nvPr/>
        </p:nvSpPr>
        <p:spPr>
          <a:xfrm>
            <a:off x="5520983" y="1862040"/>
            <a:ext cx="3395608" cy="471487"/>
          </a:xfrm>
          <a:prstGeom prst="wedgeRectCallout">
            <a:avLst>
              <a:gd name="adj1" fmla="val -74208"/>
              <a:gd name="adj2" fmla="val 25367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rgbClr val="3366FF"/>
                </a:solidFill>
              </a:rPr>
              <a:t>遇到</a:t>
            </a:r>
            <a:r>
              <a:rPr lang="en-US" altLang="zh-TW" sz="1400" dirty="0">
                <a:solidFill>
                  <a:srgbClr val="FF0000"/>
                </a:solidFill>
              </a:rPr>
              <a:t>continue</a:t>
            </a:r>
            <a:r>
              <a:rPr lang="zh-TW" altLang="en-US" sz="1400" dirty="0">
                <a:solidFill>
                  <a:srgbClr val="3366FF"/>
                </a:solidFill>
              </a:rPr>
              <a:t>直接回</a:t>
            </a:r>
            <a:r>
              <a:rPr lang="en-US" altLang="zh-TW" sz="1400" dirty="0">
                <a:solidFill>
                  <a:srgbClr val="FF0000"/>
                </a:solidFill>
              </a:rPr>
              <a:t>for</a:t>
            </a:r>
            <a:r>
              <a:rPr lang="zh-TW" altLang="en-US" sz="1400" dirty="0">
                <a:solidFill>
                  <a:srgbClr val="3366FF"/>
                </a:solidFill>
              </a:rPr>
              <a:t>繼續下一個迴圈</a:t>
            </a:r>
            <a:endParaRPr lang="en-US" altLang="zh-TW" sz="1400" dirty="0">
              <a:solidFill>
                <a:srgbClr val="3366FF"/>
              </a:solidFill>
            </a:endParaRPr>
          </a:p>
        </p:txBody>
      </p:sp>
      <p:sp>
        <p:nvSpPr>
          <p:cNvPr id="9" name="矩形圖說文字 8"/>
          <p:cNvSpPr/>
          <p:nvPr/>
        </p:nvSpPr>
        <p:spPr>
          <a:xfrm>
            <a:off x="5520983" y="2424446"/>
            <a:ext cx="2376433" cy="471487"/>
          </a:xfrm>
          <a:prstGeom prst="wedgeRectCallout">
            <a:avLst>
              <a:gd name="adj1" fmla="val -80099"/>
              <a:gd name="adj2" fmla="val 19306"/>
            </a:avLst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rgbClr val="3366FF"/>
                </a:solidFill>
              </a:rPr>
              <a:t>遇到</a:t>
            </a:r>
            <a:r>
              <a:rPr lang="en-US" altLang="zh-TW" sz="1400" dirty="0">
                <a:solidFill>
                  <a:srgbClr val="FF0000"/>
                </a:solidFill>
              </a:rPr>
              <a:t>break</a:t>
            </a:r>
            <a:r>
              <a:rPr lang="zh-TW" altLang="en-US" sz="1400" dirty="0">
                <a:solidFill>
                  <a:srgbClr val="3366FF"/>
                </a:solidFill>
              </a:rPr>
              <a:t>直接跳出</a:t>
            </a:r>
            <a:r>
              <a:rPr lang="en-US" altLang="zh-TW" sz="1400" dirty="0">
                <a:solidFill>
                  <a:srgbClr val="FF0000"/>
                </a:solidFill>
              </a:rPr>
              <a:t>for</a:t>
            </a:r>
            <a:r>
              <a:rPr lang="zh-TW" altLang="en-US" sz="1400" dirty="0">
                <a:solidFill>
                  <a:srgbClr val="3366FF"/>
                </a:solidFill>
              </a:rPr>
              <a:t>迴圈</a:t>
            </a:r>
            <a:endParaRPr lang="en-US" altLang="zh-TW" sz="1400" dirty="0">
              <a:solidFill>
                <a:srgbClr val="3366FF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FF8F425-1324-43EB-B47C-F67DEA5EC38B}"/>
              </a:ext>
            </a:extLst>
          </p:cNvPr>
          <p:cNvSpPr txBox="1"/>
          <p:nvPr/>
        </p:nvSpPr>
        <p:spPr>
          <a:xfrm>
            <a:off x="699019" y="494522"/>
            <a:ext cx="23841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3366FF"/>
                </a:solidFill>
              </a:rPr>
              <a:t>continue  /  break</a:t>
            </a:r>
            <a:endParaRPr lang="zh-TW" altLang="en-US" sz="2400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527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7145"/>
            <a:ext cx="8610600" cy="814388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solidFill>
                  <a:srgbClr val="3366FF"/>
                </a:solidFill>
              </a:rPr>
              <a:t>練習</a:t>
            </a:r>
            <a:r>
              <a:rPr lang="en-US" altLang="zh-TW" sz="3200" dirty="0">
                <a:solidFill>
                  <a:srgbClr val="3366FF"/>
                </a:solidFill>
              </a:rPr>
              <a:t>:</a:t>
            </a:r>
            <a:r>
              <a:rPr lang="zh-TW" altLang="en-US" sz="3200" dirty="0"/>
              <a:t>從</a:t>
            </a:r>
            <a:r>
              <a:rPr lang="en-US" altLang="zh-TW" sz="3200" dirty="0"/>
              <a:t>1</a:t>
            </a:r>
            <a:r>
              <a:rPr lang="zh-TW" altLang="en-US" sz="3200" dirty="0"/>
              <a:t>到</a:t>
            </a:r>
            <a:r>
              <a:rPr lang="en-US" altLang="zh-TW" sz="3200" dirty="0"/>
              <a:t>1000, </a:t>
            </a:r>
            <a:r>
              <a:rPr lang="zh-TW" altLang="en-US" sz="3200" dirty="0"/>
              <a:t>找出 </a:t>
            </a:r>
            <a:r>
              <a:rPr lang="en-US" altLang="zh-TW" sz="3200" dirty="0"/>
              <a:t>3, 5, 7</a:t>
            </a:r>
            <a:r>
              <a:rPr lang="zh-TW" altLang="en-US" sz="3200" dirty="0"/>
              <a:t>的公倍數</a:t>
            </a:r>
          </a:p>
        </p:txBody>
      </p:sp>
      <p:sp>
        <p:nvSpPr>
          <p:cNvPr id="9" name="標題 1"/>
          <p:cNvSpPr txBox="1">
            <a:spLocks/>
          </p:cNvSpPr>
          <p:nvPr/>
        </p:nvSpPr>
        <p:spPr>
          <a:xfrm>
            <a:off x="152400" y="3559970"/>
            <a:ext cx="4800600" cy="814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solidFill>
                  <a:srgbClr val="3366FF"/>
                </a:solidFill>
              </a:rPr>
              <a:t>練習</a:t>
            </a:r>
            <a:r>
              <a:rPr lang="en-US" altLang="zh-TW" sz="3200" dirty="0">
                <a:solidFill>
                  <a:srgbClr val="3366FF"/>
                </a:solidFill>
              </a:rPr>
              <a:t>:</a:t>
            </a:r>
            <a:r>
              <a:rPr lang="zh-TW" altLang="en-US" sz="3000" dirty="0"/>
              <a:t>從</a:t>
            </a:r>
            <a:r>
              <a:rPr lang="en-US" altLang="zh-TW" sz="3000" dirty="0"/>
              <a:t>1</a:t>
            </a:r>
            <a:r>
              <a:rPr lang="zh-TW" altLang="en-US" sz="3000" dirty="0"/>
              <a:t>到</a:t>
            </a:r>
            <a:r>
              <a:rPr lang="en-US" altLang="zh-TW" sz="3000" dirty="0"/>
              <a:t>100, </a:t>
            </a:r>
            <a:r>
              <a:rPr lang="zh-TW" altLang="en-US" sz="3000" dirty="0"/>
              <a:t>判斷並印出各數是否為 </a:t>
            </a:r>
            <a:r>
              <a:rPr lang="en-US" altLang="zh-TW" sz="3000" dirty="0"/>
              <a:t>3, 5, 7</a:t>
            </a:r>
            <a:r>
              <a:rPr lang="zh-TW" altLang="en-US" sz="3000" dirty="0"/>
              <a:t>的倍數</a:t>
            </a:r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0" y="769145"/>
            <a:ext cx="3324225" cy="4514850"/>
          </a:xfrm>
          <a:prstGeom prst="rect">
            <a:avLst/>
          </a:prstGeom>
        </p:spPr>
      </p:pic>
      <p:sp>
        <p:nvSpPr>
          <p:cNvPr id="11" name="向右箭號 10"/>
          <p:cNvSpPr/>
          <p:nvPr/>
        </p:nvSpPr>
        <p:spPr>
          <a:xfrm>
            <a:off x="5219700" y="3695700"/>
            <a:ext cx="600075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050" y="5162550"/>
            <a:ext cx="3333750" cy="169545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115050" y="4724400"/>
            <a:ext cx="3248025" cy="43815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. . . . . . . . . . . . . . . . . . . . . . . .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309" y="938214"/>
            <a:ext cx="2943225" cy="2505075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921137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597819" y="246853"/>
            <a:ext cx="8610600" cy="814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solidFill>
                  <a:srgbClr val="3366FF"/>
                </a:solidFill>
              </a:rPr>
              <a:t>練習</a:t>
            </a:r>
            <a:r>
              <a:rPr lang="en-US" altLang="zh-TW" sz="3200" dirty="0">
                <a:solidFill>
                  <a:srgbClr val="3366FF"/>
                </a:solidFill>
              </a:rPr>
              <a:t>:</a:t>
            </a:r>
            <a:r>
              <a:rPr lang="zh-TW" altLang="en-US" sz="3200" dirty="0">
                <a:solidFill>
                  <a:srgbClr val="3366FF"/>
                </a:solidFill>
              </a:rPr>
              <a:t>用</a:t>
            </a:r>
            <a:r>
              <a:rPr lang="en-US" altLang="zh-TW" sz="3200" dirty="0">
                <a:solidFill>
                  <a:srgbClr val="3366FF"/>
                </a:solidFill>
              </a:rPr>
              <a:t>for</a:t>
            </a:r>
            <a:r>
              <a:rPr lang="zh-TW" altLang="en-US" sz="3200" dirty="0">
                <a:solidFill>
                  <a:srgbClr val="3366FF"/>
                </a:solidFill>
              </a:rPr>
              <a:t>製作</a:t>
            </a:r>
            <a:r>
              <a:rPr lang="en-US" altLang="zh-TW" sz="3200" dirty="0">
                <a:solidFill>
                  <a:srgbClr val="3366FF"/>
                </a:solidFill>
              </a:rPr>
              <a:t>9 x 9</a:t>
            </a:r>
            <a:r>
              <a:rPr lang="zh-TW" altLang="en-US" sz="3200" dirty="0">
                <a:solidFill>
                  <a:srgbClr val="3366FF"/>
                </a:solidFill>
              </a:rPr>
              <a:t>乘法表</a:t>
            </a:r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269" y="846136"/>
            <a:ext cx="2781300" cy="2600325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5" name="矩形 4"/>
          <p:cNvSpPr/>
          <p:nvPr/>
        </p:nvSpPr>
        <p:spPr>
          <a:xfrm>
            <a:off x="6103269" y="3446461"/>
            <a:ext cx="2781300" cy="1920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bg1"/>
                </a:solidFill>
              </a:rPr>
              <a:t>. . . . . . . . . . . .</a:t>
            </a:r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268" y="3638550"/>
            <a:ext cx="2812131" cy="172402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735496" y="2802835"/>
            <a:ext cx="4857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請注意用</a:t>
            </a:r>
            <a:r>
              <a:rPr lang="en-US" altLang="zh-TW" dirty="0"/>
              <a:t>"{0}..{1} . . {2}".format(,,,)</a:t>
            </a:r>
            <a:r>
              <a:rPr lang="zh-TW" altLang="en-US" dirty="0"/>
              <a:t>處理字串對齊</a:t>
            </a:r>
          </a:p>
        </p:txBody>
      </p:sp>
    </p:spTree>
    <p:extLst>
      <p:ext uri="{BB962C8B-B14F-4D97-AF65-F5344CB8AC3E}">
        <p14:creationId xmlns:p14="http://schemas.microsoft.com/office/powerpoint/2010/main" val="4400983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597819" y="246853"/>
            <a:ext cx="8610600" cy="814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solidFill>
                  <a:srgbClr val="3366FF"/>
                </a:solidFill>
              </a:rPr>
              <a:t>練習</a:t>
            </a:r>
            <a:r>
              <a:rPr lang="en-US" altLang="zh-TW" sz="3200" dirty="0">
                <a:solidFill>
                  <a:srgbClr val="3366FF"/>
                </a:solidFill>
              </a:rPr>
              <a:t>:</a:t>
            </a:r>
            <a:r>
              <a:rPr lang="zh-TW" altLang="en-US" sz="3200" dirty="0">
                <a:solidFill>
                  <a:srgbClr val="3366FF"/>
                </a:solidFill>
              </a:rPr>
              <a:t>設計</a:t>
            </a:r>
            <a:r>
              <a:rPr lang="en-US" altLang="zh-TW" sz="3200" dirty="0">
                <a:solidFill>
                  <a:srgbClr val="3366FF"/>
                </a:solidFill>
              </a:rPr>
              <a:t>6</a:t>
            </a:r>
            <a:r>
              <a:rPr lang="zh-TW" altLang="en-US" sz="3200" dirty="0">
                <a:solidFill>
                  <a:srgbClr val="3366FF"/>
                </a:solidFill>
              </a:rPr>
              <a:t>段</a:t>
            </a:r>
            <a:r>
              <a:rPr lang="en-US" altLang="zh-TW" sz="3200" dirty="0">
                <a:solidFill>
                  <a:srgbClr val="3366FF"/>
                </a:solidFill>
              </a:rPr>
              <a:t>for . .range()</a:t>
            </a:r>
            <a:r>
              <a:rPr lang="zh-TW" altLang="en-US" sz="3200" dirty="0">
                <a:solidFill>
                  <a:srgbClr val="3366FF"/>
                </a:solidFill>
              </a:rPr>
              <a:t>程式</a:t>
            </a:r>
            <a:r>
              <a:rPr lang="en-US" altLang="zh-TW" sz="3200" dirty="0">
                <a:solidFill>
                  <a:srgbClr val="3366FF"/>
                </a:solidFill>
              </a:rPr>
              <a:t>, </a:t>
            </a:r>
            <a:r>
              <a:rPr lang="zh-TW" altLang="en-US" sz="3200" dirty="0">
                <a:solidFill>
                  <a:srgbClr val="3366FF"/>
                </a:solidFill>
              </a:rPr>
              <a:t>印出下圖</a:t>
            </a:r>
            <a:endParaRPr lang="zh-TW" altLang="en-US" sz="32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644" y="1919683"/>
            <a:ext cx="1628775" cy="371475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3924" y="1919683"/>
            <a:ext cx="1334428" cy="371475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857" y="1919683"/>
            <a:ext cx="1679396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08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C5F2B9-8E33-40FB-A284-AA4E4D4C2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2581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Python </a:t>
            </a:r>
            <a:r>
              <a:rPr lang="zh-TW" altLang="en-US" dirty="0"/>
              <a:t>程式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FD44C3-F80C-47B1-8798-676933C1FEB5}"/>
              </a:ext>
            </a:extLst>
          </p:cNvPr>
          <p:cNvSpPr/>
          <p:nvPr/>
        </p:nvSpPr>
        <p:spPr>
          <a:xfrm>
            <a:off x="937726" y="1463675"/>
            <a:ext cx="9451911" cy="4581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/>
              <a:t>import  </a:t>
            </a:r>
            <a:r>
              <a:rPr lang="zh-TW" altLang="en-US" dirty="0"/>
              <a:t>引用的模組</a:t>
            </a:r>
            <a:endParaRPr lang="en-US" altLang="zh-TW" dirty="0"/>
          </a:p>
          <a:p>
            <a:r>
              <a:rPr lang="en-US" altLang="zh-TW" dirty="0"/>
              <a:t>from </a:t>
            </a:r>
            <a:r>
              <a:rPr lang="zh-TW" altLang="en-US" dirty="0"/>
              <a:t>引用的模組 </a:t>
            </a:r>
            <a:r>
              <a:rPr lang="en-US" altLang="zh-TW" dirty="0"/>
              <a:t>import </a:t>
            </a:r>
            <a:r>
              <a:rPr lang="zh-TW" altLang="en-US" dirty="0"/>
              <a:t>模組內的函式或模組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E6C9A6A-D3BF-47B0-B089-642576BEFF6F}"/>
              </a:ext>
            </a:extLst>
          </p:cNvPr>
          <p:cNvSpPr/>
          <p:nvPr/>
        </p:nvSpPr>
        <p:spPr>
          <a:xfrm>
            <a:off x="1035698" y="2099388"/>
            <a:ext cx="9255968" cy="1828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/>
              <a:t>def </a:t>
            </a:r>
            <a:r>
              <a:rPr lang="zh-TW" altLang="en-US" dirty="0"/>
              <a:t>副程式名稱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       副程式內容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def </a:t>
            </a:r>
            <a:r>
              <a:rPr lang="zh-TW" altLang="en-US" dirty="0"/>
              <a:t>副程式名稱</a:t>
            </a:r>
            <a:r>
              <a:rPr lang="en-US" altLang="zh-TW" dirty="0"/>
              <a:t>:</a:t>
            </a:r>
          </a:p>
          <a:p>
            <a:r>
              <a:rPr lang="zh-TW" altLang="en-US" dirty="0"/>
              <a:t>       副程式內容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7A1F2C1-0DF1-4FB9-8C5B-3F20191DD7D7}"/>
              </a:ext>
            </a:extLst>
          </p:cNvPr>
          <p:cNvSpPr/>
          <p:nvPr/>
        </p:nvSpPr>
        <p:spPr>
          <a:xfrm>
            <a:off x="1035698" y="4072197"/>
            <a:ext cx="9255968" cy="1828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zh-TW" altLang="en-US" dirty="0"/>
              <a:t>主程式內容</a:t>
            </a:r>
            <a:endParaRPr lang="en-US" altLang="zh-TW" dirty="0"/>
          </a:p>
          <a:p>
            <a:r>
              <a:rPr lang="zh-TW" altLang="en-US" dirty="0"/>
              <a:t>主程式內容</a:t>
            </a:r>
            <a:endParaRPr lang="en-US" altLang="zh-TW" dirty="0"/>
          </a:p>
          <a:p>
            <a:r>
              <a:rPr lang="zh-TW" altLang="en-US" dirty="0"/>
              <a:t>主程式內容</a:t>
            </a:r>
            <a:endParaRPr lang="en-US" altLang="zh-TW" dirty="0"/>
          </a:p>
          <a:p>
            <a:r>
              <a:rPr lang="zh-TW" altLang="en-US" dirty="0"/>
              <a:t>主程式內容</a:t>
            </a:r>
            <a:endParaRPr lang="en-US" altLang="zh-TW" dirty="0"/>
          </a:p>
          <a:p>
            <a:r>
              <a:rPr lang="zh-TW" altLang="en-US" dirty="0"/>
              <a:t>呼叫副程式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75673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333375" y="565151"/>
            <a:ext cx="7896225" cy="48260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迴圈</a:t>
            </a:r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(while Loop):</a:t>
            </a:r>
            <a:endParaRPr lang="zh-TW" altLang="en-US" sz="3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76250" y="14192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333375" y="1532662"/>
            <a:ext cx="4248150" cy="13849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#=== while 5 </a:t>
            </a:r>
            <a:r>
              <a:rPr lang="zh-TW" altLang="en-US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的倍數 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= = = </a:t>
            </a:r>
          </a:p>
          <a:p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n = 1</a:t>
            </a:r>
          </a:p>
          <a:p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while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 n &lt;= 100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    if n % 5 == 0:</a:t>
            </a:r>
          </a:p>
          <a:p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       print(n, "</a:t>
            </a:r>
            <a:r>
              <a:rPr lang="zh-TW" altLang="en-US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為 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5</a:t>
            </a:r>
            <a:r>
              <a:rPr lang="zh-TW" altLang="en-US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的倍數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")</a:t>
            </a:r>
          </a:p>
          <a:p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    n += 1</a:t>
            </a:r>
            <a:endParaRPr lang="zh-TW" altLang="en-US" sz="1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0" y="1532662"/>
            <a:ext cx="3143250" cy="4029075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68615" y="6123543"/>
            <a:ext cx="712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*</a:t>
            </a:r>
            <a:r>
              <a:rPr lang="zh-TW" altLang="en-US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break</a:t>
            </a:r>
            <a:r>
              <a:rPr lang="en-US" altLang="zh-TW" dirty="0"/>
              <a:t> </a:t>
            </a:r>
            <a:r>
              <a:rPr lang="zh-TW" altLang="en-US" dirty="0"/>
              <a:t>與 </a:t>
            </a:r>
            <a:r>
              <a:rPr lang="en-US" altLang="zh-TW" dirty="0">
                <a:solidFill>
                  <a:srgbClr val="FF0000"/>
                </a:solidFill>
              </a:rPr>
              <a:t>continue</a:t>
            </a:r>
            <a:r>
              <a:rPr lang="en-US" altLang="zh-TW" dirty="0"/>
              <a:t> </a:t>
            </a:r>
            <a:r>
              <a:rPr lang="zh-TW" altLang="en-US" dirty="0"/>
              <a:t>在 </a:t>
            </a:r>
            <a:r>
              <a:rPr lang="en-US" altLang="zh-TW" dirty="0"/>
              <a:t>while</a:t>
            </a:r>
            <a:r>
              <a:rPr lang="zh-TW" altLang="en-US" dirty="0"/>
              <a:t>也是一樣 </a:t>
            </a:r>
            <a:r>
              <a:rPr lang="zh-TW" altLang="en-US" dirty="0">
                <a:solidFill>
                  <a:srgbClr val="0070C0"/>
                </a:solidFill>
              </a:rPr>
              <a:t>直接跳出</a:t>
            </a:r>
            <a:r>
              <a:rPr lang="zh-TW" altLang="en-US" dirty="0"/>
              <a:t>與</a:t>
            </a:r>
            <a:r>
              <a:rPr lang="zh-TW" altLang="en-US" dirty="0">
                <a:solidFill>
                  <a:srgbClr val="0070C0"/>
                </a:solidFill>
              </a:rPr>
              <a:t>繼續下一迴圈</a:t>
            </a:r>
            <a:r>
              <a:rPr lang="zh-TW" altLang="en-US" dirty="0"/>
              <a:t>的功能</a:t>
            </a:r>
          </a:p>
        </p:txBody>
      </p:sp>
    </p:spTree>
    <p:extLst>
      <p:ext uri="{BB962C8B-B14F-4D97-AF65-F5344CB8AC3E}">
        <p14:creationId xmlns:p14="http://schemas.microsoft.com/office/powerpoint/2010/main" val="970760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247650" y="46037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solidFill>
                  <a:srgbClr val="3366FF"/>
                </a:solidFill>
              </a:rPr>
              <a:t>練習</a:t>
            </a:r>
            <a:r>
              <a:rPr lang="en-US" altLang="zh-TW" sz="3200" dirty="0">
                <a:solidFill>
                  <a:srgbClr val="3366FF"/>
                </a:solidFill>
              </a:rPr>
              <a:t>: </a:t>
            </a:r>
            <a:r>
              <a:rPr lang="zh-TW" altLang="en-US" sz="2800" dirty="0">
                <a:solidFill>
                  <a:srgbClr val="3366FF"/>
                </a:solidFill>
              </a:rPr>
              <a:t>設定停止條件</a:t>
            </a:r>
            <a:r>
              <a:rPr lang="en-US" altLang="zh-TW" sz="2800" dirty="0">
                <a:solidFill>
                  <a:srgbClr val="3366FF"/>
                </a:solidFill>
              </a:rPr>
              <a:t>, </a:t>
            </a:r>
            <a:r>
              <a:rPr lang="zh-TW" altLang="en-US" sz="2800" dirty="0"/>
              <a:t>只要輸入</a:t>
            </a:r>
            <a:r>
              <a:rPr lang="en-US" altLang="zh-TW" sz="2800" dirty="0"/>
              <a:t>Y</a:t>
            </a:r>
            <a:r>
              <a:rPr lang="zh-TW" altLang="en-US" sz="2800" dirty="0"/>
              <a:t>或</a:t>
            </a:r>
            <a:r>
              <a:rPr lang="en-US" altLang="zh-TW" sz="2800" dirty="0"/>
              <a:t>y</a:t>
            </a:r>
            <a:r>
              <a:rPr lang="zh-TW" altLang="en-US" sz="2800" dirty="0"/>
              <a:t>就或一直要求輸入數字太判斷奇數或偶數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362" y="1954212"/>
            <a:ext cx="6539442" cy="22185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539017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32</a:t>
            </a:fld>
            <a:endParaRPr lang="zh-TW" altLang="en-US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304799" y="352425"/>
            <a:ext cx="11218507" cy="8143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dirty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練習</a:t>
            </a:r>
            <a:r>
              <a:rPr lang="en-US" altLang="zh-TW" sz="2400" dirty="0">
                <a:solidFill>
                  <a:srgbClr val="3366FF"/>
                </a:solidFill>
              </a:rPr>
              <a:t>:</a:t>
            </a:r>
            <a:r>
              <a:rPr lang="zh-TW" altLang="en-US" sz="2400" dirty="0"/>
              <a:t>列出從</a:t>
            </a:r>
            <a:r>
              <a:rPr lang="en-US" altLang="zh-TW" sz="2400" dirty="0"/>
              <a:t>1</a:t>
            </a:r>
            <a:r>
              <a:rPr lang="zh-TW" altLang="en-US" sz="2400" dirty="0"/>
              <a:t>到</a:t>
            </a:r>
            <a:r>
              <a:rPr lang="en-US" altLang="zh-TW" sz="2400" dirty="0"/>
              <a:t>100 </a:t>
            </a:r>
            <a:r>
              <a:rPr lang="zh-TW" altLang="en-US" sz="2400" dirty="0"/>
              <a:t>所有質數</a:t>
            </a:r>
            <a:r>
              <a:rPr lang="en-US" altLang="zh-TW" sz="2400" dirty="0"/>
              <a:t>(</a:t>
            </a:r>
            <a:r>
              <a:rPr lang="zh-TW" altLang="en-US" sz="2400" dirty="0"/>
              <a:t>質數</a:t>
            </a:r>
            <a:r>
              <a:rPr lang="en-US" altLang="zh-TW" sz="2400" dirty="0"/>
              <a:t>:</a:t>
            </a:r>
            <a:r>
              <a:rPr lang="zh-TW" altLang="en-US" sz="2400" dirty="0"/>
              <a:t>只有</a:t>
            </a:r>
            <a:r>
              <a:rPr lang="en-US" altLang="zh-TW" sz="2400" dirty="0"/>
              <a:t>1</a:t>
            </a:r>
            <a:r>
              <a:rPr lang="zh-TW" altLang="en-US" sz="2400" dirty="0"/>
              <a:t>與本身可以整除自己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672" y="1166813"/>
            <a:ext cx="4962525" cy="4457700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483519" y="5861049"/>
            <a:ext cx="8610600" cy="814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dirty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練習</a:t>
            </a:r>
            <a:r>
              <a:rPr lang="en-US" altLang="zh-TW" sz="2400" dirty="0">
                <a:solidFill>
                  <a:srgbClr val="3366FF"/>
                </a:solidFill>
              </a:rPr>
              <a:t>:</a:t>
            </a:r>
            <a:r>
              <a:rPr lang="zh-TW" altLang="en-US" sz="2400" dirty="0"/>
              <a:t>用</a:t>
            </a:r>
            <a:r>
              <a:rPr lang="en-US" altLang="zh-TW" sz="2400" dirty="0"/>
              <a:t>while</a:t>
            </a:r>
            <a:r>
              <a:rPr lang="zh-TW" altLang="en-US" sz="2400" dirty="0"/>
              <a:t>製作</a:t>
            </a:r>
            <a:r>
              <a:rPr lang="en-US" altLang="zh-TW" sz="2400" dirty="0"/>
              <a:t>9 x 9</a:t>
            </a:r>
            <a:r>
              <a:rPr lang="zh-TW" altLang="en-US" sz="2400" dirty="0"/>
              <a:t>乘法表</a:t>
            </a:r>
          </a:p>
        </p:txBody>
      </p:sp>
    </p:spTree>
    <p:extLst>
      <p:ext uri="{BB962C8B-B14F-4D97-AF65-F5344CB8AC3E}">
        <p14:creationId xmlns:p14="http://schemas.microsoft.com/office/powerpoint/2010/main" val="38502558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圖表 15">
            <a:extLst>
              <a:ext uri="{FF2B5EF4-FFF2-40B4-BE49-F238E27FC236}">
                <a16:creationId xmlns:a16="http://schemas.microsoft.com/office/drawing/2014/main" id="{9EFF331C-FABC-4023-93FF-B1685F6C1F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8874243"/>
              </p:ext>
            </p:extLst>
          </p:nvPr>
        </p:nvGraphicFramePr>
        <p:xfrm>
          <a:off x="4283021" y="2460291"/>
          <a:ext cx="6686550" cy="3524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26FDAAA-11F2-454E-8506-20F3BAE92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33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標題 1">
                <a:extLst>
                  <a:ext uri="{FF2B5EF4-FFF2-40B4-BE49-F238E27FC236}">
                    <a16:creationId xmlns:a16="http://schemas.microsoft.com/office/drawing/2014/main" id="{2B2D365D-D6EE-4880-A34F-41A437FF1B2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7436" y="430841"/>
                <a:ext cx="10910597" cy="81438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zh-TW" altLang="en-US" sz="2400" dirty="0">
                    <a:solidFill>
                      <a:srgbClr val="3366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練習</a:t>
                </a:r>
                <a:r>
                  <a:rPr lang="en-US" altLang="zh-TW" sz="2400" dirty="0">
                    <a:solidFill>
                      <a:srgbClr val="3366FF"/>
                    </a:solidFill>
                  </a:rPr>
                  <a:t>:</a:t>
                </a:r>
                <a:r>
                  <a:rPr lang="en-US" altLang="zh-TW" sz="2400" dirty="0"/>
                  <a:t>y=</a:t>
                </a:r>
                <a:r>
                  <a:rPr lang="en-US" altLang="zh-TW" sz="2400" i="1" dirty="0"/>
                  <a:t>f</a:t>
                </a:r>
                <a:r>
                  <a:rPr lang="en-US" altLang="zh-TW" sz="2400" dirty="0"/>
                  <a:t>(x)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TW" sz="2400" i="1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TW" sz="2400" dirty="0"/>
                  <a:t>, </a:t>
                </a:r>
                <a:r>
                  <a:rPr lang="zh-TW" altLang="en-US" sz="2400" dirty="0">
                    <a:solidFill>
                      <a:srgbClr val="3366FF"/>
                    </a:solidFill>
                  </a:rPr>
                  <a:t>計算 </a:t>
                </a:r>
                <a:r>
                  <a:rPr lang="en-US" altLang="zh-TW" sz="2400" u="sng" dirty="0">
                    <a:solidFill>
                      <a:srgbClr val="3366FF"/>
                    </a:solidFill>
                  </a:rPr>
                  <a:t>x=0</a:t>
                </a:r>
                <a:r>
                  <a:rPr lang="en-US" altLang="zh-TW" sz="2400" dirty="0">
                    <a:solidFill>
                      <a:srgbClr val="3366FF"/>
                    </a:solidFill>
                  </a:rPr>
                  <a:t>, </a:t>
                </a:r>
                <a:r>
                  <a:rPr lang="en-US" altLang="zh-TW" sz="2400" u="sng" dirty="0">
                    <a:solidFill>
                      <a:srgbClr val="3366FF"/>
                    </a:solidFill>
                  </a:rPr>
                  <a:t>y=0</a:t>
                </a:r>
                <a:r>
                  <a:rPr lang="en-US" altLang="zh-TW" sz="2400" dirty="0">
                    <a:solidFill>
                      <a:srgbClr val="3366FF"/>
                    </a:solidFill>
                  </a:rPr>
                  <a:t>, </a:t>
                </a:r>
                <a:r>
                  <a:rPr lang="en-US" altLang="zh-TW" sz="2400" u="sng" dirty="0">
                    <a:solidFill>
                      <a:srgbClr val="3366FF"/>
                    </a:solidFill>
                  </a:rPr>
                  <a:t>f(x)</a:t>
                </a:r>
                <a:r>
                  <a:rPr lang="zh-TW" altLang="en-US" sz="2400" dirty="0">
                    <a:solidFill>
                      <a:srgbClr val="3366FF"/>
                    </a:solidFill>
                  </a:rPr>
                  <a:t>與</a:t>
                </a:r>
                <a:r>
                  <a:rPr lang="en-US" altLang="zh-TW" sz="2400" u="sng" dirty="0">
                    <a:solidFill>
                      <a:srgbClr val="3366FF"/>
                    </a:solidFill>
                  </a:rPr>
                  <a:t>x=5</a:t>
                </a:r>
                <a:r>
                  <a:rPr lang="zh-TW" altLang="en-US" sz="2400" dirty="0">
                    <a:solidFill>
                      <a:srgbClr val="3366FF"/>
                    </a:solidFill>
                  </a:rPr>
                  <a:t>所圍起來的面積</a:t>
                </a:r>
                <a:endParaRPr lang="zh-TW" altLang="en-US" sz="2400" dirty="0"/>
              </a:p>
            </p:txBody>
          </p:sp>
        </mc:Choice>
        <mc:Fallback xmlns="">
          <p:sp>
            <p:nvSpPr>
              <p:cNvPr id="3" name="標題 1">
                <a:extLst>
                  <a:ext uri="{FF2B5EF4-FFF2-40B4-BE49-F238E27FC236}">
                    <a16:creationId xmlns:a16="http://schemas.microsoft.com/office/drawing/2014/main" id="{2B2D365D-D6EE-4880-A34F-41A437FF1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36" y="430841"/>
                <a:ext cx="10910597" cy="814388"/>
              </a:xfrm>
              <a:prstGeom prst="rect">
                <a:avLst/>
              </a:prstGeom>
              <a:blipFill>
                <a:blip r:embed="rId3"/>
                <a:stretch>
                  <a:fillRect l="-9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EBEE67F-82DF-4DFA-B303-D39BBFCE4881}"/>
                  </a:ext>
                </a:extLst>
              </p:cNvPr>
              <p:cNvSpPr txBox="1"/>
              <p:nvPr/>
            </p:nvSpPr>
            <p:spPr>
              <a:xfrm>
                <a:off x="1469571" y="1434888"/>
                <a:ext cx="3755387" cy="11456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i="1" smtClean="0">
                          <a:latin typeface="Cambria Math" panose="02040503050406030204" pitchFamily="18" charset="0"/>
                        </a:rPr>
                        <m:t>亦即計算</m:t>
                      </m:r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:</m:t>
                      </m:r>
                      <m:nary>
                        <m:naryPr>
                          <m:limLoc m:val="undOvr"/>
                          <m:ctrlPr>
                            <a:rPr lang="zh-TW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+1)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9EBEE67F-82DF-4DFA-B303-D39BBFCE48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571" y="1434888"/>
                <a:ext cx="3755387" cy="11456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圖說文字: 折線 7">
                <a:extLst>
                  <a:ext uri="{FF2B5EF4-FFF2-40B4-BE49-F238E27FC236}">
                    <a16:creationId xmlns:a16="http://schemas.microsoft.com/office/drawing/2014/main" id="{10559B23-DD94-421B-B1F0-401361A31F87}"/>
                  </a:ext>
                </a:extLst>
              </p:cNvPr>
              <p:cNvSpPr/>
              <p:nvPr/>
            </p:nvSpPr>
            <p:spPr>
              <a:xfrm>
                <a:off x="7106631" y="3272855"/>
                <a:ext cx="1726163" cy="561327"/>
              </a:xfrm>
              <a:prstGeom prst="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343553"/>
                  <a:gd name="adj6" fmla="val 7928"/>
                </a:avLst>
              </a:prstGeom>
              <a:noFill/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圖說文字: 折線 7">
                <a:extLst>
                  <a:ext uri="{FF2B5EF4-FFF2-40B4-BE49-F238E27FC236}">
                    <a16:creationId xmlns:a16="http://schemas.microsoft.com/office/drawing/2014/main" id="{10559B23-DD94-421B-B1F0-401361A31F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6631" y="3272855"/>
                <a:ext cx="1726163" cy="561327"/>
              </a:xfrm>
              <a:prstGeom prst="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343553"/>
                  <a:gd name="adj6" fmla="val 7928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D75153A-36CA-41F7-A0F0-0B5014EFE02D}"/>
              </a:ext>
            </a:extLst>
          </p:cNvPr>
          <p:cNvCxnSpPr/>
          <p:nvPr/>
        </p:nvCxnSpPr>
        <p:spPr>
          <a:xfrm>
            <a:off x="9759820" y="1991386"/>
            <a:ext cx="0" cy="36855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圖說文字: 折線 10">
                <a:extLst>
                  <a:ext uri="{FF2B5EF4-FFF2-40B4-BE49-F238E27FC236}">
                    <a16:creationId xmlns:a16="http://schemas.microsoft.com/office/drawing/2014/main" id="{85D87D4D-DA8A-430A-8657-D64ACCCF57AD}"/>
                  </a:ext>
                </a:extLst>
              </p:cNvPr>
              <p:cNvSpPr/>
              <p:nvPr/>
            </p:nvSpPr>
            <p:spPr>
              <a:xfrm>
                <a:off x="10686847" y="1941995"/>
                <a:ext cx="1150472" cy="365126"/>
              </a:xfrm>
              <a:prstGeom prst="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103273"/>
                  <a:gd name="adj6" fmla="val -71538"/>
                </a:avLst>
              </a:prstGeom>
              <a:noFill/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圖說文字: 折線 10">
                <a:extLst>
                  <a:ext uri="{FF2B5EF4-FFF2-40B4-BE49-F238E27FC236}">
                    <a16:creationId xmlns:a16="http://schemas.microsoft.com/office/drawing/2014/main" id="{85D87D4D-DA8A-430A-8657-D64ACCCF57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6847" y="1941995"/>
                <a:ext cx="1150472" cy="365126"/>
              </a:xfrm>
              <a:prstGeom prst="borderCallout2">
                <a:avLst>
                  <a:gd name="adj1" fmla="val 18750"/>
                  <a:gd name="adj2" fmla="val -8333"/>
                  <a:gd name="adj3" fmla="val 18750"/>
                  <a:gd name="adj4" fmla="val -16667"/>
                  <a:gd name="adj5" fmla="val 103273"/>
                  <a:gd name="adj6" fmla="val -71538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3AA703A-BC59-40EA-8C70-A892381A7242}"/>
              </a:ext>
            </a:extLst>
          </p:cNvPr>
          <p:cNvCxnSpPr/>
          <p:nvPr/>
        </p:nvCxnSpPr>
        <p:spPr>
          <a:xfrm>
            <a:off x="4570444" y="2460291"/>
            <a:ext cx="0" cy="368559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15E8FD76-1BF0-4618-AE0C-126EEE86C10C}"/>
              </a:ext>
            </a:extLst>
          </p:cNvPr>
          <p:cNvCxnSpPr>
            <a:cxnSpLocks/>
          </p:cNvCxnSpPr>
          <p:nvPr/>
        </p:nvCxnSpPr>
        <p:spPr>
          <a:xfrm flipH="1">
            <a:off x="1763486" y="5671266"/>
            <a:ext cx="1029166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圖說文字: 折線 17">
                <a:extLst>
                  <a:ext uri="{FF2B5EF4-FFF2-40B4-BE49-F238E27FC236}">
                    <a16:creationId xmlns:a16="http://schemas.microsoft.com/office/drawing/2014/main" id="{14C2B605-E302-426F-848E-1C0B9D5D369B}"/>
                  </a:ext>
                </a:extLst>
              </p:cNvPr>
              <p:cNvSpPr/>
              <p:nvPr/>
            </p:nvSpPr>
            <p:spPr>
              <a:xfrm>
                <a:off x="2013215" y="4303087"/>
                <a:ext cx="1726163" cy="561327"/>
              </a:xfrm>
              <a:prstGeom prst="borderCallout2">
                <a:avLst>
                  <a:gd name="adj1" fmla="val 53657"/>
                  <a:gd name="adj2" fmla="val 99775"/>
                  <a:gd name="adj3" fmla="val 65293"/>
                  <a:gd name="adj4" fmla="val 115765"/>
                  <a:gd name="adj5" fmla="val 110839"/>
                  <a:gd name="adj6" fmla="val 146847"/>
                </a:avLst>
              </a:prstGeom>
              <a:noFill/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圖說文字: 折線 17">
                <a:extLst>
                  <a:ext uri="{FF2B5EF4-FFF2-40B4-BE49-F238E27FC236}">
                    <a16:creationId xmlns:a16="http://schemas.microsoft.com/office/drawing/2014/main" id="{14C2B605-E302-426F-848E-1C0B9D5D36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215" y="4303087"/>
                <a:ext cx="1726163" cy="561327"/>
              </a:xfrm>
              <a:prstGeom prst="borderCallout2">
                <a:avLst>
                  <a:gd name="adj1" fmla="val 53657"/>
                  <a:gd name="adj2" fmla="val 99775"/>
                  <a:gd name="adj3" fmla="val 65293"/>
                  <a:gd name="adj4" fmla="val 115765"/>
                  <a:gd name="adj5" fmla="val 110839"/>
                  <a:gd name="adj6" fmla="val 146847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圖說文字: 折線 19">
                <a:extLst>
                  <a:ext uri="{FF2B5EF4-FFF2-40B4-BE49-F238E27FC236}">
                    <a16:creationId xmlns:a16="http://schemas.microsoft.com/office/drawing/2014/main" id="{C5A43F0F-7E54-4FA4-8263-DDA809B649C0}"/>
                  </a:ext>
                </a:extLst>
              </p:cNvPr>
              <p:cNvSpPr/>
              <p:nvPr/>
            </p:nvSpPr>
            <p:spPr>
              <a:xfrm>
                <a:off x="2034258" y="5944731"/>
                <a:ext cx="1726163" cy="561327"/>
              </a:xfrm>
              <a:prstGeom prst="borderCallout2">
                <a:avLst>
                  <a:gd name="adj1" fmla="val 53657"/>
                  <a:gd name="adj2" fmla="val 99775"/>
                  <a:gd name="adj3" fmla="val 65293"/>
                  <a:gd name="adj4" fmla="val 115765"/>
                  <a:gd name="adj5" fmla="val -38763"/>
                  <a:gd name="adj6" fmla="val 115496"/>
                </a:avLst>
              </a:prstGeom>
              <a:noFill/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TW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圖說文字: 折線 19">
                <a:extLst>
                  <a:ext uri="{FF2B5EF4-FFF2-40B4-BE49-F238E27FC236}">
                    <a16:creationId xmlns:a16="http://schemas.microsoft.com/office/drawing/2014/main" id="{C5A43F0F-7E54-4FA4-8263-DDA809B649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258" y="5944731"/>
                <a:ext cx="1726163" cy="561327"/>
              </a:xfrm>
              <a:prstGeom prst="borderCallout2">
                <a:avLst>
                  <a:gd name="adj1" fmla="val 53657"/>
                  <a:gd name="adj2" fmla="val 99775"/>
                  <a:gd name="adj3" fmla="val 65293"/>
                  <a:gd name="adj4" fmla="val 115765"/>
                  <a:gd name="adj5" fmla="val -38763"/>
                  <a:gd name="adj6" fmla="val 115496"/>
                </a:avLst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9243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4BC36F-3C71-456F-B2AF-A23A7DEE5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804" y="365125"/>
            <a:ext cx="6262396" cy="614589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solidFill>
                  <a:srgbClr val="3366FF"/>
                </a:solidFill>
              </a:rPr>
              <a:t>拜訪容器</a:t>
            </a:r>
            <a:r>
              <a:rPr lang="en-US" altLang="zh-TW" sz="3200" dirty="0">
                <a:solidFill>
                  <a:srgbClr val="3366FF"/>
                </a:solidFill>
              </a:rPr>
              <a:t>(</a:t>
            </a:r>
            <a:r>
              <a:rPr lang="en-US" altLang="zh-TW" sz="3200" dirty="0" err="1">
                <a:solidFill>
                  <a:srgbClr val="3366FF"/>
                </a:solidFill>
              </a:rPr>
              <a:t>list,tuple,set</a:t>
            </a:r>
            <a:r>
              <a:rPr lang="en-US" altLang="zh-TW" sz="3200" dirty="0">
                <a:solidFill>
                  <a:srgbClr val="3366FF"/>
                </a:solidFill>
              </a:rPr>
              <a:t>,…)</a:t>
            </a:r>
            <a:r>
              <a:rPr lang="zh-TW" altLang="en-US" sz="3200" dirty="0">
                <a:solidFill>
                  <a:srgbClr val="3366FF"/>
                </a:solidFill>
              </a:rPr>
              <a:t>所有元素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A7C4D06-0C17-4246-B239-35C8AD8C3F1C}"/>
              </a:ext>
            </a:extLst>
          </p:cNvPr>
          <p:cNvSpPr/>
          <p:nvPr/>
        </p:nvSpPr>
        <p:spPr>
          <a:xfrm>
            <a:off x="838200" y="1110543"/>
            <a:ext cx="6096000" cy="54784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 err="1"/>
              <a:t>myrange</a:t>
            </a:r>
            <a:r>
              <a:rPr lang="en-US" altLang="zh-TW" sz="1400" dirty="0"/>
              <a:t> = range(1,10,2)     </a:t>
            </a:r>
            <a:r>
              <a:rPr lang="en-US" altLang="zh-TW" sz="1400" dirty="0">
                <a:solidFill>
                  <a:srgbClr val="00B050"/>
                </a:solidFill>
              </a:rPr>
              <a:t>#</a:t>
            </a:r>
            <a:r>
              <a:rPr lang="en-US" altLang="zh-TW" sz="1400" dirty="0" err="1">
                <a:solidFill>
                  <a:srgbClr val="00B050"/>
                </a:solidFill>
              </a:rPr>
              <a:t>myrange</a:t>
            </a:r>
            <a:r>
              <a:rPr lang="en-US" altLang="zh-TW" sz="1400" dirty="0">
                <a:solidFill>
                  <a:srgbClr val="00B050"/>
                </a:solidFill>
              </a:rPr>
              <a:t> is a list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for content in </a:t>
            </a:r>
            <a:r>
              <a:rPr lang="en-US" altLang="zh-TW" sz="1400" dirty="0" err="1"/>
              <a:t>myrange</a:t>
            </a:r>
            <a:r>
              <a:rPr lang="en-US" altLang="zh-TW" sz="1400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    print(content, end='--&gt;')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    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print()   </a:t>
            </a:r>
            <a:r>
              <a:rPr lang="en-US" altLang="zh-TW" sz="1400" dirty="0">
                <a:solidFill>
                  <a:srgbClr val="00B050"/>
                </a:solidFill>
              </a:rPr>
              <a:t>#</a:t>
            </a:r>
            <a:r>
              <a:rPr lang="zh-TW" altLang="en-US" sz="1400" dirty="0">
                <a:solidFill>
                  <a:srgbClr val="00B050"/>
                </a:solidFill>
              </a:rPr>
              <a:t>換列</a:t>
            </a:r>
            <a:endParaRPr lang="en-US" altLang="zh-TW" sz="1400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 err="1"/>
              <a:t>numList</a:t>
            </a:r>
            <a:r>
              <a:rPr lang="en-US" altLang="zh-TW" sz="1400" dirty="0"/>
              <a:t> = [2,1,4,3,5]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for pos, content in enumerate(</a:t>
            </a:r>
            <a:r>
              <a:rPr lang="en-US" altLang="zh-TW" sz="1400" dirty="0" err="1"/>
              <a:t>numList</a:t>
            </a:r>
            <a:r>
              <a:rPr lang="en-US" altLang="zh-TW" sz="1400" dirty="0"/>
              <a:t>, 0):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    print("</a:t>
            </a:r>
            <a:r>
              <a:rPr lang="zh-TW" altLang="en-US" sz="1400" dirty="0"/>
              <a:t>位置</a:t>
            </a:r>
            <a:r>
              <a:rPr lang="en-US" altLang="zh-TW" sz="1400" dirty="0"/>
              <a:t>{0}:{1}".format(pos, content))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    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print() </a:t>
            </a:r>
            <a:r>
              <a:rPr lang="en-US" altLang="zh-TW" sz="1400" dirty="0">
                <a:solidFill>
                  <a:srgbClr val="00B050"/>
                </a:solidFill>
              </a:rPr>
              <a:t>#</a:t>
            </a:r>
            <a:r>
              <a:rPr lang="zh-TW" altLang="en-US" sz="1400" dirty="0">
                <a:solidFill>
                  <a:srgbClr val="00B050"/>
                </a:solidFill>
              </a:rPr>
              <a:t>換列</a:t>
            </a:r>
            <a:endParaRPr lang="en-US" altLang="zh-TW" sz="1400" dirty="0"/>
          </a:p>
          <a:p>
            <a:pPr>
              <a:lnSpc>
                <a:spcPct val="150000"/>
              </a:lnSpc>
            </a:pPr>
            <a:r>
              <a:rPr lang="en-US" altLang="zh-TW" sz="1400" dirty="0" err="1"/>
              <a:t>eachelement</a:t>
            </a:r>
            <a:r>
              <a:rPr lang="en-US" altLang="zh-TW" sz="1400" dirty="0"/>
              <a:t> = enumerate(</a:t>
            </a:r>
            <a:r>
              <a:rPr lang="en-US" altLang="zh-TW" sz="1400" dirty="0" err="1"/>
              <a:t>numList</a:t>
            </a:r>
            <a:r>
              <a:rPr lang="en-US" altLang="zh-TW" sz="1400" dirty="0"/>
              <a:t>, 0) </a:t>
            </a:r>
            <a:r>
              <a:rPr lang="en-US" altLang="zh-TW" sz="1400" dirty="0">
                <a:solidFill>
                  <a:srgbClr val="00B050"/>
                </a:solidFill>
              </a:rPr>
              <a:t># </a:t>
            </a:r>
            <a:r>
              <a:rPr lang="en-US" altLang="zh-TW" sz="1400" dirty="0" err="1">
                <a:solidFill>
                  <a:srgbClr val="00B050"/>
                </a:solidFill>
              </a:rPr>
              <a:t>eachelement</a:t>
            </a:r>
            <a:r>
              <a:rPr lang="en-US" altLang="zh-TW" sz="1400" dirty="0">
                <a:solidFill>
                  <a:srgbClr val="00B050"/>
                </a:solidFill>
              </a:rPr>
              <a:t> is a list</a:t>
            </a:r>
            <a:endParaRPr lang="en-US" altLang="zh-TW" sz="1400" dirty="0"/>
          </a:p>
          <a:p>
            <a:pPr>
              <a:lnSpc>
                <a:spcPct val="150000"/>
              </a:lnSpc>
            </a:pPr>
            <a:r>
              <a:rPr lang="en-US" altLang="zh-TW" sz="1400" dirty="0"/>
              <a:t>for pos, content in </a:t>
            </a:r>
            <a:r>
              <a:rPr lang="en-US" altLang="zh-TW" sz="1400" dirty="0" err="1"/>
              <a:t>eachelement</a:t>
            </a:r>
            <a:r>
              <a:rPr lang="en-US" altLang="zh-TW" sz="1400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    print("</a:t>
            </a:r>
            <a:r>
              <a:rPr lang="zh-TW" altLang="en-US" sz="1400" dirty="0"/>
              <a:t>位置</a:t>
            </a:r>
            <a:r>
              <a:rPr lang="en-US" altLang="zh-TW" sz="1400" dirty="0"/>
              <a:t>{0}:{1}".format(pos, content))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B050"/>
                </a:solidFill>
              </a:rPr>
              <a:t>'''------------- </a:t>
            </a:r>
            <a:r>
              <a:rPr lang="zh-TW" altLang="en-US" sz="1400" dirty="0">
                <a:solidFill>
                  <a:srgbClr val="00B050"/>
                </a:solidFill>
              </a:rPr>
              <a:t>以下是不可執行的指令</a:t>
            </a:r>
            <a:r>
              <a:rPr lang="en-US" altLang="zh-TW" sz="1400" dirty="0">
                <a:solidFill>
                  <a:srgbClr val="FF0000"/>
                </a:solidFill>
              </a:rPr>
              <a:t>; </a:t>
            </a:r>
            <a:r>
              <a:rPr lang="zh-TW" altLang="en-US" sz="1400" dirty="0">
                <a:solidFill>
                  <a:srgbClr val="FF0000"/>
                </a:solidFill>
              </a:rPr>
              <a:t> </a:t>
            </a:r>
            <a:r>
              <a:rPr lang="en-US" altLang="zh-TW" sz="1400" dirty="0" err="1">
                <a:solidFill>
                  <a:srgbClr val="FF0000"/>
                </a:solidFill>
              </a:rPr>
              <a:t>class:enumerate</a:t>
            </a:r>
            <a:r>
              <a:rPr lang="zh-TW" altLang="en-US" sz="1400" dirty="0">
                <a:solidFill>
                  <a:srgbClr val="00B050"/>
                </a:solidFill>
              </a:rPr>
              <a:t>才可用</a:t>
            </a:r>
            <a:r>
              <a:rPr lang="en-US" altLang="zh-TW" sz="1400" dirty="0">
                <a:solidFill>
                  <a:srgbClr val="00B050"/>
                </a:solidFill>
              </a:rPr>
              <a:t>for pos, content</a:t>
            </a:r>
            <a:r>
              <a:rPr lang="zh-TW" altLang="en-US" sz="1400" dirty="0">
                <a:solidFill>
                  <a:srgbClr val="00B050"/>
                </a:solidFill>
              </a:rPr>
              <a:t>  </a:t>
            </a:r>
            <a:endParaRPr lang="en-US" altLang="zh-TW" sz="1400" dirty="0">
              <a:solidFill>
                <a:srgbClr val="00B050"/>
              </a:solidFill>
            </a:endParaRPr>
          </a:p>
          <a:p>
            <a:r>
              <a:rPr lang="en-US" altLang="zh-TW" sz="1400" dirty="0">
                <a:solidFill>
                  <a:srgbClr val="00B050"/>
                </a:solidFill>
              </a:rPr>
              <a:t>for pos, content in </a:t>
            </a:r>
            <a:r>
              <a:rPr lang="en-US" altLang="zh-TW" sz="1400" dirty="0" err="1">
                <a:solidFill>
                  <a:srgbClr val="00B050"/>
                </a:solidFill>
              </a:rPr>
              <a:t>numList</a:t>
            </a:r>
            <a:r>
              <a:rPr lang="en-US" altLang="zh-TW" sz="1400" dirty="0">
                <a:solidFill>
                  <a:srgbClr val="00B050"/>
                </a:solidFill>
              </a:rPr>
              <a:t>:</a:t>
            </a:r>
          </a:p>
          <a:p>
            <a:r>
              <a:rPr lang="zh-TW" altLang="en-US" sz="1400" dirty="0">
                <a:solidFill>
                  <a:srgbClr val="00B050"/>
                </a:solidFill>
              </a:rPr>
              <a:t>      </a:t>
            </a:r>
            <a:r>
              <a:rPr lang="en-US" altLang="zh-TW" sz="1400" dirty="0">
                <a:solidFill>
                  <a:srgbClr val="00B050"/>
                </a:solidFill>
              </a:rPr>
              <a:t>print("</a:t>
            </a:r>
            <a:r>
              <a:rPr lang="zh-TW" altLang="en-US" sz="1400" dirty="0">
                <a:solidFill>
                  <a:srgbClr val="00B050"/>
                </a:solidFill>
              </a:rPr>
              <a:t>位置</a:t>
            </a:r>
            <a:r>
              <a:rPr lang="en-US" altLang="zh-TW" sz="1400" dirty="0">
                <a:solidFill>
                  <a:srgbClr val="00B050"/>
                </a:solidFill>
              </a:rPr>
              <a:t>{0}:{1}".format(pos, content))</a:t>
            </a:r>
          </a:p>
          <a:p>
            <a:r>
              <a:rPr lang="en-US" altLang="zh-TW" sz="1400" dirty="0">
                <a:solidFill>
                  <a:srgbClr val="00B050"/>
                </a:solidFill>
              </a:rPr>
              <a:t>'''</a:t>
            </a:r>
            <a:br>
              <a:rPr lang="en-US" altLang="zh-TW" sz="1400" dirty="0"/>
            </a:br>
            <a:endParaRPr lang="en-US" altLang="zh-TW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78349D4-A164-4E5F-96AA-49A7DA71271F}"/>
              </a:ext>
            </a:extLst>
          </p:cNvPr>
          <p:cNvSpPr/>
          <p:nvPr/>
        </p:nvSpPr>
        <p:spPr>
          <a:xfrm>
            <a:off x="7265436" y="1110543"/>
            <a:ext cx="325949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solidFill>
                  <a:srgbClr val="FFFF00"/>
                </a:solidFill>
              </a:rPr>
              <a:t>1--&gt;3--&gt;5--&gt;7--&gt;9--&gt;</a:t>
            </a:r>
          </a:p>
          <a:p>
            <a:r>
              <a:rPr lang="zh-TW" altLang="en-US" dirty="0">
                <a:solidFill>
                  <a:srgbClr val="FFFF00"/>
                </a:solidFill>
              </a:rPr>
              <a:t>位置0:2</a:t>
            </a:r>
          </a:p>
          <a:p>
            <a:r>
              <a:rPr lang="zh-TW" altLang="en-US" dirty="0">
                <a:solidFill>
                  <a:srgbClr val="FFFF00"/>
                </a:solidFill>
              </a:rPr>
              <a:t>位置1:1</a:t>
            </a:r>
          </a:p>
          <a:p>
            <a:r>
              <a:rPr lang="zh-TW" altLang="en-US" dirty="0">
                <a:solidFill>
                  <a:srgbClr val="FFFF00"/>
                </a:solidFill>
              </a:rPr>
              <a:t>位置2:4</a:t>
            </a:r>
          </a:p>
          <a:p>
            <a:r>
              <a:rPr lang="zh-TW" altLang="en-US" dirty="0">
                <a:solidFill>
                  <a:srgbClr val="FFFF00"/>
                </a:solidFill>
              </a:rPr>
              <a:t>位置3:3</a:t>
            </a:r>
          </a:p>
          <a:p>
            <a:r>
              <a:rPr lang="zh-TW" altLang="en-US" dirty="0">
                <a:solidFill>
                  <a:srgbClr val="FFFF00"/>
                </a:solidFill>
              </a:rPr>
              <a:t>位置4:5</a:t>
            </a:r>
          </a:p>
          <a:p>
            <a:endParaRPr lang="zh-TW" altLang="en-US" dirty="0">
              <a:solidFill>
                <a:srgbClr val="FFFF00"/>
              </a:solidFill>
            </a:endParaRPr>
          </a:p>
          <a:p>
            <a:r>
              <a:rPr lang="zh-TW" altLang="en-US" dirty="0">
                <a:solidFill>
                  <a:srgbClr val="FFFF00"/>
                </a:solidFill>
              </a:rPr>
              <a:t>位置0:2</a:t>
            </a:r>
          </a:p>
          <a:p>
            <a:r>
              <a:rPr lang="zh-TW" altLang="en-US" dirty="0">
                <a:solidFill>
                  <a:srgbClr val="FFFF00"/>
                </a:solidFill>
              </a:rPr>
              <a:t>位置1:1</a:t>
            </a:r>
          </a:p>
          <a:p>
            <a:r>
              <a:rPr lang="zh-TW" altLang="en-US" dirty="0">
                <a:solidFill>
                  <a:srgbClr val="FFFF00"/>
                </a:solidFill>
              </a:rPr>
              <a:t>位置2:4</a:t>
            </a:r>
          </a:p>
          <a:p>
            <a:r>
              <a:rPr lang="zh-TW" altLang="en-US" dirty="0">
                <a:solidFill>
                  <a:srgbClr val="FFFF00"/>
                </a:solidFill>
              </a:rPr>
              <a:t>位置3:3</a:t>
            </a:r>
          </a:p>
          <a:p>
            <a:r>
              <a:rPr lang="zh-TW" altLang="en-US" dirty="0">
                <a:solidFill>
                  <a:srgbClr val="FFFF00"/>
                </a:solidFill>
              </a:rPr>
              <a:t>位置4:5</a:t>
            </a:r>
          </a:p>
        </p:txBody>
      </p:sp>
      <p:cxnSp>
        <p:nvCxnSpPr>
          <p:cNvPr id="7" name="接點: 肘形 6">
            <a:extLst>
              <a:ext uri="{FF2B5EF4-FFF2-40B4-BE49-F238E27FC236}">
                <a16:creationId xmlns:a16="http://schemas.microsoft.com/office/drawing/2014/main" id="{692F5346-F281-43F7-BB9F-F717D44F8FB6}"/>
              </a:ext>
            </a:extLst>
          </p:cNvPr>
          <p:cNvCxnSpPr/>
          <p:nvPr/>
        </p:nvCxnSpPr>
        <p:spPr>
          <a:xfrm flipV="1">
            <a:off x="3881535" y="1278294"/>
            <a:ext cx="3256383" cy="5505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接點: 肘形 8">
            <a:extLst>
              <a:ext uri="{FF2B5EF4-FFF2-40B4-BE49-F238E27FC236}">
                <a16:creationId xmlns:a16="http://schemas.microsoft.com/office/drawing/2014/main" id="{29975EA7-A216-4BBB-8B1D-A5DC94496845}"/>
              </a:ext>
            </a:extLst>
          </p:cNvPr>
          <p:cNvCxnSpPr/>
          <p:nvPr/>
        </p:nvCxnSpPr>
        <p:spPr>
          <a:xfrm flipV="1">
            <a:off x="4273420" y="1576873"/>
            <a:ext cx="2845837" cy="168884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接點: 肘形 10">
            <a:extLst>
              <a:ext uri="{FF2B5EF4-FFF2-40B4-BE49-F238E27FC236}">
                <a16:creationId xmlns:a16="http://schemas.microsoft.com/office/drawing/2014/main" id="{DA648416-CF0D-4A9A-929C-C3469E2D591A}"/>
              </a:ext>
            </a:extLst>
          </p:cNvPr>
          <p:cNvCxnSpPr/>
          <p:nvPr/>
        </p:nvCxnSpPr>
        <p:spPr>
          <a:xfrm flipV="1">
            <a:off x="4795935" y="3228392"/>
            <a:ext cx="2265783" cy="16795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619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289173" y="458604"/>
            <a:ext cx="193674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自訂函數</a:t>
            </a:r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:</a:t>
            </a:r>
            <a:endParaRPr lang="zh-TW" altLang="en-US" sz="3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349558" y="1673260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3200" dirty="0" err="1">
                <a:solidFill>
                  <a:srgbClr val="FF0000"/>
                </a:solidFill>
              </a:rPr>
              <a:t>def</a:t>
            </a:r>
            <a:r>
              <a:rPr lang="en-US" altLang="zh-TW" sz="3200" dirty="0"/>
              <a:t> </a:t>
            </a:r>
            <a:r>
              <a:rPr lang="en-US" altLang="zh-TW" sz="3200" dirty="0" err="1"/>
              <a:t>funcX</a:t>
            </a:r>
            <a:r>
              <a:rPr lang="en-US" altLang="zh-TW" sz="3200" dirty="0"/>
              <a:t>(par1, par2)</a:t>
            </a:r>
            <a:r>
              <a:rPr lang="en-US" altLang="zh-TW" sz="3200" dirty="0">
                <a:solidFill>
                  <a:srgbClr val="FF0000"/>
                </a:solidFill>
              </a:rPr>
              <a:t>:</a:t>
            </a:r>
          </a:p>
          <a:p>
            <a:endParaRPr lang="en-US" altLang="zh-TW" sz="3200" dirty="0"/>
          </a:p>
          <a:p>
            <a:r>
              <a:rPr lang="en-US" altLang="zh-TW" sz="3200" dirty="0"/>
              <a:t>    </a:t>
            </a:r>
            <a:r>
              <a:rPr lang="zh-TW" altLang="en-US" sz="3200" dirty="0"/>
              <a:t>   </a:t>
            </a:r>
            <a:endParaRPr lang="en-US" altLang="zh-TW" sz="3200" dirty="0"/>
          </a:p>
          <a:p>
            <a:endParaRPr lang="en-US" altLang="zh-TW" sz="3200" dirty="0">
              <a:solidFill>
                <a:srgbClr val="FF0000"/>
              </a:solidFill>
            </a:endParaRPr>
          </a:p>
          <a:p>
            <a:r>
              <a:rPr lang="zh-TW" altLang="en-US" sz="3200" dirty="0">
                <a:solidFill>
                  <a:srgbClr val="FF0000"/>
                </a:solidFill>
              </a:rPr>
              <a:t>       </a:t>
            </a:r>
            <a:r>
              <a:rPr lang="en-US" altLang="zh-TW" sz="3200" dirty="0">
                <a:solidFill>
                  <a:srgbClr val="FF0000"/>
                </a:solidFill>
              </a:rPr>
              <a:t>return</a:t>
            </a:r>
            <a:r>
              <a:rPr lang="en-US" altLang="zh-TW" sz="3200" dirty="0"/>
              <a:t> </a:t>
            </a:r>
            <a:r>
              <a:rPr lang="en-US" altLang="zh-TW" sz="3200" dirty="0" err="1"/>
              <a:t>rtnValue</a:t>
            </a:r>
            <a:endParaRPr lang="zh-TW" altLang="en-US" sz="3200" dirty="0"/>
          </a:p>
        </p:txBody>
      </p:sp>
      <p:sp>
        <p:nvSpPr>
          <p:cNvPr id="6" name="矩形 5"/>
          <p:cNvSpPr/>
          <p:nvPr/>
        </p:nvSpPr>
        <p:spPr>
          <a:xfrm>
            <a:off x="4044278" y="2254099"/>
            <a:ext cx="2892056" cy="13928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圖說文字: 折線 2">
            <a:extLst>
              <a:ext uri="{FF2B5EF4-FFF2-40B4-BE49-F238E27FC236}">
                <a16:creationId xmlns:a16="http://schemas.microsoft.com/office/drawing/2014/main" id="{1BFB524E-055B-43A3-9D2F-94F27ED6BFC2}"/>
              </a:ext>
            </a:extLst>
          </p:cNvPr>
          <p:cNvSpPr/>
          <p:nvPr/>
        </p:nvSpPr>
        <p:spPr>
          <a:xfrm>
            <a:off x="5490306" y="4478694"/>
            <a:ext cx="1013131" cy="43853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2606"/>
              <a:gd name="adj6" fmla="val -52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回傳值</a:t>
            </a:r>
          </a:p>
        </p:txBody>
      </p:sp>
      <p:sp>
        <p:nvSpPr>
          <p:cNvPr id="7" name="圖說文字: 折線 6">
            <a:extLst>
              <a:ext uri="{FF2B5EF4-FFF2-40B4-BE49-F238E27FC236}">
                <a16:creationId xmlns:a16="http://schemas.microsoft.com/office/drawing/2014/main" id="{EEA4270B-9F1A-4750-BA08-F4EE74ACFF63}"/>
              </a:ext>
            </a:extLst>
          </p:cNvPr>
          <p:cNvSpPr/>
          <p:nvPr/>
        </p:nvSpPr>
        <p:spPr>
          <a:xfrm>
            <a:off x="6429768" y="873149"/>
            <a:ext cx="1013131" cy="438539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6330"/>
              <a:gd name="adj6" fmla="val -439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參數</a:t>
            </a:r>
          </a:p>
        </p:txBody>
      </p:sp>
    </p:spTree>
    <p:extLst>
      <p:ext uri="{BB962C8B-B14F-4D97-AF65-F5344CB8AC3E}">
        <p14:creationId xmlns:p14="http://schemas.microsoft.com/office/powerpoint/2010/main" val="24979943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36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48478" y="69574"/>
            <a:ext cx="4706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函</a:t>
            </a:r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數</a:t>
            </a:r>
            <a:r>
              <a:rPr lang="zh-TW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的參數</a:t>
            </a:r>
            <a:r>
              <a:rPr lang="en-US" altLang="zh-TW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觀察變數的有效範圍</a:t>
            </a:r>
          </a:p>
        </p:txBody>
      </p:sp>
      <p:sp>
        <p:nvSpPr>
          <p:cNvPr id="4" name="矩形 3"/>
          <p:cNvSpPr/>
          <p:nvPr/>
        </p:nvSpPr>
        <p:spPr>
          <a:xfrm>
            <a:off x="294581" y="1197126"/>
            <a:ext cx="5721625" cy="203132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TW" altLang="en-US" sz="1400" dirty="0"/>
              <a:t>x = 10 </a:t>
            </a:r>
          </a:p>
          <a:p>
            <a:r>
              <a:rPr lang="zh-TW" altLang="en-US" sz="1400" dirty="0"/>
              <a:t>z = [] #空清單</a:t>
            </a:r>
          </a:p>
          <a:p>
            <a:r>
              <a:rPr lang="zh-TW" altLang="en-US" sz="1400" dirty="0"/>
              <a:t>def switchX(x,y,z):</a:t>
            </a:r>
          </a:p>
          <a:p>
            <a:r>
              <a:rPr lang="zh-TW" altLang="en-US" sz="1400" dirty="0"/>
              <a:t>    y = 2 * x</a:t>
            </a:r>
          </a:p>
          <a:p>
            <a:r>
              <a:rPr lang="zh-TW" altLang="en-US" sz="1400" dirty="0"/>
              <a:t>    z.append(x)</a:t>
            </a:r>
          </a:p>
          <a:p>
            <a:r>
              <a:rPr lang="zh-TW" altLang="en-US" sz="1400" dirty="0"/>
              <a:t>    z.append(y)</a:t>
            </a:r>
          </a:p>
          <a:p>
            <a:r>
              <a:rPr lang="zh-TW" altLang="en-US" sz="1400" dirty="0"/>
              <a:t>    return x+y</a:t>
            </a:r>
          </a:p>
          <a:p>
            <a:r>
              <a:rPr lang="zh-TW" altLang="en-US" sz="1400" dirty="0"/>
              <a:t>y = switchX(x,20,z)</a:t>
            </a:r>
          </a:p>
          <a:p>
            <a:r>
              <a:rPr lang="zh-TW" altLang="en-US" sz="1400" dirty="0"/>
              <a:t>print("x={0}, y={1}, z={2}".format(x, y, z))</a:t>
            </a:r>
          </a:p>
        </p:txBody>
      </p:sp>
      <p:sp>
        <p:nvSpPr>
          <p:cNvPr id="5" name="矩形 4"/>
          <p:cNvSpPr/>
          <p:nvPr/>
        </p:nvSpPr>
        <p:spPr>
          <a:xfrm>
            <a:off x="8218003" y="880370"/>
            <a:ext cx="3279913" cy="1953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zh-TW" sz="2000" dirty="0" err="1">
                <a:solidFill>
                  <a:srgbClr val="FF0000"/>
                </a:solidFill>
              </a:rPr>
              <a:t>switchX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圓角矩形 5"/>
          <p:cNvSpPr/>
          <p:nvPr/>
        </p:nvSpPr>
        <p:spPr>
          <a:xfrm>
            <a:off x="6259007" y="1022831"/>
            <a:ext cx="844826" cy="4770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70C0"/>
                </a:solidFill>
              </a:rPr>
              <a:t>x = 10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7" name="圓角矩形 6"/>
          <p:cNvSpPr/>
          <p:nvPr/>
        </p:nvSpPr>
        <p:spPr>
          <a:xfrm>
            <a:off x="9647583" y="3080841"/>
            <a:ext cx="1850333" cy="4770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70C0"/>
                </a:solidFill>
              </a:rPr>
              <a:t>z = [10,20,</a:t>
            </a:r>
            <a:r>
              <a:rPr lang="en-US" altLang="zh-TW" dirty="0">
                <a:solidFill>
                  <a:srgbClr val="7030A0"/>
                </a:solidFill>
              </a:rPr>
              <a:t>10,20</a:t>
            </a:r>
            <a:r>
              <a:rPr lang="en-US" altLang="zh-TW" dirty="0">
                <a:solidFill>
                  <a:srgbClr val="0070C0"/>
                </a:solidFill>
              </a:rPr>
              <a:t>]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8340585" y="1022831"/>
            <a:ext cx="844826" cy="4770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70C0"/>
                </a:solidFill>
              </a:rPr>
              <a:t>x = 10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8342240" y="1653082"/>
            <a:ext cx="844826" cy="4770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70C0"/>
                </a:solidFill>
              </a:rPr>
              <a:t>y = 20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10" name="圓角矩形 9"/>
          <p:cNvSpPr/>
          <p:nvPr/>
        </p:nvSpPr>
        <p:spPr>
          <a:xfrm>
            <a:off x="9761881" y="2212789"/>
            <a:ext cx="844826" cy="477078"/>
          </a:xfrm>
          <a:prstGeom prst="roundRect">
            <a:avLst/>
          </a:prstGeom>
          <a:noFill/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70C0"/>
                </a:solidFill>
              </a:rPr>
              <a:t>z 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12" name="直線單箭頭接點 11"/>
          <p:cNvCxnSpPr/>
          <p:nvPr/>
        </p:nvCxnSpPr>
        <p:spPr>
          <a:xfrm>
            <a:off x="10184294" y="2689867"/>
            <a:ext cx="0" cy="5068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圓角矩形 14"/>
          <p:cNvSpPr/>
          <p:nvPr/>
        </p:nvSpPr>
        <p:spPr>
          <a:xfrm>
            <a:off x="8341978" y="2252865"/>
            <a:ext cx="1227482" cy="4770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70C0"/>
                </a:solidFill>
              </a:rPr>
              <a:t>return 30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flipH="1" flipV="1">
            <a:off x="7602712" y="2531811"/>
            <a:ext cx="734206" cy="72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770882" y="2827859"/>
            <a:ext cx="2234907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x=10, y=30, z=[10, 20]</a:t>
            </a:r>
          </a:p>
        </p:txBody>
      </p:sp>
      <p:sp>
        <p:nvSpPr>
          <p:cNvPr id="21" name="矩形 20"/>
          <p:cNvSpPr/>
          <p:nvPr/>
        </p:nvSpPr>
        <p:spPr>
          <a:xfrm>
            <a:off x="332960" y="3644146"/>
            <a:ext cx="5806107" cy="22467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400" dirty="0"/>
              <a:t>g = 0</a:t>
            </a:r>
          </a:p>
          <a:p>
            <a:r>
              <a:rPr lang="zh-TW" altLang="en-US" sz="1400" dirty="0"/>
              <a:t>def switchY(x,y,z):</a:t>
            </a:r>
          </a:p>
          <a:p>
            <a:r>
              <a:rPr lang="zh-TW" altLang="en-US" sz="1400" dirty="0">
                <a:solidFill>
                  <a:srgbClr val="FF0000"/>
                </a:solidFill>
              </a:rPr>
              <a:t>    global </a:t>
            </a:r>
            <a:r>
              <a:rPr lang="zh-TW" altLang="en-US" sz="1400" dirty="0"/>
              <a:t>g                  </a:t>
            </a:r>
            <a:r>
              <a:rPr lang="en-US" altLang="zh-TW" sz="1400" dirty="0">
                <a:solidFill>
                  <a:srgbClr val="00B050"/>
                </a:solidFill>
              </a:rPr>
              <a:t>#</a:t>
            </a:r>
            <a:r>
              <a:rPr lang="zh-TW" altLang="en-US" sz="1400" dirty="0">
                <a:solidFill>
                  <a:srgbClr val="00B050"/>
                </a:solidFill>
              </a:rPr>
              <a:t> 宣告使用外圍的</a:t>
            </a:r>
            <a:r>
              <a:rPr lang="en-US" altLang="zh-TW" sz="1400" dirty="0">
                <a:solidFill>
                  <a:srgbClr val="00B050"/>
                </a:solidFill>
              </a:rPr>
              <a:t>g(</a:t>
            </a:r>
            <a:r>
              <a:rPr lang="zh-TW" altLang="en-US" sz="1400" dirty="0">
                <a:solidFill>
                  <a:srgbClr val="00B050"/>
                </a:solidFill>
              </a:rPr>
              <a:t>共用記憶體</a:t>
            </a:r>
            <a:r>
              <a:rPr lang="en-US" altLang="zh-TW" sz="1400" dirty="0">
                <a:solidFill>
                  <a:srgbClr val="00B050"/>
                </a:solidFill>
              </a:rPr>
              <a:t>)</a:t>
            </a:r>
            <a:endParaRPr lang="zh-TW" altLang="en-US" sz="1400" dirty="0">
              <a:solidFill>
                <a:srgbClr val="00B050"/>
              </a:solidFill>
            </a:endParaRPr>
          </a:p>
          <a:p>
            <a:r>
              <a:rPr lang="zh-TW" altLang="en-US" sz="1400" dirty="0"/>
              <a:t>    y = </a:t>
            </a:r>
            <a:r>
              <a:rPr lang="en-US" altLang="zh-TW" sz="1400" dirty="0"/>
              <a:t>(</a:t>
            </a:r>
            <a:r>
              <a:rPr lang="en-US" altLang="zh-TW" sz="1400" dirty="0" err="1"/>
              <a:t>x+y</a:t>
            </a:r>
            <a:r>
              <a:rPr lang="en-US" altLang="zh-TW" sz="1400" dirty="0"/>
              <a:t>)*2</a:t>
            </a:r>
            <a:endParaRPr lang="zh-TW" altLang="en-US" sz="1400" dirty="0"/>
          </a:p>
          <a:p>
            <a:r>
              <a:rPr lang="zh-TW" altLang="en-US" sz="1400" dirty="0"/>
              <a:t>    z.append(x)</a:t>
            </a:r>
          </a:p>
          <a:p>
            <a:r>
              <a:rPr lang="zh-TW" altLang="en-US" sz="1400" dirty="0"/>
              <a:t>    z.append(y)</a:t>
            </a:r>
          </a:p>
          <a:p>
            <a:r>
              <a:rPr lang="zh-TW" altLang="en-US" sz="1400" dirty="0"/>
              <a:t>    g = x+y</a:t>
            </a:r>
          </a:p>
          <a:p>
            <a:r>
              <a:rPr lang="zh-TW" altLang="en-US" sz="1400" dirty="0"/>
              <a:t>    return </a:t>
            </a:r>
            <a:r>
              <a:rPr lang="en-US" altLang="zh-TW" sz="1400" dirty="0"/>
              <a:t>g</a:t>
            </a:r>
            <a:r>
              <a:rPr lang="zh-TW" altLang="en-US" sz="1400" dirty="0"/>
              <a:t>                </a:t>
            </a:r>
            <a:r>
              <a:rPr lang="en-US" altLang="zh-TW" sz="1400" dirty="0">
                <a:solidFill>
                  <a:srgbClr val="00B050"/>
                </a:solidFill>
              </a:rPr>
              <a:t>#</a:t>
            </a:r>
            <a:r>
              <a:rPr lang="zh-TW" altLang="en-US" sz="1400" dirty="0">
                <a:solidFill>
                  <a:srgbClr val="00B050"/>
                </a:solidFill>
              </a:rPr>
              <a:t>回傳值給呼叫的變數</a:t>
            </a:r>
          </a:p>
          <a:p>
            <a:r>
              <a:rPr lang="zh-TW" altLang="en-US" sz="1400" dirty="0"/>
              <a:t>y = switchY(x,20,z)</a:t>
            </a:r>
          </a:p>
          <a:p>
            <a:r>
              <a:rPr lang="zh-TW" altLang="en-US" sz="1400" dirty="0"/>
              <a:t>print("x={0}, y={1}, z={2}, g={3}".format(x, y, z,g))</a:t>
            </a:r>
          </a:p>
        </p:txBody>
      </p:sp>
      <p:sp>
        <p:nvSpPr>
          <p:cNvPr id="22" name="矩形 21"/>
          <p:cNvSpPr/>
          <p:nvPr/>
        </p:nvSpPr>
        <p:spPr>
          <a:xfrm>
            <a:off x="2728103" y="5939277"/>
            <a:ext cx="344036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x=10, y=</a:t>
            </a:r>
            <a:r>
              <a:rPr lang="en-US" altLang="zh-TW" dirty="0">
                <a:solidFill>
                  <a:schemeClr val="bg1"/>
                </a:solidFill>
              </a:rPr>
              <a:t>7</a:t>
            </a:r>
            <a:r>
              <a:rPr lang="zh-TW" altLang="en-US" dirty="0">
                <a:solidFill>
                  <a:schemeClr val="bg1"/>
                </a:solidFill>
              </a:rPr>
              <a:t>0, z=[</a:t>
            </a:r>
            <a:r>
              <a:rPr lang="en-US" altLang="zh-TW" dirty="0">
                <a:solidFill>
                  <a:schemeClr val="bg1"/>
                </a:solidFill>
              </a:rPr>
              <a:t>10,20</a:t>
            </a:r>
            <a:r>
              <a:rPr lang="zh-TW" altLang="en-US" dirty="0">
                <a:solidFill>
                  <a:schemeClr val="bg1"/>
                </a:solidFill>
              </a:rPr>
              <a:t>, 10, </a:t>
            </a:r>
            <a:r>
              <a:rPr lang="en-US" altLang="zh-TW" dirty="0">
                <a:solidFill>
                  <a:schemeClr val="bg1"/>
                </a:solidFill>
              </a:rPr>
              <a:t>6</a:t>
            </a:r>
            <a:r>
              <a:rPr lang="zh-TW" altLang="en-US" dirty="0">
                <a:solidFill>
                  <a:schemeClr val="bg1"/>
                </a:solidFill>
              </a:rPr>
              <a:t>0], g=</a:t>
            </a:r>
            <a:r>
              <a:rPr lang="en-US" altLang="zh-TW" dirty="0">
                <a:solidFill>
                  <a:schemeClr val="bg1"/>
                </a:solidFill>
              </a:rPr>
              <a:t>7</a:t>
            </a:r>
            <a:r>
              <a:rPr lang="zh-TW" alt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4" name="直線單箭頭接點 23"/>
          <p:cNvCxnSpPr>
            <a:endCxn id="8" idx="1"/>
          </p:cNvCxnSpPr>
          <p:nvPr/>
        </p:nvCxnSpPr>
        <p:spPr>
          <a:xfrm>
            <a:off x="7130655" y="1239676"/>
            <a:ext cx="1209930" cy="2169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圓角矩形 30"/>
          <p:cNvSpPr/>
          <p:nvPr/>
        </p:nvSpPr>
        <p:spPr>
          <a:xfrm>
            <a:off x="6688585" y="5582443"/>
            <a:ext cx="844826" cy="4770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70C0"/>
                </a:solidFill>
              </a:rPr>
              <a:t>g = 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218003" y="3734949"/>
            <a:ext cx="3279913" cy="25193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altLang="zh-TW" sz="2000" dirty="0" err="1">
                <a:solidFill>
                  <a:srgbClr val="FF0000"/>
                </a:solidFill>
              </a:rPr>
              <a:t>switchY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8385402" y="4346980"/>
            <a:ext cx="1184057" cy="4770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70C0"/>
                </a:solidFill>
              </a:rPr>
              <a:t>x = 10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39" name="肘形接點 38"/>
          <p:cNvCxnSpPr>
            <a:stCxn id="6" idx="2"/>
            <a:endCxn id="36" idx="1"/>
          </p:cNvCxnSpPr>
          <p:nvPr/>
        </p:nvCxnSpPr>
        <p:spPr>
          <a:xfrm rot="16200000" flipH="1">
            <a:off x="5990606" y="2190723"/>
            <a:ext cx="3085610" cy="1703982"/>
          </a:xfrm>
          <a:prstGeom prst="bentConnector2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圓角矩形 13"/>
          <p:cNvSpPr/>
          <p:nvPr/>
        </p:nvSpPr>
        <p:spPr>
          <a:xfrm>
            <a:off x="6755356" y="2351362"/>
            <a:ext cx="844826" cy="47707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70C0"/>
                </a:solidFill>
              </a:rPr>
              <a:t>y = 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6" name="文字方塊 45"/>
          <p:cNvSpPr txBox="1"/>
          <p:nvPr/>
        </p:nvSpPr>
        <p:spPr>
          <a:xfrm>
            <a:off x="7352850" y="883468"/>
            <a:ext cx="627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copy</a:t>
            </a:r>
            <a:endParaRPr lang="zh-TW" altLang="en-US" dirty="0"/>
          </a:p>
        </p:txBody>
      </p:sp>
      <p:sp>
        <p:nvSpPr>
          <p:cNvPr id="47" name="文字方塊 46"/>
          <p:cNvSpPr txBox="1"/>
          <p:nvPr/>
        </p:nvSpPr>
        <p:spPr>
          <a:xfrm>
            <a:off x="7504980" y="35905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70</a:t>
            </a:r>
            <a:endParaRPr lang="zh-TW" altLang="en-US" dirty="0"/>
          </a:p>
        </p:txBody>
      </p:sp>
      <p:sp>
        <p:nvSpPr>
          <p:cNvPr id="48" name="圓角矩形 47"/>
          <p:cNvSpPr/>
          <p:nvPr/>
        </p:nvSpPr>
        <p:spPr>
          <a:xfrm>
            <a:off x="8385403" y="4953836"/>
            <a:ext cx="1184056" cy="4770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70C0"/>
                </a:solidFill>
              </a:rPr>
              <a:t>y = 60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9" name="圓角矩形 48"/>
          <p:cNvSpPr/>
          <p:nvPr/>
        </p:nvSpPr>
        <p:spPr>
          <a:xfrm>
            <a:off x="9776119" y="4281176"/>
            <a:ext cx="844826" cy="477078"/>
          </a:xfrm>
          <a:prstGeom prst="roundRect">
            <a:avLst/>
          </a:prstGeom>
          <a:noFill/>
          <a:ln>
            <a:solidFill>
              <a:srgbClr val="FF0000"/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70C0"/>
                </a:solidFill>
              </a:rPr>
              <a:t>z 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50" name="直線單箭頭接點 49"/>
          <p:cNvCxnSpPr/>
          <p:nvPr/>
        </p:nvCxnSpPr>
        <p:spPr>
          <a:xfrm flipH="1" flipV="1">
            <a:off x="10198532" y="3590504"/>
            <a:ext cx="9938" cy="6608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圓角矩形 52"/>
          <p:cNvSpPr/>
          <p:nvPr/>
        </p:nvSpPr>
        <p:spPr>
          <a:xfrm>
            <a:off x="8385403" y="5550184"/>
            <a:ext cx="1184056" cy="47707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70C0"/>
                </a:solidFill>
              </a:rPr>
              <a:t>g = </a:t>
            </a:r>
            <a:r>
              <a:rPr lang="en-US" altLang="zh-TW" dirty="0" err="1">
                <a:solidFill>
                  <a:srgbClr val="0070C0"/>
                </a:solidFill>
              </a:rPr>
              <a:t>x+y</a:t>
            </a:r>
            <a:endParaRPr lang="zh-TW" altLang="en-US" dirty="0">
              <a:solidFill>
                <a:srgbClr val="0070C0"/>
              </a:solidFill>
            </a:endParaRPr>
          </a:p>
        </p:txBody>
      </p:sp>
      <p:cxnSp>
        <p:nvCxnSpPr>
          <p:cNvPr id="54" name="直線單箭頭接點 53"/>
          <p:cNvCxnSpPr>
            <a:stCxn id="53" idx="1"/>
          </p:cNvCxnSpPr>
          <p:nvPr/>
        </p:nvCxnSpPr>
        <p:spPr>
          <a:xfrm flipH="1" flipV="1">
            <a:off x="7526247" y="5768277"/>
            <a:ext cx="859156" cy="204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圓角矩形 56"/>
          <p:cNvSpPr/>
          <p:nvPr/>
        </p:nvSpPr>
        <p:spPr>
          <a:xfrm>
            <a:off x="8380378" y="3787799"/>
            <a:ext cx="1189082" cy="47707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rgbClr val="0070C0"/>
                </a:solidFill>
              </a:rPr>
              <a:t>return 70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62" name="文字方塊 61"/>
          <p:cNvSpPr txBox="1"/>
          <p:nvPr/>
        </p:nvSpPr>
        <p:spPr>
          <a:xfrm>
            <a:off x="7646523" y="21491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30</a:t>
            </a:r>
            <a:endParaRPr lang="zh-TW" altLang="en-US" dirty="0"/>
          </a:p>
        </p:txBody>
      </p:sp>
      <p:cxnSp>
        <p:nvCxnSpPr>
          <p:cNvPr id="64" name="肘形接點 63"/>
          <p:cNvCxnSpPr>
            <a:stCxn id="57" idx="1"/>
            <a:endCxn id="14" idx="2"/>
          </p:cNvCxnSpPr>
          <p:nvPr/>
        </p:nvCxnSpPr>
        <p:spPr>
          <a:xfrm rot="10800000">
            <a:off x="7177770" y="2828440"/>
            <a:ext cx="1202609" cy="11978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/>
          <p:cNvSpPr txBox="1"/>
          <p:nvPr/>
        </p:nvSpPr>
        <p:spPr>
          <a:xfrm>
            <a:off x="7745855" y="54119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70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01994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518863" y="1633669"/>
            <a:ext cx="66691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err="1"/>
              <a:t>def</a:t>
            </a:r>
            <a:r>
              <a:rPr lang="en-US" altLang="zh-TW" sz="1400" dirty="0"/>
              <a:t> fun1(a, b, *c):   </a:t>
            </a:r>
            <a:r>
              <a:rPr lang="en-US" altLang="zh-TW" sz="1400" dirty="0">
                <a:solidFill>
                  <a:srgbClr val="00B050"/>
                </a:solidFill>
              </a:rPr>
              <a:t>#</a:t>
            </a:r>
            <a:r>
              <a:rPr lang="en-US" altLang="zh-TW" sz="1400" dirty="0">
                <a:solidFill>
                  <a:srgbClr val="0070C0"/>
                </a:solidFill>
              </a:rPr>
              <a:t> </a:t>
            </a:r>
            <a:r>
              <a:rPr lang="en-US" altLang="zh-TW" sz="1400" dirty="0">
                <a:solidFill>
                  <a:srgbClr val="FF0000"/>
                </a:solidFill>
              </a:rPr>
              <a:t>*</a:t>
            </a:r>
            <a:r>
              <a:rPr lang="zh-TW" altLang="en-US" sz="1400" dirty="0">
                <a:solidFill>
                  <a:srgbClr val="00B050"/>
                </a:solidFill>
              </a:rPr>
              <a:t>功能</a:t>
            </a:r>
            <a:r>
              <a:rPr lang="en-US" altLang="zh-TW" sz="1400" dirty="0">
                <a:solidFill>
                  <a:srgbClr val="00B050"/>
                </a:solidFill>
              </a:rPr>
              <a:t>: </a:t>
            </a:r>
            <a:r>
              <a:rPr lang="zh-TW" altLang="en-US" sz="1400" dirty="0">
                <a:solidFill>
                  <a:srgbClr val="00B050"/>
                </a:solidFill>
              </a:rPr>
              <a:t>將</a:t>
            </a:r>
            <a:r>
              <a:rPr lang="en-US" altLang="zh-TW" sz="1400" dirty="0">
                <a:solidFill>
                  <a:srgbClr val="00B050"/>
                </a:solidFill>
              </a:rPr>
              <a:t>c</a:t>
            </a:r>
            <a:r>
              <a:rPr lang="zh-TW" altLang="en-US" sz="1400" dirty="0">
                <a:solidFill>
                  <a:srgbClr val="00B050"/>
                </a:solidFill>
              </a:rPr>
              <a:t>當成</a:t>
            </a:r>
            <a:r>
              <a:rPr lang="en-US" altLang="zh-TW" sz="1400" dirty="0">
                <a:solidFill>
                  <a:srgbClr val="FF0000"/>
                </a:solidFill>
              </a:rPr>
              <a:t>tuple</a:t>
            </a:r>
          </a:p>
          <a:p>
            <a:r>
              <a:rPr lang="en-US" altLang="zh-TW" sz="1400" dirty="0"/>
              <a:t>       print(a, b, c)</a:t>
            </a:r>
          </a:p>
          <a:p>
            <a:r>
              <a:rPr lang="en-US" altLang="zh-TW" sz="1400" dirty="0"/>
              <a:t>fun1(100, 200, '1,2.3')  </a:t>
            </a:r>
          </a:p>
          <a:p>
            <a:r>
              <a:rPr lang="en-US" altLang="zh-TW" sz="1400" dirty="0"/>
              <a:t>fun1(100, 200, 300, 400, 500, 600)  </a:t>
            </a:r>
          </a:p>
          <a:p>
            <a:endParaRPr lang="en-US" altLang="zh-TW" sz="1400" dirty="0"/>
          </a:p>
          <a:p>
            <a:r>
              <a:rPr lang="en-US" altLang="zh-TW" sz="1400" dirty="0" err="1"/>
              <a:t>def</a:t>
            </a:r>
            <a:r>
              <a:rPr lang="en-US" altLang="zh-TW" sz="1400" dirty="0"/>
              <a:t> fun2(a, b, **c): </a:t>
            </a:r>
            <a:r>
              <a:rPr lang="en-US" altLang="zh-TW" sz="1400" dirty="0">
                <a:solidFill>
                  <a:srgbClr val="00B050"/>
                </a:solidFill>
              </a:rPr>
              <a:t>#</a:t>
            </a:r>
            <a:r>
              <a:rPr lang="en-US" altLang="zh-TW" sz="1400" dirty="0">
                <a:solidFill>
                  <a:srgbClr val="FF0000"/>
                </a:solidFill>
              </a:rPr>
              <a:t>**</a:t>
            </a:r>
            <a:r>
              <a:rPr lang="zh-TW" altLang="en-US" sz="1400" dirty="0">
                <a:solidFill>
                  <a:srgbClr val="00B050"/>
                </a:solidFill>
              </a:rPr>
              <a:t>功能</a:t>
            </a:r>
            <a:r>
              <a:rPr lang="en-US" altLang="zh-TW" sz="1400" dirty="0">
                <a:solidFill>
                  <a:srgbClr val="00B050"/>
                </a:solidFill>
              </a:rPr>
              <a:t>:</a:t>
            </a:r>
            <a:r>
              <a:rPr lang="zh-TW" altLang="en-US" sz="1400" dirty="0">
                <a:solidFill>
                  <a:srgbClr val="00B050"/>
                </a:solidFill>
              </a:rPr>
              <a:t>將</a:t>
            </a:r>
            <a:r>
              <a:rPr lang="en-US" altLang="zh-TW" sz="1400" dirty="0">
                <a:solidFill>
                  <a:srgbClr val="00B050"/>
                </a:solidFill>
              </a:rPr>
              <a:t>c</a:t>
            </a:r>
            <a:r>
              <a:rPr lang="zh-TW" altLang="en-US" sz="1400" dirty="0">
                <a:solidFill>
                  <a:srgbClr val="00B050"/>
                </a:solidFill>
              </a:rPr>
              <a:t>當成</a:t>
            </a:r>
            <a:r>
              <a:rPr lang="en-US" altLang="zh-TW" sz="1400" dirty="0" err="1">
                <a:solidFill>
                  <a:srgbClr val="FF0000"/>
                </a:solidFill>
              </a:rPr>
              <a:t>dict</a:t>
            </a:r>
            <a:endParaRPr lang="en-US" altLang="zh-TW" sz="1400" dirty="0">
              <a:solidFill>
                <a:srgbClr val="FF0000"/>
              </a:solidFill>
            </a:endParaRPr>
          </a:p>
          <a:p>
            <a:r>
              <a:rPr lang="en-US" altLang="zh-TW" sz="1400" dirty="0"/>
              <a:t>       print(a, b, c)</a:t>
            </a:r>
          </a:p>
          <a:p>
            <a:r>
              <a:rPr lang="en-US" altLang="zh-TW" sz="1400" dirty="0"/>
              <a:t>fun2(100, 200, key1=100, key2=200)  </a:t>
            </a:r>
          </a:p>
          <a:p>
            <a:r>
              <a:rPr lang="en-US" altLang="zh-TW" sz="1400" dirty="0"/>
              <a:t>   </a:t>
            </a:r>
            <a:endParaRPr lang="zh-TW" altLang="en-US" sz="1400" dirty="0"/>
          </a:p>
        </p:txBody>
      </p:sp>
      <p:sp>
        <p:nvSpPr>
          <p:cNvPr id="4" name="矩形 3"/>
          <p:cNvSpPr/>
          <p:nvPr/>
        </p:nvSpPr>
        <p:spPr>
          <a:xfrm>
            <a:off x="5306211" y="1827986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zh-TW" altLang="en-US" dirty="0">
                <a:solidFill>
                  <a:srgbClr val="FFFF00"/>
                </a:solidFill>
              </a:rPr>
              <a:t>100 200 ('1,2.3',)</a:t>
            </a:r>
          </a:p>
          <a:p>
            <a:pPr>
              <a:lnSpc>
                <a:spcPct val="200000"/>
              </a:lnSpc>
            </a:pPr>
            <a:r>
              <a:rPr lang="zh-TW" altLang="en-US" dirty="0">
                <a:solidFill>
                  <a:srgbClr val="FFFF00"/>
                </a:solidFill>
              </a:rPr>
              <a:t>100 200 </a:t>
            </a:r>
            <a:r>
              <a:rPr lang="zh-TW" altLang="en-US" dirty="0">
                <a:solidFill>
                  <a:srgbClr val="FF0000"/>
                </a:solidFill>
              </a:rPr>
              <a:t>(300, 400, 500, 600)</a:t>
            </a:r>
          </a:p>
          <a:p>
            <a:pPr>
              <a:lnSpc>
                <a:spcPct val="200000"/>
              </a:lnSpc>
            </a:pPr>
            <a:r>
              <a:rPr lang="zh-TW" altLang="en-US" dirty="0">
                <a:solidFill>
                  <a:srgbClr val="FFFF00"/>
                </a:solidFill>
              </a:rPr>
              <a:t>100 200 </a:t>
            </a:r>
            <a:r>
              <a:rPr lang="zh-TW" altLang="en-US" dirty="0">
                <a:solidFill>
                  <a:srgbClr val="FF0000"/>
                </a:solidFill>
              </a:rPr>
              <a:t>{</a:t>
            </a:r>
            <a:r>
              <a:rPr lang="zh-TW" altLang="en-US" dirty="0">
                <a:solidFill>
                  <a:srgbClr val="FFC000"/>
                </a:solidFill>
              </a:rPr>
              <a:t>'key1'</a:t>
            </a:r>
            <a:r>
              <a:rPr lang="zh-TW" altLang="en-US" dirty="0">
                <a:solidFill>
                  <a:srgbClr val="FFFF00"/>
                </a:solidFill>
              </a:rPr>
              <a:t>: 100, </a:t>
            </a:r>
            <a:r>
              <a:rPr lang="zh-TW" altLang="en-US" dirty="0">
                <a:solidFill>
                  <a:srgbClr val="FFC000"/>
                </a:solidFill>
              </a:rPr>
              <a:t>'key2'</a:t>
            </a:r>
            <a:r>
              <a:rPr lang="zh-TW" altLang="en-US" dirty="0">
                <a:solidFill>
                  <a:srgbClr val="FFFF00"/>
                </a:solidFill>
              </a:rPr>
              <a:t>: 200</a:t>
            </a:r>
            <a:r>
              <a:rPr lang="zh-TW" altLang="en-US" dirty="0">
                <a:solidFill>
                  <a:srgbClr val="FF0000"/>
                </a:solidFill>
              </a:rPr>
              <a:t>}</a:t>
            </a:r>
          </a:p>
        </p:txBody>
      </p:sp>
      <p:cxnSp>
        <p:nvCxnSpPr>
          <p:cNvPr id="6" name="肘形接點 5"/>
          <p:cNvCxnSpPr>
            <a:cxnSpLocks/>
          </p:cNvCxnSpPr>
          <p:nvPr/>
        </p:nvCxnSpPr>
        <p:spPr>
          <a:xfrm>
            <a:off x="3405673" y="3283565"/>
            <a:ext cx="1744825" cy="127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接點 7"/>
          <p:cNvCxnSpPr>
            <a:cxnSpLocks/>
          </p:cNvCxnSpPr>
          <p:nvPr/>
        </p:nvCxnSpPr>
        <p:spPr>
          <a:xfrm>
            <a:off x="3209731" y="2416629"/>
            <a:ext cx="1950706" cy="3799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/>
          <p:cNvCxnSpPr>
            <a:cxnSpLocks/>
          </p:cNvCxnSpPr>
          <p:nvPr/>
        </p:nvCxnSpPr>
        <p:spPr>
          <a:xfrm>
            <a:off x="2369976" y="2190261"/>
            <a:ext cx="278052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9699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50851" y="12795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練習</a:t>
            </a:r>
            <a:r>
              <a:rPr lang="en-US" altLang="zh-TW" sz="2800" dirty="0"/>
              <a:t>:</a:t>
            </a:r>
            <a:r>
              <a:rPr lang="zh-TW" altLang="en-US" sz="2800" dirty="0"/>
              <a:t> 設計 </a:t>
            </a:r>
            <a:r>
              <a:rPr lang="en-US" altLang="zh-TW" sz="2800" dirty="0" err="1"/>
              <a:t>getMax</a:t>
            </a:r>
            <a:r>
              <a:rPr lang="en-US" altLang="zh-TW" sz="2800" dirty="0"/>
              <a:t>(), </a:t>
            </a:r>
            <a:r>
              <a:rPr lang="zh-TW" altLang="en-US" sz="2800" dirty="0"/>
              <a:t>傳入</a:t>
            </a:r>
            <a:r>
              <a:rPr lang="en-US" altLang="zh-TW" sz="2800" dirty="0"/>
              <a:t>3</a:t>
            </a:r>
            <a:r>
              <a:rPr lang="zh-TW" altLang="en-US" sz="2800" dirty="0"/>
              <a:t>個整數</a:t>
            </a:r>
            <a:r>
              <a:rPr lang="en-US" altLang="zh-TW" sz="2800" dirty="0"/>
              <a:t>, </a:t>
            </a:r>
            <a:r>
              <a:rPr lang="zh-TW" altLang="en-US" sz="2800" dirty="0"/>
              <a:t>傳回最大值      </a:t>
            </a:r>
            <a:br>
              <a:rPr lang="en-US" altLang="zh-TW" sz="2800" dirty="0"/>
            </a:br>
            <a:r>
              <a:rPr lang="en-US" altLang="zh-TW" sz="2800" dirty="0"/>
              <a:t>ex.  print(</a:t>
            </a:r>
            <a:r>
              <a:rPr lang="en-US" altLang="zh-TW" sz="2800" dirty="0" err="1"/>
              <a:t>getMax</a:t>
            </a:r>
            <a:r>
              <a:rPr lang="en-US" altLang="zh-TW" sz="2800" dirty="0"/>
              <a:t>(2,6,4))    </a:t>
            </a:r>
            <a:r>
              <a:rPr lang="en-US" altLang="zh-TW" sz="2800" dirty="0">
                <a:sym typeface="Wingdings" panose="05000000000000000000" pitchFamily="2" charset="2"/>
              </a:rPr>
              <a:t>  &gt;&gt;6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39285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973644" y="2943521"/>
            <a:ext cx="6562242" cy="48547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solidFill>
                  <a:srgbClr val="3366FF"/>
                </a:solidFill>
              </a:rPr>
              <a:t>常用內建函數與套裝模組</a:t>
            </a:r>
            <a:endParaRPr lang="en-US" altLang="zh-TW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6842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6250" y="388143"/>
            <a:ext cx="2481554" cy="511175"/>
          </a:xfrm>
        </p:spPr>
        <p:txBody>
          <a:bodyPr>
            <a:noAutofit/>
          </a:bodyPr>
          <a:lstStyle/>
          <a:p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程式結構</a:t>
            </a:r>
          </a:p>
        </p:txBody>
      </p:sp>
      <p:sp>
        <p:nvSpPr>
          <p:cNvPr id="3" name="文字方塊 2"/>
          <p:cNvSpPr txBox="1"/>
          <p:nvPr/>
        </p:nvSpPr>
        <p:spPr>
          <a:xfrm>
            <a:off x="3067050" y="1204912"/>
            <a:ext cx="706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p1.py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3067050" y="1674257"/>
            <a:ext cx="6610350" cy="47551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TW" dirty="0">
                <a:solidFill>
                  <a:srgbClr val="0070C0"/>
                </a:solidFill>
              </a:rPr>
              <a:t>import p2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gvar1=1, gvar2=100  </a:t>
            </a:r>
            <a:r>
              <a:rPr lang="en-US" altLang="zh-TW" dirty="0">
                <a:solidFill>
                  <a:srgbClr val="FF0000"/>
                </a:solidFill>
              </a:rPr>
              <a:t>#</a:t>
            </a:r>
            <a:r>
              <a:rPr lang="zh-TW" altLang="en-US" dirty="0">
                <a:solidFill>
                  <a:srgbClr val="FF0000"/>
                </a:solidFill>
              </a:rPr>
              <a:t>全域變數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. . .</a:t>
            </a:r>
          </a:p>
          <a:p>
            <a:r>
              <a:rPr lang="en-US" altLang="zh-TW" dirty="0" err="1">
                <a:solidFill>
                  <a:srgbClr val="0070C0"/>
                </a:solidFill>
              </a:rPr>
              <a:t>def</a:t>
            </a:r>
            <a:r>
              <a:rPr lang="en-US" altLang="zh-TW" dirty="0">
                <a:solidFill>
                  <a:srgbClr val="0070C0"/>
                </a:solidFill>
              </a:rPr>
              <a:t> func1(para1, para2, . .)</a:t>
            </a:r>
            <a:r>
              <a:rPr lang="en-US" altLang="zh-TW" dirty="0">
                <a:solidFill>
                  <a:srgbClr val="FF0000"/>
                </a:solidFill>
              </a:rPr>
              <a:t> #</a:t>
            </a:r>
            <a:r>
              <a:rPr lang="zh-TW" altLang="en-US" dirty="0">
                <a:solidFill>
                  <a:srgbClr val="FF0000"/>
                </a:solidFill>
              </a:rPr>
              <a:t>函數</a:t>
            </a:r>
            <a:r>
              <a:rPr lang="en-US" altLang="zh-TW" dirty="0">
                <a:solidFill>
                  <a:srgbClr val="FF0000"/>
                </a:solidFill>
              </a:rPr>
              <a:t>func1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        . . . . </a:t>
            </a:r>
          </a:p>
          <a:p>
            <a:r>
              <a:rPr lang="en-US" altLang="zh-TW" dirty="0" err="1">
                <a:solidFill>
                  <a:srgbClr val="0070C0"/>
                </a:solidFill>
              </a:rPr>
              <a:t>def</a:t>
            </a:r>
            <a:r>
              <a:rPr lang="en-US" altLang="zh-TW" dirty="0">
                <a:solidFill>
                  <a:srgbClr val="0070C0"/>
                </a:solidFill>
              </a:rPr>
              <a:t> func2(para1, para2, . .)</a:t>
            </a:r>
            <a:r>
              <a:rPr lang="en-US" altLang="zh-TW" dirty="0">
                <a:solidFill>
                  <a:srgbClr val="FF0000"/>
                </a:solidFill>
              </a:rPr>
              <a:t> # </a:t>
            </a:r>
            <a:r>
              <a:rPr lang="zh-TW" altLang="en-US" dirty="0">
                <a:solidFill>
                  <a:srgbClr val="FF0000"/>
                </a:solidFill>
              </a:rPr>
              <a:t>函數</a:t>
            </a:r>
            <a:r>
              <a:rPr lang="en-US" altLang="zh-TW" dirty="0">
                <a:solidFill>
                  <a:srgbClr val="FF0000"/>
                </a:solidFill>
              </a:rPr>
              <a:t>func2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        . . . . </a:t>
            </a:r>
            <a:endParaRPr lang="zh-TW" altLang="en-US" dirty="0">
              <a:solidFill>
                <a:srgbClr val="0070C0"/>
              </a:solidFill>
            </a:endParaRPr>
          </a:p>
          <a:p>
            <a:r>
              <a:rPr lang="zh-TW" altLang="en-US" dirty="0">
                <a:solidFill>
                  <a:srgbClr val="0070C0"/>
                </a:solidFill>
              </a:rPr>
              <a:t>程式敘述 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zh-TW" altLang="en-US" dirty="0">
                <a:solidFill>
                  <a:srgbClr val="0070C0"/>
                </a:solidFill>
              </a:rPr>
              <a:t>程式敘述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zh-TW" altLang="en-US" dirty="0">
                <a:solidFill>
                  <a:srgbClr val="0070C0"/>
                </a:solidFill>
              </a:rPr>
              <a:t>程式敘述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 err="1">
                <a:solidFill>
                  <a:srgbClr val="0070C0"/>
                </a:solidFill>
              </a:rPr>
              <a:t>def</a:t>
            </a:r>
            <a:r>
              <a:rPr lang="en-US" altLang="zh-TW" dirty="0">
                <a:solidFill>
                  <a:srgbClr val="0070C0"/>
                </a:solidFill>
              </a:rPr>
              <a:t> </a:t>
            </a:r>
            <a:r>
              <a:rPr lang="en-US" altLang="zh-TW" dirty="0" err="1">
                <a:solidFill>
                  <a:srgbClr val="0070C0"/>
                </a:solidFill>
              </a:rPr>
              <a:t>funcN</a:t>
            </a:r>
            <a:r>
              <a:rPr lang="en-US" altLang="zh-TW" dirty="0">
                <a:solidFill>
                  <a:srgbClr val="0070C0"/>
                </a:solidFill>
              </a:rPr>
              <a:t>(para1, para2, . .)</a:t>
            </a:r>
            <a:r>
              <a:rPr lang="en-US" altLang="zh-TW" dirty="0">
                <a:solidFill>
                  <a:srgbClr val="FF0000"/>
                </a:solidFill>
              </a:rPr>
              <a:t> #</a:t>
            </a:r>
            <a:r>
              <a:rPr lang="zh-TW" altLang="en-US" dirty="0">
                <a:solidFill>
                  <a:srgbClr val="FF0000"/>
                </a:solidFill>
              </a:rPr>
              <a:t>函數</a:t>
            </a:r>
            <a:r>
              <a:rPr lang="en-US" altLang="zh-TW" dirty="0" err="1">
                <a:solidFill>
                  <a:srgbClr val="FF0000"/>
                </a:solidFill>
              </a:rPr>
              <a:t>funcN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        . . . . </a:t>
            </a:r>
          </a:p>
          <a:p>
            <a:r>
              <a:rPr lang="zh-TW" altLang="en-US" dirty="0">
                <a:solidFill>
                  <a:srgbClr val="0070C0"/>
                </a:solidFill>
              </a:rPr>
              <a:t>程式敘述</a:t>
            </a:r>
            <a:endParaRPr lang="en-US" altLang="zh-TW" dirty="0">
              <a:solidFill>
                <a:srgbClr val="0070C0"/>
              </a:solidFill>
            </a:endParaRPr>
          </a:p>
          <a:p>
            <a:r>
              <a:rPr lang="zh-TW" altLang="en-US" dirty="0">
                <a:solidFill>
                  <a:srgbClr val="0070C0"/>
                </a:solidFill>
              </a:rPr>
              <a:t>程式敘述</a:t>
            </a:r>
            <a:endParaRPr lang="en-US" altLang="zh-TW" dirty="0">
              <a:solidFill>
                <a:srgbClr val="0070C0"/>
              </a:solidFill>
            </a:endParaRPr>
          </a:p>
          <a:p>
            <a:endParaRPr lang="en-US" altLang="zh-TW" dirty="0">
              <a:solidFill>
                <a:srgbClr val="0070C0"/>
              </a:solidFill>
            </a:endParaRPr>
          </a:p>
          <a:p>
            <a:endParaRPr lang="zh-TW" altLang="en-US" dirty="0">
              <a:solidFill>
                <a:srgbClr val="0070C0"/>
              </a:solidFill>
            </a:endParaRPr>
          </a:p>
          <a:p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5" name="右大括弧 4"/>
          <p:cNvSpPr/>
          <p:nvPr/>
        </p:nvSpPr>
        <p:spPr>
          <a:xfrm>
            <a:off x="4162425" y="4270891"/>
            <a:ext cx="266700" cy="685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4659084" y="4429125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只能呼叫之前的</a:t>
            </a:r>
            <a:r>
              <a:rPr lang="en-US" altLang="zh-TW" dirty="0">
                <a:solidFill>
                  <a:srgbClr val="FF0000"/>
                </a:solidFill>
              </a:rPr>
              <a:t>func1, func2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" name="圖說文字: 折線 6">
            <a:extLst>
              <a:ext uri="{FF2B5EF4-FFF2-40B4-BE49-F238E27FC236}">
                <a16:creationId xmlns:a16="http://schemas.microsoft.com/office/drawing/2014/main" id="{0429E124-6BC9-4916-8466-594554CC07EB}"/>
              </a:ext>
            </a:extLst>
          </p:cNvPr>
          <p:cNvSpPr/>
          <p:nvPr/>
        </p:nvSpPr>
        <p:spPr>
          <a:xfrm>
            <a:off x="476250" y="1987420"/>
            <a:ext cx="1567154" cy="1203649"/>
          </a:xfrm>
          <a:prstGeom prst="borderCallout2">
            <a:avLst>
              <a:gd name="adj1" fmla="val 13324"/>
              <a:gd name="adj2" fmla="val 103004"/>
              <a:gd name="adj3" fmla="val -8382"/>
              <a:gd name="adj4" fmla="val 104792"/>
              <a:gd name="adj5" fmla="val -9981"/>
              <a:gd name="adj6" fmla="val 160527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將程式</a:t>
            </a:r>
            <a:r>
              <a:rPr lang="en-US" altLang="zh-TW" dirty="0"/>
              <a:t>p2.py</a:t>
            </a:r>
            <a:r>
              <a:rPr lang="zh-TW" altLang="en-US" dirty="0"/>
              <a:t>的相關變數 </a:t>
            </a:r>
            <a:r>
              <a:rPr lang="en-US" altLang="zh-TW" dirty="0"/>
              <a:t>,function</a:t>
            </a:r>
            <a:r>
              <a:rPr lang="zh-TW" altLang="en-US" dirty="0"/>
              <a:t>匯入使用</a:t>
            </a:r>
          </a:p>
        </p:txBody>
      </p:sp>
    </p:spTree>
    <p:extLst>
      <p:ext uri="{BB962C8B-B14F-4D97-AF65-F5344CB8AC3E}">
        <p14:creationId xmlns:p14="http://schemas.microsoft.com/office/powerpoint/2010/main" val="21631920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ED572E2-4820-4BBF-BC5F-10FCD0E4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51FD19F-DB8D-46B1-B94E-F5255BA18ED3}"/>
              </a:ext>
            </a:extLst>
          </p:cNvPr>
          <p:cNvSpPr txBox="1"/>
          <p:nvPr/>
        </p:nvSpPr>
        <p:spPr>
          <a:xfrm>
            <a:off x="510362" y="943581"/>
            <a:ext cx="4369982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id</a:t>
            </a:r>
            <a:r>
              <a:rPr lang="en-US" altLang="zh-TW" dirty="0"/>
              <a:t>(var)      </a:t>
            </a:r>
            <a:r>
              <a:rPr lang="en-US" altLang="zh-TW" dirty="0">
                <a:solidFill>
                  <a:srgbClr val="00B050"/>
                </a:solidFill>
                <a:sym typeface="Wingdings" panose="05000000000000000000" pitchFamily="2" charset="2"/>
              </a:rPr>
              <a:t>#</a:t>
            </a:r>
            <a:r>
              <a:rPr lang="zh-TW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 獲取變數</a:t>
            </a:r>
            <a:r>
              <a:rPr lang="en-US" altLang="zh-TW" dirty="0" err="1">
                <a:solidFill>
                  <a:srgbClr val="00B050"/>
                </a:solidFill>
                <a:sym typeface="Wingdings" panose="05000000000000000000" pitchFamily="2" charset="2"/>
              </a:rPr>
              <a:t>var</a:t>
            </a:r>
            <a:r>
              <a:rPr lang="zh-TW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的記憶體位址</a:t>
            </a:r>
            <a:endParaRPr lang="en-US" altLang="zh-TW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type</a:t>
            </a:r>
            <a:r>
              <a:rPr lang="en-US" altLang="zh-TW" dirty="0"/>
              <a:t>(var)  </a:t>
            </a:r>
            <a:r>
              <a:rPr lang="en-US" altLang="zh-TW" dirty="0">
                <a:solidFill>
                  <a:srgbClr val="00B050"/>
                </a:solidFill>
                <a:sym typeface="Wingdings" panose="05000000000000000000" pitchFamily="2" charset="2"/>
              </a:rPr>
              <a:t>#</a:t>
            </a:r>
            <a:r>
              <a:rPr lang="zh-TW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獲取變數</a:t>
            </a:r>
            <a:r>
              <a:rPr lang="en-US" altLang="zh-TW" dirty="0" err="1">
                <a:solidFill>
                  <a:srgbClr val="00B050"/>
                </a:solidFill>
                <a:sym typeface="Wingdings" panose="05000000000000000000" pitchFamily="2" charset="2"/>
              </a:rPr>
              <a:t>var</a:t>
            </a:r>
            <a:r>
              <a:rPr lang="zh-TW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的資料型態</a:t>
            </a:r>
            <a:endParaRPr lang="en-US" altLang="zh-TW" dirty="0">
              <a:solidFill>
                <a:srgbClr val="00B050"/>
              </a:solidFill>
            </a:endParaRPr>
          </a:p>
          <a:p>
            <a:r>
              <a:rPr lang="en-US" altLang="zh-TW" dirty="0"/>
              <a:t>ex: </a:t>
            </a:r>
          </a:p>
          <a:p>
            <a:r>
              <a:rPr lang="en-US" altLang="zh-TW" dirty="0"/>
              <a:t>var1 = 3000</a:t>
            </a:r>
          </a:p>
          <a:p>
            <a:r>
              <a:rPr lang="en-US" altLang="zh-TW" dirty="0"/>
              <a:t>var2 = 100.1</a:t>
            </a:r>
          </a:p>
          <a:p>
            <a:r>
              <a:rPr lang="en-US" altLang="zh-TW" dirty="0"/>
              <a:t>var3 = "Clark"</a:t>
            </a:r>
          </a:p>
          <a:p>
            <a:r>
              <a:rPr lang="en-US" altLang="zh-TW" dirty="0"/>
              <a:t>print(id(var1))</a:t>
            </a:r>
          </a:p>
          <a:p>
            <a:r>
              <a:rPr lang="en-US" altLang="zh-TW" dirty="0"/>
              <a:t>print(type(var1),type(var2),type(var3))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02A5A9C-41FE-41A3-BC96-D464A87B0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474" y="2161728"/>
            <a:ext cx="6097677" cy="1116307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A43214D5-7AD9-4B9E-8B45-84BA188C1106}"/>
              </a:ext>
            </a:extLst>
          </p:cNvPr>
          <p:cNvSpPr txBox="1"/>
          <p:nvPr/>
        </p:nvSpPr>
        <p:spPr>
          <a:xfrm>
            <a:off x="510362" y="261258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id()         type()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05762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2980DC-42BF-42CF-9E3A-90E289C6E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2780" y="2553154"/>
            <a:ext cx="5338665" cy="875846"/>
          </a:xfrm>
        </p:spPr>
        <p:txBody>
          <a:bodyPr>
            <a:normAutofit fontScale="90000"/>
          </a:bodyPr>
          <a:lstStyle/>
          <a:p>
            <a:pPr algn="ctr"/>
            <a:r>
              <a:rPr lang="zh-TW" altLang="en-US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算術  相關函數與模組</a:t>
            </a:r>
            <a:endParaRPr lang="zh-TW" altLang="en-US" dirty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92298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16AD0DD-C052-4784-B03F-511C32C7E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3" name="投影片編號版面配置區 1">
            <a:extLst>
              <a:ext uri="{FF2B5EF4-FFF2-40B4-BE49-F238E27FC236}">
                <a16:creationId xmlns:a16="http://schemas.microsoft.com/office/drawing/2014/main" id="{E26C20CF-3D93-4CD8-8B82-C39ABE4A7243}"/>
              </a:ext>
            </a:extLst>
          </p:cNvPr>
          <p:cNvSpPr txBox="1">
            <a:spLocks/>
          </p:cNvSpPr>
          <p:nvPr/>
        </p:nvSpPr>
        <p:spPr>
          <a:xfrm>
            <a:off x="9094119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EC3E62B-50EF-45A4-A180-A838A18D2658}" type="slidenum">
              <a:rPr lang="zh-TW" altLang="en-US" smtClean="0"/>
              <a:pPr/>
              <a:t>42</a:t>
            </a:fld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FB32F53-25C2-488F-83A8-6FE0881F00F7}"/>
              </a:ext>
            </a:extLst>
          </p:cNvPr>
          <p:cNvSpPr txBox="1"/>
          <p:nvPr/>
        </p:nvSpPr>
        <p:spPr>
          <a:xfrm>
            <a:off x="510362" y="943581"/>
            <a:ext cx="4369982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id</a:t>
            </a:r>
            <a:r>
              <a:rPr lang="en-US" altLang="zh-TW" dirty="0"/>
              <a:t>(var)      </a:t>
            </a:r>
            <a:r>
              <a:rPr lang="en-US" altLang="zh-TW" dirty="0">
                <a:solidFill>
                  <a:srgbClr val="00B050"/>
                </a:solidFill>
                <a:sym typeface="Wingdings" panose="05000000000000000000" pitchFamily="2" charset="2"/>
              </a:rPr>
              <a:t>#</a:t>
            </a:r>
            <a:r>
              <a:rPr lang="zh-TW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 獲取變數</a:t>
            </a:r>
            <a:r>
              <a:rPr lang="en-US" altLang="zh-TW" dirty="0" err="1">
                <a:solidFill>
                  <a:srgbClr val="00B050"/>
                </a:solidFill>
                <a:sym typeface="Wingdings" panose="05000000000000000000" pitchFamily="2" charset="2"/>
              </a:rPr>
              <a:t>var</a:t>
            </a:r>
            <a:r>
              <a:rPr lang="zh-TW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的記憶體位址</a:t>
            </a:r>
            <a:endParaRPr lang="en-US" altLang="zh-TW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type</a:t>
            </a:r>
            <a:r>
              <a:rPr lang="en-US" altLang="zh-TW" dirty="0"/>
              <a:t>(var)  </a:t>
            </a:r>
            <a:r>
              <a:rPr lang="en-US" altLang="zh-TW" dirty="0">
                <a:solidFill>
                  <a:srgbClr val="00B050"/>
                </a:solidFill>
                <a:sym typeface="Wingdings" panose="05000000000000000000" pitchFamily="2" charset="2"/>
              </a:rPr>
              <a:t>#</a:t>
            </a:r>
            <a:r>
              <a:rPr lang="zh-TW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獲取變數</a:t>
            </a:r>
            <a:r>
              <a:rPr lang="en-US" altLang="zh-TW" dirty="0" err="1">
                <a:solidFill>
                  <a:srgbClr val="00B050"/>
                </a:solidFill>
                <a:sym typeface="Wingdings" panose="05000000000000000000" pitchFamily="2" charset="2"/>
              </a:rPr>
              <a:t>var</a:t>
            </a:r>
            <a:r>
              <a:rPr lang="zh-TW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的資料型態</a:t>
            </a:r>
            <a:endParaRPr lang="en-US" altLang="zh-TW" dirty="0">
              <a:solidFill>
                <a:srgbClr val="00B050"/>
              </a:solidFill>
            </a:endParaRPr>
          </a:p>
          <a:p>
            <a:r>
              <a:rPr lang="en-US" altLang="zh-TW" dirty="0"/>
              <a:t>ex: </a:t>
            </a:r>
          </a:p>
          <a:p>
            <a:r>
              <a:rPr lang="en-US" altLang="zh-TW" dirty="0"/>
              <a:t>var1 = 3000</a:t>
            </a:r>
          </a:p>
          <a:p>
            <a:r>
              <a:rPr lang="en-US" altLang="zh-TW" dirty="0"/>
              <a:t>var2 = 100.1</a:t>
            </a:r>
          </a:p>
          <a:p>
            <a:r>
              <a:rPr lang="en-US" altLang="zh-TW" dirty="0"/>
              <a:t>var3 = "Clark"</a:t>
            </a:r>
          </a:p>
          <a:p>
            <a:r>
              <a:rPr lang="en-US" altLang="zh-TW" dirty="0"/>
              <a:t>print(id(var1))</a:t>
            </a:r>
          </a:p>
          <a:p>
            <a:r>
              <a:rPr lang="en-US" altLang="zh-TW" dirty="0"/>
              <a:t>print(type(var1),type(var2),type(var3))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CFE062A-20A6-4194-8EE0-F69D79AFF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491" y="1055864"/>
            <a:ext cx="6097677" cy="1116307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325E96F-A7D3-4B16-A074-40049EF090BD}"/>
              </a:ext>
            </a:extLst>
          </p:cNvPr>
          <p:cNvSpPr txBox="1"/>
          <p:nvPr/>
        </p:nvSpPr>
        <p:spPr>
          <a:xfrm>
            <a:off x="510362" y="3353554"/>
            <a:ext cx="4369982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int</a:t>
            </a:r>
            <a:r>
              <a:rPr lang="en-US" altLang="zh-TW" dirty="0"/>
              <a:t>(var)      </a:t>
            </a:r>
            <a:r>
              <a:rPr lang="en-US" altLang="zh-TW" dirty="0">
                <a:solidFill>
                  <a:srgbClr val="00B050"/>
                </a:solidFill>
                <a:sym typeface="Wingdings" panose="05000000000000000000" pitchFamily="2" charset="2"/>
              </a:rPr>
              <a:t>#</a:t>
            </a:r>
            <a:r>
              <a:rPr lang="zh-TW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 將</a:t>
            </a:r>
            <a:r>
              <a:rPr lang="en-US" altLang="zh-TW" dirty="0" err="1">
                <a:solidFill>
                  <a:srgbClr val="00B050"/>
                </a:solidFill>
                <a:sym typeface="Wingdings" panose="05000000000000000000" pitchFamily="2" charset="2"/>
              </a:rPr>
              <a:t>var</a:t>
            </a:r>
            <a:r>
              <a:rPr lang="zh-TW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轉為整數</a:t>
            </a:r>
            <a:endParaRPr lang="en-US" altLang="zh-TW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float</a:t>
            </a:r>
            <a:r>
              <a:rPr lang="en-US" altLang="zh-TW" dirty="0"/>
              <a:t>(var)  </a:t>
            </a:r>
            <a:r>
              <a:rPr lang="en-US" altLang="zh-TW" dirty="0">
                <a:solidFill>
                  <a:srgbClr val="00B050"/>
                </a:solidFill>
                <a:sym typeface="Wingdings" panose="05000000000000000000" pitchFamily="2" charset="2"/>
              </a:rPr>
              <a:t>#</a:t>
            </a:r>
            <a:r>
              <a:rPr lang="zh-TW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 將</a:t>
            </a:r>
            <a:r>
              <a:rPr lang="en-US" altLang="zh-TW" dirty="0" err="1">
                <a:solidFill>
                  <a:srgbClr val="00B050"/>
                </a:solidFill>
                <a:sym typeface="Wingdings" panose="05000000000000000000" pitchFamily="2" charset="2"/>
              </a:rPr>
              <a:t>var</a:t>
            </a:r>
            <a:r>
              <a:rPr lang="zh-TW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轉為實數</a:t>
            </a:r>
            <a:endParaRPr lang="en-US" altLang="zh-TW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str</a:t>
            </a:r>
            <a:r>
              <a:rPr lang="en-US" altLang="zh-TW" dirty="0"/>
              <a:t>(var)     </a:t>
            </a:r>
            <a:r>
              <a:rPr lang="en-US" altLang="zh-TW" dirty="0">
                <a:solidFill>
                  <a:srgbClr val="00B050"/>
                </a:solidFill>
                <a:sym typeface="Wingdings" panose="05000000000000000000" pitchFamily="2" charset="2"/>
              </a:rPr>
              <a:t>#</a:t>
            </a:r>
            <a:r>
              <a:rPr lang="zh-TW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 將</a:t>
            </a:r>
            <a:r>
              <a:rPr lang="en-US" altLang="zh-TW" dirty="0" err="1">
                <a:solidFill>
                  <a:srgbClr val="00B050"/>
                </a:solidFill>
                <a:sym typeface="Wingdings" panose="05000000000000000000" pitchFamily="2" charset="2"/>
              </a:rPr>
              <a:t>var</a:t>
            </a:r>
            <a:r>
              <a:rPr lang="zh-TW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轉為字串</a:t>
            </a:r>
            <a:endParaRPr lang="en-US" altLang="zh-TW" dirty="0">
              <a:solidFill>
                <a:srgbClr val="00B050"/>
              </a:solidFill>
            </a:endParaRPr>
          </a:p>
          <a:p>
            <a:r>
              <a:rPr lang="en-US" altLang="zh-TW" dirty="0"/>
              <a:t>ex: </a:t>
            </a:r>
          </a:p>
          <a:p>
            <a:r>
              <a:rPr lang="en-US" altLang="zh-TW" dirty="0"/>
              <a:t>var1 = 3000</a:t>
            </a:r>
          </a:p>
          <a:p>
            <a:r>
              <a:rPr lang="en-US" altLang="zh-TW" dirty="0"/>
              <a:t>var2 = "3000"</a:t>
            </a:r>
          </a:p>
          <a:p>
            <a:r>
              <a:rPr lang="en-US" altLang="zh-TW" dirty="0"/>
              <a:t>var3 = "4000"</a:t>
            </a:r>
          </a:p>
          <a:p>
            <a:r>
              <a:rPr lang="en-US" altLang="zh-TW" dirty="0"/>
              <a:t>print("My salary:" + </a:t>
            </a:r>
            <a:r>
              <a:rPr lang="en-US" altLang="zh-TW" dirty="0" err="1"/>
              <a:t>str</a:t>
            </a:r>
            <a:r>
              <a:rPr lang="en-US" altLang="zh-TW" dirty="0"/>
              <a:t>(var1))</a:t>
            </a:r>
          </a:p>
          <a:p>
            <a:r>
              <a:rPr lang="en-US" altLang="zh-TW" dirty="0"/>
              <a:t>print("My salary :" + var2)</a:t>
            </a:r>
          </a:p>
          <a:p>
            <a:r>
              <a:rPr lang="en-US" altLang="zh-TW" dirty="0"/>
              <a:t>print(var2 + var3)</a:t>
            </a:r>
          </a:p>
          <a:p>
            <a:r>
              <a:rPr lang="en-US" altLang="zh-TW" dirty="0"/>
              <a:t>print(</a:t>
            </a:r>
            <a:r>
              <a:rPr lang="en-US" altLang="zh-TW" dirty="0" err="1"/>
              <a:t>int</a:t>
            </a:r>
            <a:r>
              <a:rPr lang="en-US" altLang="zh-TW" dirty="0"/>
              <a:t>(var2) + </a:t>
            </a:r>
            <a:r>
              <a:rPr lang="en-US" altLang="zh-TW" dirty="0" err="1"/>
              <a:t>int</a:t>
            </a:r>
            <a:r>
              <a:rPr lang="en-US" altLang="zh-TW" dirty="0"/>
              <a:t>(var3))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7C8D671-0BC1-4940-B499-989A296C4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491" y="3354723"/>
            <a:ext cx="6138908" cy="1636246"/>
          </a:xfrm>
          <a:prstGeom prst="rect">
            <a:avLst/>
          </a:prstGeom>
          <a:ln>
            <a:solidFill>
              <a:schemeClr val="tx2"/>
            </a:solidFill>
          </a:ln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E7D7496-ED7E-47AF-90B0-D15AB0CF64F8}"/>
              </a:ext>
            </a:extLst>
          </p:cNvPr>
          <p:cNvSpPr txBox="1"/>
          <p:nvPr/>
        </p:nvSpPr>
        <p:spPr>
          <a:xfrm>
            <a:off x="510362" y="261258"/>
            <a:ext cx="5892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int()       float()      str()     eval()</a:t>
            </a:r>
            <a:r>
              <a:rPr lang="zh-TW" altLang="en-US" sz="2400" dirty="0">
                <a:solidFill>
                  <a:srgbClr val="FF0000"/>
                </a:solidFill>
              </a:rPr>
              <a:t>  </a:t>
            </a:r>
            <a:r>
              <a:rPr lang="zh-TW" altLang="en-US" sz="2400" dirty="0">
                <a:solidFill>
                  <a:srgbClr val="002060"/>
                </a:solidFill>
              </a:rPr>
              <a:t>資料型態轉換</a:t>
            </a:r>
          </a:p>
        </p:txBody>
      </p:sp>
    </p:spTree>
    <p:extLst>
      <p:ext uri="{BB962C8B-B14F-4D97-AF65-F5344CB8AC3E}">
        <p14:creationId xmlns:p14="http://schemas.microsoft.com/office/powerpoint/2010/main" val="6436363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0AC8FD4-F31B-4188-99B7-C6B063B4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43</a:t>
            </a:fld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89D5BBB-614B-44B0-9D9D-918A50E4054E}"/>
              </a:ext>
            </a:extLst>
          </p:cNvPr>
          <p:cNvSpPr txBox="1"/>
          <p:nvPr/>
        </p:nvSpPr>
        <p:spPr>
          <a:xfrm>
            <a:off x="2973607" y="1514061"/>
            <a:ext cx="5954235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abs</a:t>
            </a:r>
            <a:r>
              <a:rPr lang="en-US" altLang="zh-TW" dirty="0"/>
              <a:t>()  </a:t>
            </a:r>
            <a:r>
              <a:rPr lang="zh-TW" altLang="en-US" dirty="0"/>
              <a:t>絕對值</a:t>
            </a:r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pow</a:t>
            </a:r>
            <a:r>
              <a:rPr lang="en-US" altLang="zh-TW" dirty="0"/>
              <a:t>(</a:t>
            </a:r>
            <a:r>
              <a:rPr lang="en-US" altLang="zh-TW" dirty="0" err="1"/>
              <a:t>a,b</a:t>
            </a:r>
            <a:r>
              <a:rPr lang="en-US" altLang="zh-TW" dirty="0"/>
              <a:t>)  a</a:t>
            </a:r>
            <a:r>
              <a:rPr lang="en-US" altLang="zh-TW" baseline="30000" dirty="0"/>
              <a:t>b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max</a:t>
            </a:r>
            <a:r>
              <a:rPr lang="en-US" altLang="zh-TW" dirty="0"/>
              <a:t>(x</a:t>
            </a:r>
            <a:r>
              <a:rPr lang="en-US" altLang="zh-TW" baseline="-25000" dirty="0"/>
              <a:t>1</a:t>
            </a:r>
            <a:r>
              <a:rPr lang="en-US" altLang="zh-TW" dirty="0"/>
              <a:t>, . . . , </a:t>
            </a:r>
            <a:r>
              <a:rPr lang="en-US" altLang="zh-TW" dirty="0" err="1"/>
              <a:t>x</a:t>
            </a:r>
            <a:r>
              <a:rPr lang="en-US" altLang="zh-TW" baseline="-25000" dirty="0" err="1"/>
              <a:t>n</a:t>
            </a:r>
            <a:r>
              <a:rPr lang="en-US" altLang="zh-TW" dirty="0"/>
              <a:t>)   </a:t>
            </a:r>
            <a:r>
              <a:rPr lang="zh-TW" altLang="en-US" dirty="0"/>
              <a:t>最大值</a:t>
            </a:r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mix</a:t>
            </a:r>
            <a:r>
              <a:rPr lang="en-US" altLang="zh-TW" dirty="0"/>
              <a:t>(x</a:t>
            </a:r>
            <a:r>
              <a:rPr lang="en-US" altLang="zh-TW" baseline="-25000" dirty="0"/>
              <a:t>1</a:t>
            </a:r>
            <a:r>
              <a:rPr lang="en-US" altLang="zh-TW" dirty="0"/>
              <a:t>, . . . , </a:t>
            </a:r>
            <a:r>
              <a:rPr lang="en-US" altLang="zh-TW" dirty="0" err="1"/>
              <a:t>x</a:t>
            </a:r>
            <a:r>
              <a:rPr lang="en-US" altLang="zh-TW" baseline="-25000" dirty="0" err="1"/>
              <a:t>n</a:t>
            </a:r>
            <a:r>
              <a:rPr lang="en-US" altLang="zh-TW" dirty="0"/>
              <a:t>)   </a:t>
            </a:r>
            <a:r>
              <a:rPr lang="zh-TW" altLang="en-US" dirty="0"/>
              <a:t>最小值</a:t>
            </a:r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4E0D622-5A21-46FF-B1E6-C977671ECD99}"/>
              </a:ext>
            </a:extLst>
          </p:cNvPr>
          <p:cNvSpPr txBox="1"/>
          <p:nvPr/>
        </p:nvSpPr>
        <p:spPr>
          <a:xfrm>
            <a:off x="3042844" y="3337499"/>
            <a:ext cx="5954235" cy="147732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# </a:t>
            </a:r>
            <a:r>
              <a:rPr lang="en-US" altLang="zh-TW" dirty="0" err="1">
                <a:solidFill>
                  <a:srgbClr val="FF0000"/>
                </a:solidFill>
              </a:rPr>
              <a:t>int</a:t>
            </a:r>
            <a:r>
              <a:rPr lang="en-US" altLang="zh-TW" dirty="0">
                <a:solidFill>
                  <a:srgbClr val="FF0000"/>
                </a:solidFill>
              </a:rPr>
              <a:t>  or long</a:t>
            </a:r>
          </a:p>
          <a:p>
            <a:r>
              <a:rPr lang="en-US" altLang="zh-TW" dirty="0" err="1"/>
              <a:t>intA</a:t>
            </a:r>
            <a:r>
              <a:rPr lang="en-US" altLang="zh-TW" dirty="0"/>
              <a:t> = </a:t>
            </a:r>
            <a:r>
              <a:rPr lang="en-US" altLang="zh-TW" dirty="0" err="1"/>
              <a:t>int</a:t>
            </a:r>
            <a:r>
              <a:rPr lang="en-US" altLang="zh-TW" dirty="0"/>
              <a:t>("9999")</a:t>
            </a:r>
          </a:p>
          <a:p>
            <a:r>
              <a:rPr lang="en-US" altLang="zh-TW" dirty="0"/>
              <a:t>print(</a:t>
            </a:r>
            <a:r>
              <a:rPr lang="en-US" altLang="zh-TW" dirty="0">
                <a:solidFill>
                  <a:srgbClr val="FF0000"/>
                </a:solidFill>
              </a:rPr>
              <a:t>type</a:t>
            </a:r>
            <a:r>
              <a:rPr lang="en-US" altLang="zh-TW" dirty="0"/>
              <a:t>(</a:t>
            </a:r>
            <a:r>
              <a:rPr lang="en-US" altLang="zh-TW" dirty="0" err="1"/>
              <a:t>intA</a:t>
            </a:r>
            <a:r>
              <a:rPr lang="en-US" altLang="zh-TW" dirty="0"/>
              <a:t>)     #</a:t>
            </a:r>
            <a:r>
              <a:rPr lang="zh-TW" altLang="en-US" dirty="0"/>
              <a:t>會出現 </a:t>
            </a:r>
            <a:r>
              <a:rPr lang="en-US" altLang="zh-TW" dirty="0" err="1"/>
              <a:t>int</a:t>
            </a:r>
            <a:endParaRPr lang="en-US" altLang="zh-TW" dirty="0"/>
          </a:p>
          <a:p>
            <a:r>
              <a:rPr lang="en-US" altLang="zh-TW" dirty="0" err="1"/>
              <a:t>intx</a:t>
            </a:r>
            <a:r>
              <a:rPr lang="en-US" altLang="zh-TW" dirty="0"/>
              <a:t> = </a:t>
            </a:r>
            <a:r>
              <a:rPr lang="en-US" altLang="zh-TW" dirty="0" err="1"/>
              <a:t>int</a:t>
            </a:r>
            <a:r>
              <a:rPr lang="en-US" altLang="zh-TW" dirty="0"/>
              <a:t>("999999999999999999999999999999999")</a:t>
            </a:r>
          </a:p>
          <a:p>
            <a:r>
              <a:rPr lang="en-US" altLang="zh-TW" dirty="0"/>
              <a:t>print(</a:t>
            </a:r>
            <a:r>
              <a:rPr lang="en-US" altLang="zh-TW" dirty="0">
                <a:solidFill>
                  <a:srgbClr val="FF0000"/>
                </a:solidFill>
              </a:rPr>
              <a:t>type</a:t>
            </a:r>
            <a:r>
              <a:rPr lang="en-US" altLang="zh-TW" dirty="0"/>
              <a:t>(</a:t>
            </a:r>
            <a:r>
              <a:rPr lang="en-US" altLang="zh-TW" dirty="0" err="1"/>
              <a:t>intx</a:t>
            </a:r>
            <a:r>
              <a:rPr lang="en-US" altLang="zh-TW" dirty="0"/>
              <a:t>)     #</a:t>
            </a:r>
            <a:r>
              <a:rPr lang="zh-TW" altLang="en-US" dirty="0"/>
              <a:t>會出現 </a:t>
            </a:r>
            <a:r>
              <a:rPr lang="en-US" altLang="zh-TW" dirty="0"/>
              <a:t>long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B52B5D0-E9FA-490B-A45C-580ADEC9E475}"/>
              </a:ext>
            </a:extLst>
          </p:cNvPr>
          <p:cNvSpPr txBox="1"/>
          <p:nvPr/>
        </p:nvSpPr>
        <p:spPr>
          <a:xfrm>
            <a:off x="3042844" y="5346672"/>
            <a:ext cx="5954235" cy="369332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# </a:t>
            </a:r>
            <a:r>
              <a:rPr lang="zh-TW" altLang="en-US" dirty="0">
                <a:solidFill>
                  <a:srgbClr val="0070C0"/>
                </a:solidFill>
              </a:rPr>
              <a:t>矩陣與向量參考 </a:t>
            </a:r>
            <a:r>
              <a:rPr lang="en-US" altLang="zh-TW" dirty="0" err="1">
                <a:solidFill>
                  <a:srgbClr val="FF0000"/>
                </a:solidFill>
              </a:rPr>
              <a:t>NumPy</a:t>
            </a:r>
            <a:endParaRPr lang="en-US" altLang="zh-TW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3917C97-B8DF-424E-A5CF-3BEF5F8B8B49}"/>
              </a:ext>
            </a:extLst>
          </p:cNvPr>
          <p:cNvSpPr/>
          <p:nvPr/>
        </p:nvSpPr>
        <p:spPr>
          <a:xfrm>
            <a:off x="557844" y="533575"/>
            <a:ext cx="33714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sym typeface="Wingdings" panose="05000000000000000000" pitchFamily="2" charset="2"/>
              </a:rPr>
              <a:t>abs( )   pow( )</a:t>
            </a:r>
            <a:r>
              <a:rPr lang="zh-TW" altLang="en-US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sym typeface="Wingdings" panose="05000000000000000000" pitchFamily="2" charset="2"/>
              </a:rPr>
              <a:t>次方</a:t>
            </a:r>
            <a:r>
              <a:rPr lang="en-US" altLang="zh-TW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sym typeface="Wingdings" panose="05000000000000000000" pitchFamily="2" charset="2"/>
              </a:rPr>
              <a:t>   max( )   min( 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16756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44</a:t>
            </a:fld>
            <a:endParaRPr lang="zh-TW" altLang="en-US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370367" y="205637"/>
            <a:ext cx="4603896" cy="4854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round( )</a:t>
            </a:r>
            <a:r>
              <a:rPr lang="zh-TW" altLang="en-US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四捨五入</a:t>
            </a:r>
            <a:r>
              <a:rPr lang="en-US" altLang="zh-TW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      range( )</a:t>
            </a:r>
            <a:r>
              <a:rPr lang="zh-TW" altLang="en-US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產生</a:t>
            </a:r>
            <a:r>
              <a:rPr lang="en-US" altLang="zh-TW" sz="18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list</a:t>
            </a:r>
            <a:endParaRPr lang="zh-TW" altLang="en-US" sz="1800" dirty="0">
              <a:solidFill>
                <a:srgbClr val="002060"/>
              </a:solidFill>
              <a:latin typeface="+mj-ea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542259" y="1032527"/>
            <a:ext cx="800631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#round</a:t>
            </a:r>
            <a:r>
              <a:rPr lang="en-US" altLang="zh-TW" dirty="0"/>
              <a:t>()  4 </a:t>
            </a:r>
            <a:r>
              <a:rPr lang="zh-TW" altLang="en-US" dirty="0"/>
              <a:t>捨 </a:t>
            </a:r>
            <a:r>
              <a:rPr lang="en-US" altLang="zh-TW" dirty="0"/>
              <a:t>5</a:t>
            </a:r>
            <a:r>
              <a:rPr lang="zh-TW" altLang="en-US" dirty="0"/>
              <a:t> 入</a:t>
            </a:r>
            <a:endParaRPr lang="en-US" altLang="zh-TW" dirty="0"/>
          </a:p>
          <a:p>
            <a:r>
              <a:rPr lang="en-US" altLang="zh-TW" dirty="0"/>
              <a:t>print(round(5.5), round(-5.5), round(-5.4), round(1.23456,</a:t>
            </a:r>
            <a:r>
              <a:rPr lang="zh-TW" altLang="en-US" dirty="0"/>
              <a:t> </a:t>
            </a:r>
            <a:r>
              <a:rPr lang="en-US" altLang="zh-TW" dirty="0"/>
              <a:t>2), round(1.23456,</a:t>
            </a:r>
            <a:r>
              <a:rPr lang="zh-TW" altLang="en-US" dirty="0"/>
              <a:t> </a:t>
            </a:r>
            <a:r>
              <a:rPr lang="en-US" altLang="zh-TW" dirty="0"/>
              <a:t>3))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538" y="1804102"/>
            <a:ext cx="6708038" cy="1215546"/>
          </a:xfrm>
          <a:prstGeom prst="rect">
            <a:avLst/>
          </a:prstGeom>
        </p:spPr>
      </p:pic>
      <p:sp>
        <p:nvSpPr>
          <p:cNvPr id="6" name="矩形圖說文字 5"/>
          <p:cNvSpPr/>
          <p:nvPr/>
        </p:nvSpPr>
        <p:spPr>
          <a:xfrm>
            <a:off x="7134447" y="205637"/>
            <a:ext cx="4603897" cy="411051"/>
          </a:xfrm>
          <a:prstGeom prst="wedgeRectCallout">
            <a:avLst>
              <a:gd name="adj1" fmla="val -35845"/>
              <a:gd name="adj2" fmla="val 2286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/>
              <a:t>取到小數點後第</a:t>
            </a:r>
            <a:r>
              <a:rPr lang="en-US" altLang="zh-TW" dirty="0"/>
              <a:t>3</a:t>
            </a:r>
            <a:r>
              <a:rPr lang="zh-TW" altLang="en-US" dirty="0"/>
              <a:t>位</a:t>
            </a:r>
            <a:r>
              <a:rPr lang="en-US" altLang="zh-TW" dirty="0"/>
              <a:t>, </a:t>
            </a:r>
            <a:r>
              <a:rPr lang="zh-TW" altLang="en-US" dirty="0"/>
              <a:t>第</a:t>
            </a:r>
            <a:r>
              <a:rPr lang="en-US" altLang="zh-TW" dirty="0"/>
              <a:t>4</a:t>
            </a:r>
            <a:r>
              <a:rPr lang="zh-TW" altLang="en-US" dirty="0"/>
              <a:t>位</a:t>
            </a:r>
            <a:r>
              <a:rPr lang="en-US" altLang="zh-TW" dirty="0"/>
              <a:t>5, 4 </a:t>
            </a:r>
            <a:r>
              <a:rPr lang="zh-TW" altLang="en-US" dirty="0"/>
              <a:t>捨 </a:t>
            </a:r>
            <a:r>
              <a:rPr lang="en-US" altLang="zh-TW" dirty="0"/>
              <a:t>5</a:t>
            </a:r>
            <a:r>
              <a:rPr lang="zh-TW" altLang="en-US" dirty="0"/>
              <a:t> 入</a:t>
            </a:r>
            <a:endParaRPr lang="en-US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542259" y="3306044"/>
            <a:ext cx="4114801" cy="31085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range(</a:t>
            </a:r>
            <a:r>
              <a:rPr lang="en-US" altLang="zh-TW" dirty="0"/>
              <a:t>start, stop[, step])  </a:t>
            </a:r>
            <a:r>
              <a:rPr lang="zh-TW" altLang="en-US" dirty="0"/>
              <a:t>產生整數</a:t>
            </a:r>
            <a:r>
              <a:rPr lang="en-US" altLang="zh-TW" sz="2400" b="1" dirty="0">
                <a:solidFill>
                  <a:srgbClr val="3366FF"/>
                </a:solidFill>
              </a:rPr>
              <a:t>list</a:t>
            </a:r>
          </a:p>
          <a:p>
            <a:r>
              <a:rPr lang="en-US" altLang="zh-TW" dirty="0"/>
              <a:t>ex:</a:t>
            </a:r>
          </a:p>
          <a:p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idx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range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(5):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print(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idx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end=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"--&gt;    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"\n"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idx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range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(1, 5):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print(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idx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end=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"--&gt;    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"\n"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idx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range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(1, 6, 2):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print(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idx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end=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"--&gt;    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"\n"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idx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range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(10, 6, -2):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print(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idx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end=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"--&gt;    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endParaRPr lang="zh-TW" altLang="en-US" sz="1400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565" y="3912892"/>
            <a:ext cx="43529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009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900530" cy="738118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練習</a:t>
            </a:r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zh-TW" altLang="en-US" sz="3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2144034" y="1191385"/>
            <a:ext cx="4050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/>
              <a:t>設計函數 </a:t>
            </a:r>
            <a:r>
              <a:rPr lang="en-US" altLang="zh-TW" sz="2400" dirty="0" err="1"/>
              <a:t>fabs</a:t>
            </a:r>
            <a:r>
              <a:rPr lang="en-US" altLang="zh-TW" sz="2400" dirty="0"/>
              <a:t>(n) </a:t>
            </a:r>
            <a:r>
              <a:rPr lang="zh-TW" altLang="en-US" sz="2400" dirty="0"/>
              <a:t>計算傳回 </a:t>
            </a:r>
            <a:r>
              <a:rPr lang="en-US" altLang="zh-TW" sz="2400" dirty="0"/>
              <a:t>n</a:t>
            </a:r>
            <a:r>
              <a:rPr lang="zh-TW" altLang="en-US" sz="2400" dirty="0"/>
              <a:t> </a:t>
            </a:r>
            <a:r>
              <a:rPr lang="en-US" altLang="zh-TW" sz="2400" dirty="0"/>
              <a:t>!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2391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1365" y="106709"/>
            <a:ext cx="5224670" cy="857388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random</a:t>
            </a:r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亂數</a:t>
            </a:r>
          </a:p>
        </p:txBody>
      </p:sp>
      <p:sp>
        <p:nvSpPr>
          <p:cNvPr id="3" name="矩形 2"/>
          <p:cNvSpPr/>
          <p:nvPr/>
        </p:nvSpPr>
        <p:spPr>
          <a:xfrm>
            <a:off x="321365" y="1290216"/>
            <a:ext cx="5791200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import random</a:t>
            </a:r>
          </a:p>
          <a:p>
            <a:r>
              <a:rPr lang="zh-TW" altLang="en-US" sz="1400" dirty="0"/>
              <a:t>getNum = </a:t>
            </a:r>
            <a:r>
              <a:rPr lang="zh-TW" altLang="en-US" sz="1400" dirty="0">
                <a:solidFill>
                  <a:srgbClr val="FF0000"/>
                </a:solidFill>
              </a:rPr>
              <a:t>random.randint</a:t>
            </a:r>
            <a:r>
              <a:rPr lang="zh-TW" altLang="en-US" sz="1400" dirty="0"/>
              <a:t>(1,13)</a:t>
            </a:r>
          </a:p>
          <a:p>
            <a:r>
              <a:rPr lang="zh-TW" altLang="en-US" sz="1400" dirty="0"/>
              <a:t>for timex in range(1,6):</a:t>
            </a:r>
          </a:p>
          <a:p>
            <a:r>
              <a:rPr lang="zh-TW" altLang="en-US" sz="1400" dirty="0"/>
              <a:t>    print(getNum, end="--&gt;")</a:t>
            </a:r>
          </a:p>
          <a:p>
            <a:r>
              <a:rPr lang="zh-TW" altLang="en-US" sz="1400" dirty="0"/>
              <a:t>print("---")</a:t>
            </a:r>
            <a:endParaRPr lang="en-US" altLang="zh-TW" sz="1400" dirty="0"/>
          </a:p>
          <a:p>
            <a:endParaRPr lang="zh-TW" altLang="en-US" sz="1400" dirty="0"/>
          </a:p>
          <a:p>
            <a:r>
              <a:rPr lang="zh-TW" altLang="en-US" sz="1400" dirty="0"/>
              <a:t>for timex in range(1,6):</a:t>
            </a:r>
          </a:p>
          <a:p>
            <a:r>
              <a:rPr lang="zh-TW" altLang="en-US" sz="1400" dirty="0"/>
              <a:t>    print(random.randint(1,13), end="--&gt;")  </a:t>
            </a:r>
            <a:r>
              <a:rPr lang="en-US" altLang="zh-TW" sz="1400" dirty="0"/>
              <a:t>#</a:t>
            </a:r>
            <a:r>
              <a:rPr lang="zh-TW" altLang="en-US" sz="1400" dirty="0"/>
              <a:t>呼叫一次產生一次</a:t>
            </a:r>
          </a:p>
        </p:txBody>
      </p:sp>
      <p:sp>
        <p:nvSpPr>
          <p:cNvPr id="5" name="矩形 4"/>
          <p:cNvSpPr/>
          <p:nvPr/>
        </p:nvSpPr>
        <p:spPr>
          <a:xfrm>
            <a:off x="341243" y="3432218"/>
            <a:ext cx="5771322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400" dirty="0"/>
              <a:t>stdList = ['Andrew', 'Bill', 'Clark' ,'David','Eva']    </a:t>
            </a:r>
          </a:p>
          <a:p>
            <a:r>
              <a:rPr lang="zh-TW" altLang="en-US" sz="1400" dirty="0"/>
              <a:t>for timex in range(1,6):</a:t>
            </a:r>
          </a:p>
          <a:p>
            <a:r>
              <a:rPr lang="zh-TW" altLang="en-US" sz="1400" dirty="0"/>
              <a:t>    print(random</a:t>
            </a:r>
            <a:r>
              <a:rPr lang="zh-TW" altLang="en-US" sz="1400" dirty="0">
                <a:solidFill>
                  <a:srgbClr val="FF0000"/>
                </a:solidFill>
              </a:rPr>
              <a:t>.choice</a:t>
            </a:r>
            <a:r>
              <a:rPr lang="zh-TW" altLang="en-US" sz="1400" dirty="0"/>
              <a:t>(stdList))</a:t>
            </a:r>
          </a:p>
        </p:txBody>
      </p:sp>
      <p:sp>
        <p:nvSpPr>
          <p:cNvPr id="7" name="矩形 6"/>
          <p:cNvSpPr/>
          <p:nvPr/>
        </p:nvSpPr>
        <p:spPr>
          <a:xfrm>
            <a:off x="321365" y="5219968"/>
            <a:ext cx="5791200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1400" dirty="0"/>
              <a:t>for timex in range(1,6):</a:t>
            </a:r>
          </a:p>
          <a:p>
            <a:r>
              <a:rPr lang="zh-TW" altLang="en-US" sz="1400" dirty="0"/>
              <a:t>    print(random.random())  </a:t>
            </a:r>
            <a:r>
              <a:rPr lang="en-US" altLang="zh-TW" sz="1400" dirty="0">
                <a:solidFill>
                  <a:srgbClr val="FF0000"/>
                </a:solidFill>
              </a:rPr>
              <a:t>#</a:t>
            </a:r>
            <a:r>
              <a:rPr lang="zh-TW" altLang="en-US" sz="1400" dirty="0">
                <a:solidFill>
                  <a:srgbClr val="FF0000"/>
                </a:solidFill>
              </a:rPr>
              <a:t>從 </a:t>
            </a:r>
            <a:r>
              <a:rPr lang="en-US" altLang="zh-TW" sz="1400" dirty="0">
                <a:solidFill>
                  <a:srgbClr val="FF0000"/>
                </a:solidFill>
              </a:rPr>
              <a:t>0</a:t>
            </a:r>
            <a:r>
              <a:rPr lang="zh-TW" altLang="en-US" sz="1400" dirty="0">
                <a:solidFill>
                  <a:srgbClr val="FF0000"/>
                </a:solidFill>
              </a:rPr>
              <a:t>到</a:t>
            </a:r>
            <a:r>
              <a:rPr lang="en-US" altLang="zh-TW" sz="1400" dirty="0">
                <a:solidFill>
                  <a:srgbClr val="FF0000"/>
                </a:solidFill>
              </a:rPr>
              <a:t>1</a:t>
            </a:r>
            <a:r>
              <a:rPr lang="zh-TW" altLang="en-US" sz="1400" dirty="0">
                <a:solidFill>
                  <a:srgbClr val="FF0000"/>
                </a:solidFill>
              </a:rPr>
              <a:t>間產生一個浮點數</a:t>
            </a:r>
          </a:p>
        </p:txBody>
      </p:sp>
      <p:sp>
        <p:nvSpPr>
          <p:cNvPr id="8" name="矩形 7"/>
          <p:cNvSpPr/>
          <p:nvPr/>
        </p:nvSpPr>
        <p:spPr>
          <a:xfrm>
            <a:off x="6782540" y="5221892"/>
            <a:ext cx="3616214" cy="1477328"/>
          </a:xfrm>
          <a:prstGeom prst="rect">
            <a:avLst/>
          </a:prstGeom>
          <a:ln>
            <a:solidFill>
              <a:srgbClr val="3366FF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/>
              <a:t>0.08032611581449811</a:t>
            </a:r>
          </a:p>
          <a:p>
            <a:r>
              <a:rPr lang="zh-TW" altLang="en-US" dirty="0"/>
              <a:t>0.9987526438688139</a:t>
            </a:r>
          </a:p>
          <a:p>
            <a:r>
              <a:rPr lang="zh-TW" altLang="en-US" dirty="0"/>
              <a:t>0.7769405941827267</a:t>
            </a:r>
          </a:p>
          <a:p>
            <a:r>
              <a:rPr lang="zh-TW" altLang="en-US" dirty="0"/>
              <a:t>0.5536070138517293</a:t>
            </a:r>
          </a:p>
          <a:p>
            <a:r>
              <a:rPr lang="zh-TW" altLang="en-US" dirty="0"/>
              <a:t>0.7892245768744738</a:t>
            </a:r>
          </a:p>
        </p:txBody>
      </p:sp>
      <p:sp>
        <p:nvSpPr>
          <p:cNvPr id="9" name="矩形 8"/>
          <p:cNvSpPr/>
          <p:nvPr/>
        </p:nvSpPr>
        <p:spPr>
          <a:xfrm>
            <a:off x="6782540" y="3432218"/>
            <a:ext cx="3691803" cy="1477328"/>
          </a:xfrm>
          <a:prstGeom prst="rect">
            <a:avLst/>
          </a:prstGeom>
          <a:ln>
            <a:solidFill>
              <a:srgbClr val="3366FF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/>
              <a:t>Andrew</a:t>
            </a:r>
          </a:p>
          <a:p>
            <a:r>
              <a:rPr lang="zh-TW" altLang="en-US" dirty="0"/>
              <a:t>Bill</a:t>
            </a:r>
          </a:p>
          <a:p>
            <a:r>
              <a:rPr lang="zh-TW" altLang="en-US" dirty="0"/>
              <a:t>Andrew</a:t>
            </a:r>
          </a:p>
          <a:p>
            <a:r>
              <a:rPr lang="zh-TW" altLang="en-US" dirty="0"/>
              <a:t>Andrew</a:t>
            </a:r>
          </a:p>
          <a:p>
            <a:r>
              <a:rPr lang="zh-TW" altLang="en-US" dirty="0"/>
              <a:t>Andrew</a:t>
            </a:r>
          </a:p>
        </p:txBody>
      </p:sp>
      <p:sp>
        <p:nvSpPr>
          <p:cNvPr id="10" name="矩形 9"/>
          <p:cNvSpPr/>
          <p:nvPr/>
        </p:nvSpPr>
        <p:spPr>
          <a:xfrm>
            <a:off x="6786464" y="1290216"/>
            <a:ext cx="3691803" cy="646331"/>
          </a:xfrm>
          <a:prstGeom prst="rect">
            <a:avLst/>
          </a:prstGeom>
          <a:ln>
            <a:solidFill>
              <a:srgbClr val="3366FF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/>
              <a:t>9--&gt;9--&gt;9--&gt;9--&gt;9--&gt;---</a:t>
            </a:r>
          </a:p>
          <a:p>
            <a:r>
              <a:rPr lang="zh-TW" altLang="en-US" dirty="0"/>
              <a:t>7--&gt;13--&gt;12--&gt;7--&gt;7--&gt;</a:t>
            </a:r>
          </a:p>
        </p:txBody>
      </p:sp>
    </p:spTree>
    <p:extLst>
      <p:ext uri="{BB962C8B-B14F-4D97-AF65-F5344CB8AC3E}">
        <p14:creationId xmlns:p14="http://schemas.microsoft.com/office/powerpoint/2010/main" val="16074893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49356" y="623543"/>
            <a:ext cx="10515600" cy="3352110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solidFill>
                  <a:srgbClr val="FF0000"/>
                </a:solidFill>
              </a:rPr>
              <a:t>練習</a:t>
            </a:r>
            <a:r>
              <a:rPr lang="en-US" altLang="zh-TW" sz="3200" dirty="0">
                <a:solidFill>
                  <a:srgbClr val="FF0000"/>
                </a:solidFill>
              </a:rPr>
              <a:t>:</a:t>
            </a:r>
            <a:r>
              <a:rPr lang="zh-TW" altLang="en-US" sz="3200" dirty="0">
                <a:solidFill>
                  <a:srgbClr val="FF0000"/>
                </a:solidFill>
              </a:rPr>
              <a:t> </a:t>
            </a:r>
            <a:r>
              <a:rPr lang="zh-TW" altLang="en-US" sz="2400" dirty="0"/>
              <a:t>設計 </a:t>
            </a:r>
            <a:r>
              <a:rPr lang="en-US" altLang="zh-TW" sz="2400" dirty="0"/>
              <a:t>poker.py, </a:t>
            </a:r>
            <a:r>
              <a:rPr lang="zh-TW" altLang="en-US" sz="2400" dirty="0"/>
              <a:t>裡面提供 </a:t>
            </a:r>
            <a:r>
              <a:rPr lang="en-US" altLang="zh-TW" sz="2400" dirty="0"/>
              <a:t>shuffle(): </a:t>
            </a:r>
            <a:r>
              <a:rPr lang="zh-TW" altLang="en-US" sz="2400" dirty="0"/>
              <a:t>洗牌</a:t>
            </a:r>
            <a:r>
              <a:rPr lang="en-US" altLang="zh-TW" sz="2400" dirty="0"/>
              <a:t>, </a:t>
            </a:r>
            <a:r>
              <a:rPr lang="zh-TW" altLang="en-US" sz="2400" dirty="0"/>
              <a:t>洗牌後形成一個字串</a:t>
            </a:r>
            <a:r>
              <a:rPr lang="en-US" altLang="zh-TW" sz="2400" dirty="0" err="1"/>
              <a:t>cardString</a:t>
            </a:r>
            <a:r>
              <a:rPr lang="zh-TW" altLang="en-US" sz="2400" dirty="0"/>
              <a:t>如</a:t>
            </a:r>
            <a:r>
              <a:rPr lang="en-US" altLang="zh-TW" sz="2400" dirty="0"/>
              <a:t>:</a:t>
            </a:r>
            <a:br>
              <a:rPr lang="en-US" altLang="zh-TW" sz="2400" dirty="0"/>
            </a:br>
            <a:r>
              <a:rPr lang="en-US" altLang="zh-TW" sz="2400" dirty="0"/>
              <a:t>"A01C11D08D02. . . . . ",</a:t>
            </a:r>
            <a:r>
              <a:rPr lang="zh-TW" altLang="en-US" sz="2400" dirty="0"/>
              <a:t>代表</a:t>
            </a:r>
            <a:r>
              <a:rPr lang="en-US" altLang="zh-TW" sz="2400" dirty="0"/>
              <a:t>52</a:t>
            </a:r>
            <a:r>
              <a:rPr lang="zh-TW" altLang="en-US" sz="2400" dirty="0"/>
              <a:t>組符號</a:t>
            </a:r>
            <a:r>
              <a:rPr lang="en-US" altLang="zh-TW" sz="2400" dirty="0"/>
              <a:t>; </a:t>
            </a:r>
            <a:r>
              <a:rPr lang="zh-TW" altLang="en-US" sz="2400" dirty="0"/>
              <a:t>提供 </a:t>
            </a:r>
            <a:r>
              <a:rPr lang="en-US" altLang="zh-TW" sz="2400" dirty="0" err="1"/>
              <a:t>getCard</a:t>
            </a:r>
            <a:r>
              <a:rPr lang="en-US" altLang="zh-TW" sz="2400" dirty="0"/>
              <a:t>():</a:t>
            </a:r>
            <a:r>
              <a:rPr lang="zh-TW" altLang="en-US" sz="2400" dirty="0"/>
              <a:t>從前面抽一張牌</a:t>
            </a:r>
            <a:r>
              <a:rPr lang="en-US" altLang="zh-TW" sz="2400" dirty="0"/>
              <a:t>, </a:t>
            </a:r>
            <a:r>
              <a:rPr lang="zh-TW" altLang="en-US" sz="2400" dirty="0"/>
              <a:t>每次呼叫會傳回 撲克牌的</a:t>
            </a:r>
            <a:r>
              <a:rPr lang="en-US" altLang="zh-TW" sz="2400" dirty="0"/>
              <a:t>52</a:t>
            </a:r>
            <a:r>
              <a:rPr lang="zh-TW" altLang="en-US" sz="2400" dirty="0"/>
              <a:t>張牌中的一張</a:t>
            </a:r>
            <a:r>
              <a:rPr lang="en-US" altLang="zh-TW" sz="2400" dirty="0"/>
              <a:t> </a:t>
            </a:r>
            <a:br>
              <a:rPr lang="en-US" altLang="zh-TW" sz="2400" dirty="0"/>
            </a:br>
            <a:br>
              <a:rPr lang="en-US" altLang="zh-TW" sz="2700" dirty="0"/>
            </a:br>
            <a:r>
              <a:rPr lang="zh-TW" altLang="en-US" sz="2000" dirty="0"/>
              <a:t>♠</a:t>
            </a:r>
            <a:r>
              <a:rPr lang="en-US" altLang="zh-TW" sz="2000" dirty="0"/>
              <a:t>Spades</a:t>
            </a:r>
            <a:r>
              <a:rPr lang="zh-TW" altLang="en-US" sz="2000" dirty="0"/>
              <a:t> </a:t>
            </a:r>
            <a:r>
              <a:rPr lang="en-US" altLang="zh-TW" sz="2000" dirty="0"/>
              <a:t>:      </a:t>
            </a:r>
            <a:r>
              <a:rPr lang="en-US" altLang="zh-TW" sz="2000" dirty="0">
                <a:solidFill>
                  <a:srgbClr val="0070C0"/>
                </a:solidFill>
              </a:rPr>
              <a:t>A1, A2, . . . ,  A13</a:t>
            </a:r>
            <a:br>
              <a:rPr lang="en-US" altLang="zh-TW" sz="2000" dirty="0">
                <a:solidFill>
                  <a:srgbClr val="0070C0"/>
                </a:solidFill>
              </a:rPr>
            </a:br>
            <a:r>
              <a:rPr lang="zh-TW" altLang="en-US" sz="2000" dirty="0"/>
              <a:t>♣</a:t>
            </a:r>
            <a:r>
              <a:rPr lang="en-US" altLang="zh-TW" sz="2000" dirty="0"/>
              <a:t>C</a:t>
            </a:r>
            <a:r>
              <a:rPr lang="en-US" altLang="zh-TW" sz="2000" dirty="0">
                <a:solidFill>
                  <a:srgbClr val="0070C0"/>
                </a:solidFill>
              </a:rPr>
              <a:t>lubs</a:t>
            </a:r>
            <a:r>
              <a:rPr lang="zh-TW" altLang="en-US" sz="2000" dirty="0"/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:        C1, C2, . . . , C13</a:t>
            </a:r>
            <a:br>
              <a:rPr lang="en-US" altLang="zh-TW" sz="2000" dirty="0">
                <a:solidFill>
                  <a:srgbClr val="0070C0"/>
                </a:solidFill>
              </a:rPr>
            </a:br>
            <a:r>
              <a:rPr lang="zh-TW" altLang="en-US" sz="2000" dirty="0">
                <a:solidFill>
                  <a:srgbClr val="FF0000"/>
                </a:solidFill>
              </a:rPr>
              <a:t>♦</a:t>
            </a:r>
            <a:r>
              <a:rPr lang="en-US" altLang="zh-TW" sz="2000" dirty="0">
                <a:solidFill>
                  <a:srgbClr val="FF0000"/>
                </a:solidFill>
              </a:rPr>
              <a:t>D</a:t>
            </a:r>
            <a:r>
              <a:rPr lang="en-US" altLang="zh-TW" sz="2000" dirty="0">
                <a:solidFill>
                  <a:srgbClr val="0070C0"/>
                </a:solidFill>
              </a:rPr>
              <a:t>iamonds</a:t>
            </a:r>
            <a:r>
              <a:rPr lang="zh-TW" altLang="en-US" sz="2000" dirty="0"/>
              <a:t> </a:t>
            </a:r>
            <a:r>
              <a:rPr lang="en-US" altLang="zh-TW" sz="2000" dirty="0">
                <a:solidFill>
                  <a:srgbClr val="0070C0"/>
                </a:solidFill>
              </a:rPr>
              <a:t>:D1, D2, . . . ,  D13</a:t>
            </a:r>
            <a:br>
              <a:rPr lang="en-US" altLang="zh-TW" sz="2000" dirty="0">
                <a:solidFill>
                  <a:srgbClr val="0070C0"/>
                </a:solidFill>
              </a:rPr>
            </a:br>
            <a:r>
              <a:rPr lang="zh-TW" altLang="en-US" sz="2000" dirty="0">
                <a:solidFill>
                  <a:srgbClr val="FF0000"/>
                </a:solidFill>
              </a:rPr>
              <a:t>♥</a:t>
            </a:r>
            <a:r>
              <a:rPr lang="zh-TW" altLang="en-US" sz="2000" dirty="0"/>
              <a:t> </a:t>
            </a:r>
            <a:r>
              <a:rPr lang="en-US" altLang="zh-TW" sz="2000" dirty="0">
                <a:solidFill>
                  <a:srgbClr val="FF0000"/>
                </a:solidFill>
              </a:rPr>
              <a:t>H</a:t>
            </a:r>
            <a:r>
              <a:rPr lang="en-US" altLang="zh-TW" sz="2000" dirty="0">
                <a:solidFill>
                  <a:srgbClr val="0070C0"/>
                </a:solidFill>
              </a:rPr>
              <a:t>earts:      H1, H2, . . . , H13</a:t>
            </a:r>
            <a:endParaRPr lang="zh-TW" altLang="en-US" sz="2000" dirty="0">
              <a:solidFill>
                <a:srgbClr val="0070C0"/>
              </a:solidFill>
            </a:endParaRPr>
          </a:p>
        </p:txBody>
      </p:sp>
      <p:sp>
        <p:nvSpPr>
          <p:cNvPr id="4" name="向右箭號 3"/>
          <p:cNvSpPr/>
          <p:nvPr/>
        </p:nvSpPr>
        <p:spPr>
          <a:xfrm>
            <a:off x="1318648" y="4653793"/>
            <a:ext cx="1983061" cy="7675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Random</a:t>
            </a:r>
            <a:r>
              <a:rPr lang="en-US" altLang="zh-TW" sz="1400" dirty="0"/>
              <a:t>('D','C','S','H'</a:t>
            </a:r>
            <a:endParaRPr lang="zh-TW" altLang="en-US" sz="1400" dirty="0"/>
          </a:p>
        </p:txBody>
      </p:sp>
      <p:sp>
        <p:nvSpPr>
          <p:cNvPr id="5" name="向右箭號 4"/>
          <p:cNvSpPr/>
          <p:nvPr/>
        </p:nvSpPr>
        <p:spPr>
          <a:xfrm>
            <a:off x="1364421" y="5575186"/>
            <a:ext cx="1952546" cy="7237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rgbClr val="FF0000"/>
                </a:solidFill>
              </a:rPr>
              <a:t>Random</a:t>
            </a:r>
            <a:r>
              <a:rPr lang="en-US" altLang="zh-TW" sz="1400" dirty="0"/>
              <a:t>(1,2,...,13)</a:t>
            </a:r>
            <a:endParaRPr lang="zh-TW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4761630" y="5176465"/>
            <a:ext cx="2840545" cy="398721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/>
              <a:t>A01C11D08D02. . . . .</a:t>
            </a:r>
            <a:endParaRPr lang="en-US" altLang="zh-TW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5179074" y="4555010"/>
            <a:ext cx="1708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 err="1">
                <a:solidFill>
                  <a:srgbClr val="FF0000"/>
                </a:solidFill>
              </a:rPr>
              <a:t>cardString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向右箭號 8"/>
          <p:cNvSpPr/>
          <p:nvPr/>
        </p:nvSpPr>
        <p:spPr>
          <a:xfrm>
            <a:off x="8027306" y="4989443"/>
            <a:ext cx="1275719" cy="662313"/>
          </a:xfrm>
          <a:prstGeom prst="striped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 err="1">
                <a:solidFill>
                  <a:srgbClr val="FF0000"/>
                </a:solidFill>
              </a:rPr>
              <a:t>getCard</a:t>
            </a:r>
            <a:endParaRPr lang="zh-TW" altLang="en-US" sz="14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16967" y="5205854"/>
            <a:ext cx="1081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shuffle(): </a:t>
            </a:r>
            <a:endParaRPr lang="zh-TW" altLang="en-US" dirty="0"/>
          </a:p>
        </p:txBody>
      </p:sp>
      <p:sp>
        <p:nvSpPr>
          <p:cNvPr id="12" name="弧形箭號 (下彎) 11"/>
          <p:cNvSpPr/>
          <p:nvPr/>
        </p:nvSpPr>
        <p:spPr>
          <a:xfrm rot="11149376" flipV="1">
            <a:off x="8686426" y="4006915"/>
            <a:ext cx="1921143" cy="516835"/>
          </a:xfrm>
          <a:prstGeom prst="curvedDownArrow">
            <a:avLst>
              <a:gd name="adj1" fmla="val 25000"/>
              <a:gd name="adj2" fmla="val 45940"/>
              <a:gd name="adj3" fmla="val 602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9899374" y="5176465"/>
            <a:ext cx="5741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A01</a:t>
            </a:r>
          </a:p>
          <a:p>
            <a:r>
              <a:rPr lang="en-US" altLang="zh-TW" dirty="0"/>
              <a:t>. . . .</a:t>
            </a:r>
          </a:p>
          <a:p>
            <a:r>
              <a:rPr lang="en-US" altLang="zh-TW" dirty="0"/>
              <a:t>. . . .</a:t>
            </a:r>
          </a:p>
          <a:p>
            <a:r>
              <a:rPr lang="en-US" altLang="zh-TW" dirty="0"/>
              <a:t>D13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99791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64240C96-D7E3-4BB3-A39F-2884A1E8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48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55363AEA-F715-4380-B5FC-44EC89E5D106}"/>
              </a:ext>
            </a:extLst>
          </p:cNvPr>
          <p:cNvSpPr txBox="1">
            <a:spLocks/>
          </p:cNvSpPr>
          <p:nvPr/>
        </p:nvSpPr>
        <p:spPr>
          <a:xfrm>
            <a:off x="232144" y="173739"/>
            <a:ext cx="8720470" cy="48547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TW" altLang="en-US" sz="2700" dirty="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0CA340-1666-45A6-A6BE-684645A46C52}"/>
              </a:ext>
            </a:extLst>
          </p:cNvPr>
          <p:cNvSpPr/>
          <p:nvPr/>
        </p:nvSpPr>
        <p:spPr>
          <a:xfrm>
            <a:off x="603378" y="1300962"/>
            <a:ext cx="11097209" cy="23201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400" dirty="0"/>
              <a:t>print('字串011為2進位, 轉為10進位整數為:',int('011',2),eval('0b11')) </a:t>
            </a:r>
            <a:r>
              <a:rPr lang="zh-TW" altLang="en-US" sz="1400" dirty="0">
                <a:solidFill>
                  <a:srgbClr val="00B050"/>
                </a:solidFill>
              </a:rPr>
              <a:t>#2進位制轉十進位制 1 x 2  + 1 = 3</a:t>
            </a:r>
          </a:p>
          <a:p>
            <a:pPr>
              <a:lnSpc>
                <a:spcPct val="150000"/>
              </a:lnSpc>
            </a:pPr>
            <a:r>
              <a:rPr lang="zh-TW" altLang="en-US" sz="1400" dirty="0"/>
              <a:t>print('字串014為8進位, 轉為10進位整數為:',int('014',8),eval('0o14')) </a:t>
            </a:r>
            <a:r>
              <a:rPr lang="zh-TW" altLang="en-US" sz="1400" dirty="0">
                <a:solidFill>
                  <a:srgbClr val="00B050"/>
                </a:solidFill>
              </a:rPr>
              <a:t>#八進位制轉十進位制 1 x 8  + 4 = 12</a:t>
            </a:r>
          </a:p>
          <a:p>
            <a:pPr>
              <a:lnSpc>
                <a:spcPct val="150000"/>
              </a:lnSpc>
            </a:pPr>
            <a:r>
              <a:rPr lang="zh-TW" altLang="en-US" sz="1400" dirty="0"/>
              <a:t>print('字串014為16進位, 轉為10進位整數為:',int('014',16), eval('0x14'))  </a:t>
            </a:r>
            <a:r>
              <a:rPr lang="zh-TW" altLang="en-US" sz="1400" dirty="0">
                <a:solidFill>
                  <a:srgbClr val="00B050"/>
                </a:solidFill>
              </a:rPr>
              <a:t>#16進位制轉十進位制 1 x 16 + 4 = 20</a:t>
            </a:r>
          </a:p>
          <a:p>
            <a:pPr>
              <a:lnSpc>
                <a:spcPct val="150000"/>
              </a:lnSpc>
            </a:pPr>
            <a:r>
              <a:rPr lang="zh-TW" altLang="en-US" sz="1400" dirty="0"/>
              <a:t>print(0xa + 4 )  </a:t>
            </a:r>
            <a:r>
              <a:rPr lang="zh-TW" altLang="en-US" sz="1400" dirty="0">
                <a:solidFill>
                  <a:srgbClr val="00B050"/>
                </a:solidFill>
              </a:rPr>
              <a:t>#16進位 a + 4並轉為10進位, </a:t>
            </a:r>
          </a:p>
          <a:p>
            <a:pPr>
              <a:lnSpc>
                <a:spcPct val="150000"/>
              </a:lnSpc>
            </a:pPr>
            <a:r>
              <a:rPr lang="zh-TW" altLang="en-US" sz="1400" dirty="0"/>
              <a:t>print('</a:t>
            </a:r>
            <a:r>
              <a:rPr lang="zh-TW" altLang="en-US" sz="1400" dirty="0">
                <a:solidFill>
                  <a:srgbClr val="00B050"/>
                </a:solidFill>
              </a:rPr>
              <a:t>10進位3轉為2進位</a:t>
            </a:r>
            <a:r>
              <a:rPr lang="zh-TW" altLang="en-US" sz="1400" dirty="0"/>
              <a:t>',bin(3))</a:t>
            </a:r>
          </a:p>
          <a:p>
            <a:pPr>
              <a:lnSpc>
                <a:spcPct val="150000"/>
              </a:lnSpc>
            </a:pPr>
            <a:r>
              <a:rPr lang="zh-TW" altLang="en-US" sz="1400" dirty="0"/>
              <a:t>print('</a:t>
            </a:r>
            <a:r>
              <a:rPr lang="zh-TW" altLang="en-US" sz="1400" dirty="0">
                <a:solidFill>
                  <a:srgbClr val="00B050"/>
                </a:solidFill>
              </a:rPr>
              <a:t>10進14轉為8進位</a:t>
            </a:r>
            <a:r>
              <a:rPr lang="zh-TW" altLang="en-US" sz="1400" dirty="0"/>
              <a:t>',oct(14))</a:t>
            </a:r>
          </a:p>
          <a:p>
            <a:pPr>
              <a:lnSpc>
                <a:spcPct val="150000"/>
              </a:lnSpc>
            </a:pPr>
            <a:r>
              <a:rPr lang="zh-TW" altLang="en-US" sz="1400" dirty="0"/>
              <a:t>print('</a:t>
            </a:r>
            <a:r>
              <a:rPr lang="zh-TW" altLang="en-US" sz="1400" dirty="0">
                <a:solidFill>
                  <a:srgbClr val="00B050"/>
                </a:solidFill>
              </a:rPr>
              <a:t>16進位14轉為16進位</a:t>
            </a:r>
            <a:r>
              <a:rPr lang="zh-TW" altLang="en-US" sz="1400" dirty="0"/>
              <a:t>',hex(14))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3FFC46-BE8A-4C65-A943-5E53B6C60DFD}"/>
              </a:ext>
            </a:extLst>
          </p:cNvPr>
          <p:cNvSpPr/>
          <p:nvPr/>
        </p:nvSpPr>
        <p:spPr>
          <a:xfrm>
            <a:off x="603378" y="4256760"/>
            <a:ext cx="6096000" cy="1600438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</a:rPr>
              <a:t>字串011為2進位, 轉為10進位整數為: 3 3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字串014為8進位, 轉為10進位整數為: 12 12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字串014為16進位, 轉為10進位整數為: 20 20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14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10進位3轉為2進位 0b11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10進14轉為8進位 0o16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16進位14轉為16進位 0xe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C9B59B66-5793-46D7-9E2A-8E1C08099CF3}"/>
              </a:ext>
            </a:extLst>
          </p:cNvPr>
          <p:cNvSpPr txBox="1">
            <a:spLocks/>
          </p:cNvSpPr>
          <p:nvPr/>
        </p:nvSpPr>
        <p:spPr>
          <a:xfrm>
            <a:off x="535969" y="335371"/>
            <a:ext cx="5224670" cy="85738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進位系統的轉換  </a:t>
            </a:r>
            <a:r>
              <a:rPr lang="en-US" altLang="zh-TW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bin   oct  hex</a:t>
            </a:r>
            <a:endParaRPr lang="zh-TW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377227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DBC6B5F-D015-42E0-B10E-54133254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49</a:t>
            </a:fld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D793A0E-314A-42C0-BEC5-2B10430AB0EF}"/>
              </a:ext>
            </a:extLst>
          </p:cNvPr>
          <p:cNvSpPr/>
          <p:nvPr/>
        </p:nvSpPr>
        <p:spPr>
          <a:xfrm>
            <a:off x="3464510" y="2659559"/>
            <a:ext cx="526297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字串相關函數與模組</a:t>
            </a:r>
            <a:endParaRPr lang="zh-TW" alt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716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9F5BD38-11F6-44E7-8501-8C370B48B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19375590-304E-4175-BF02-A1DD12F4EF6C}"/>
              </a:ext>
            </a:extLst>
          </p:cNvPr>
          <p:cNvSpPr txBox="1">
            <a:spLocks/>
          </p:cNvSpPr>
          <p:nvPr/>
        </p:nvSpPr>
        <p:spPr>
          <a:xfrm>
            <a:off x="3944516" y="2908494"/>
            <a:ext cx="6134100" cy="7778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簡易的標準輸出 </a:t>
            </a:r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US" altLang="zh-TW" sz="3200" dirty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zh-TW" altLang="en-US" sz="3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899150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50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50489" y="1146125"/>
            <a:ext cx="5954235" cy="4524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TW" dirty="0" err="1">
                <a:solidFill>
                  <a:srgbClr val="FF0000"/>
                </a:solidFill>
              </a:rPr>
              <a:t>ord</a:t>
            </a:r>
            <a:r>
              <a:rPr lang="en-US" altLang="zh-TW" dirty="0"/>
              <a:t>(</a:t>
            </a:r>
            <a:r>
              <a:rPr lang="zh-TW" altLang="en-US" dirty="0"/>
              <a:t>字元</a:t>
            </a:r>
            <a:r>
              <a:rPr lang="en-US" altLang="zh-TW" dirty="0"/>
              <a:t>)</a:t>
            </a:r>
            <a:r>
              <a:rPr lang="zh-TW" altLang="en-US" dirty="0"/>
              <a:t>   </a:t>
            </a:r>
            <a:r>
              <a:rPr lang="en-US" altLang="zh-TW" dirty="0"/>
              <a:t>ASCII </a:t>
            </a:r>
            <a:r>
              <a:rPr lang="zh-TW" altLang="en-US" dirty="0"/>
              <a:t>數字</a:t>
            </a:r>
            <a:endParaRPr lang="en-US" altLang="zh-TW" dirty="0"/>
          </a:p>
          <a:p>
            <a:r>
              <a:rPr lang="en-US" altLang="zh-TW" dirty="0" err="1">
                <a:solidFill>
                  <a:srgbClr val="FF0000"/>
                </a:solidFill>
              </a:rPr>
              <a:t>chr</a:t>
            </a:r>
            <a:r>
              <a:rPr lang="en-US" altLang="zh-TW" dirty="0"/>
              <a:t>(ASCII</a:t>
            </a:r>
            <a:r>
              <a:rPr lang="zh-TW" altLang="en-US" dirty="0"/>
              <a:t>數字</a:t>
            </a:r>
            <a:r>
              <a:rPr lang="en-US" altLang="zh-TW" dirty="0"/>
              <a:t>)</a:t>
            </a:r>
            <a:r>
              <a:rPr lang="zh-TW" altLang="en-US" dirty="0"/>
              <a:t>    </a:t>
            </a:r>
            <a:r>
              <a:rPr lang="en-US" altLang="zh-TW" dirty="0"/>
              <a:t>ASCII</a:t>
            </a:r>
            <a:r>
              <a:rPr lang="zh-TW" altLang="en-US" dirty="0"/>
              <a:t> 字元</a:t>
            </a:r>
            <a:endParaRPr lang="en-US" altLang="zh-TW" dirty="0"/>
          </a:p>
          <a:p>
            <a:r>
              <a:rPr lang="en-US" altLang="zh-TW" b="1" dirty="0" err="1">
                <a:solidFill>
                  <a:srgbClr val="3366FF"/>
                </a:solidFill>
              </a:rPr>
              <a:t>len</a:t>
            </a:r>
            <a:r>
              <a:rPr lang="en-US" altLang="zh-TW" dirty="0"/>
              <a:t>(</a:t>
            </a:r>
            <a:r>
              <a:rPr lang="zh-TW" altLang="en-US" dirty="0"/>
              <a:t>字串</a:t>
            </a:r>
            <a:r>
              <a:rPr lang="en-US" altLang="zh-TW" dirty="0"/>
              <a:t>)</a:t>
            </a:r>
            <a:r>
              <a:rPr lang="zh-TW" altLang="en-US" dirty="0"/>
              <a:t>   字串長度</a:t>
            </a:r>
            <a:endParaRPr lang="en-US" altLang="zh-TW" dirty="0"/>
          </a:p>
          <a:p>
            <a:r>
              <a:rPr lang="en-US" altLang="zh-TW" b="1" dirty="0">
                <a:solidFill>
                  <a:srgbClr val="3366FF"/>
                </a:solidFill>
              </a:rPr>
              <a:t>max</a:t>
            </a:r>
            <a:r>
              <a:rPr lang="en-US" altLang="zh-TW" dirty="0"/>
              <a:t>(</a:t>
            </a:r>
            <a:r>
              <a:rPr lang="zh-TW" altLang="en-US" dirty="0"/>
              <a:t>字串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  <a:r>
              <a:rPr lang="en-US" altLang="zh-TW" dirty="0"/>
              <a:t>ASCII</a:t>
            </a:r>
            <a:r>
              <a:rPr lang="zh-TW" altLang="en-US" dirty="0"/>
              <a:t>數字最大字元</a:t>
            </a:r>
            <a:endParaRPr lang="en-US" altLang="zh-TW" dirty="0"/>
          </a:p>
          <a:p>
            <a:r>
              <a:rPr lang="en-US" altLang="zh-TW" b="1" dirty="0">
                <a:solidFill>
                  <a:srgbClr val="3366FF"/>
                </a:solidFill>
              </a:rPr>
              <a:t>mix</a:t>
            </a:r>
            <a:r>
              <a:rPr lang="en-US" altLang="zh-TW" dirty="0"/>
              <a:t>(</a:t>
            </a:r>
            <a:r>
              <a:rPr lang="zh-TW" altLang="en-US" dirty="0"/>
              <a:t>字串</a:t>
            </a:r>
            <a:r>
              <a:rPr lang="en-US" altLang="zh-TW" dirty="0"/>
              <a:t>)</a:t>
            </a:r>
            <a:r>
              <a:rPr lang="zh-TW" altLang="en-US" dirty="0"/>
              <a:t>  </a:t>
            </a:r>
            <a:r>
              <a:rPr lang="en-US" altLang="zh-TW" dirty="0"/>
              <a:t>ASCII</a:t>
            </a:r>
            <a:r>
              <a:rPr lang="zh-TW" altLang="en-US" dirty="0"/>
              <a:t>數字最小字元</a:t>
            </a:r>
            <a:endParaRPr lang="en-US" altLang="zh-TW" dirty="0"/>
          </a:p>
          <a:p>
            <a:r>
              <a:rPr lang="en-US" altLang="zh-TW" dirty="0"/>
              <a:t>ex: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ascii</a:t>
            </a:r>
            <a:r>
              <a:rPr lang="en-US" altLang="zh-TW" dirty="0"/>
              <a:t> in range(100, 105):</a:t>
            </a:r>
          </a:p>
          <a:p>
            <a:r>
              <a:rPr lang="en-US" altLang="zh-TW" dirty="0"/>
              <a:t>    print(</a:t>
            </a:r>
            <a:r>
              <a:rPr lang="en-US" altLang="zh-TW" dirty="0" err="1"/>
              <a:t>ascii</a:t>
            </a:r>
            <a:r>
              <a:rPr lang="en-US" altLang="zh-TW" dirty="0"/>
              <a:t>, </a:t>
            </a:r>
            <a:r>
              <a:rPr lang="en-US" altLang="zh-TW" dirty="0" err="1"/>
              <a:t>chr</a:t>
            </a:r>
            <a:r>
              <a:rPr lang="en-US" altLang="zh-TW" dirty="0"/>
              <a:t>(</a:t>
            </a:r>
            <a:r>
              <a:rPr lang="en-US" altLang="zh-TW" dirty="0" err="1"/>
              <a:t>ascii</a:t>
            </a:r>
            <a:r>
              <a:rPr lang="en-US" altLang="zh-TW" dirty="0"/>
              <a:t>), end="    ")</a:t>
            </a:r>
          </a:p>
          <a:p>
            <a:r>
              <a:rPr lang="en-US" altLang="zh-TW" dirty="0"/>
              <a:t>print('\n')</a:t>
            </a:r>
          </a:p>
          <a:p>
            <a:r>
              <a:rPr lang="en-US" altLang="zh-TW" dirty="0"/>
              <a:t>for </a:t>
            </a:r>
            <a:r>
              <a:rPr lang="en-US" altLang="zh-TW" dirty="0" err="1"/>
              <a:t>ascii</a:t>
            </a:r>
            <a:r>
              <a:rPr lang="en-US" altLang="zh-TW" dirty="0"/>
              <a:t> in ('A', 'B', 'C', 'D', 'E'):</a:t>
            </a:r>
          </a:p>
          <a:p>
            <a:r>
              <a:rPr lang="en-US" altLang="zh-TW" dirty="0"/>
              <a:t>    print(</a:t>
            </a:r>
            <a:r>
              <a:rPr lang="en-US" altLang="zh-TW" dirty="0" err="1"/>
              <a:t>ascii</a:t>
            </a:r>
            <a:r>
              <a:rPr lang="en-US" altLang="zh-TW" dirty="0"/>
              <a:t>, </a:t>
            </a:r>
            <a:r>
              <a:rPr lang="en-US" altLang="zh-TW" dirty="0" err="1"/>
              <a:t>ord</a:t>
            </a:r>
            <a:r>
              <a:rPr lang="en-US" altLang="zh-TW" dirty="0"/>
              <a:t>(</a:t>
            </a:r>
            <a:r>
              <a:rPr lang="en-US" altLang="zh-TW" dirty="0" err="1"/>
              <a:t>ascii</a:t>
            </a:r>
            <a:r>
              <a:rPr lang="en-US" altLang="zh-TW" dirty="0"/>
              <a:t>), end="    ")</a:t>
            </a:r>
          </a:p>
          <a:p>
            <a:r>
              <a:rPr lang="en-US" altLang="zh-TW" dirty="0"/>
              <a:t>print('\n')</a:t>
            </a:r>
          </a:p>
          <a:p>
            <a:r>
              <a:rPr lang="en-US" altLang="zh-TW" dirty="0"/>
              <a:t>string = "</a:t>
            </a:r>
            <a:r>
              <a:rPr lang="en-US" altLang="zh-TW" dirty="0" err="1"/>
              <a:t>ABCabc</a:t>
            </a:r>
            <a:r>
              <a:rPr lang="en-US" altLang="zh-TW" dirty="0"/>
              <a:t>"</a:t>
            </a:r>
          </a:p>
          <a:p>
            <a:r>
              <a:rPr lang="en-US" altLang="zh-TW" dirty="0"/>
              <a:t>print("</a:t>
            </a:r>
            <a:r>
              <a:rPr lang="en-US" altLang="zh-TW" dirty="0" err="1"/>
              <a:t>len</a:t>
            </a:r>
            <a:r>
              <a:rPr lang="en-US" altLang="zh-TW" dirty="0"/>
              <a:t>({0})={1}".format(</a:t>
            </a:r>
            <a:r>
              <a:rPr lang="en-US" altLang="zh-TW" dirty="0" err="1"/>
              <a:t>string,len</a:t>
            </a:r>
            <a:r>
              <a:rPr lang="en-US" altLang="zh-TW" dirty="0"/>
              <a:t>(string)), \</a:t>
            </a:r>
          </a:p>
          <a:p>
            <a:r>
              <a:rPr lang="en-US" altLang="zh-TW" dirty="0"/>
              <a:t>      "max({0})={1}".format(string) + max(string)), \ </a:t>
            </a:r>
          </a:p>
          <a:p>
            <a:r>
              <a:rPr lang="en-US" altLang="zh-TW" dirty="0"/>
              <a:t>      "min{0}={1}".format(string, min(string))  )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6615" y="3753371"/>
            <a:ext cx="4286250" cy="1790700"/>
          </a:xfrm>
          <a:prstGeom prst="rect">
            <a:avLst/>
          </a:prstGeom>
        </p:spPr>
      </p:pic>
      <p:sp>
        <p:nvSpPr>
          <p:cNvPr id="5" name="標題 1"/>
          <p:cNvSpPr txBox="1">
            <a:spLocks/>
          </p:cNvSpPr>
          <p:nvPr/>
        </p:nvSpPr>
        <p:spPr>
          <a:xfrm>
            <a:off x="250805" y="360352"/>
            <a:ext cx="8720470" cy="48547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7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ord</a:t>
            </a:r>
            <a:r>
              <a:rPr lang="en-US" altLang="zh-TW" sz="27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( )  </a:t>
            </a:r>
            <a:r>
              <a:rPr lang="en-US" altLang="zh-TW" sz="27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chr</a:t>
            </a:r>
            <a:r>
              <a:rPr lang="en-US" altLang="zh-TW" sz="27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( )  max( )   min( )</a:t>
            </a:r>
            <a:endParaRPr lang="zh-TW" altLang="en-US" sz="2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9675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51</a:t>
            </a:fld>
            <a:endParaRPr lang="zh-TW" altLang="en-US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370366" y="205637"/>
            <a:ext cx="10953307" cy="48547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7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判斷</a:t>
            </a:r>
            <a:r>
              <a:rPr lang="zh-TW" alt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字串各屬性是否為真</a:t>
            </a:r>
            <a:endParaRPr lang="zh-TW" altLang="en-US" sz="2700" dirty="0"/>
          </a:p>
          <a:p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466060" y="933855"/>
            <a:ext cx="11371259" cy="53247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 =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14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ABCabc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endParaRPr lang="en-US" altLang="zh-TW" sz="14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number =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"123456"</a:t>
            </a:r>
            <a:endParaRPr lang="en-US" altLang="zh-TW" sz="14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"{0}.</a:t>
            </a:r>
            <a:r>
              <a:rPr lang="en-US" altLang="zh-TW" sz="1400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isLower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()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.format(string),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string.</a:t>
            </a:r>
            <a:r>
              <a:rPr lang="en-US" altLang="zh-TW" sz="1400" b="1" dirty="0" err="1">
                <a:solidFill>
                  <a:srgbClr val="3366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islower</a:t>
            </a:r>
            <a:r>
              <a:rPr lang="en-US" altLang="zh-TW" sz="1400" b="1" dirty="0">
                <a:solidFill>
                  <a:srgbClr val="3366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</a:t>
            </a:r>
            <a:r>
              <a:rPr lang="en-US" altLang="zh-TW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是否都是</a:t>
            </a:r>
            <a:r>
              <a:rPr lang="zh-TW" altLang="en-US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小寫</a:t>
            </a:r>
            <a:endParaRPr lang="en-US" altLang="zh-TW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 =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1400" b="1" dirty="0" err="1">
                <a:solidFill>
                  <a:srgbClr val="3366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.upper</a:t>
            </a:r>
            <a:r>
              <a:rPr lang="en-US" altLang="zh-TW" sz="1400" b="1" dirty="0">
                <a:solidFill>
                  <a:srgbClr val="3366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轉大寫 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 string = </a:t>
            </a:r>
            <a:r>
              <a:rPr lang="en-US" altLang="zh-TW" sz="1400" dirty="0" err="1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1400" b="1" dirty="0" err="1">
                <a:solidFill>
                  <a:srgbClr val="3366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.lower</a:t>
            </a:r>
            <a:r>
              <a:rPr lang="en-US" altLang="zh-TW" sz="1400" b="1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</a:t>
            </a:r>
            <a:r>
              <a:rPr lang="zh-TW" altLang="en-US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lang="en-US" altLang="zh-TW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轉小寫</a:t>
            </a:r>
            <a:endParaRPr lang="en-US" altLang="zh-TW" sz="1400" dirty="0">
              <a:solidFill>
                <a:srgbClr val="00B05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"{0}.</a:t>
            </a:r>
            <a:r>
              <a:rPr lang="en-US" altLang="zh-TW" sz="1400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isupper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()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.format(string),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</a:t>
            </a:r>
            <a:r>
              <a:rPr lang="en-US" altLang="zh-TW" sz="1400" b="1" dirty="0" err="1">
                <a:solidFill>
                  <a:srgbClr val="3366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.isupper</a:t>
            </a:r>
            <a:r>
              <a:rPr lang="en-US" altLang="zh-TW" sz="1400" b="1" dirty="0">
                <a:solidFill>
                  <a:srgbClr val="3366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zh-TW" altLang="en-US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是否都是大寫</a:t>
            </a:r>
            <a:endParaRPr lang="en-US" altLang="zh-TW" sz="1400" dirty="0">
              <a:solidFill>
                <a:srgbClr val="00B05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"{0}.</a:t>
            </a:r>
            <a:r>
              <a:rPr lang="en-US" altLang="zh-TW" sz="1400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isalnum</a:t>
            </a:r>
            <a:r>
              <a:rPr lang="en-US" altLang="zh-TW" sz="1400" dirty="0">
                <a:latin typeface="細明體" panose="02020509000000000000" pitchFamily="49" charset="-120"/>
                <a:ea typeface="細明體" panose="02020509000000000000" pitchFamily="49" charset="-120"/>
              </a:rPr>
              <a:t>()".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format(number),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number</a:t>
            </a:r>
            <a:r>
              <a:rPr lang="en-US" altLang="zh-TW" sz="1400" b="1" dirty="0" err="1">
                <a:solidFill>
                  <a:srgbClr val="3366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.isalnum</a:t>
            </a:r>
            <a:r>
              <a:rPr lang="en-US" altLang="zh-TW" sz="1400" b="1" dirty="0">
                <a:solidFill>
                  <a:srgbClr val="3366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zh-TW" altLang="en-US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是否都是數字或字母</a:t>
            </a:r>
            <a:endParaRPr lang="en-US" altLang="zh-TW" sz="1400" dirty="0">
              <a:solidFill>
                <a:srgbClr val="00B05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1400" dirty="0"/>
              <a:t>print("{0}.</a:t>
            </a:r>
            <a:r>
              <a:rPr lang="en-US" altLang="zh-TW" sz="1400" dirty="0" err="1"/>
              <a:t>isalnum</a:t>
            </a:r>
            <a:r>
              <a:rPr lang="en-US" altLang="zh-TW" sz="1400" dirty="0"/>
              <a:t>()".format(string), </a:t>
            </a:r>
            <a:r>
              <a:rPr lang="en-US" altLang="zh-TW" sz="1400" dirty="0" err="1"/>
              <a:t>string.</a:t>
            </a:r>
            <a:r>
              <a:rPr lang="en-US" altLang="zh-TW" sz="1400" dirty="0" err="1">
                <a:solidFill>
                  <a:srgbClr val="3366FF"/>
                </a:solidFill>
              </a:rPr>
              <a:t>isalnum</a:t>
            </a:r>
            <a:r>
              <a:rPr lang="en-US" altLang="zh-TW" sz="1400" dirty="0">
                <a:solidFill>
                  <a:srgbClr val="00B050"/>
                </a:solidFill>
              </a:rPr>
              <a:t>())</a:t>
            </a:r>
            <a:r>
              <a:rPr lang="zh-TW" altLang="en-US" sz="1400" dirty="0">
                <a:solidFill>
                  <a:srgbClr val="00B050"/>
                </a:solidFill>
              </a:rPr>
              <a:t>  </a:t>
            </a:r>
            <a:r>
              <a:rPr lang="en-US" altLang="zh-TW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是否都是數字或字母</a:t>
            </a:r>
            <a:endParaRPr lang="en-US" altLang="zh-TW" sz="1400" dirty="0">
              <a:solidFill>
                <a:srgbClr val="00B05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"{0}.</a:t>
            </a:r>
            <a:r>
              <a:rPr lang="en-US" altLang="zh-TW" sz="14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isalalpha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.format(string),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string.</a:t>
            </a:r>
            <a:r>
              <a:rPr lang="en-US" altLang="zh-TW" sz="1400" b="1" dirty="0" err="1">
                <a:solidFill>
                  <a:srgbClr val="3366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isalpha</a:t>
            </a:r>
            <a:r>
              <a:rPr lang="en-US" altLang="zh-TW" sz="1400" b="1" dirty="0">
                <a:solidFill>
                  <a:srgbClr val="3366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 </a:t>
            </a:r>
            <a:r>
              <a:rPr lang="en-US" altLang="zh-TW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是否都是</a:t>
            </a:r>
            <a:r>
              <a:rPr lang="zh-TW" altLang="en-US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字母</a:t>
            </a:r>
            <a:endParaRPr lang="en-US" altLang="zh-TW" sz="1400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"{0}.</a:t>
            </a:r>
            <a:r>
              <a:rPr lang="en-US" altLang="zh-TW" sz="14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isalalpha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.format(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"123ABC"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),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"123ABC"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400" dirty="0">
                <a:solidFill>
                  <a:srgbClr val="3366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isalpha()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zh-TW" altLang="en-US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是否都是</a:t>
            </a:r>
            <a:r>
              <a:rPr lang="zh-TW" altLang="en-US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字母</a:t>
            </a:r>
            <a:endParaRPr lang="en-US" altLang="zh-TW" sz="14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"{0}.</a:t>
            </a:r>
            <a:r>
              <a:rPr lang="en-US" altLang="zh-TW" sz="14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isdigit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.format(number),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number.</a:t>
            </a:r>
            <a:r>
              <a:rPr lang="en-US" altLang="zh-TW" sz="1400" b="1" dirty="0" err="1">
                <a:solidFill>
                  <a:srgbClr val="3366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isdigit</a:t>
            </a:r>
            <a:r>
              <a:rPr lang="en-US" altLang="zh-TW" sz="1400" b="1" dirty="0">
                <a:solidFill>
                  <a:srgbClr val="3366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zh-TW" altLang="en-US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是否都是</a:t>
            </a:r>
            <a:r>
              <a:rPr lang="zh-TW" altLang="en-US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數字</a:t>
            </a:r>
            <a:endParaRPr lang="en-US" altLang="zh-TW" sz="1400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"{0}.</a:t>
            </a:r>
            <a:r>
              <a:rPr lang="en-US" altLang="zh-TW" sz="14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isdigit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.format(string),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string.isdigit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())</a:t>
            </a:r>
          </a:p>
          <a:p>
            <a:pPr>
              <a:lnSpc>
                <a:spcPct val="20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"{0}.</a:t>
            </a:r>
            <a:r>
              <a:rPr lang="en-US" altLang="zh-TW" sz="14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isspace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.format(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 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),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  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</a:t>
            </a:r>
            <a:r>
              <a:rPr lang="en-US" altLang="zh-TW" sz="1400" b="1" dirty="0" err="1">
                <a:solidFill>
                  <a:srgbClr val="3366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isspace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())</a:t>
            </a:r>
            <a:r>
              <a:rPr lang="zh-TW" altLang="en-US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是否都是</a:t>
            </a:r>
            <a:r>
              <a:rPr lang="zh-TW" altLang="en-US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空白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zh-TW" altLang="en-US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注意 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""</a:t>
            </a:r>
            <a:r>
              <a:rPr lang="zh-TW" altLang="en-US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是空字串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zh-TW" altLang="en-US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不是空白</a:t>
            </a:r>
            <a:endParaRPr lang="zh-TW" altLang="en-US" sz="1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041" y="2424112"/>
            <a:ext cx="4752975" cy="2009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71612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52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18" y="4397005"/>
            <a:ext cx="6208237" cy="2453241"/>
          </a:xfrm>
          <a:prstGeom prst="rect">
            <a:avLst/>
          </a:prstGeom>
        </p:spPr>
      </p:pic>
      <p:sp>
        <p:nvSpPr>
          <p:cNvPr id="4" name="標題 1"/>
          <p:cNvSpPr txBox="1">
            <a:spLocks/>
          </p:cNvSpPr>
          <p:nvPr/>
        </p:nvSpPr>
        <p:spPr>
          <a:xfrm>
            <a:off x="253408" y="280065"/>
            <a:ext cx="11176591" cy="48547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7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len</a:t>
            </a:r>
            <a:r>
              <a:rPr lang="en-US" altLang="zh-TW" sz="27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()</a:t>
            </a:r>
            <a:r>
              <a:rPr lang="zh-TW" alt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字串長度</a:t>
            </a:r>
            <a:r>
              <a:rPr lang="en-US" altLang="zh-TW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sym typeface="Wingdings" panose="05000000000000000000" pitchFamily="2" charset="2"/>
              </a:rPr>
              <a:t>、.</a:t>
            </a:r>
            <a:r>
              <a:rPr lang="en-US" altLang="zh-TW" sz="27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sym typeface="Wingdings" panose="05000000000000000000" pitchFamily="2" charset="2"/>
              </a:rPr>
              <a:t>swapcase</a:t>
            </a:r>
            <a:r>
              <a:rPr lang="en-US" altLang="zh-TW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sym typeface="Wingdings" panose="05000000000000000000" pitchFamily="2" charset="2"/>
              </a:rPr>
              <a:t>:</a:t>
            </a:r>
            <a:r>
              <a:rPr lang="zh-TW" alt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sym typeface="Wingdings" panose="05000000000000000000" pitchFamily="2" charset="2"/>
              </a:rPr>
              <a:t>大小寫轉換</a:t>
            </a:r>
            <a:r>
              <a:rPr lang="en-US" altLang="zh-TW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sym typeface="Wingdings" panose="05000000000000000000" pitchFamily="2" charset="2"/>
              </a:rPr>
              <a:t>、.find</a:t>
            </a:r>
            <a:r>
              <a:rPr lang="zh-TW" alt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sym typeface="Wingdings" panose="05000000000000000000" pitchFamily="2" charset="2"/>
              </a:rPr>
              <a:t>尋找</a:t>
            </a:r>
            <a:r>
              <a:rPr lang="en-US" altLang="zh-TW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sym typeface="Wingdings" panose="05000000000000000000" pitchFamily="2" charset="2"/>
              </a:rPr>
              <a:t>、.count</a:t>
            </a:r>
            <a:r>
              <a:rPr lang="zh-TW" alt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sym typeface="Wingdings" panose="05000000000000000000" pitchFamily="2" charset="2"/>
              </a:rPr>
              <a:t>字數</a:t>
            </a:r>
            <a:r>
              <a:rPr lang="en-US" altLang="zh-TW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sym typeface="Wingdings" panose="05000000000000000000" pitchFamily="2" charset="2"/>
              </a:rPr>
              <a:t>、.replace:</a:t>
            </a:r>
            <a:r>
              <a:rPr lang="zh-TW" altLang="en-US" sz="2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MingLiU" panose="02020500000000000000" pitchFamily="18" charset="-120"/>
                <a:ea typeface="PMingLiU" panose="02020500000000000000" pitchFamily="18" charset="-120"/>
                <a:sym typeface="Wingdings" panose="05000000000000000000" pitchFamily="2" charset="2"/>
              </a:rPr>
              <a:t>取代</a:t>
            </a:r>
            <a:endParaRPr lang="zh-TW" altLang="en-US" sz="2700" dirty="0"/>
          </a:p>
        </p:txBody>
      </p:sp>
      <p:sp>
        <p:nvSpPr>
          <p:cNvPr id="5" name="矩形 4"/>
          <p:cNvSpPr/>
          <p:nvPr/>
        </p:nvSpPr>
        <p:spPr>
          <a:xfrm>
            <a:off x="253409" y="751029"/>
            <a:ext cx="11729484" cy="3612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 =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"\'hello, Clark, I need your Apple II. I don't need Apple I \'"</a:t>
            </a:r>
            <a:endParaRPr lang="en-US" altLang="zh-TW" sz="14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print(string)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".capitalize()"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string.capitalize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())</a:t>
            </a:r>
            <a:r>
              <a:rPr lang="zh-TW" altLang="en-US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第一個字的第一個字母換為大寫</a:t>
            </a:r>
            <a:endParaRPr lang="en-US" altLang="zh-TW" sz="1400" dirty="0">
              <a:solidFill>
                <a:srgbClr val="00B05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".title()"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string.title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())</a:t>
            </a:r>
            <a:r>
              <a:rPr lang="zh-TW" altLang="en-US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</a:t>
            </a:r>
            <a:r>
              <a:rPr lang="en-US" altLang="zh-TW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每個字的第一個字母換為大寫</a:t>
            </a:r>
            <a:endParaRPr lang="en-US" altLang="zh-TW" sz="1400" dirty="0">
              <a:solidFill>
                <a:srgbClr val="00B05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".</a:t>
            </a:r>
            <a:r>
              <a:rPr lang="en-US" altLang="zh-TW" sz="14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swapcase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string.swapcase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())</a:t>
            </a:r>
            <a:r>
              <a:rPr lang="zh-TW" altLang="en-US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lang="en-US" altLang="zh-TW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大小寫互換</a:t>
            </a:r>
            <a:endParaRPr lang="en-US" altLang="zh-TW" sz="1400" dirty="0">
              <a:solidFill>
                <a:srgbClr val="00B05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".replace('II', 'TWO')"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string.replace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"II"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"TWO"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))</a:t>
            </a:r>
            <a:r>
              <a:rPr lang="zh-TW" altLang="en-US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將 </a:t>
            </a:r>
            <a:r>
              <a:rPr lang="en-US" altLang="zh-TW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'II'</a:t>
            </a:r>
            <a:r>
              <a:rPr lang="zh-TW" altLang="en-US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用 </a:t>
            </a:r>
            <a:r>
              <a:rPr lang="en-US" altLang="zh-TW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"TWO"</a:t>
            </a:r>
            <a:r>
              <a:rPr lang="zh-TW" altLang="en-US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取代</a:t>
            </a:r>
            <a:endParaRPr lang="en-US" altLang="zh-TW" sz="1400" dirty="0">
              <a:solidFill>
                <a:srgbClr val="00B05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".count('APPLE')"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string.count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'APPLE'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))</a:t>
            </a:r>
            <a:r>
              <a:rPr lang="zh-TW" altLang="en-US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出現</a:t>
            </a:r>
            <a:r>
              <a:rPr lang="en-US" altLang="zh-TW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APPLE</a:t>
            </a:r>
            <a:r>
              <a:rPr lang="zh-TW" altLang="en-US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的次數</a:t>
            </a:r>
            <a:endParaRPr lang="en-US" altLang="zh-TW" sz="1400" dirty="0">
              <a:solidFill>
                <a:srgbClr val="00B05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".find('Apple')"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string.find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'Apple'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))</a:t>
            </a:r>
            <a:r>
              <a:rPr lang="zh-TW" altLang="en-US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最早出現</a:t>
            </a:r>
            <a:r>
              <a:rPr lang="en-US" altLang="zh-TW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Apple</a:t>
            </a:r>
            <a:r>
              <a:rPr lang="zh-TW" altLang="en-US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的位置</a:t>
            </a:r>
            <a:endParaRPr lang="en-US" altLang="zh-TW" sz="1400" dirty="0">
              <a:solidFill>
                <a:srgbClr val="00B05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".</a:t>
            </a:r>
            <a:r>
              <a:rPr lang="en-US" altLang="zh-TW" sz="14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rfind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('Apple')"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string.rfind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'Apple'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))</a:t>
            </a:r>
            <a:r>
              <a:rPr lang="zh-TW" altLang="en-US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最後出現</a:t>
            </a:r>
            <a:r>
              <a:rPr lang="en-US" altLang="zh-TW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Apple</a:t>
            </a:r>
            <a:r>
              <a:rPr lang="zh-TW" altLang="en-US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的位置</a:t>
            </a:r>
            <a:endParaRPr lang="en-US" altLang="zh-TW" sz="1400" dirty="0">
              <a:solidFill>
                <a:srgbClr val="00B05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".</a:t>
            </a:r>
            <a:r>
              <a:rPr lang="en-US" altLang="zh-TW" sz="14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startwith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('Apple')"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string.startswith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'hello'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))</a:t>
            </a:r>
            <a:r>
              <a:rPr lang="zh-TW" altLang="en-US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以</a:t>
            </a:r>
            <a:r>
              <a:rPr lang="en-US" altLang="zh-TW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..</a:t>
            </a:r>
            <a:r>
              <a:rPr lang="zh-TW" altLang="en-US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開頭否</a:t>
            </a:r>
            <a:endParaRPr lang="en-US" altLang="zh-TW" sz="1400" dirty="0">
              <a:solidFill>
                <a:srgbClr val="00B05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".</a:t>
            </a:r>
            <a:r>
              <a:rPr lang="en-US" altLang="zh-TW" sz="14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endwith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('I ')"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string.endswith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'I '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))</a:t>
            </a:r>
            <a:r>
              <a:rPr lang="zh-TW" altLang="en-US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以</a:t>
            </a:r>
            <a:r>
              <a:rPr lang="en-US" altLang="zh-TW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..</a:t>
            </a:r>
            <a:r>
              <a:rPr lang="zh-TW" altLang="en-US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結束否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4672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53</a:t>
            </a:fld>
            <a:endParaRPr lang="zh-TW" altLang="en-US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253409" y="280065"/>
            <a:ext cx="7880498" cy="4854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字串左右空白處理 </a:t>
            </a:r>
            <a:r>
              <a:rPr lang="en-US" altLang="zh-TW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.strip()   .</a:t>
            </a:r>
            <a:r>
              <a:rPr lang="en-US" altLang="zh-TW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lstrip</a:t>
            </a:r>
            <a:r>
              <a:rPr lang="en-US" altLang="zh-TW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()   .</a:t>
            </a:r>
            <a:r>
              <a:rPr lang="en-US" altLang="zh-TW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rstrip</a:t>
            </a:r>
            <a:r>
              <a:rPr lang="en-US" altLang="zh-TW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()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2391" y="121241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string = " hello, Clark  "</a:t>
            </a:r>
          </a:p>
          <a:p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print(".string:","\\" +   string + "\\" )</a:t>
            </a:r>
          </a:p>
          <a:p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print(".strip():", "\'" + </a:t>
            </a:r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string.</a:t>
            </a:r>
            <a:r>
              <a:rPr lang="en-US" altLang="zh-TW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strip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() + "\'")</a:t>
            </a:r>
          </a:p>
          <a:p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print(".</a:t>
            </a:r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lstrip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():", "\'" + </a:t>
            </a:r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string.</a:t>
            </a:r>
            <a:r>
              <a:rPr lang="en-US" altLang="zh-TW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lstrip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() + "\'")</a:t>
            </a:r>
          </a:p>
          <a:p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print(".</a:t>
            </a:r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rstrip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():", "\'" + </a:t>
            </a:r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string.</a:t>
            </a:r>
            <a:r>
              <a:rPr lang="en-US" altLang="zh-TW" dirty="0" err="1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rstrip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() + "\'")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619" y="3388462"/>
            <a:ext cx="7375544" cy="20235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742192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54</a:t>
            </a:fld>
            <a:endParaRPr lang="zh-TW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083364" y="1906991"/>
            <a:ext cx="8567531" cy="3243452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x =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"Hello World!"</a:t>
            </a:r>
            <a:endParaRPr lang="en-US" altLang="zh-TW" dirty="0">
              <a:solidFill>
                <a:srgbClr val="7D2727"/>
              </a:solidFill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print(x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[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2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:]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) #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'llo World!'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 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inherit"/>
              </a:rPr>
              <a:t>第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inherit"/>
              </a:rPr>
              <a:t>2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inherit"/>
              </a:rPr>
              <a:t>位到最後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print(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x[: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2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]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)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#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'He'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inherit"/>
              </a:rPr>
              <a:t>最前面開始到第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inherit"/>
              </a:rPr>
              <a:t>(2-1)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nsolas" panose="020B0609020204030204" pitchFamily="49" charset="0"/>
                <a:ea typeface="inherit"/>
              </a:rPr>
              <a:t>位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print(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x[:-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2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]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#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'Hello Worl'</a:t>
            </a:r>
            <a:r>
              <a:rPr lang="zh-TW" altLang="en-US" dirty="0">
                <a:solidFill>
                  <a:srgbClr val="0070C0"/>
                </a:solidFill>
                <a:latin typeface="Consolas" panose="020B0609020204030204" pitchFamily="49" charset="0"/>
                <a:ea typeface="inherit"/>
              </a:rPr>
              <a:t>最前面開始到倒數第</a:t>
            </a: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  <a:ea typeface="inherit"/>
              </a:rPr>
              <a:t>2</a:t>
            </a:r>
            <a:r>
              <a:rPr lang="zh-TW" altLang="en-US" dirty="0">
                <a:solidFill>
                  <a:srgbClr val="0070C0"/>
                </a:solidFill>
                <a:latin typeface="Consolas" panose="020B0609020204030204" pitchFamily="49" charset="0"/>
                <a:ea typeface="inherit"/>
              </a:rPr>
              <a:t>位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print(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x[-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2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:]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)#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'd!'</a:t>
            </a:r>
            <a:r>
              <a:rPr lang="zh-TW" altLang="en-US" dirty="0">
                <a:solidFill>
                  <a:srgbClr val="0070C0"/>
                </a:solidFill>
                <a:latin typeface="Consolas" panose="020B0609020204030204" pitchFamily="49" charset="0"/>
                <a:ea typeface="inherit"/>
              </a:rPr>
              <a:t>倒數第</a:t>
            </a: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  <a:ea typeface="inherit"/>
              </a:rPr>
              <a:t>2</a:t>
            </a:r>
            <a:r>
              <a:rPr lang="zh-TW" altLang="en-US" dirty="0">
                <a:solidFill>
                  <a:srgbClr val="0070C0"/>
                </a:solidFill>
                <a:latin typeface="Consolas" panose="020B0609020204030204" pitchFamily="49" charset="0"/>
                <a:ea typeface="inherit"/>
              </a:rPr>
              <a:t>位到最後</a:t>
            </a:r>
            <a:endParaRPr kumimoji="0" lang="en-US" altLang="zh-TW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Consolas" panose="020B0609020204030204" pitchFamily="49" charset="0"/>
              <a:ea typeface="inherit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303336"/>
                </a:solidFill>
                <a:latin typeface="Consolas" panose="020B0609020204030204" pitchFamily="49" charset="0"/>
                <a:ea typeface="inherit"/>
              </a:rPr>
              <a:t>print(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x[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2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:-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2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]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#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'llo Worl'</a:t>
            </a:r>
            <a:r>
              <a:rPr lang="zh-TW" altLang="en-US" dirty="0">
                <a:solidFill>
                  <a:srgbClr val="0070C0"/>
                </a:solidFill>
                <a:latin typeface="Consolas" panose="020B0609020204030204" pitchFamily="49" charset="0"/>
                <a:ea typeface="inherit"/>
              </a:rPr>
              <a:t>第</a:t>
            </a: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  <a:ea typeface="inherit"/>
              </a:rPr>
              <a:t>2</a:t>
            </a:r>
            <a:r>
              <a:rPr lang="zh-TW" altLang="en-US" dirty="0">
                <a:solidFill>
                  <a:srgbClr val="0070C0"/>
                </a:solidFill>
                <a:latin typeface="Consolas" panose="020B0609020204030204" pitchFamily="49" charset="0"/>
                <a:ea typeface="inherit"/>
              </a:rPr>
              <a:t>位到倒數第</a:t>
            </a:r>
            <a:r>
              <a:rPr lang="en-US" altLang="zh-TW" dirty="0">
                <a:solidFill>
                  <a:srgbClr val="0070C0"/>
                </a:solidFill>
                <a:latin typeface="Consolas" panose="020B0609020204030204" pitchFamily="49" charset="0"/>
                <a:ea typeface="inherit"/>
              </a:rPr>
              <a:t>2</a:t>
            </a:r>
            <a:r>
              <a:rPr lang="zh-TW" altLang="en-US" dirty="0">
                <a:solidFill>
                  <a:srgbClr val="0070C0"/>
                </a:solidFill>
                <a:latin typeface="Consolas" panose="020B0609020204030204" pitchFamily="49" charset="0"/>
                <a:ea typeface="inherit"/>
              </a:rPr>
              <a:t>位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標題 1"/>
          <p:cNvSpPr txBox="1">
            <a:spLocks/>
          </p:cNvSpPr>
          <p:nvPr/>
        </p:nvSpPr>
        <p:spPr>
          <a:xfrm>
            <a:off x="990527" y="699442"/>
            <a:ext cx="7880498" cy="4854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substring()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9050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55</a:t>
            </a:fld>
            <a:endParaRPr lang="zh-TW" altLang="en-US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253409" y="280065"/>
            <a:ext cx="7880498" cy="4854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有分隔符號的字串轉為</a:t>
            </a:r>
            <a:r>
              <a:rPr lang="en-US" altLang="zh-TW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List</a:t>
            </a:r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    </a:t>
            </a:r>
            <a:r>
              <a:rPr lang="en-US" altLang="zh-TW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.split()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3409" y="1159800"/>
            <a:ext cx="6096000" cy="12311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strList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"123/456/ABC/</a:t>
            </a:r>
            <a:r>
              <a:rPr lang="en-US" altLang="zh-TW" dirty="0" err="1">
                <a:latin typeface="細明體" panose="02020509000000000000" pitchFamily="49" charset="-120"/>
                <a:ea typeface="細明體" panose="02020509000000000000" pitchFamily="49" charset="-120"/>
              </a:rPr>
              <a:t>abc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".</a:t>
            </a:r>
            <a:r>
              <a:rPr lang="en-US" altLang="zh-TW" sz="2000" b="1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split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"/"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strx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strList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print(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strx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sep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</a:t>
            </a:r>
            <a:r>
              <a:rPr lang="en-US" altLang="zh-TW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"-"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  <a:p>
            <a:r>
              <a:rPr lang="en-US" altLang="zh-TW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en-US" altLang="zh-TW" dirty="0" err="1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strList</a:t>
            </a:r>
            <a:r>
              <a:rPr lang="en-US" altLang="zh-TW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=["123", "456","ABC", "</a:t>
            </a:r>
            <a:r>
              <a:rPr lang="en-US" altLang="zh-TW" dirty="0" err="1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abc</a:t>
            </a:r>
            <a:r>
              <a:rPr lang="en-US" altLang="zh-TW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")</a:t>
            </a:r>
            <a:endParaRPr lang="zh-TW" altLang="en-US" dirty="0">
              <a:solidFill>
                <a:srgbClr val="00B05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994" y="386644"/>
            <a:ext cx="4575655" cy="171450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994" y="2206400"/>
            <a:ext cx="3171825" cy="17145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53409" y="2997570"/>
            <a:ext cx="6096000" cy="10156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strList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"Who care about politics ! ".</a:t>
            </a:r>
            <a:r>
              <a:rPr lang="en-US" altLang="zh-TW" sz="2400" b="1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split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strx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strList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: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print(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strx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endParaRPr lang="zh-TW" altLang="en-US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994" y="4517508"/>
            <a:ext cx="3505200" cy="171450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53409" y="4679177"/>
            <a:ext cx="6096000" cy="1015663"/>
          </a:xfrm>
          <a:prstGeom prst="rect">
            <a:avLst/>
          </a:prstGeom>
          <a:solidFill>
            <a:srgbClr val="FFFF99">
              <a:alpha val="14118"/>
            </a:srgbClr>
          </a:solidFill>
        </p:spPr>
        <p:txBody>
          <a:bodyPr>
            <a:spAutoFit/>
          </a:bodyPr>
          <a:lstStyle/>
          <a:p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strList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dirty="0">
                <a:latin typeface="細明體" panose="02020509000000000000" pitchFamily="49" charset="-120"/>
                <a:ea typeface="細明體" panose="02020509000000000000" pitchFamily="49" charset="-120"/>
              </a:rPr>
              <a:t>"Who care about politics ! ".</a:t>
            </a:r>
            <a:r>
              <a:rPr lang="en-US" altLang="zh-TW" sz="2400" b="1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split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()</a:t>
            </a:r>
          </a:p>
          <a:p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for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content  </a:t>
            </a:r>
            <a:r>
              <a:rPr lang="en-US" altLang="zh-TW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in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</a:t>
            </a:r>
            <a:r>
              <a:rPr lang="en-US" altLang="zh-TW" dirty="0">
                <a:solidFill>
                  <a:srgbClr val="2B91A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enumerate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strList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0):</a:t>
            </a:r>
          </a:p>
          <a:p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   print(</a:t>
            </a:r>
            <a:r>
              <a:rPr lang="en-US" altLang="zh-TW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idx</a:t>
            </a:r>
            <a:r>
              <a:rPr lang="en-US" altLang="zh-TW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content)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45164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8908CA4B-498B-4751-B5CE-5FB34942C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56</a:t>
            </a:fld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24502E3-B157-4FBD-89F4-CD08B8ED3D13}"/>
              </a:ext>
            </a:extLst>
          </p:cNvPr>
          <p:cNvSpPr/>
          <p:nvPr/>
        </p:nvSpPr>
        <p:spPr>
          <a:xfrm>
            <a:off x="3063294" y="2463616"/>
            <a:ext cx="639149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日期時間相關函數與模組</a:t>
            </a:r>
            <a:endParaRPr lang="zh-TW" altLang="en-US" sz="4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438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253409" y="37610"/>
            <a:ext cx="7880498" cy="4854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日期  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&amp;</a:t>
            </a: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時間           </a:t>
            </a: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sym typeface="Wingdings" panose="05000000000000000000" pitchFamily="2" charset="2"/>
              </a:rPr>
              <a:t>得目前時間</a:t>
            </a:r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53409" y="485479"/>
            <a:ext cx="11835809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/>
              <a:t>import </a:t>
            </a:r>
            <a:r>
              <a:rPr lang="en-US" altLang="zh-TW" sz="1400" dirty="0">
                <a:solidFill>
                  <a:srgbClr val="FF0000"/>
                </a:solidFill>
              </a:rPr>
              <a:t>time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/>
              <a:t>myTime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time.</a:t>
            </a:r>
            <a:r>
              <a:rPr lang="en-US" altLang="zh-TW" sz="1400" dirty="0" err="1">
                <a:solidFill>
                  <a:srgbClr val="3366FF"/>
                </a:solidFill>
              </a:rPr>
              <a:t>time</a:t>
            </a:r>
            <a:r>
              <a:rPr lang="en-US" altLang="zh-TW" sz="1400" dirty="0"/>
              <a:t>()  </a:t>
            </a:r>
            <a:r>
              <a:rPr lang="en-US" altLang="zh-TW" sz="1400" dirty="0">
                <a:solidFill>
                  <a:srgbClr val="00B050"/>
                </a:solidFill>
              </a:rPr>
              <a:t># 1564734019.2818341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print("</a:t>
            </a:r>
            <a:r>
              <a:rPr lang="en-US" altLang="zh-TW" sz="1400" dirty="0" err="1"/>
              <a:t>time.time</a:t>
            </a:r>
            <a:r>
              <a:rPr lang="en-US" altLang="zh-TW" sz="1400" dirty="0"/>
              <a:t>():", </a:t>
            </a:r>
            <a:r>
              <a:rPr lang="en-US" altLang="zh-TW" sz="1400" dirty="0" err="1"/>
              <a:t>myTime</a:t>
            </a:r>
            <a:r>
              <a:rPr lang="en-US" altLang="zh-TW" sz="1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/>
              <a:t>myLocalTime</a:t>
            </a:r>
            <a:r>
              <a:rPr lang="en-US" altLang="zh-TW" sz="1400" dirty="0"/>
              <a:t> = </a:t>
            </a:r>
            <a:r>
              <a:rPr lang="en-US" altLang="zh-TW" sz="1400" dirty="0" err="1"/>
              <a:t>time.</a:t>
            </a:r>
            <a:r>
              <a:rPr lang="en-US" altLang="zh-TW" sz="1400" dirty="0" err="1">
                <a:solidFill>
                  <a:srgbClr val="3366FF"/>
                </a:solidFill>
              </a:rPr>
              <a:t>localtime</a:t>
            </a:r>
            <a:r>
              <a:rPr lang="en-US" altLang="zh-TW" sz="1400" dirty="0"/>
              <a:t>(</a:t>
            </a:r>
            <a:r>
              <a:rPr lang="en-US" altLang="zh-TW" sz="1400" dirty="0" err="1"/>
              <a:t>myTime</a:t>
            </a:r>
            <a:r>
              <a:rPr lang="en-US" altLang="zh-TW" sz="1400" dirty="0"/>
              <a:t>) </a:t>
            </a:r>
            <a:r>
              <a:rPr lang="en-US" altLang="zh-TW" sz="1400" dirty="0">
                <a:solidFill>
                  <a:srgbClr val="00B050"/>
                </a:solidFill>
              </a:rPr>
              <a:t>#</a:t>
            </a:r>
            <a:r>
              <a:rPr lang="en-US" altLang="zh-TW" sz="1400" dirty="0" err="1">
                <a:solidFill>
                  <a:srgbClr val="00B050"/>
                </a:solidFill>
              </a:rPr>
              <a:t>time.struct_time</a:t>
            </a:r>
            <a:r>
              <a:rPr lang="en-US" altLang="zh-TW" sz="1400" dirty="0">
                <a:solidFill>
                  <a:srgbClr val="00B050"/>
                </a:solidFill>
              </a:rPr>
              <a:t>(</a:t>
            </a:r>
            <a:r>
              <a:rPr lang="en-US" altLang="zh-TW" sz="1400" dirty="0" err="1">
                <a:solidFill>
                  <a:srgbClr val="00B050"/>
                </a:solidFill>
              </a:rPr>
              <a:t>tm_year</a:t>
            </a:r>
            <a:r>
              <a:rPr lang="en-US" altLang="zh-TW" sz="1400" dirty="0">
                <a:solidFill>
                  <a:srgbClr val="00B050"/>
                </a:solidFill>
              </a:rPr>
              <a:t>=2019, </a:t>
            </a:r>
            <a:r>
              <a:rPr lang="en-US" altLang="zh-TW" sz="1400" dirty="0" err="1">
                <a:solidFill>
                  <a:srgbClr val="00B050"/>
                </a:solidFill>
              </a:rPr>
              <a:t>tm_mon</a:t>
            </a:r>
            <a:r>
              <a:rPr lang="en-US" altLang="zh-TW" sz="1400" dirty="0">
                <a:solidFill>
                  <a:srgbClr val="00B050"/>
                </a:solidFill>
              </a:rPr>
              <a:t>=8, </a:t>
            </a:r>
            <a:r>
              <a:rPr lang="en-US" altLang="zh-TW" sz="1400" dirty="0" err="1">
                <a:solidFill>
                  <a:srgbClr val="00B050"/>
                </a:solidFill>
              </a:rPr>
              <a:t>tm_mday</a:t>
            </a:r>
            <a:r>
              <a:rPr lang="en-US" altLang="zh-TW" sz="1400" dirty="0">
                <a:solidFill>
                  <a:srgbClr val="00B050"/>
                </a:solidFill>
              </a:rPr>
              <a:t>=5, </a:t>
            </a:r>
            <a:r>
              <a:rPr lang="en-US" altLang="zh-TW" sz="1400" dirty="0" err="1">
                <a:solidFill>
                  <a:srgbClr val="00B050"/>
                </a:solidFill>
              </a:rPr>
              <a:t>tm_hour</a:t>
            </a:r>
            <a:r>
              <a:rPr lang="en-US" altLang="zh-TW" sz="1400" dirty="0">
                <a:solidFill>
                  <a:srgbClr val="00B050"/>
                </a:solidFill>
              </a:rPr>
              <a:t>=21, </a:t>
            </a:r>
            <a:r>
              <a:rPr lang="en-US" altLang="zh-TW" sz="1400" dirty="0" err="1">
                <a:solidFill>
                  <a:srgbClr val="00B050"/>
                </a:solidFill>
              </a:rPr>
              <a:t>tm_min</a:t>
            </a:r>
            <a:r>
              <a:rPr lang="en-US" altLang="zh-TW" sz="1400" dirty="0">
                <a:solidFill>
                  <a:srgbClr val="00B050"/>
                </a:solidFill>
              </a:rPr>
              <a:t>=20, </a:t>
            </a:r>
            <a:r>
              <a:rPr lang="en-US" altLang="zh-TW" sz="1400" dirty="0" err="1">
                <a:solidFill>
                  <a:srgbClr val="00B050"/>
                </a:solidFill>
              </a:rPr>
              <a:t>tm_sec</a:t>
            </a:r>
            <a:r>
              <a:rPr lang="en-US" altLang="zh-TW" sz="1400" dirty="0">
                <a:solidFill>
                  <a:srgbClr val="00B050"/>
                </a:solidFill>
              </a:rPr>
              <a:t>=0, </a:t>
            </a:r>
            <a:r>
              <a:rPr lang="en-US" altLang="zh-TW" sz="1400" dirty="0" err="1">
                <a:solidFill>
                  <a:srgbClr val="00B050"/>
                </a:solidFill>
              </a:rPr>
              <a:t>tm_wday</a:t>
            </a:r>
            <a:r>
              <a:rPr lang="en-US" altLang="zh-TW" sz="1400" dirty="0">
                <a:solidFill>
                  <a:srgbClr val="00B050"/>
                </a:solidFill>
              </a:rPr>
              <a:t>=0, </a:t>
            </a:r>
            <a:r>
              <a:rPr lang="en-US" altLang="zh-TW" sz="1400" dirty="0" err="1">
                <a:solidFill>
                  <a:srgbClr val="00B050"/>
                </a:solidFill>
              </a:rPr>
              <a:t>tm_yday</a:t>
            </a:r>
            <a:r>
              <a:rPr lang="en-US" altLang="zh-TW" sz="1400" dirty="0">
                <a:solidFill>
                  <a:srgbClr val="00B050"/>
                </a:solidFill>
              </a:rPr>
              <a:t>=217, </a:t>
            </a:r>
            <a:r>
              <a:rPr lang="en-US" altLang="zh-TW" sz="1400" dirty="0" err="1">
                <a:solidFill>
                  <a:srgbClr val="00B050"/>
                </a:solidFill>
              </a:rPr>
              <a:t>tm_isdst</a:t>
            </a:r>
            <a:r>
              <a:rPr lang="en-US" altLang="zh-TW" sz="1400" dirty="0">
                <a:solidFill>
                  <a:srgbClr val="00B050"/>
                </a:solidFill>
              </a:rPr>
              <a:t>=0)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print("</a:t>
            </a:r>
            <a:r>
              <a:rPr lang="en-US" altLang="zh-TW" sz="1400" dirty="0" err="1"/>
              <a:t>time.localtime</a:t>
            </a:r>
            <a:r>
              <a:rPr lang="en-US" altLang="zh-TW" sz="1400" dirty="0"/>
              <a:t>({0}):".format(</a:t>
            </a:r>
            <a:r>
              <a:rPr lang="en-US" altLang="zh-TW" sz="1400" dirty="0" err="1"/>
              <a:t>myTime</a:t>
            </a:r>
            <a:r>
              <a:rPr lang="en-US" altLang="zh-TW" sz="1400" dirty="0"/>
              <a:t>), </a:t>
            </a:r>
            <a:r>
              <a:rPr lang="en-US" altLang="zh-TW" sz="1400" dirty="0" err="1"/>
              <a:t>myLocalTime</a:t>
            </a:r>
            <a:r>
              <a:rPr lang="en-US" altLang="zh-TW" sz="1400" dirty="0"/>
              <a:t>)</a:t>
            </a:r>
          </a:p>
          <a:p>
            <a:pPr>
              <a:lnSpc>
                <a:spcPct val="150000"/>
              </a:lnSpc>
            </a:pPr>
            <a:r>
              <a:rPr lang="fr-FR" altLang="zh-TW" sz="1400" dirty="0"/>
              <a:t>myasctime = time.</a:t>
            </a:r>
            <a:r>
              <a:rPr lang="fr-FR" altLang="zh-TW" sz="1400" dirty="0">
                <a:solidFill>
                  <a:srgbClr val="3366FF"/>
                </a:solidFill>
              </a:rPr>
              <a:t>asctime</a:t>
            </a:r>
            <a:r>
              <a:rPr lang="fr-FR" altLang="zh-TW" sz="1400" dirty="0"/>
              <a:t>(myLocalTime) </a:t>
            </a:r>
            <a:r>
              <a:rPr lang="fr-FR" altLang="zh-TW" sz="1400" dirty="0">
                <a:solidFill>
                  <a:srgbClr val="00B050"/>
                </a:solidFill>
              </a:rPr>
              <a:t>#Mon Aug  5 21:18:22 2019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print("</a:t>
            </a:r>
            <a:r>
              <a:rPr lang="en-US" altLang="zh-TW" sz="1400" dirty="0" err="1"/>
              <a:t>asctime</a:t>
            </a:r>
            <a:r>
              <a:rPr lang="en-US" altLang="zh-TW" sz="1400" dirty="0"/>
              <a:t>({0}):".format(</a:t>
            </a:r>
            <a:r>
              <a:rPr lang="en-US" altLang="zh-TW" sz="1400" dirty="0" err="1"/>
              <a:t>myLocalTime</a:t>
            </a:r>
            <a:r>
              <a:rPr lang="en-US" altLang="zh-TW" sz="1400" dirty="0"/>
              <a:t>), </a:t>
            </a:r>
            <a:r>
              <a:rPr lang="en-US" altLang="zh-TW" sz="1400" dirty="0" err="1"/>
              <a:t>myasctime</a:t>
            </a:r>
            <a:r>
              <a:rPr lang="en-US" altLang="zh-TW" sz="1400" dirty="0"/>
              <a:t>)  # Fri Aug  2 16:22:40 2019</a:t>
            </a:r>
          </a:p>
          <a:p>
            <a:endParaRPr lang="zh-TW" altLang="en-US" sz="1400" dirty="0"/>
          </a:p>
          <a:p>
            <a:r>
              <a:rPr lang="en-US" altLang="zh-TW" sz="1400" dirty="0"/>
              <a:t>print("</a:t>
            </a:r>
            <a:r>
              <a:rPr lang="en-US" altLang="zh-TW" sz="1400" dirty="0" err="1"/>
              <a:t>localTime</a:t>
            </a:r>
            <a:r>
              <a:rPr lang="en-US" altLang="zh-TW" sz="1400" dirty="0"/>
              <a:t>[0]:", </a:t>
            </a:r>
            <a:r>
              <a:rPr lang="en-US" altLang="zh-TW" sz="1400" dirty="0" err="1"/>
              <a:t>myLocalTime</a:t>
            </a:r>
            <a:r>
              <a:rPr lang="en-US" altLang="zh-TW" sz="1400" dirty="0"/>
              <a:t>[0]) </a:t>
            </a:r>
            <a:r>
              <a:rPr lang="en-US" altLang="zh-TW" sz="1400" dirty="0">
                <a:solidFill>
                  <a:srgbClr val="00B050"/>
                </a:solidFill>
              </a:rPr>
              <a:t>#year</a:t>
            </a:r>
          </a:p>
          <a:p>
            <a:r>
              <a:rPr lang="en-US" altLang="zh-TW" sz="1400" dirty="0"/>
              <a:t>print("</a:t>
            </a:r>
            <a:r>
              <a:rPr lang="en-US" altLang="zh-TW" sz="1400" dirty="0" err="1"/>
              <a:t>localTime</a:t>
            </a:r>
            <a:r>
              <a:rPr lang="en-US" altLang="zh-TW" sz="1400" dirty="0"/>
              <a:t>}[1]:", </a:t>
            </a:r>
            <a:r>
              <a:rPr lang="en-US" altLang="zh-TW" sz="1400" dirty="0" err="1"/>
              <a:t>myLocalTime</a:t>
            </a:r>
            <a:r>
              <a:rPr lang="en-US" altLang="zh-TW" sz="1400" dirty="0"/>
              <a:t>[1]) </a:t>
            </a:r>
            <a:r>
              <a:rPr lang="en-US" altLang="zh-TW" sz="1400" dirty="0">
                <a:solidFill>
                  <a:srgbClr val="00B050"/>
                </a:solidFill>
              </a:rPr>
              <a:t>#month</a:t>
            </a:r>
          </a:p>
          <a:p>
            <a:r>
              <a:rPr lang="en-US" altLang="zh-TW" sz="1400" dirty="0"/>
              <a:t>print("</a:t>
            </a:r>
            <a:r>
              <a:rPr lang="en-US" altLang="zh-TW" sz="1400" dirty="0" err="1"/>
              <a:t>localTime</a:t>
            </a:r>
            <a:r>
              <a:rPr lang="en-US" altLang="zh-TW" sz="1400" dirty="0"/>
              <a:t>[2]:", </a:t>
            </a:r>
            <a:r>
              <a:rPr lang="en-US" altLang="zh-TW" sz="1400" dirty="0" err="1"/>
              <a:t>myLocalTime</a:t>
            </a:r>
            <a:r>
              <a:rPr lang="en-US" altLang="zh-TW" sz="1400" dirty="0"/>
              <a:t>[2]) </a:t>
            </a:r>
            <a:r>
              <a:rPr lang="en-US" altLang="zh-TW" sz="1400" dirty="0">
                <a:solidFill>
                  <a:srgbClr val="00B050"/>
                </a:solidFill>
              </a:rPr>
              <a:t>#day</a:t>
            </a:r>
          </a:p>
          <a:p>
            <a:r>
              <a:rPr lang="en-US" altLang="zh-TW" sz="1400" dirty="0"/>
              <a:t>print("</a:t>
            </a:r>
            <a:r>
              <a:rPr lang="en-US" altLang="zh-TW" sz="1400" dirty="0" err="1"/>
              <a:t>localTime</a:t>
            </a:r>
            <a:r>
              <a:rPr lang="en-US" altLang="zh-TW" sz="1400" dirty="0"/>
              <a:t>[3]:", </a:t>
            </a:r>
            <a:r>
              <a:rPr lang="en-US" altLang="zh-TW" sz="1400" dirty="0" err="1"/>
              <a:t>myLocalTime</a:t>
            </a:r>
            <a:r>
              <a:rPr lang="en-US" altLang="zh-TW" sz="1400" dirty="0"/>
              <a:t>[3]) </a:t>
            </a:r>
            <a:r>
              <a:rPr lang="en-US" altLang="zh-TW" sz="1400" dirty="0">
                <a:solidFill>
                  <a:srgbClr val="00B050"/>
                </a:solidFill>
              </a:rPr>
              <a:t># hour</a:t>
            </a:r>
          </a:p>
          <a:p>
            <a:r>
              <a:rPr lang="en-US" altLang="zh-TW" sz="1400" dirty="0"/>
              <a:t>print("</a:t>
            </a:r>
            <a:r>
              <a:rPr lang="en-US" altLang="zh-TW" sz="1400" dirty="0" err="1"/>
              <a:t>localTime</a:t>
            </a:r>
            <a:r>
              <a:rPr lang="en-US" altLang="zh-TW" sz="1400" dirty="0"/>
              <a:t>[4]:", </a:t>
            </a:r>
            <a:r>
              <a:rPr lang="en-US" altLang="zh-TW" sz="1400" dirty="0" err="1"/>
              <a:t>myLocalTime</a:t>
            </a:r>
            <a:r>
              <a:rPr lang="en-US" altLang="zh-TW" sz="1400" dirty="0"/>
              <a:t>[4]) </a:t>
            </a:r>
            <a:r>
              <a:rPr lang="en-US" altLang="zh-TW" sz="1400" dirty="0">
                <a:solidFill>
                  <a:srgbClr val="00B050"/>
                </a:solidFill>
              </a:rPr>
              <a:t>#minute</a:t>
            </a:r>
          </a:p>
          <a:p>
            <a:r>
              <a:rPr lang="en-US" altLang="zh-TW" sz="1400" dirty="0"/>
              <a:t>print("</a:t>
            </a:r>
            <a:r>
              <a:rPr lang="en-US" altLang="zh-TW" sz="1400" dirty="0" err="1"/>
              <a:t>localTime</a:t>
            </a:r>
            <a:r>
              <a:rPr lang="en-US" altLang="zh-TW" sz="1400" dirty="0"/>
              <a:t>[5]:", </a:t>
            </a:r>
            <a:r>
              <a:rPr lang="en-US" altLang="zh-TW" sz="1400" dirty="0" err="1"/>
              <a:t>myLocalTime</a:t>
            </a:r>
            <a:r>
              <a:rPr lang="en-US" altLang="zh-TW" sz="1400" dirty="0"/>
              <a:t>[5]) </a:t>
            </a:r>
            <a:r>
              <a:rPr lang="en-US" altLang="zh-TW" sz="1400" dirty="0">
                <a:solidFill>
                  <a:srgbClr val="00B050"/>
                </a:solidFill>
              </a:rPr>
              <a:t>#second</a:t>
            </a:r>
            <a:endParaRPr lang="zh-TW" altLang="en-US" sz="1400" dirty="0">
              <a:solidFill>
                <a:srgbClr val="00B050"/>
              </a:solidFill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09" y="4846453"/>
            <a:ext cx="12176716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181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58</a:t>
            </a:fld>
            <a:endParaRPr lang="zh-TW" altLang="en-US"/>
          </a:p>
        </p:txBody>
      </p:sp>
      <p:sp>
        <p:nvSpPr>
          <p:cNvPr id="3" name="標題 1"/>
          <p:cNvSpPr txBox="1">
            <a:spLocks/>
          </p:cNvSpPr>
          <p:nvPr/>
        </p:nvSpPr>
        <p:spPr>
          <a:xfrm>
            <a:off x="222204" y="317541"/>
            <a:ext cx="8720470" cy="4854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sym typeface="Wingdings" panose="05000000000000000000" pitchFamily="2" charset="2"/>
              </a:rPr>
              <a:t>DateTime.striptime</a:t>
            </a:r>
            <a:r>
              <a:rPr lang="en-US" altLang="zh-TW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sym typeface="Wingdings" panose="05000000000000000000" pitchFamily="2" charset="2"/>
              </a:rPr>
              <a:t>  </a:t>
            </a:r>
            <a:r>
              <a:rPr lang="zh-TW" alt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sym typeface="Wingdings" panose="05000000000000000000" pitchFamily="2" charset="2"/>
              </a:rPr>
              <a:t>取得目前時間</a:t>
            </a:r>
            <a:endParaRPr lang="zh-TW" altLang="en-US" sz="1800" dirty="0">
              <a:latin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2204" y="960279"/>
            <a:ext cx="9451792" cy="32905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/>
              <a:t>from </a:t>
            </a:r>
            <a:r>
              <a:rPr lang="en-US" altLang="zh-TW" sz="1400" dirty="0" err="1"/>
              <a:t>datetime</a:t>
            </a:r>
            <a:r>
              <a:rPr lang="en-US" altLang="zh-TW" sz="1400" dirty="0"/>
              <a:t>  import </a:t>
            </a:r>
            <a:r>
              <a:rPr lang="en-US" altLang="zh-TW" sz="1400" dirty="0" err="1">
                <a:solidFill>
                  <a:srgbClr val="0070C0"/>
                </a:solidFill>
              </a:rPr>
              <a:t>datetime</a:t>
            </a:r>
            <a:endParaRPr lang="en-US" altLang="zh-TW" sz="1400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/>
              <a:t>from </a:t>
            </a:r>
            <a:r>
              <a:rPr lang="en-US" altLang="zh-TW" sz="1400" dirty="0" err="1"/>
              <a:t>dateutil.relativedelta</a:t>
            </a:r>
            <a:r>
              <a:rPr lang="en-US" altLang="zh-TW" sz="1400" dirty="0"/>
              <a:t> import </a:t>
            </a:r>
            <a:r>
              <a:rPr lang="en-US" altLang="zh-TW" sz="1400" dirty="0" err="1">
                <a:solidFill>
                  <a:srgbClr val="FF0000"/>
                </a:solidFill>
              </a:rPr>
              <a:t>relativedelta</a:t>
            </a:r>
            <a:endParaRPr lang="en-US" altLang="zh-TW" sz="1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 err="1"/>
              <a:t>myDate</a:t>
            </a:r>
            <a:r>
              <a:rPr lang="en-US" altLang="zh-TW" sz="1400" dirty="0"/>
              <a:t> = </a:t>
            </a:r>
            <a:r>
              <a:rPr lang="en-US" altLang="zh-TW" sz="1400" dirty="0" err="1">
                <a:solidFill>
                  <a:srgbClr val="0070C0"/>
                </a:solidFill>
              </a:rPr>
              <a:t>datetime.strptime</a:t>
            </a:r>
            <a:r>
              <a:rPr lang="en-US" altLang="zh-TW" sz="1400" dirty="0"/>
              <a:t>('Jun 1 2019  1:33PM', '%b %d %Y %I:%</a:t>
            </a:r>
            <a:r>
              <a:rPr lang="en-US" altLang="zh-TW" sz="1400" dirty="0" err="1"/>
              <a:t>M%p</a:t>
            </a:r>
            <a:r>
              <a:rPr lang="en-US" altLang="zh-TW" sz="1400" dirty="0"/>
              <a:t>')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</a:t>
            </a:r>
            <a:r>
              <a:rPr lang="en-US" altLang="zh-TW" sz="1400" dirty="0" err="1"/>
              <a:t>myDate</a:t>
            </a:r>
            <a:r>
              <a:rPr lang="en-US" altLang="zh-TW" sz="14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print("2 days delay:", </a:t>
            </a:r>
            <a:r>
              <a:rPr lang="en-US" altLang="zh-TW" sz="1400" dirty="0" err="1"/>
              <a:t>myDate</a:t>
            </a:r>
            <a:r>
              <a:rPr lang="en-US" altLang="zh-TW" sz="1400" dirty="0"/>
              <a:t> + </a:t>
            </a:r>
            <a:r>
              <a:rPr lang="en-US" altLang="zh-TW" sz="1400" dirty="0" err="1">
                <a:solidFill>
                  <a:srgbClr val="FF0000"/>
                </a:solidFill>
              </a:rPr>
              <a:t>relativedelta</a:t>
            </a:r>
            <a:r>
              <a:rPr lang="en-US" altLang="zh-TW" sz="1400" dirty="0"/>
              <a:t>(days=2))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print("6 years delay:", </a:t>
            </a:r>
            <a:r>
              <a:rPr lang="en-US" altLang="zh-TW" sz="1400" dirty="0" err="1"/>
              <a:t>myDate</a:t>
            </a:r>
            <a:r>
              <a:rPr lang="en-US" altLang="zh-TW" sz="1400" dirty="0"/>
              <a:t> + </a:t>
            </a:r>
            <a:r>
              <a:rPr lang="en-US" altLang="zh-TW" sz="1400" dirty="0" err="1"/>
              <a:t>relativedelta</a:t>
            </a:r>
            <a:r>
              <a:rPr lang="en-US" altLang="zh-TW" sz="1400" dirty="0"/>
              <a:t>(years=+6))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print("6 months delay:", </a:t>
            </a:r>
            <a:r>
              <a:rPr lang="en-US" altLang="zh-TW" sz="1400" dirty="0" err="1"/>
              <a:t>myDate</a:t>
            </a:r>
            <a:r>
              <a:rPr lang="en-US" altLang="zh-TW" sz="1400" dirty="0"/>
              <a:t> + </a:t>
            </a:r>
            <a:r>
              <a:rPr lang="en-US" altLang="zh-TW" sz="1400" dirty="0" err="1"/>
              <a:t>relativedelta</a:t>
            </a:r>
            <a:r>
              <a:rPr lang="en-US" altLang="zh-TW" sz="1400" dirty="0"/>
              <a:t>(months=+6))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print("2 hours delay:", </a:t>
            </a:r>
            <a:r>
              <a:rPr lang="en-US" altLang="zh-TW" sz="1400" dirty="0" err="1"/>
              <a:t>myDate</a:t>
            </a:r>
            <a:r>
              <a:rPr lang="en-US" altLang="zh-TW" sz="1400" dirty="0"/>
              <a:t> + </a:t>
            </a:r>
            <a:r>
              <a:rPr lang="en-US" altLang="zh-TW" sz="1400" dirty="0" err="1"/>
              <a:t>relativedelta</a:t>
            </a:r>
            <a:r>
              <a:rPr lang="en-US" altLang="zh-TW" sz="1400" dirty="0"/>
              <a:t>(hours=+2))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print("20 minutes delay:", </a:t>
            </a:r>
            <a:r>
              <a:rPr lang="en-US" altLang="zh-TW" sz="1400" dirty="0" err="1"/>
              <a:t>myDate</a:t>
            </a:r>
            <a:r>
              <a:rPr lang="en-US" altLang="zh-TW" sz="1400" dirty="0"/>
              <a:t> + </a:t>
            </a:r>
            <a:r>
              <a:rPr lang="en-US" altLang="zh-TW" sz="1400" dirty="0" err="1"/>
              <a:t>relativedelta</a:t>
            </a:r>
            <a:r>
              <a:rPr lang="en-US" altLang="zh-TW" sz="1400" dirty="0"/>
              <a:t>(minutes=+20))</a:t>
            </a:r>
          </a:p>
          <a:p>
            <a:pPr>
              <a:lnSpc>
                <a:spcPct val="150000"/>
              </a:lnSpc>
            </a:pPr>
            <a:r>
              <a:rPr lang="en-US" altLang="zh-TW" sz="1400" dirty="0"/>
              <a:t>print("20 seconds delay:", </a:t>
            </a:r>
            <a:r>
              <a:rPr lang="en-US" altLang="zh-TW" sz="1400" dirty="0" err="1"/>
              <a:t>myDate</a:t>
            </a:r>
            <a:r>
              <a:rPr lang="en-US" altLang="zh-TW" sz="1400" dirty="0"/>
              <a:t> + </a:t>
            </a:r>
            <a:r>
              <a:rPr lang="en-US" altLang="zh-TW" sz="1400" dirty="0" err="1"/>
              <a:t>relativedelta</a:t>
            </a:r>
            <a:r>
              <a:rPr lang="en-US" altLang="zh-TW" sz="1400" dirty="0"/>
              <a:t>(seconds=+20))</a:t>
            </a:r>
            <a:endParaRPr lang="zh-TW" alt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3086" y="4465052"/>
            <a:ext cx="5386183" cy="1788422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7529757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59</a:t>
            </a:fld>
            <a:endParaRPr lang="zh-TW" altLang="en-US"/>
          </a:p>
        </p:txBody>
      </p:sp>
      <p:sp>
        <p:nvSpPr>
          <p:cNvPr id="6" name="標題 1"/>
          <p:cNvSpPr txBox="1">
            <a:spLocks/>
          </p:cNvSpPr>
          <p:nvPr/>
        </p:nvSpPr>
        <p:spPr>
          <a:xfrm>
            <a:off x="253409" y="158209"/>
            <a:ext cx="7880498" cy="4854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sym typeface="Wingdings" panose="05000000000000000000" pitchFamily="2" charset="2"/>
              </a:rPr>
              <a:t>月曆</a:t>
            </a:r>
            <a:endParaRPr lang="zh-TW" altLang="en-US" sz="2800" dirty="0">
              <a:latin typeface="+mj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3409" y="925884"/>
            <a:ext cx="6096000" cy="1023998"/>
          </a:xfrm>
          <a:prstGeom prst="rect">
            <a:avLst/>
          </a:prstGeom>
          <a:solidFill>
            <a:srgbClr val="FFFF99"/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import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calendar</a:t>
            </a:r>
            <a:endParaRPr lang="en-US" altLang="zh-TW" sz="14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cal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sz="1400" dirty="0" err="1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calendar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.month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(2019,9)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cal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194" y="925884"/>
            <a:ext cx="4810125" cy="1990725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294" y="3973994"/>
            <a:ext cx="9344025" cy="193357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38469" y="2757147"/>
            <a:ext cx="6096000" cy="1027461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FF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import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calendar</a:t>
            </a:r>
            <a:endParaRPr lang="en-US" altLang="zh-TW" sz="1400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cal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</a:t>
            </a:r>
            <a:r>
              <a:rPr lang="en-US" altLang="zh-TW" sz="1400" dirty="0" err="1">
                <a:solidFill>
                  <a:srgbClr val="6F008A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calendar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.month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(2019,9, 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15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r>
              <a:rPr lang="zh-TW" altLang="en-US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#15</a:t>
            </a:r>
            <a:r>
              <a:rPr lang="zh-TW" altLang="en-US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是一日的字</a:t>
            </a:r>
            <a:r>
              <a:rPr lang="zh-TW" altLang="en-US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寬</a:t>
            </a:r>
            <a:endParaRPr lang="en-US" altLang="zh-TW" sz="1400" dirty="0">
              <a:solidFill>
                <a:srgbClr val="FF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cal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20598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90361" y="1096560"/>
            <a:ext cx="7140251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TW" altLang="en-US" dirty="0"/>
              <a:t>用  </a:t>
            </a:r>
            <a:r>
              <a:rPr lang="en-US" altLang="zh-TW" dirty="0">
                <a:solidFill>
                  <a:srgbClr val="FF0000"/>
                </a:solidFill>
              </a:rPr>
              <a:t>,</a:t>
            </a:r>
            <a:r>
              <a:rPr lang="en-US" altLang="zh-TW" dirty="0"/>
              <a:t> </a:t>
            </a:r>
            <a:r>
              <a:rPr lang="zh-TW" altLang="en-US" dirty="0"/>
              <a:t>分隔會呈等距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x = "</a:t>
            </a:r>
            <a:r>
              <a:rPr lang="en-US" altLang="zh-TW" dirty="0">
                <a:sym typeface="Wingdings" panose="05000000000000000000" pitchFamily="2" charset="2"/>
              </a:rPr>
              <a:t>"</a:t>
            </a:r>
            <a:endParaRPr lang="en-US" altLang="zh-TW" dirty="0"/>
          </a:p>
          <a:p>
            <a:r>
              <a:rPr lang="en-US" altLang="zh-TW" dirty="0"/>
              <a:t>y = 200</a:t>
            </a:r>
          </a:p>
          <a:p>
            <a:r>
              <a:rPr lang="en-US" altLang="zh-TW" dirty="0"/>
              <a:t>z = 300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print(x, y, z)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90361" y="3831692"/>
            <a:ext cx="7140251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TW" altLang="en-US" dirty="0"/>
              <a:t>預設會換行</a:t>
            </a:r>
            <a:r>
              <a:rPr lang="en-US" altLang="zh-TW" dirty="0"/>
              <a:t>, </a:t>
            </a:r>
            <a:r>
              <a:rPr lang="zh-TW" altLang="en-US" dirty="0"/>
              <a:t>除非用</a:t>
            </a:r>
            <a:r>
              <a:rPr lang="en-US" altLang="zh-TW" dirty="0"/>
              <a:t>end="\</a:t>
            </a:r>
            <a:r>
              <a:rPr lang="zh-TW" altLang="en-US" dirty="0"/>
              <a:t>符號</a:t>
            </a:r>
            <a:r>
              <a:rPr lang="en-US" altLang="zh-TW" dirty="0"/>
              <a:t>"</a:t>
            </a:r>
            <a:r>
              <a:rPr lang="zh-TW" altLang="en-US" dirty="0"/>
              <a:t>先聲明</a:t>
            </a:r>
            <a:r>
              <a:rPr lang="en-US" altLang="zh-TW" dirty="0"/>
              <a:t>, </a:t>
            </a:r>
            <a:r>
              <a:rPr lang="zh-TW" altLang="en-US" dirty="0"/>
              <a:t>則遇</a:t>
            </a:r>
            <a:r>
              <a:rPr lang="en-US" altLang="zh-TW" dirty="0"/>
              <a:t>"\n"</a:t>
            </a:r>
            <a:r>
              <a:rPr lang="zh-TW" altLang="en-US" dirty="0"/>
              <a:t>才換行</a:t>
            </a:r>
            <a:endParaRPr lang="en-US" altLang="zh-TW" dirty="0"/>
          </a:p>
          <a:p>
            <a:r>
              <a:rPr lang="en-US" altLang="zh-TW" dirty="0">
                <a:solidFill>
                  <a:srgbClr val="0070C0"/>
                </a:solidFill>
              </a:rPr>
              <a:t>print(x, y, z)</a:t>
            </a:r>
            <a:r>
              <a:rPr lang="zh-TW" altLang="en-US" dirty="0">
                <a:solidFill>
                  <a:srgbClr val="0070C0"/>
                </a:solidFill>
              </a:rPr>
              <a:t>   </a:t>
            </a:r>
            <a:r>
              <a:rPr lang="en-US" altLang="zh-TW" dirty="0">
                <a:solidFill>
                  <a:srgbClr val="00B050"/>
                </a:solidFill>
              </a:rPr>
              <a:t>#</a:t>
            </a: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  <a:sym typeface="Wingdings" panose="05000000000000000000" pitchFamily="2" charset="2"/>
              </a:rPr>
              <a:t> </a:t>
            </a:r>
            <a:r>
              <a:rPr lang="zh-TW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印完換行</a:t>
            </a:r>
            <a:endParaRPr lang="en-US" altLang="zh-TW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r>
              <a:rPr lang="en-US" altLang="zh-TW" dirty="0">
                <a:solidFill>
                  <a:srgbClr val="0070C0"/>
                </a:solidFill>
                <a:sym typeface="Wingdings" panose="05000000000000000000" pitchFamily="2" charset="2"/>
              </a:rPr>
              <a:t>print("Hello", </a:t>
            </a:r>
            <a:r>
              <a:rPr lang="en-US" altLang="zh-TW" dirty="0">
                <a:solidFill>
                  <a:srgbClr val="FF0000"/>
                </a:solidFill>
                <a:sym typeface="Wingdings" panose="05000000000000000000" pitchFamily="2" charset="2"/>
              </a:rPr>
              <a:t>end=","</a:t>
            </a:r>
            <a:r>
              <a:rPr lang="en-US" altLang="zh-TW" dirty="0">
                <a:solidFill>
                  <a:srgbClr val="0070C0"/>
                </a:solidFill>
                <a:sym typeface="Wingdings" panose="05000000000000000000" pitchFamily="2" charset="2"/>
              </a:rPr>
              <a:t>)</a:t>
            </a:r>
          </a:p>
          <a:p>
            <a:r>
              <a:rPr lang="en-US" altLang="zh-TW" dirty="0">
                <a:solidFill>
                  <a:srgbClr val="0070C0"/>
                </a:solidFill>
                <a:sym typeface="Wingdings" panose="05000000000000000000" pitchFamily="2" charset="2"/>
              </a:rPr>
              <a:t>print("Jack")                              </a:t>
            </a:r>
            <a:r>
              <a:rPr lang="en-US" altLang="zh-TW" dirty="0">
                <a:solidFill>
                  <a:srgbClr val="00B050"/>
                </a:solidFill>
                <a:sym typeface="Wingdings" panose="05000000000000000000" pitchFamily="2" charset="2"/>
              </a:rPr>
              <a:t>#</a:t>
            </a:r>
            <a:r>
              <a:rPr lang="zh-TW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至此會印 </a:t>
            </a:r>
            <a:r>
              <a:rPr lang="en-US" altLang="zh-TW" dirty="0">
                <a:solidFill>
                  <a:srgbClr val="00B050"/>
                </a:solidFill>
                <a:sym typeface="Wingdings" panose="05000000000000000000" pitchFamily="2" charset="2"/>
              </a:rPr>
              <a:t>Hello, Jack   </a:t>
            </a:r>
            <a:r>
              <a:rPr lang="zh-TW" altLang="en-US" dirty="0">
                <a:solidFill>
                  <a:srgbClr val="00B050"/>
                </a:solidFill>
                <a:sym typeface="Wingdings" panose="05000000000000000000" pitchFamily="2" charset="2"/>
              </a:rPr>
              <a:t>然後換行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90361" y="2678720"/>
            <a:ext cx="7140251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TW" dirty="0"/>
              <a:t> </a:t>
            </a:r>
            <a:r>
              <a:rPr lang="zh-TW" altLang="en-US" dirty="0"/>
              <a:t>會用</a:t>
            </a:r>
            <a:r>
              <a:rPr lang="en-US" altLang="zh-TW" dirty="0"/>
              <a:t>----</a:t>
            </a:r>
            <a:r>
              <a:rPr lang="zh-TW" altLang="en-US" dirty="0"/>
              <a:t>來分隔</a:t>
            </a:r>
            <a:r>
              <a:rPr lang="en-US" altLang="zh-TW" dirty="0"/>
              <a:t>.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print(x, y, z, </a:t>
            </a:r>
            <a:r>
              <a:rPr lang="en-US" altLang="zh-TW" dirty="0" err="1">
                <a:solidFill>
                  <a:srgbClr val="FF0000"/>
                </a:solidFill>
              </a:rPr>
              <a:t>sep</a:t>
            </a:r>
            <a:r>
              <a:rPr lang="en-US" altLang="zh-TW" dirty="0">
                <a:solidFill>
                  <a:srgbClr val="0070C0"/>
                </a:solidFill>
              </a:rPr>
              <a:t>="----")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90361" y="5613398"/>
            <a:ext cx="7140251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TW" dirty="0">
                <a:ea typeface="新細明體"/>
              </a:rPr>
              <a:t> </a:t>
            </a:r>
            <a:r>
              <a:rPr lang="zh-TW" altLang="en-US" dirty="0">
                <a:ea typeface="新細明體"/>
              </a:rPr>
              <a:t>用</a:t>
            </a:r>
            <a:r>
              <a:rPr lang="en-US" altLang="zh-TW" dirty="0">
                <a:solidFill>
                  <a:srgbClr val="FF0000"/>
                </a:solidFill>
                <a:ea typeface="新細明體"/>
              </a:rPr>
              <a:t>str()</a:t>
            </a:r>
            <a:r>
              <a:rPr lang="zh-TW" altLang="en-US" dirty="0">
                <a:ea typeface="新細明體"/>
              </a:rPr>
              <a:t>將內容全轉成文字印出</a:t>
            </a:r>
            <a:endParaRPr lang="en-US" altLang="zh-TW" dirty="0">
              <a:ea typeface="新細明體"/>
            </a:endParaRPr>
          </a:p>
          <a:p>
            <a:r>
              <a:rPr lang="en-US" altLang="zh-TW" dirty="0">
                <a:solidFill>
                  <a:srgbClr val="0070C0"/>
                </a:solidFill>
                <a:ea typeface="新細明體"/>
              </a:rPr>
              <a:t>print("Output:" + </a:t>
            </a:r>
            <a:r>
              <a:rPr lang="en-US" altLang="zh-TW" dirty="0">
                <a:solidFill>
                  <a:srgbClr val="FF0000"/>
                </a:solidFill>
                <a:ea typeface="新細明體"/>
              </a:rPr>
              <a:t>str</a:t>
            </a:r>
            <a:r>
              <a:rPr lang="en-US" altLang="zh-TW" dirty="0">
                <a:solidFill>
                  <a:srgbClr val="0070C0"/>
                </a:solidFill>
                <a:ea typeface="新細明體"/>
              </a:rPr>
              <a:t>(</a:t>
            </a:r>
            <a:r>
              <a:rPr lang="en-US" altLang="zh-TW" dirty="0" err="1">
                <a:solidFill>
                  <a:srgbClr val="0070C0"/>
                </a:solidFill>
                <a:ea typeface="新細明體"/>
              </a:rPr>
              <a:t>intX</a:t>
            </a:r>
            <a:r>
              <a:rPr lang="en-US" altLang="zh-TW" dirty="0">
                <a:solidFill>
                  <a:srgbClr val="0070C0"/>
                </a:solidFill>
                <a:ea typeface="新細明體"/>
              </a:rPr>
              <a:t>) +</a:t>
            </a:r>
            <a:r>
              <a:rPr lang="zh-TW" altLang="en-US" dirty="0">
                <a:solidFill>
                  <a:srgbClr val="0070C0"/>
                </a:solidFill>
                <a:ea typeface="新細明體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/>
              </a:rPr>
              <a:t>str</a:t>
            </a:r>
            <a:r>
              <a:rPr lang="en-US" altLang="zh-TW" dirty="0">
                <a:solidFill>
                  <a:srgbClr val="0070C0"/>
                </a:solidFill>
                <a:ea typeface="新細明體"/>
              </a:rPr>
              <a:t>(</a:t>
            </a:r>
            <a:r>
              <a:rPr lang="en-US" altLang="zh-TW" dirty="0" err="1">
                <a:solidFill>
                  <a:srgbClr val="0070C0"/>
                </a:solidFill>
                <a:ea typeface="新細明體"/>
              </a:rPr>
              <a:t>floatF</a:t>
            </a:r>
            <a:r>
              <a:rPr lang="en-US" altLang="zh-TW" dirty="0">
                <a:solidFill>
                  <a:srgbClr val="0070C0"/>
                </a:solidFill>
                <a:ea typeface="新細明體"/>
              </a:rPr>
              <a:t>) )</a:t>
            </a:r>
            <a:endParaRPr lang="zh-TW" altLang="en-US" dirty="0">
              <a:solidFill>
                <a:srgbClr val="0070C0"/>
              </a:solidFill>
              <a:ea typeface="新細明體"/>
            </a:endParaRPr>
          </a:p>
        </p:txBody>
      </p:sp>
      <p:sp>
        <p:nvSpPr>
          <p:cNvPr id="7" name="標題 6">
            <a:extLst>
              <a:ext uri="{FF2B5EF4-FFF2-40B4-BE49-F238E27FC236}">
                <a16:creationId xmlns:a16="http://schemas.microsoft.com/office/drawing/2014/main" id="{212A49F2-66C3-489A-9F5E-4612E5990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976" y="185305"/>
            <a:ext cx="7624665" cy="911255"/>
          </a:xfrm>
        </p:spPr>
        <p:txBody>
          <a:bodyPr>
            <a:normAutofit/>
          </a:bodyPr>
          <a:lstStyle/>
          <a:p>
            <a:r>
              <a:rPr lang="en-US" altLang="zh-TW" sz="24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sep</a:t>
            </a:r>
            <a:r>
              <a:rPr lang="en-US" altLang="zh-TW" sz="2400" dirty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sz="2400" dirty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分隔號  </a:t>
            </a:r>
            <a:r>
              <a:rPr lang="en-US" altLang="zh-TW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end</a:t>
            </a:r>
            <a:r>
              <a:rPr lang="en-US" altLang="zh-TW" sz="2400" dirty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sz="2400" dirty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換行  </a:t>
            </a:r>
            <a:r>
              <a:rPr lang="en-US" altLang="zh-TW" sz="2400" dirty="0">
                <a:solidFill>
                  <a:srgbClr val="33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str()</a:t>
            </a:r>
            <a:endParaRPr lang="zh-TW" altLang="en-US" sz="2400" dirty="0">
              <a:solidFill>
                <a:srgbClr val="3366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185323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28260" y="2641187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</a:rPr>
              <a:t>import / Module / Package</a:t>
            </a:r>
            <a:endParaRPr lang="zh-TW" altLang="en-US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967598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61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765313" y="1103243"/>
            <a:ext cx="783765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一個檔案</a:t>
            </a:r>
            <a:r>
              <a:rPr lang="en-US" altLang="zh-TW" dirty="0"/>
              <a:t>(*.</a:t>
            </a:r>
            <a:r>
              <a:rPr lang="en-US" altLang="zh-TW" dirty="0" err="1"/>
              <a:t>py</a:t>
            </a:r>
            <a:r>
              <a:rPr lang="en-US" altLang="zh-TW" dirty="0"/>
              <a:t>)</a:t>
            </a:r>
            <a:r>
              <a:rPr lang="zh-TW" altLang="en-US" dirty="0"/>
              <a:t>就是一個 </a:t>
            </a:r>
            <a:r>
              <a:rPr lang="en-US" altLang="zh-TW" dirty="0"/>
              <a:t>module</a:t>
            </a:r>
            <a:r>
              <a:rPr lang="zh-TW" altLang="en-US" dirty="0"/>
              <a:t>，裡頭可以定義 </a:t>
            </a:r>
            <a:r>
              <a:rPr lang="en-US" altLang="zh-TW" dirty="0"/>
              <a:t>function</a:t>
            </a: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en-US" altLang="zh-TW" dirty="0"/>
              <a:t>class</a:t>
            </a:r>
            <a:r>
              <a:rPr lang="zh-TW" altLang="en-US" dirty="0"/>
              <a:t> 和 </a:t>
            </a:r>
            <a:r>
              <a:rPr lang="en-US" altLang="zh-TW" dirty="0"/>
              <a:t>variable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把一個 </a:t>
            </a:r>
            <a:r>
              <a:rPr lang="en-US" altLang="zh-TW" dirty="0"/>
              <a:t>module </a:t>
            </a:r>
            <a:r>
              <a:rPr lang="zh-TW" altLang="en-US" dirty="0"/>
              <a:t>想成一個檔案，那一個</a:t>
            </a:r>
            <a:r>
              <a:rPr lang="en-US" altLang="zh-TW" dirty="0"/>
              <a:t>package</a:t>
            </a:r>
            <a:r>
              <a:rPr lang="zh-TW" altLang="en-US" dirty="0"/>
              <a:t>就是一個目錄</a:t>
            </a:r>
            <a:endParaRPr lang="en-US" altLang="zh-TW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了解 </a:t>
            </a:r>
            <a:r>
              <a:rPr lang="en-US" altLang="zh-TW" dirty="0">
                <a:solidFill>
                  <a:srgbClr val="0070C0"/>
                </a:solidFill>
              </a:rPr>
              <a:t>from. . import . . .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083365" y="2922104"/>
            <a:ext cx="247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module: m_imported.py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192695" y="3498575"/>
            <a:ext cx="2703444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err="1"/>
              <a:t>say_hello</a:t>
            </a:r>
            <a:r>
              <a:rPr lang="en-US" altLang="zh-TW" dirty="0"/>
              <a:t>():</a:t>
            </a:r>
          </a:p>
          <a:p>
            <a:r>
              <a:rPr lang="en-US" altLang="zh-TW" dirty="0"/>
              <a:t>       print("Hello!")</a:t>
            </a:r>
          </a:p>
          <a:p>
            <a:endParaRPr lang="en-US" altLang="zh-TW" dirty="0"/>
          </a:p>
          <a:p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err="1"/>
              <a:t>say_goodbye</a:t>
            </a:r>
            <a:r>
              <a:rPr lang="en-US" altLang="zh-TW" dirty="0"/>
              <a:t>():</a:t>
            </a:r>
          </a:p>
          <a:p>
            <a:r>
              <a:rPr lang="en-US" altLang="zh-TW" dirty="0"/>
              <a:t>       print("Good Bye")</a:t>
            </a:r>
          </a:p>
          <a:p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456043" y="2922104"/>
            <a:ext cx="2238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module: m_import.py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684142" y="3498575"/>
            <a:ext cx="348755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from</a:t>
            </a:r>
            <a:r>
              <a:rPr lang="en-US" altLang="zh-TW" dirty="0"/>
              <a:t> </a:t>
            </a:r>
            <a:r>
              <a:rPr lang="en-US" altLang="zh-TW" dirty="0" err="1"/>
              <a:t>m_imported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import</a:t>
            </a:r>
            <a:r>
              <a:rPr lang="en-US" altLang="zh-TW" dirty="0"/>
              <a:t> </a:t>
            </a:r>
            <a:r>
              <a:rPr lang="en-US" altLang="zh-TW" dirty="0" err="1"/>
              <a:t>say_hello</a:t>
            </a:r>
            <a:endParaRPr lang="en-US" altLang="zh-TW" dirty="0"/>
          </a:p>
          <a:p>
            <a:r>
              <a:rPr lang="en-US" altLang="zh-TW" dirty="0"/>
              <a:t> . . . . . </a:t>
            </a:r>
          </a:p>
          <a:p>
            <a:r>
              <a:rPr lang="en-US" altLang="zh-TW" dirty="0"/>
              <a:t>#</a:t>
            </a:r>
            <a:r>
              <a:rPr lang="zh-TW" altLang="en-US" dirty="0"/>
              <a:t>可直接呼叫 </a:t>
            </a:r>
            <a:r>
              <a:rPr lang="en-US" altLang="zh-TW" dirty="0" err="1"/>
              <a:t>say_hello</a:t>
            </a:r>
            <a:r>
              <a:rPr lang="en-US" altLang="zh-TW" dirty="0"/>
              <a:t>()</a:t>
            </a:r>
          </a:p>
          <a:p>
            <a:r>
              <a:rPr lang="en-US" altLang="zh-TW" dirty="0" err="1">
                <a:solidFill>
                  <a:srgbClr val="0070C0"/>
                </a:solidFill>
              </a:rPr>
              <a:t>say_hello</a:t>
            </a:r>
            <a:r>
              <a:rPr lang="en-US" altLang="zh-TW" dirty="0">
                <a:solidFill>
                  <a:srgbClr val="0070C0"/>
                </a:solidFill>
              </a:rPr>
              <a:t>()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4350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solidFill>
                  <a:srgbClr val="0070C0"/>
                </a:solidFill>
              </a:rPr>
              <a:t>package:</a:t>
            </a:r>
            <a:endParaRPr lang="zh-TW" altLang="en-US" sz="3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1431235" y="2544417"/>
            <a:ext cx="1979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&lt;</a:t>
            </a:r>
            <a:r>
              <a:rPr lang="en-US" altLang="zh-TW" dirty="0" err="1"/>
              <a:t>myPackage</a:t>
            </a:r>
            <a:r>
              <a:rPr lang="en-US" altLang="zh-TW" dirty="0"/>
              <a:t>&gt;</a:t>
            </a:r>
            <a:r>
              <a:rPr lang="zh-TW" altLang="en-US" dirty="0"/>
              <a:t>目錄</a:t>
            </a:r>
            <a:r>
              <a:rPr lang="en-US" altLang="zh-TW" dirty="0"/>
              <a:t>:</a:t>
            </a: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>
            <a:off x="2196548" y="2913749"/>
            <a:ext cx="9939" cy="1688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2497721" y="3566563"/>
            <a:ext cx="1639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m_imported.py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2497721" y="4070865"/>
            <a:ext cx="22385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module: m_import.py</a:t>
            </a:r>
            <a:endParaRPr lang="zh-TW" altLang="en-US" dirty="0"/>
          </a:p>
        </p:txBody>
      </p:sp>
      <p:cxnSp>
        <p:nvCxnSpPr>
          <p:cNvPr id="9" name="直線接點 8"/>
          <p:cNvCxnSpPr>
            <a:endCxn id="6" idx="1"/>
          </p:cNvCxnSpPr>
          <p:nvPr/>
        </p:nvCxnSpPr>
        <p:spPr>
          <a:xfrm>
            <a:off x="2211036" y="3751229"/>
            <a:ext cx="286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2211036" y="4272960"/>
            <a:ext cx="286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2206487" y="3317221"/>
            <a:ext cx="2866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493172" y="3092511"/>
            <a:ext cx="1118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__init_.py</a:t>
            </a:r>
            <a:endParaRPr lang="zh-TW" altLang="en-US" dirty="0"/>
          </a:p>
        </p:txBody>
      </p:sp>
      <p:sp>
        <p:nvSpPr>
          <p:cNvPr id="14" name="矩形圖說文字 13"/>
          <p:cNvSpPr/>
          <p:nvPr/>
        </p:nvSpPr>
        <p:spPr>
          <a:xfrm>
            <a:off x="5593765" y="3009252"/>
            <a:ext cx="6054895" cy="648201"/>
          </a:xfrm>
          <a:prstGeom prst="wedgeRectCallout">
            <a:avLst>
              <a:gd name="adj1" fmla="val -79933"/>
              <a:gd name="adj2" fmla="val -2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>
                <a:solidFill>
                  <a:schemeClr val="tx1"/>
                </a:solidFill>
                <a:latin typeface="medium-content-serif-font"/>
              </a:rPr>
              <a:t>它是空的沒關係，但一定要有，如此</a:t>
            </a:r>
            <a:r>
              <a:rPr lang="en-US" altLang="zh-TW" sz="1400" dirty="0" err="1">
                <a:solidFill>
                  <a:schemeClr val="tx1"/>
                </a:solidFill>
                <a:latin typeface="medium-content-serif-font"/>
              </a:rPr>
              <a:t>myPackage</a:t>
            </a:r>
            <a:r>
              <a:rPr lang="zh-TW" altLang="en-US" sz="1400" dirty="0">
                <a:solidFill>
                  <a:schemeClr val="tx1"/>
                </a:solidFill>
                <a:latin typeface="medium-content-serif-font"/>
              </a:rPr>
              <a:t>目錄才可能成為一個</a:t>
            </a:r>
            <a:r>
              <a:rPr lang="en-US" altLang="zh-TW" sz="1400" dirty="0">
                <a:solidFill>
                  <a:schemeClr val="tx1"/>
                </a:solidFill>
                <a:latin typeface="medium-content-serif-font"/>
              </a:rPr>
              <a:t>package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88942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1181" y="546653"/>
            <a:ext cx="7252253" cy="577505"/>
          </a:xfrm>
        </p:spPr>
        <p:txBody>
          <a:bodyPr>
            <a:norm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package </a:t>
            </a:r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入口的設計</a:t>
            </a:r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__name__</a:t>
            </a:r>
            <a:endParaRPr lang="zh-TW" altLang="en-US" sz="3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460513" y="1997765"/>
            <a:ext cx="3783087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prog_info.py</a:t>
            </a:r>
          </a:p>
          <a:p>
            <a:endParaRPr lang="en-US" altLang="zh-TW" dirty="0"/>
          </a:p>
          <a:p>
            <a:r>
              <a:rPr lang="en-US" altLang="zh-TW" dirty="0"/>
              <a:t>#------</a:t>
            </a:r>
          </a:p>
          <a:p>
            <a:r>
              <a:rPr lang="en-US" altLang="zh-TW" dirty="0"/>
              <a:t>programmer="</a:t>
            </a:r>
            <a:r>
              <a:rPr lang="en-US" altLang="zh-TW" dirty="0" err="1"/>
              <a:t>clark</a:t>
            </a:r>
            <a:r>
              <a:rPr lang="en-US" altLang="zh-TW" dirty="0"/>
              <a:t> </a:t>
            </a:r>
            <a:r>
              <a:rPr lang="en-US" altLang="zh-TW" dirty="0" err="1"/>
              <a:t>yeh</a:t>
            </a:r>
            <a:r>
              <a:rPr lang="en-US" altLang="zh-TW" dirty="0"/>
              <a:t>"</a:t>
            </a:r>
          </a:p>
          <a:p>
            <a:r>
              <a:rPr lang="en-US" altLang="zh-TW" dirty="0" err="1"/>
              <a:t>package_date</a:t>
            </a:r>
            <a:r>
              <a:rPr lang="en-US" altLang="zh-TW" dirty="0"/>
              <a:t> = "2019-1-1"</a:t>
            </a:r>
          </a:p>
          <a:p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err="1"/>
              <a:t>getProgGroup</a:t>
            </a:r>
            <a:r>
              <a:rPr lang="en-US" altLang="zh-TW" dirty="0"/>
              <a:t>():</a:t>
            </a:r>
          </a:p>
          <a:p>
            <a:r>
              <a:rPr lang="en-US" altLang="zh-TW" dirty="0"/>
              <a:t>       return ['</a:t>
            </a:r>
            <a:r>
              <a:rPr lang="en-US" altLang="zh-TW" dirty="0" err="1"/>
              <a:t>Clark','Bill','Jimmy</a:t>
            </a:r>
            <a:r>
              <a:rPr lang="en-US" altLang="zh-TW" dirty="0"/>
              <a:t>']</a:t>
            </a:r>
          </a:p>
          <a:p>
            <a:r>
              <a:rPr lang="en-US" altLang="zh-TW" dirty="0">
                <a:solidFill>
                  <a:srgbClr val="0070C0"/>
                </a:solidFill>
              </a:rPr>
              <a:t>if _name_ ==  "_main_":</a:t>
            </a:r>
          </a:p>
          <a:p>
            <a:r>
              <a:rPr lang="en-US" altLang="zh-TW" dirty="0"/>
              <a:t>   print("Programmer:", </a:t>
            </a:r>
            <a:r>
              <a:rPr lang="en-US" altLang="zh-TW" dirty="0" err="1"/>
              <a:t>getProgGroup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608444" y="1997765"/>
            <a:ext cx="5301451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start.py</a:t>
            </a:r>
          </a:p>
          <a:p>
            <a:r>
              <a:rPr lang="en-US" altLang="zh-TW" dirty="0"/>
              <a:t>from </a:t>
            </a:r>
            <a:r>
              <a:rPr lang="en-US" altLang="zh-TW" dirty="0" err="1"/>
              <a:t>prog_info</a:t>
            </a:r>
            <a:r>
              <a:rPr lang="en-US" altLang="zh-TW" dirty="0"/>
              <a:t> import programmer</a:t>
            </a:r>
          </a:p>
          <a:p>
            <a:r>
              <a:rPr lang="en-US" altLang="zh-TW" dirty="0"/>
              <a:t>#------</a:t>
            </a:r>
          </a:p>
          <a:p>
            <a:r>
              <a:rPr lang="en-US" altLang="zh-TW" dirty="0" err="1"/>
              <a:t>def</a:t>
            </a:r>
            <a:r>
              <a:rPr lang="en-US" altLang="zh-TW" dirty="0"/>
              <a:t> main():</a:t>
            </a:r>
          </a:p>
          <a:p>
            <a:r>
              <a:rPr lang="en-US" altLang="zh-TW" dirty="0"/>
              <a:t>       print("This package is designed by" + programmer)</a:t>
            </a:r>
          </a:p>
          <a:p>
            <a:endParaRPr lang="en-US" altLang="zh-TW" dirty="0">
              <a:solidFill>
                <a:srgbClr val="0070C0"/>
              </a:solidFill>
            </a:endParaRPr>
          </a:p>
          <a:p>
            <a:endParaRPr lang="en-US" altLang="zh-TW" dirty="0">
              <a:solidFill>
                <a:srgbClr val="0070C0"/>
              </a:solidFill>
            </a:endParaRPr>
          </a:p>
          <a:p>
            <a:endParaRPr lang="en-US" altLang="zh-TW" dirty="0">
              <a:solidFill>
                <a:srgbClr val="0070C0"/>
              </a:solidFill>
            </a:endParaRPr>
          </a:p>
          <a:p>
            <a:endParaRPr lang="en-US" altLang="zh-TW" dirty="0">
              <a:solidFill>
                <a:srgbClr val="0070C0"/>
              </a:solidFill>
            </a:endParaRPr>
          </a:p>
          <a:p>
            <a:r>
              <a:rPr lang="en-US" altLang="zh-TW" dirty="0">
                <a:solidFill>
                  <a:srgbClr val="0070C0"/>
                </a:solidFill>
              </a:rPr>
              <a:t>main()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7" name="矩形圖說文字 6"/>
          <p:cNvSpPr/>
          <p:nvPr/>
        </p:nvSpPr>
        <p:spPr>
          <a:xfrm>
            <a:off x="351182" y="5158409"/>
            <a:ext cx="6347792" cy="914400"/>
          </a:xfrm>
          <a:prstGeom prst="wedgeRectCallout">
            <a:avLst>
              <a:gd name="adj1" fmla="val -25904"/>
              <a:gd name="adj2" fmla="val -15864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400" dirty="0">
                <a:solidFill>
                  <a:schemeClr val="tx1"/>
                </a:solidFill>
              </a:rPr>
              <a:t>prog_info.py </a:t>
            </a:r>
            <a:r>
              <a:rPr lang="zh-TW" altLang="en-US" sz="1400" dirty="0">
                <a:solidFill>
                  <a:schemeClr val="tx1"/>
                </a:solidFill>
              </a:rPr>
              <a:t>被</a:t>
            </a:r>
            <a:r>
              <a:rPr lang="en-US" altLang="zh-TW" sz="1400" dirty="0">
                <a:solidFill>
                  <a:schemeClr val="tx1"/>
                </a:solidFill>
              </a:rPr>
              <a:t>import</a:t>
            </a:r>
            <a:r>
              <a:rPr lang="zh-TW" altLang="en-US" sz="1400" dirty="0">
                <a:solidFill>
                  <a:schemeClr val="tx1"/>
                </a:solidFill>
              </a:rPr>
              <a:t>時</a:t>
            </a:r>
            <a:r>
              <a:rPr lang="en-US" altLang="zh-TW" sz="1400" dirty="0">
                <a:solidFill>
                  <a:schemeClr val="tx1"/>
                </a:solidFill>
              </a:rPr>
              <a:t>, </a:t>
            </a:r>
            <a:r>
              <a:rPr lang="zh-TW" altLang="en-US" sz="1400" dirty="0">
                <a:solidFill>
                  <a:schemeClr val="tx1"/>
                </a:solidFill>
              </a:rPr>
              <a:t>若沒有 </a:t>
            </a:r>
            <a:r>
              <a:rPr lang="en-US" altLang="zh-TW" sz="1400" dirty="0">
                <a:solidFill>
                  <a:srgbClr val="0070C0"/>
                </a:solidFill>
              </a:rPr>
              <a:t>if _name_ ==  "_main_":, </a:t>
            </a:r>
            <a:r>
              <a:rPr lang="zh-TW" altLang="en-US" sz="1400" dirty="0">
                <a:solidFill>
                  <a:srgbClr val="0070C0"/>
                </a:solidFill>
              </a:rPr>
              <a:t>會執行</a:t>
            </a:r>
            <a:r>
              <a:rPr lang="en-US" altLang="zh-TW" sz="1400" dirty="0">
                <a:solidFill>
                  <a:schemeClr val="tx1"/>
                </a:solidFill>
              </a:rPr>
              <a:t>print("Programmer:", </a:t>
            </a:r>
            <a:r>
              <a:rPr lang="en-US" altLang="zh-TW" sz="1400" dirty="0" err="1">
                <a:solidFill>
                  <a:schemeClr val="tx1"/>
                </a:solidFill>
              </a:rPr>
              <a:t>getProgGroup</a:t>
            </a:r>
            <a:r>
              <a:rPr lang="en-US" altLang="zh-TW" sz="1400" dirty="0">
                <a:solidFill>
                  <a:schemeClr val="tx1"/>
                </a:solidFill>
              </a:rPr>
              <a:t>), </a:t>
            </a:r>
            <a:r>
              <a:rPr lang="zh-TW" altLang="en-US" sz="1400" dirty="0">
                <a:solidFill>
                  <a:schemeClr val="tx1"/>
                </a:solidFill>
              </a:rPr>
              <a:t>但他只是測試用</a:t>
            </a:r>
            <a:r>
              <a:rPr lang="en-US" altLang="zh-TW" sz="1400" dirty="0">
                <a:solidFill>
                  <a:schemeClr val="tx1"/>
                </a:solidFill>
              </a:rPr>
              <a:t>, </a:t>
            </a:r>
            <a:r>
              <a:rPr lang="zh-TW" altLang="en-US" sz="1400" dirty="0">
                <a:solidFill>
                  <a:schemeClr val="tx1"/>
                </a:solidFill>
              </a:rPr>
              <a:t>不應進入真正的被呼叫</a:t>
            </a:r>
            <a:r>
              <a:rPr lang="en-US" altLang="zh-TW" sz="1400" dirty="0">
                <a:solidFill>
                  <a:schemeClr val="tx1"/>
                </a:solidFill>
              </a:rPr>
              <a:t>module</a:t>
            </a:r>
            <a:r>
              <a:rPr lang="zh-TW" altLang="en-US" sz="1400" dirty="0">
                <a:solidFill>
                  <a:schemeClr val="tx1"/>
                </a:solidFill>
              </a:rPr>
              <a:t>的流程</a:t>
            </a:r>
            <a:endParaRPr lang="en-US" altLang="zh-TW" sz="1400" dirty="0">
              <a:solidFill>
                <a:schemeClr val="tx1"/>
              </a:solidFill>
            </a:endParaRPr>
          </a:p>
          <a:p>
            <a:r>
              <a:rPr lang="zh-TW" altLang="en-US" sz="1400" dirty="0">
                <a:solidFill>
                  <a:schemeClr val="tx1"/>
                </a:solidFill>
              </a:rPr>
              <a:t>好習慣是</a:t>
            </a:r>
            <a:r>
              <a:rPr lang="en-US" altLang="zh-TW" sz="1400" dirty="0">
                <a:solidFill>
                  <a:schemeClr val="tx1"/>
                </a:solidFill>
              </a:rPr>
              <a:t>, </a:t>
            </a:r>
            <a:r>
              <a:rPr lang="zh-TW" altLang="en-US" sz="1400" dirty="0">
                <a:solidFill>
                  <a:schemeClr val="tx1"/>
                </a:solidFill>
              </a:rPr>
              <a:t>當你構思一個多</a:t>
            </a:r>
            <a:r>
              <a:rPr lang="en-US" altLang="zh-TW" sz="1400" dirty="0">
                <a:solidFill>
                  <a:schemeClr val="tx1"/>
                </a:solidFill>
              </a:rPr>
              <a:t>module</a:t>
            </a:r>
            <a:r>
              <a:rPr lang="zh-TW" altLang="en-US" sz="1400" dirty="0">
                <a:solidFill>
                  <a:schemeClr val="tx1"/>
                </a:solidFill>
              </a:rPr>
              <a:t>的</a:t>
            </a:r>
            <a:r>
              <a:rPr lang="en-US" altLang="zh-TW" sz="1400" dirty="0" err="1">
                <a:solidFill>
                  <a:schemeClr val="tx1"/>
                </a:solidFill>
              </a:rPr>
              <a:t>packeage</a:t>
            </a:r>
            <a:r>
              <a:rPr lang="zh-TW" altLang="en-US" sz="1400" dirty="0">
                <a:solidFill>
                  <a:schemeClr val="tx1"/>
                </a:solidFill>
              </a:rPr>
              <a:t>時</a:t>
            </a:r>
            <a:r>
              <a:rPr lang="en-US" altLang="zh-TW" sz="1400" dirty="0">
                <a:solidFill>
                  <a:schemeClr val="tx1"/>
                </a:solidFill>
              </a:rPr>
              <a:t>, </a:t>
            </a:r>
            <a:r>
              <a:rPr lang="zh-TW" altLang="en-US" sz="1400" dirty="0">
                <a:solidFill>
                  <a:schemeClr val="tx1"/>
                </a:solidFill>
              </a:rPr>
              <a:t>非起始</a:t>
            </a:r>
            <a:r>
              <a:rPr lang="en-US" altLang="zh-TW" sz="1400" dirty="0">
                <a:solidFill>
                  <a:schemeClr val="tx1"/>
                </a:solidFill>
              </a:rPr>
              <a:t>module</a:t>
            </a:r>
            <a:r>
              <a:rPr lang="zh-TW" altLang="en-US" sz="1400" dirty="0">
                <a:solidFill>
                  <a:schemeClr val="tx1"/>
                </a:solidFill>
              </a:rPr>
              <a:t>均應有此</a:t>
            </a:r>
            <a:r>
              <a:rPr lang="en-US" altLang="zh-TW" sz="1400" dirty="0">
                <a:solidFill>
                  <a:schemeClr val="tx1"/>
                </a:solidFill>
              </a:rPr>
              <a:t>\</a:t>
            </a:r>
            <a:r>
              <a:rPr lang="zh-TW" altLang="en-US" sz="1400" dirty="0">
                <a:solidFill>
                  <a:schemeClr val="tx1"/>
                </a:solidFill>
              </a:rPr>
              <a:t>條件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51182" y="6371131"/>
            <a:ext cx="10072733" cy="215444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38088" tIns="0" rIns="38088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Monaco"/>
              </a:rPr>
              <a:t>__name__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 是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module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內的變數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，用於表示當前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module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的名字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, 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被用來當起始執行的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.</a:t>
            </a:r>
            <a:r>
              <a:rPr kumimoji="0" lang="en-US" altLang="zh-TW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py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, 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在其內 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__name__ </a:t>
            </a:r>
            <a:r>
              <a:rPr kumimoji="0" lang="zh-TW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的值為字串 </a:t>
            </a:r>
            <a:r>
              <a:rPr kumimoji="0" lang="en-US" altLang="zh-TW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cs typeface="Arial" panose="020B0604020202020204" pitchFamily="34" charset="0"/>
              </a:rPr>
              <a:t>'__main__'</a:t>
            </a:r>
            <a:r>
              <a:rPr kumimoji="0" lang="zh-TW" altLang="zh-TW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274760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64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228600" y="821293"/>
            <a:ext cx="1691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pg_imported.py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52425" y="1428750"/>
            <a:ext cx="2965555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print("Here is </a:t>
            </a:r>
            <a:r>
              <a:rPr lang="en-US" altLang="zh-TW" dirty="0" err="1"/>
              <a:t>pg_imported</a:t>
            </a:r>
            <a:r>
              <a:rPr lang="en-US" altLang="zh-TW" dirty="0"/>
              <a:t>")</a:t>
            </a:r>
          </a:p>
          <a:p>
            <a:r>
              <a:rPr lang="en-US" altLang="zh-TW" dirty="0" err="1"/>
              <a:t>msg</a:t>
            </a:r>
            <a:r>
              <a:rPr lang="en-US" altLang="zh-TW" dirty="0"/>
              <a:t> = "This is Hello Message"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318778" y="2286000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MainProgram.py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370856" y="2762250"/>
            <a:ext cx="294266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import </a:t>
            </a:r>
            <a:r>
              <a:rPr lang="en-US" altLang="zh-TW" dirty="0" err="1"/>
              <a:t>pg_imported</a:t>
            </a:r>
            <a:endParaRPr lang="en-US" altLang="zh-TW" dirty="0"/>
          </a:p>
          <a:p>
            <a:r>
              <a:rPr lang="en-US" altLang="zh-TW" dirty="0"/>
              <a:t>print("Here is </a:t>
            </a:r>
            <a:r>
              <a:rPr lang="en-US" altLang="zh-TW" dirty="0" err="1"/>
              <a:t>MainProgram</a:t>
            </a:r>
            <a:r>
              <a:rPr lang="en-US" altLang="zh-TW" dirty="0"/>
              <a:t>")</a:t>
            </a:r>
          </a:p>
          <a:p>
            <a:r>
              <a:rPr lang="en-US" altLang="zh-TW" dirty="0"/>
              <a:t>import </a:t>
            </a:r>
            <a:r>
              <a:rPr lang="en-US" altLang="zh-TW" dirty="0" err="1"/>
              <a:t>pg_imported</a:t>
            </a:r>
            <a:endParaRPr lang="en-US" altLang="zh-TW" dirty="0"/>
          </a:p>
          <a:p>
            <a:r>
              <a:rPr lang="en-US" altLang="zh-TW" dirty="0"/>
              <a:t>import </a:t>
            </a:r>
            <a:r>
              <a:rPr lang="en-US" altLang="zh-TW" dirty="0" err="1"/>
              <a:t>pg_imported</a:t>
            </a:r>
            <a:endParaRPr lang="en-US" altLang="zh-TW" dirty="0"/>
          </a:p>
        </p:txBody>
      </p:sp>
      <p:sp>
        <p:nvSpPr>
          <p:cNvPr id="7" name="文字方塊 6"/>
          <p:cNvSpPr txBox="1"/>
          <p:nvPr/>
        </p:nvSpPr>
        <p:spPr>
          <a:xfrm>
            <a:off x="4705350" y="2101334"/>
            <a:ext cx="19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執行 </a:t>
            </a:r>
            <a:r>
              <a:rPr lang="en-US" altLang="zh-TW" dirty="0" err="1"/>
              <a:t>MainProgram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150" y="2750582"/>
            <a:ext cx="2990850" cy="1790700"/>
          </a:xfrm>
          <a:prstGeom prst="rect">
            <a:avLst/>
          </a:prstGeom>
        </p:spPr>
      </p:pic>
      <p:sp>
        <p:nvSpPr>
          <p:cNvPr id="10" name="向右箭號 9"/>
          <p:cNvSpPr/>
          <p:nvPr/>
        </p:nvSpPr>
        <p:spPr>
          <a:xfrm>
            <a:off x="3657598" y="2750582"/>
            <a:ext cx="695325" cy="416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352425" y="5141912"/>
            <a:ext cx="2942665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print("Here is </a:t>
            </a:r>
            <a:r>
              <a:rPr lang="en-US" altLang="zh-TW" dirty="0" err="1"/>
              <a:t>MainProgram</a:t>
            </a:r>
            <a:r>
              <a:rPr lang="en-US" altLang="zh-TW" dirty="0"/>
              <a:t>")</a:t>
            </a:r>
          </a:p>
          <a:p>
            <a:r>
              <a:rPr lang="en-US" altLang="zh-TW" dirty="0"/>
              <a:t>import </a:t>
            </a:r>
            <a:r>
              <a:rPr lang="en-US" altLang="zh-TW" dirty="0" err="1"/>
              <a:t>pg_imported</a:t>
            </a:r>
            <a:endParaRPr lang="en-US" altLang="zh-TW" dirty="0"/>
          </a:p>
          <a:p>
            <a:r>
              <a:rPr lang="en-US" altLang="zh-TW" dirty="0"/>
              <a:t>import </a:t>
            </a:r>
            <a:r>
              <a:rPr lang="en-US" altLang="zh-TW" dirty="0" err="1"/>
              <a:t>pg_imported</a:t>
            </a:r>
            <a:r>
              <a:rPr lang="en-US" altLang="zh-TW" dirty="0"/>
              <a:t> as </a:t>
            </a:r>
            <a:r>
              <a:rPr lang="en-US" altLang="zh-TW" dirty="0" err="1">
                <a:solidFill>
                  <a:srgbClr val="FF0000"/>
                </a:solidFill>
              </a:rPr>
              <a:t>im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/>
              <a:t>print("Message=" + </a:t>
            </a:r>
            <a:r>
              <a:rPr lang="en-US" altLang="zh-TW" dirty="0">
                <a:solidFill>
                  <a:srgbClr val="FF0000"/>
                </a:solidFill>
              </a:rPr>
              <a:t>im</a:t>
            </a:r>
            <a:r>
              <a:rPr lang="en-US" altLang="zh-TW" dirty="0"/>
              <a:t>.msg)</a:t>
            </a:r>
          </a:p>
        </p:txBody>
      </p:sp>
      <p:sp>
        <p:nvSpPr>
          <p:cNvPr id="13" name="向右箭號 12"/>
          <p:cNvSpPr/>
          <p:nvPr/>
        </p:nvSpPr>
        <p:spPr>
          <a:xfrm>
            <a:off x="3657599" y="5141912"/>
            <a:ext cx="695325" cy="4169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/>
          <p:cNvSpPr txBox="1"/>
          <p:nvPr/>
        </p:nvSpPr>
        <p:spPr>
          <a:xfrm>
            <a:off x="318777" y="4589681"/>
            <a:ext cx="1745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MainProgram.py</a:t>
            </a:r>
          </a:p>
        </p:txBody>
      </p:sp>
      <p:sp>
        <p:nvSpPr>
          <p:cNvPr id="15" name="文字方塊 14"/>
          <p:cNvSpPr txBox="1"/>
          <p:nvPr/>
        </p:nvSpPr>
        <p:spPr>
          <a:xfrm>
            <a:off x="7896225" y="2750582"/>
            <a:ext cx="336181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import</a:t>
            </a:r>
            <a:r>
              <a:rPr lang="zh-TW" altLang="en-US" dirty="0"/>
              <a:t>只有在主程式</a:t>
            </a:r>
            <a:r>
              <a:rPr lang="zh-TW" altLang="en-US" dirty="0">
                <a:solidFill>
                  <a:srgbClr val="FF0000"/>
                </a:solidFill>
              </a:rPr>
              <a:t>前</a:t>
            </a:r>
            <a:r>
              <a:rPr lang="zh-TW" altLang="en-US" dirty="0"/>
              <a:t>執行一次</a:t>
            </a:r>
          </a:p>
        </p:txBody>
      </p:sp>
      <p:sp>
        <p:nvSpPr>
          <p:cNvPr id="16" name="文字方塊 15"/>
          <p:cNvSpPr txBox="1"/>
          <p:nvPr/>
        </p:nvSpPr>
        <p:spPr>
          <a:xfrm>
            <a:off x="8284956" y="5142865"/>
            <a:ext cx="336181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TW" dirty="0"/>
              <a:t>import</a:t>
            </a:r>
            <a:r>
              <a:rPr lang="zh-TW" altLang="en-US" dirty="0"/>
              <a:t>只有在主程式</a:t>
            </a:r>
            <a:r>
              <a:rPr lang="zh-TW" altLang="en-US" dirty="0">
                <a:solidFill>
                  <a:srgbClr val="FF0000"/>
                </a:solidFill>
              </a:rPr>
              <a:t>後</a:t>
            </a:r>
            <a:r>
              <a:rPr lang="zh-TW" altLang="en-US" dirty="0"/>
              <a:t>執行一次</a:t>
            </a:r>
          </a:p>
        </p:txBody>
      </p:sp>
      <p:sp>
        <p:nvSpPr>
          <p:cNvPr id="17" name="標題 1"/>
          <p:cNvSpPr txBox="1">
            <a:spLocks/>
          </p:cNvSpPr>
          <p:nvPr/>
        </p:nvSpPr>
        <p:spPr>
          <a:xfrm>
            <a:off x="281761" y="247244"/>
            <a:ext cx="7896225" cy="48260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關於 </a:t>
            </a:r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</a:t>
            </a:r>
            <a:endParaRPr lang="zh-TW" altLang="en-US" sz="32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3965" y="5103901"/>
            <a:ext cx="3409950" cy="1276350"/>
          </a:xfrm>
          <a:prstGeom prst="rect">
            <a:avLst/>
          </a:prstGeom>
        </p:spPr>
      </p:pic>
      <p:sp>
        <p:nvSpPr>
          <p:cNvPr id="19" name="矩形圖說文字 18"/>
          <p:cNvSpPr/>
          <p:nvPr/>
        </p:nvSpPr>
        <p:spPr>
          <a:xfrm>
            <a:off x="893135" y="6485970"/>
            <a:ext cx="4625163" cy="319583"/>
          </a:xfrm>
          <a:prstGeom prst="wedgeRectCallout">
            <a:avLst>
              <a:gd name="adj1" fmla="val -17472"/>
              <a:gd name="adj2" fmla="val -10768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1400" dirty="0">
                <a:solidFill>
                  <a:srgbClr val="0070C0"/>
                </a:solidFill>
              </a:rPr>
              <a:t>取用</a:t>
            </a:r>
            <a:r>
              <a:rPr lang="en-US" altLang="zh-TW" sz="1400" dirty="0">
                <a:solidFill>
                  <a:srgbClr val="0070C0"/>
                </a:solidFill>
              </a:rPr>
              <a:t>import module</a:t>
            </a:r>
            <a:r>
              <a:rPr lang="zh-TW" altLang="en-US" sz="1400" dirty="0">
                <a:solidFill>
                  <a:srgbClr val="0070C0"/>
                </a:solidFill>
              </a:rPr>
              <a:t>內的變數</a:t>
            </a:r>
            <a:r>
              <a:rPr lang="en-US" altLang="zh-TW" sz="1400" dirty="0">
                <a:solidFill>
                  <a:srgbClr val="0070C0"/>
                </a:solidFill>
              </a:rPr>
              <a:t>, </a:t>
            </a:r>
            <a:r>
              <a:rPr lang="zh-TW" altLang="en-US" sz="1400" dirty="0">
                <a:solidFill>
                  <a:srgbClr val="0070C0"/>
                </a:solidFill>
              </a:rPr>
              <a:t>也可用全稱</a:t>
            </a:r>
            <a:r>
              <a:rPr lang="en-US" altLang="zh-TW" sz="1400" dirty="0">
                <a:solidFill>
                  <a:srgbClr val="0070C0"/>
                </a:solidFill>
              </a:rPr>
              <a:t>pg_imported.msg</a:t>
            </a:r>
          </a:p>
        </p:txBody>
      </p:sp>
    </p:spTree>
    <p:extLst>
      <p:ext uri="{BB962C8B-B14F-4D97-AF65-F5344CB8AC3E}">
        <p14:creationId xmlns:p14="http://schemas.microsoft.com/office/powerpoint/2010/main" val="4444644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65</a:t>
            </a:fld>
            <a:endParaRPr lang="zh-TW" altLang="en-US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437322" y="254589"/>
            <a:ext cx="18519278" cy="18372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09465" rIns="0" bIns="-44436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32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Module</a:t>
            </a:r>
            <a:r>
              <a:rPr kumimoji="0" lang="zh-TW" altLang="en-US" sz="32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 </a:t>
            </a:r>
            <a:r>
              <a:rPr kumimoji="0" lang="en-US" altLang="zh-TW" sz="320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-   .</a:t>
            </a:r>
            <a:r>
              <a:rPr kumimoji="0" lang="en-US" altLang="zh-TW" sz="320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py</a:t>
            </a:r>
            <a:endParaRPr kumimoji="0" lang="zh-TW" altLang="zh-TW" sz="3200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edium-content-serif-font"/>
              </a:rPr>
              <a:t>Python 的 package </a:t>
            </a:r>
            <a:r>
              <a:rPr lang="zh-TW" altLang="en-US" dirty="0">
                <a:ea typeface="medium-content-serif-font"/>
              </a:rPr>
              <a:t>是指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edium-content-serif-font"/>
              </a:rPr>
              <a:t>一個資料夾包起來的所有東西，資料夾裡面有一個檔案 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Menlo"/>
              </a:rPr>
              <a:t>__init__.py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edium-content-serif-font"/>
              </a:rPr>
              <a:t> (內容</a:t>
            </a:r>
            <a:r>
              <a:rPr lang="zh-TW" altLang="en-US" dirty="0">
                <a:ea typeface="medium-content-serif-font"/>
              </a:rPr>
              <a:t>可以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edium-content-serif-font"/>
              </a:rPr>
              <a:t>是空的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edium-content-serif-font"/>
              </a:rPr>
              <a:t>,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edium-content-serif-font"/>
              </a:rPr>
              <a:t>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edium-content-serif-font"/>
              </a:rPr>
              <a:t> python 3.3 以後</a:t>
            </a:r>
            <a:r>
              <a:rPr kumimoji="0" lang="zh-TW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edium-content-serif-font"/>
              </a:rPr>
              <a:t>不一定會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edium-content-serif-font"/>
              </a:rPr>
              <a:t>有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edium-content-serif-font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medium-content-serif-font"/>
              </a:rPr>
              <a:t>Python 在解譯的時候才會把這個資料夾視為一個 package，而裡面的每一個檔案都是一個 module。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828576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162131" y="2595344"/>
            <a:ext cx="5247861" cy="1325563"/>
          </a:xfrm>
          <a:solidFill>
            <a:srgbClr val="0070C0"/>
          </a:solidFill>
        </p:spPr>
        <p:txBody>
          <a:bodyPr/>
          <a:lstStyle/>
          <a:p>
            <a:pPr algn="ctr"/>
            <a:r>
              <a:rPr lang="zh-TW" altLang="en-US" dirty="0">
                <a:solidFill>
                  <a:srgbClr val="FFC000"/>
                </a:solidFill>
              </a:rPr>
              <a:t>進階閱讀</a:t>
            </a:r>
          </a:p>
        </p:txBody>
      </p:sp>
    </p:spTree>
    <p:extLst>
      <p:ext uri="{BB962C8B-B14F-4D97-AF65-F5344CB8AC3E}">
        <p14:creationId xmlns:p14="http://schemas.microsoft.com/office/powerpoint/2010/main" val="624363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1912" y="86856"/>
            <a:ext cx="10515600" cy="567233"/>
          </a:xfrm>
        </p:spPr>
        <p:txBody>
          <a:bodyPr>
            <a:normAutofit/>
          </a:bodyPr>
          <a:lstStyle/>
          <a:p>
            <a:r>
              <a:rPr lang="en-US" altLang="zh-TW" sz="32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@decorator</a:t>
            </a:r>
            <a:r>
              <a:rPr lang="zh-TW" altLang="en-US" sz="3200" b="1" dirty="0">
                <a:solidFill>
                  <a:srgbClr val="0070C0"/>
                </a:solidFill>
              </a:rPr>
              <a:t> </a:t>
            </a:r>
            <a:r>
              <a:rPr lang="en-US" altLang="zh-TW" sz="3200" b="1" dirty="0">
                <a:solidFill>
                  <a:srgbClr val="0070C0"/>
                </a:solidFill>
              </a:rPr>
              <a:t>–</a:t>
            </a:r>
            <a:r>
              <a:rPr lang="zh-CN" altLang="en-US" sz="2800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函數</a:t>
            </a:r>
            <a:r>
              <a:rPr lang="zh-TW" altLang="en-US" sz="2800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裝飾器</a:t>
            </a:r>
            <a:r>
              <a:rPr lang="en-US" altLang="zh-TW" sz="2800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/</a:t>
            </a:r>
            <a:r>
              <a:rPr lang="zh-TW" altLang="en-US" sz="2800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或</a:t>
            </a:r>
            <a:r>
              <a:rPr lang="zh-CN" altLang="en-US" sz="2800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函數</a:t>
            </a:r>
            <a:r>
              <a:rPr lang="zh-TW" altLang="en-US" sz="2800" dirty="0">
                <a:latin typeface="Adobe 楷体 Std R" panose="02020400000000000000" pitchFamily="18" charset="-128"/>
                <a:ea typeface="Adobe 楷体 Std R" panose="02020400000000000000" pitchFamily="18" charset="-128"/>
              </a:rPr>
              <a:t>包裝器</a:t>
            </a:r>
          </a:p>
        </p:txBody>
      </p:sp>
      <p:sp>
        <p:nvSpPr>
          <p:cNvPr id="3" name="矩形 2"/>
          <p:cNvSpPr/>
          <p:nvPr/>
        </p:nvSpPr>
        <p:spPr>
          <a:xfrm>
            <a:off x="231912" y="784095"/>
            <a:ext cx="10515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即對於一個既有的函數</a:t>
            </a:r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func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altLang="zh-CN" dirty="0" err="1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args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，在</a:t>
            </a:r>
            <a:r>
              <a:rPr lang="zh-TW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呼叫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它之前和之後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</a:t>
            </a:r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做一些事情，把這個函數包裝起來。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1912" y="1189161"/>
            <a:ext cx="1404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70C0"/>
                </a:solidFill>
                <a:latin typeface="+mj-ea"/>
                <a:ea typeface="+mj-ea"/>
              </a:rPr>
              <a:t>1. </a:t>
            </a:r>
            <a:r>
              <a:rPr lang="zh-TW" altLang="en-US" sz="2400" b="1" dirty="0">
                <a:solidFill>
                  <a:srgbClr val="0070C0"/>
                </a:solidFill>
                <a:latin typeface="+mj-ea"/>
                <a:ea typeface="+mj-ea"/>
              </a:rPr>
              <a:t>無參數</a:t>
            </a:r>
            <a:endParaRPr lang="zh-TW" altLang="en-US" sz="24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55323" y="1781751"/>
            <a:ext cx="11144252" cy="332398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795E26"/>
                </a:solidFill>
                <a:latin typeface="Courier New" panose="02070309020205020404" pitchFamily="49" charset="0"/>
              </a:rPr>
              <a:t>sayHello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 err="1">
                <a:solidFill>
                  <a:srgbClr val="001080"/>
                </a:solidFill>
                <a:latin typeface="Courier New" panose="02070309020205020404" pitchFamily="49" charset="0"/>
              </a:rPr>
              <a:t>func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zh-TW" altLang="en-US" sz="1400" dirty="0">
                <a:solidFill>
                  <a:srgbClr val="0000FF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official</a:t>
            </a:r>
            <a:r>
              <a:rPr lang="en-US" altLang="zh-TW" sz="1400" dirty="0" err="1">
                <a:solidFill>
                  <a:srgbClr val="795E26"/>
                </a:solidFill>
                <a:latin typeface="Courier New" panose="02070309020205020404" pitchFamily="49" charset="0"/>
              </a:rPr>
              <a:t>greeting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(*</a:t>
            </a:r>
            <a:r>
              <a:rPr lang="en-US" altLang="zh-TW" sz="1400" dirty="0" err="1">
                <a:solidFill>
                  <a:srgbClr val="00108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zh-TW" altLang="en-US" sz="1400" dirty="0">
                <a:solidFill>
                  <a:srgbClr val="795E26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4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'------Before pack-------'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zh-TW" altLang="en-US" sz="1400" dirty="0">
                <a:solidFill>
                  <a:srgbClr val="795E26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4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'Japan is a </a:t>
            </a:r>
            <a:r>
              <a:rPr lang="en-US" altLang="zh-TW" sz="1400" dirty="0" err="1">
                <a:solidFill>
                  <a:srgbClr val="A31515"/>
                </a:solidFill>
                <a:latin typeface="Courier New" panose="02070309020205020404" pitchFamily="49" charset="0"/>
              </a:rPr>
              <a:t>wondfult</a:t>
            </a:r>
            <a:r>
              <a:rPr lang="en-US" altLang="zh-TW" sz="1400" dirty="0">
                <a:solidFill>
                  <a:srgbClr val="A31515"/>
                </a:solidFill>
                <a:latin typeface="Courier New" panose="02070309020205020404" pitchFamily="49" charset="0"/>
              </a:rPr>
              <a:t> country. We </a:t>
            </a:r>
            <a:r>
              <a:rPr lang="en-US" altLang="zh-TW" sz="1400" dirty="0" err="1">
                <a:solidFill>
                  <a:srgbClr val="A31515"/>
                </a:solidFill>
                <a:latin typeface="Courier New" panose="02070309020205020404" pitchFamily="49" charset="0"/>
              </a:rPr>
              <a:t>recomment</a:t>
            </a:r>
            <a:r>
              <a:rPr lang="en-US" altLang="zh-TW" sz="1400" dirty="0">
                <a:solidFill>
                  <a:srgbClr val="A31515"/>
                </a:solidFill>
                <a:latin typeface="Courier New" panose="02070309020205020404" pitchFamily="49" charset="0"/>
              </a:rPr>
              <a:t> you the best </a:t>
            </a:r>
            <a:r>
              <a:rPr lang="en-US" altLang="zh-TW" sz="1400" dirty="0" err="1">
                <a:solidFill>
                  <a:srgbClr val="A31515"/>
                </a:solidFill>
                <a:latin typeface="Courier New" panose="02070309020205020404" pitchFamily="49" charset="0"/>
              </a:rPr>
              <a:t>traval</a:t>
            </a:r>
            <a:r>
              <a:rPr lang="en-US" altLang="zh-TW" sz="1400" dirty="0">
                <a:solidFill>
                  <a:srgbClr val="A31515"/>
                </a:solidFill>
                <a:latin typeface="Courier New" panose="02070309020205020404" pitchFamily="49" charset="0"/>
              </a:rPr>
              <a:t> season is winter.'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zh-TW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result = 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func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(*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args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zh-TW" altLang="en-US" sz="1400" dirty="0">
                <a:solidFill>
                  <a:srgbClr val="795E26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4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'Hope to see you then'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zh-TW" altLang="en-US" sz="1400" dirty="0">
                <a:solidFill>
                  <a:srgbClr val="795E26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4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'------After pack--------'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zh-TW" altLang="en-US" sz="1400" dirty="0">
                <a:solidFill>
                  <a:srgbClr val="AF00DB"/>
                </a:solidFill>
                <a:latin typeface="Courier New" panose="02070309020205020404" pitchFamily="49" charset="0"/>
              </a:rPr>
              <a:t>        </a:t>
            </a:r>
            <a:r>
              <a:rPr lang="en-US" altLang="zh-TW" sz="14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result </a:t>
            </a:r>
          </a:p>
          <a:p>
            <a:r>
              <a:rPr lang="zh-TW" altLang="en-US" sz="1400" dirty="0">
                <a:solidFill>
                  <a:srgbClr val="AF00DB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1400" dirty="0">
                <a:solidFill>
                  <a:srgbClr val="AF00DB"/>
                </a:solidFill>
                <a:latin typeface="Courier New" panose="02070309020205020404" pitchFamily="49" charset="0"/>
              </a:rPr>
              <a:t>return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latin typeface="Courier New" panose="02070309020205020404" pitchFamily="49" charset="0"/>
              </a:rPr>
              <a:t>officialgreeting</a:t>
            </a:r>
            <a:r>
              <a:rPr lang="zh-TW" altLang="en-US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</a:rPr>
              <a:t>#</a:t>
            </a:r>
            <a:r>
              <a:rPr lang="zh-TW" altLang="en-US" sz="1400" dirty="0">
                <a:solidFill>
                  <a:srgbClr val="FF0000"/>
                </a:solidFill>
                <a:latin typeface="Courier New" panose="02070309020205020404" pitchFamily="49" charset="0"/>
              </a:rPr>
              <a:t>不要寫 </a:t>
            </a:r>
            <a:r>
              <a:rPr lang="en-US" altLang="zh-TW" sz="1400" dirty="0" err="1">
                <a:solidFill>
                  <a:srgbClr val="FF0000"/>
                </a:solidFill>
                <a:latin typeface="Courier New" panose="02070309020205020404" pitchFamily="49" charset="0"/>
              </a:rPr>
              <a:t>officialgreeting</a:t>
            </a:r>
            <a:r>
              <a:rPr lang="en-US" altLang="zh-TW" sz="1400" dirty="0">
                <a:solidFill>
                  <a:srgbClr val="FF0000"/>
                </a:solidFill>
                <a:latin typeface="Courier New" panose="02070309020205020404" pitchFamily="49" charset="0"/>
              </a:rPr>
              <a:t>()</a:t>
            </a:r>
          </a:p>
          <a:p>
            <a:endParaRPr lang="en-US" altLang="zh-TW" sz="1400" dirty="0">
              <a:solidFill>
                <a:srgbClr val="795E26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>
                <a:solidFill>
                  <a:srgbClr val="795E26"/>
                </a:solidFill>
                <a:latin typeface="Courier New" panose="02070309020205020404" pitchFamily="49" charset="0"/>
              </a:rPr>
              <a:t>@</a:t>
            </a:r>
            <a:r>
              <a:rPr lang="en-US" altLang="zh-TW" sz="1400" dirty="0" err="1">
                <a:solidFill>
                  <a:srgbClr val="795E26"/>
                </a:solidFill>
                <a:latin typeface="Courier New" panose="02070309020205020404" pitchFamily="49" charset="0"/>
              </a:rPr>
              <a:t>sayHello</a:t>
            </a:r>
            <a:endParaRPr lang="en-US" altLang="zh-TW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altLang="zh-TW" sz="1400" dirty="0" err="1">
                <a:solidFill>
                  <a:srgbClr val="0000FF"/>
                </a:solidFill>
                <a:latin typeface="Courier New" panose="02070309020205020404" pitchFamily="49" charset="0"/>
              </a:rPr>
              <a:t>def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greeting(</a:t>
            </a:r>
            <a:r>
              <a:rPr lang="en-US" altLang="zh-TW" sz="1400" dirty="0">
                <a:solidFill>
                  <a:srgbClr val="001080"/>
                </a:solidFill>
                <a:latin typeface="Courier New" panose="02070309020205020404" pitchFamily="49" charset="0"/>
              </a:rPr>
              <a:t>name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):</a:t>
            </a:r>
          </a:p>
          <a:p>
            <a:r>
              <a:rPr lang="zh-TW" altLang="en-US" sz="1400" dirty="0">
                <a:solidFill>
                  <a:srgbClr val="795E26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TW" sz="1400" dirty="0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zh-TW" sz="1400" dirty="0">
                <a:solidFill>
                  <a:srgbClr val="A31515"/>
                </a:solidFill>
                <a:latin typeface="Courier New" panose="02070309020205020404" pitchFamily="49" charset="0"/>
              </a:rPr>
              <a:t>"Hello "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 + name)</a:t>
            </a:r>
          </a:p>
          <a:p>
            <a:b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greeting(</a:t>
            </a:r>
            <a:r>
              <a:rPr lang="en-US" altLang="zh-TW" sz="1400" dirty="0">
                <a:solidFill>
                  <a:srgbClr val="A31515"/>
                </a:solidFill>
                <a:latin typeface="Courier New" panose="02070309020205020404" pitchFamily="49" charset="0"/>
              </a:rPr>
              <a:t>'Clark'</a:t>
            </a:r>
            <a:r>
              <a:rPr lang="en-US" altLang="zh-TW" sz="14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endParaRPr lang="en-US" altLang="zh-TW" sz="1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04454" y="4032376"/>
            <a:ext cx="6231834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------Before pack------- 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Japan is a </a:t>
            </a:r>
            <a:r>
              <a:rPr lang="en-US" altLang="zh-TW" sz="1400" dirty="0" err="1">
                <a:solidFill>
                  <a:schemeClr val="bg1"/>
                </a:solidFill>
              </a:rPr>
              <a:t>wondfult</a:t>
            </a:r>
            <a:r>
              <a:rPr lang="en-US" altLang="zh-TW" sz="1400" dirty="0">
                <a:solidFill>
                  <a:schemeClr val="bg1"/>
                </a:solidFill>
              </a:rPr>
              <a:t> country. We </a:t>
            </a:r>
            <a:r>
              <a:rPr lang="en-US" altLang="zh-TW" sz="1400" dirty="0" err="1">
                <a:solidFill>
                  <a:schemeClr val="bg1"/>
                </a:solidFill>
              </a:rPr>
              <a:t>recomment</a:t>
            </a:r>
            <a:r>
              <a:rPr lang="en-US" altLang="zh-TW" sz="1400" dirty="0">
                <a:solidFill>
                  <a:schemeClr val="bg1"/>
                </a:solidFill>
              </a:rPr>
              <a:t> you the best </a:t>
            </a:r>
            <a:r>
              <a:rPr lang="en-US" altLang="zh-TW" sz="1400" dirty="0" err="1">
                <a:solidFill>
                  <a:schemeClr val="bg1"/>
                </a:solidFill>
              </a:rPr>
              <a:t>traval</a:t>
            </a:r>
            <a:r>
              <a:rPr lang="en-US" altLang="zh-TW" sz="1400" dirty="0">
                <a:solidFill>
                  <a:schemeClr val="bg1"/>
                </a:solidFill>
              </a:rPr>
              <a:t> season is winter. 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Hello Clark 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Hope to see you then 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------After pack--------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矩形圖說文字 6"/>
          <p:cNvSpPr/>
          <p:nvPr/>
        </p:nvSpPr>
        <p:spPr>
          <a:xfrm>
            <a:off x="5718312" y="2763080"/>
            <a:ext cx="2862470" cy="481282"/>
          </a:xfrm>
          <a:prstGeom prst="wedgeRectCallout">
            <a:avLst>
              <a:gd name="adj1" fmla="val -115972"/>
              <a:gd name="adj2" fmla="val -47391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函數包裝</a:t>
            </a:r>
            <a:r>
              <a:rPr lang="zh-TW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在這裡</a:t>
            </a:r>
            <a:endParaRPr lang="zh-TW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55323" y="5463819"/>
            <a:ext cx="7559762" cy="12464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&amp;quot"/>
              </a:rPr>
              <a:t>@</a:t>
            </a:r>
            <a:r>
              <a:rPr kumimoji="0" lang="en-US" altLang="zh-TW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&amp;quot"/>
              </a:rPr>
              <a:t>sayHello</a:t>
            </a:r>
            <a:r>
              <a:rPr kumimoji="0" lang="en-US" altLang="zh-TW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&amp;quot"/>
              </a:rPr>
              <a:t> </a:t>
            </a:r>
            <a:endParaRPr lang="en-US" altLang="zh-TW" dirty="0">
              <a:solidFill>
                <a:srgbClr val="FF0000"/>
              </a:solidFill>
              <a:latin typeface="Arial Unicode MS"/>
              <a:ea typeface="&amp;quo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&amp;quot"/>
              </a:rPr>
              <a:t>def 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&amp;quot"/>
              </a:rPr>
              <a:t>greeting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  <a:ea typeface="&amp;quot"/>
              </a:rPr>
              <a:t>(name):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&amp;quot"/>
              </a:rPr>
              <a:t>其實就是 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&amp;quot"/>
              </a:rPr>
              <a:t>greeting 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&amp;quot"/>
              </a:rPr>
              <a:t>= </a:t>
            </a:r>
            <a:r>
              <a:rPr kumimoji="0" lang="en-US" altLang="zh-TW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&amp;quot"/>
              </a:rPr>
              <a:t>sayHello</a:t>
            </a:r>
            <a:r>
              <a:rPr kumimoji="0" lang="en-US" altLang="zh-TW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&amp;quot"/>
              </a:rPr>
              <a:t>(greeting)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&amp;quot"/>
              </a:rPr>
              <a:t> 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&amp;quot"/>
              </a:rPr>
              <a:t>#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&amp;quot"/>
              </a:rPr>
              <a:t>即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&amp;quot"/>
              </a:rPr>
              <a:t>greeting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ea typeface="&amp;quot"/>
              </a:rPr>
              <a:t>作為參數傳遞給func。</a:t>
            </a: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254907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68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255664" y="289679"/>
            <a:ext cx="14045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>
                <a:solidFill>
                  <a:srgbClr val="0070C0"/>
                </a:solidFill>
                <a:latin typeface="+mj-ea"/>
                <a:ea typeface="+mj-ea"/>
              </a:rPr>
              <a:t>2. </a:t>
            </a:r>
            <a:r>
              <a:rPr lang="zh-TW" altLang="en-US" sz="2400" b="1" dirty="0">
                <a:solidFill>
                  <a:srgbClr val="0070C0"/>
                </a:solidFill>
                <a:latin typeface="+mj-ea"/>
                <a:ea typeface="+mj-ea"/>
              </a:rPr>
              <a:t>帶參數</a:t>
            </a:r>
            <a:endParaRPr lang="zh-TW" altLang="en-US" sz="2400" dirty="0">
              <a:solidFill>
                <a:srgbClr val="0070C0"/>
              </a:solidFill>
              <a:latin typeface="+mj-ea"/>
              <a:ea typeface="+mj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55664" y="988852"/>
            <a:ext cx="9470227" cy="37548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countryHello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rgbClr val="FF0000"/>
                </a:solidFill>
              </a:rPr>
              <a:t>country</a:t>
            </a:r>
            <a:r>
              <a:rPr lang="en-US" altLang="zh-TW" sz="1400" dirty="0"/>
              <a:t>):</a:t>
            </a:r>
          </a:p>
          <a:p>
            <a:r>
              <a:rPr lang="en-US" altLang="zh-TW" sz="1400" dirty="0"/>
              <a:t>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sayHello</a:t>
            </a:r>
            <a:r>
              <a:rPr lang="en-US" altLang="zh-TW" sz="1400" dirty="0"/>
              <a:t>(</a:t>
            </a:r>
            <a:r>
              <a:rPr lang="en-US" altLang="zh-TW" sz="1400" dirty="0" err="1"/>
              <a:t>func</a:t>
            </a:r>
            <a:r>
              <a:rPr lang="en-US" altLang="zh-TW" sz="1400" dirty="0"/>
              <a:t>):</a:t>
            </a:r>
          </a:p>
          <a:p>
            <a:r>
              <a:rPr lang="en-US" altLang="zh-TW" sz="1400" dirty="0"/>
              <a:t>      </a:t>
            </a:r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officialgreeting</a:t>
            </a:r>
            <a:r>
              <a:rPr lang="en-US" altLang="zh-TW" sz="1400" dirty="0"/>
              <a:t>(*</a:t>
            </a:r>
            <a:r>
              <a:rPr lang="en-US" altLang="zh-TW" sz="1400" dirty="0" err="1"/>
              <a:t>args</a:t>
            </a:r>
            <a:r>
              <a:rPr lang="en-US" altLang="zh-TW" sz="1400" dirty="0"/>
              <a:t>):</a:t>
            </a:r>
          </a:p>
          <a:p>
            <a:r>
              <a:rPr lang="en-US" altLang="zh-TW" sz="1400" dirty="0"/>
              <a:t>             print('------Before pack-------')</a:t>
            </a:r>
          </a:p>
          <a:p>
            <a:r>
              <a:rPr lang="en-US" altLang="zh-TW" sz="1400" dirty="0"/>
              <a:t>             print(</a:t>
            </a:r>
            <a:r>
              <a:rPr lang="en-US" altLang="zh-TW" sz="1400" dirty="0">
                <a:solidFill>
                  <a:srgbClr val="FF0000"/>
                </a:solidFill>
              </a:rPr>
              <a:t>country +</a:t>
            </a:r>
            <a:r>
              <a:rPr lang="en-US" altLang="zh-TW" sz="1400" dirty="0"/>
              <a:t> ' is a </a:t>
            </a:r>
            <a:r>
              <a:rPr lang="en-US" altLang="zh-TW" sz="1400" dirty="0" err="1"/>
              <a:t>wondfult</a:t>
            </a:r>
            <a:r>
              <a:rPr lang="en-US" altLang="zh-TW" sz="1400" dirty="0"/>
              <a:t> country. We </a:t>
            </a:r>
            <a:r>
              <a:rPr lang="en-US" altLang="zh-TW" sz="1400" dirty="0" err="1"/>
              <a:t>recomment</a:t>
            </a:r>
            <a:r>
              <a:rPr lang="en-US" altLang="zh-TW" sz="1400" dirty="0"/>
              <a:t> you the best </a:t>
            </a:r>
            <a:r>
              <a:rPr lang="en-US" altLang="zh-TW" sz="1400" dirty="0" err="1"/>
              <a:t>traval</a:t>
            </a:r>
            <a:r>
              <a:rPr lang="en-US" altLang="zh-TW" sz="1400" dirty="0"/>
              <a:t> season is winter.')</a:t>
            </a:r>
          </a:p>
          <a:p>
            <a:r>
              <a:rPr lang="en-US" altLang="zh-TW" sz="1400" dirty="0"/>
              <a:t>             result = </a:t>
            </a:r>
            <a:r>
              <a:rPr lang="en-US" altLang="zh-TW" sz="1400" dirty="0" err="1"/>
              <a:t>func</a:t>
            </a:r>
            <a:r>
              <a:rPr lang="en-US" altLang="zh-TW" sz="1400" dirty="0"/>
              <a:t>(*</a:t>
            </a:r>
            <a:r>
              <a:rPr lang="en-US" altLang="zh-TW" sz="1400" dirty="0" err="1"/>
              <a:t>args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/>
              <a:t>             print('Hope to see you then')</a:t>
            </a:r>
          </a:p>
          <a:p>
            <a:r>
              <a:rPr lang="en-US" altLang="zh-TW" sz="1400" dirty="0"/>
              <a:t>             print('------After pack--------')</a:t>
            </a:r>
          </a:p>
          <a:p>
            <a:r>
              <a:rPr lang="en-US" altLang="zh-TW" sz="1400" dirty="0"/>
              <a:t>             return result </a:t>
            </a:r>
          </a:p>
          <a:p>
            <a:r>
              <a:rPr lang="en-US" altLang="zh-TW" sz="1400" dirty="0"/>
              <a:t>       return </a:t>
            </a:r>
            <a:r>
              <a:rPr lang="en-US" altLang="zh-TW" sz="1400" dirty="0" err="1"/>
              <a:t>officialgreeting</a:t>
            </a:r>
            <a:endParaRPr lang="en-US" altLang="zh-TW" sz="1400" dirty="0"/>
          </a:p>
          <a:p>
            <a:r>
              <a:rPr lang="en-US" altLang="zh-TW" sz="1400" dirty="0"/>
              <a:t>   return </a:t>
            </a:r>
            <a:r>
              <a:rPr lang="en-US" altLang="zh-TW" sz="1400" dirty="0" err="1"/>
              <a:t>sayHello</a:t>
            </a:r>
            <a:endParaRPr lang="en-US" altLang="zh-TW" sz="1400" dirty="0"/>
          </a:p>
          <a:p>
            <a:br>
              <a:rPr lang="en-US" altLang="zh-TW" sz="1400" dirty="0"/>
            </a:br>
            <a:r>
              <a:rPr lang="en-US" altLang="zh-TW" sz="1400" dirty="0"/>
              <a:t>@</a:t>
            </a:r>
            <a:r>
              <a:rPr lang="en-US" altLang="zh-TW" sz="1400" dirty="0" err="1"/>
              <a:t>countryHello</a:t>
            </a:r>
            <a:r>
              <a:rPr lang="en-US" altLang="zh-TW" sz="1400" dirty="0"/>
              <a:t>(</a:t>
            </a:r>
            <a:r>
              <a:rPr lang="en-US" altLang="zh-TW" sz="1400" dirty="0">
                <a:solidFill>
                  <a:srgbClr val="0070C0"/>
                </a:solidFill>
              </a:rPr>
              <a:t>'Japan'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 err="1"/>
              <a:t>def</a:t>
            </a:r>
            <a:r>
              <a:rPr lang="en-US" altLang="zh-TW" sz="1400" dirty="0"/>
              <a:t> greeting(name):</a:t>
            </a:r>
          </a:p>
          <a:p>
            <a:r>
              <a:rPr lang="en-US" altLang="zh-TW" sz="1400" dirty="0"/>
              <a:t>       print("Hello " + name)</a:t>
            </a:r>
          </a:p>
          <a:p>
            <a:endParaRPr lang="en-US" altLang="zh-TW" sz="1400" dirty="0"/>
          </a:p>
          <a:p>
            <a:r>
              <a:rPr lang="en-US" altLang="zh-TW" sz="1400" dirty="0"/>
              <a:t>greeting('Clark')   </a:t>
            </a:r>
            <a:r>
              <a:rPr lang="en-US" altLang="zh-TW" sz="1400" dirty="0">
                <a:solidFill>
                  <a:srgbClr val="FF0000"/>
                </a:solidFill>
              </a:rPr>
              <a:t>#</a:t>
            </a:r>
            <a:r>
              <a:rPr lang="zh-TW" altLang="en-US" sz="1400" dirty="0">
                <a:solidFill>
                  <a:srgbClr val="FF0000"/>
                </a:solidFill>
              </a:rPr>
              <a:t>結果同上頁</a:t>
            </a:r>
            <a:endParaRPr lang="en-US" altLang="zh-TW" sz="1400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18108" y="4981234"/>
            <a:ext cx="6096000" cy="10274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FF0000"/>
                </a:solidFill>
              </a:rPr>
              <a:t>@</a:t>
            </a:r>
            <a:r>
              <a:rPr lang="en-US" altLang="zh-TW" sz="1400" dirty="0" err="1">
                <a:solidFill>
                  <a:srgbClr val="FF0000"/>
                </a:solidFill>
              </a:rPr>
              <a:t>countryHello</a:t>
            </a:r>
            <a:r>
              <a:rPr lang="en-US" altLang="zh-TW" sz="1400" dirty="0">
                <a:solidFill>
                  <a:srgbClr val="FF0000"/>
                </a:solidFill>
              </a:rPr>
              <a:t>('Japan')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solidFill>
                  <a:srgbClr val="FF0000"/>
                </a:solidFill>
              </a:rPr>
              <a:t>def</a:t>
            </a:r>
            <a:r>
              <a:rPr lang="en-US" altLang="zh-TW" sz="1400" dirty="0">
                <a:solidFill>
                  <a:srgbClr val="FF0000"/>
                </a:solidFill>
              </a:rPr>
              <a:t> greeting(name):</a:t>
            </a:r>
          </a:p>
          <a:p>
            <a:pPr>
              <a:lnSpc>
                <a:spcPct val="150000"/>
              </a:lnSpc>
            </a:pPr>
            <a:r>
              <a:rPr lang="zh-TW" altLang="en-US" sz="1400" dirty="0"/>
              <a:t>同義</a:t>
            </a:r>
            <a:r>
              <a:rPr lang="en-US" altLang="zh-TW" sz="1400" dirty="0"/>
              <a:t>:</a:t>
            </a:r>
            <a:r>
              <a:rPr lang="zh-TW" altLang="en-US" sz="1400" dirty="0"/>
              <a:t> </a:t>
            </a:r>
            <a:r>
              <a:rPr lang="en-US" altLang="zh-TW" sz="1400" dirty="0"/>
              <a:t>greeting = </a:t>
            </a:r>
            <a:r>
              <a:rPr lang="en-US" altLang="zh-TW" sz="1400" dirty="0" err="1"/>
              <a:t>countryHello</a:t>
            </a:r>
            <a:r>
              <a:rPr lang="en-US" altLang="zh-TW" sz="1400" dirty="0"/>
              <a:t>('Japan')(greeting)</a:t>
            </a:r>
          </a:p>
        </p:txBody>
      </p:sp>
      <p:cxnSp>
        <p:nvCxnSpPr>
          <p:cNvPr id="8" name="肘形接點 7"/>
          <p:cNvCxnSpPr>
            <a:cxnSpLocks/>
          </p:cNvCxnSpPr>
          <p:nvPr/>
        </p:nvCxnSpPr>
        <p:spPr>
          <a:xfrm rot="16200000" flipV="1">
            <a:off x="3069772" y="2500605"/>
            <a:ext cx="3452328" cy="2911149"/>
          </a:xfrm>
          <a:prstGeom prst="bentConnector3">
            <a:avLst>
              <a:gd name="adj1" fmla="val 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肘形接點 10"/>
          <p:cNvCxnSpPr/>
          <p:nvPr/>
        </p:nvCxnSpPr>
        <p:spPr>
          <a:xfrm rot="16200000" flipV="1">
            <a:off x="2686321" y="1434418"/>
            <a:ext cx="4614509" cy="4096987"/>
          </a:xfrm>
          <a:prstGeom prst="bentConnector3">
            <a:avLst>
              <a:gd name="adj1" fmla="val 9992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8402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69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271954" y="349075"/>
            <a:ext cx="6096000" cy="46166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altLang="zh-TW" sz="1400" dirty="0"/>
              <a:t>#Sample:</a:t>
            </a:r>
          </a:p>
          <a:p>
            <a:r>
              <a:rPr lang="zh-TW" altLang="en-US" sz="1400" dirty="0"/>
              <a:t>def packfuncx(funx):</a:t>
            </a:r>
          </a:p>
          <a:p>
            <a:r>
              <a:rPr lang="zh-TW" altLang="en-US" sz="1400" dirty="0"/>
              <a:t>    def packmessage(*args):</a:t>
            </a:r>
          </a:p>
          <a:p>
            <a:r>
              <a:rPr lang="zh-TW" altLang="en-US" sz="1400" dirty="0"/>
              <a:t>        print("--pack----")</a:t>
            </a:r>
          </a:p>
          <a:p>
            <a:r>
              <a:rPr lang="zh-TW" altLang="en-US" sz="1400" dirty="0"/>
              <a:t>        result = funx(*args)</a:t>
            </a:r>
          </a:p>
          <a:p>
            <a:r>
              <a:rPr lang="zh-TW" altLang="en-US" sz="1400" dirty="0"/>
              <a:t>        print("=======")</a:t>
            </a:r>
          </a:p>
          <a:p>
            <a:r>
              <a:rPr lang="zh-TW" altLang="en-US" sz="1400" dirty="0"/>
              <a:t>        return result</a:t>
            </a:r>
          </a:p>
          <a:p>
            <a:r>
              <a:rPr lang="zh-TW" altLang="en-US" sz="1400" dirty="0"/>
              <a:t>    return packmessage</a:t>
            </a:r>
          </a:p>
          <a:p>
            <a:r>
              <a:rPr lang="zh-TW" altLang="en-US" sz="1400" dirty="0"/>
              <a:t>  </a:t>
            </a:r>
          </a:p>
          <a:p>
            <a:r>
              <a:rPr lang="zh-TW" altLang="en-US" sz="1400" dirty="0"/>
              <a:t>    </a:t>
            </a:r>
          </a:p>
          <a:p>
            <a:r>
              <a:rPr lang="zh-TW" altLang="en-US" sz="1400" dirty="0"/>
              <a:t>@packfuncx</a:t>
            </a:r>
          </a:p>
          <a:p>
            <a:r>
              <a:rPr lang="zh-TW" altLang="en-US" sz="1400" dirty="0"/>
              <a:t>def message(name):</a:t>
            </a:r>
          </a:p>
          <a:p>
            <a:r>
              <a:rPr lang="zh-TW" altLang="en-US" sz="1400" dirty="0"/>
              <a:t>    print("Name:", name)</a:t>
            </a:r>
          </a:p>
          <a:p>
            <a:endParaRPr lang="zh-TW" altLang="en-US" sz="1400" dirty="0"/>
          </a:p>
          <a:p>
            <a:r>
              <a:rPr lang="zh-TW" altLang="en-US" sz="1400" dirty="0"/>
              <a:t>message("Clark")</a:t>
            </a:r>
          </a:p>
          <a:p>
            <a:endParaRPr lang="zh-TW" altLang="en-US" sz="1400" dirty="0"/>
          </a:p>
          <a:p>
            <a:endParaRPr lang="zh-TW" altLang="en-US" sz="1400" dirty="0"/>
          </a:p>
          <a:p>
            <a:r>
              <a:rPr lang="zh-TW" altLang="en-US" sz="1400" dirty="0"/>
              <a:t>def showMessage(fnx):</a:t>
            </a:r>
          </a:p>
          <a:p>
            <a:r>
              <a:rPr lang="zh-TW" altLang="en-US" sz="1400" dirty="0"/>
              <a:t>    return fnx</a:t>
            </a:r>
          </a:p>
          <a:p>
            <a:endParaRPr lang="zh-TW" altLang="en-US" sz="1400" dirty="0"/>
          </a:p>
          <a:p>
            <a:r>
              <a:rPr lang="zh-TW" altLang="en-US" sz="1400" dirty="0"/>
              <a:t>showMessage(message("Mary"))</a:t>
            </a:r>
          </a:p>
        </p:txBody>
      </p:sp>
      <p:sp>
        <p:nvSpPr>
          <p:cNvPr id="4" name="矩形 3"/>
          <p:cNvSpPr/>
          <p:nvPr/>
        </p:nvSpPr>
        <p:spPr>
          <a:xfrm>
            <a:off x="6075426" y="4781057"/>
            <a:ext cx="2919104" cy="1169551"/>
          </a:xfrm>
          <a:prstGeom prst="rect">
            <a:avLst/>
          </a:prstGeom>
          <a:solidFill>
            <a:srgbClr val="3366FF"/>
          </a:solidFill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</a:rPr>
              <a:t>--pack----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Name: Clark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=======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--pack----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Name: Mary</a:t>
            </a:r>
          </a:p>
        </p:txBody>
      </p:sp>
    </p:spTree>
    <p:extLst>
      <p:ext uri="{BB962C8B-B14F-4D97-AF65-F5344CB8AC3E}">
        <p14:creationId xmlns:p14="http://schemas.microsoft.com/office/powerpoint/2010/main" val="3131802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344008" y="248688"/>
            <a:ext cx="7896225" cy="482600"/>
          </a:xfrm>
        </p:spPr>
        <p:txBody>
          <a:bodyPr>
            <a:normAutofit fontScale="90000"/>
          </a:bodyPr>
          <a:lstStyle/>
          <a:p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在字串內表現特殊字元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571368"/>
              </p:ext>
            </p:extLst>
          </p:nvPr>
        </p:nvGraphicFramePr>
        <p:xfrm>
          <a:off x="1393203" y="792712"/>
          <a:ext cx="9405594" cy="581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257">
                  <a:extLst>
                    <a:ext uri="{9D8B030D-6E8A-4147-A177-3AD203B41FA5}">
                      <a16:colId xmlns:a16="http://schemas.microsoft.com/office/drawing/2014/main" val="256209778"/>
                    </a:ext>
                  </a:extLst>
                </a:gridCol>
                <a:gridCol w="8135337">
                  <a:extLst>
                    <a:ext uri="{9D8B030D-6E8A-4147-A177-3AD203B41FA5}">
                      <a16:colId xmlns:a16="http://schemas.microsoft.com/office/drawing/2014/main" val="2358671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604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\'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ex:print</a:t>
                      </a:r>
                      <a:r>
                        <a:rPr lang="en-US" altLang="zh-TW" sz="1400" dirty="0"/>
                        <a:t>("\'Clark\'")</a:t>
                      </a:r>
                      <a:r>
                        <a:rPr lang="zh-TW" altLang="en-US" sz="1400" dirty="0"/>
                        <a:t>     </a:t>
                      </a:r>
                      <a:r>
                        <a:rPr lang="en-US" altLang="zh-TW" sz="14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zh-TW" sz="1400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'Clark'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794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\"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ex:print</a:t>
                      </a:r>
                      <a:r>
                        <a:rPr lang="en-US" altLang="zh-TW" sz="1400" dirty="0"/>
                        <a:t>("\"Clark\"")</a:t>
                      </a:r>
                      <a:r>
                        <a:rPr lang="zh-TW" altLang="en-US" sz="1400" dirty="0"/>
                        <a:t>  </a:t>
                      </a:r>
                      <a:r>
                        <a:rPr lang="en-US" altLang="zh-TW" sz="14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zh-TW" sz="1400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"Clark"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921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\\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ex:print</a:t>
                      </a:r>
                      <a:r>
                        <a:rPr lang="en-US" altLang="zh-TW" sz="1400" dirty="0"/>
                        <a:t>("\\Clark\\")</a:t>
                      </a:r>
                      <a:r>
                        <a:rPr lang="zh-TW" altLang="en-US" sz="1400" dirty="0"/>
                        <a:t>   </a:t>
                      </a:r>
                      <a:r>
                        <a:rPr lang="en-US" altLang="zh-TW" sz="14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zh-TW" sz="1400" dirty="0">
                          <a:solidFill>
                            <a:srgbClr val="0070C0"/>
                          </a:solidFill>
                          <a:sym typeface="Wingdings" panose="05000000000000000000" pitchFamily="2" charset="2"/>
                        </a:rPr>
                        <a:t>\Clark\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91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\?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/>
                        <a:t>ex:print</a:t>
                      </a:r>
                      <a:r>
                        <a:rPr lang="en-US" altLang="zh-TW" sz="1400" dirty="0"/>
                        <a:t>("Who</a:t>
                      </a:r>
                      <a:r>
                        <a:rPr lang="en-US" altLang="zh-TW" sz="1400" baseline="0" dirty="0"/>
                        <a:t> are you</a:t>
                      </a:r>
                      <a:r>
                        <a:rPr lang="en-US" altLang="zh-TW" sz="1400" dirty="0"/>
                        <a:t>\?")</a:t>
                      </a:r>
                      <a:r>
                        <a:rPr lang="zh-TW" altLang="en-US" sz="1400" dirty="0"/>
                        <a:t>  </a:t>
                      </a:r>
                      <a:r>
                        <a:rPr lang="en-US" altLang="zh-TW" sz="1400" dirty="0"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Who</a:t>
                      </a:r>
                      <a:r>
                        <a:rPr lang="en-US" altLang="zh-TW" sz="1400" baseline="0" dirty="0">
                          <a:solidFill>
                            <a:srgbClr val="0070C0"/>
                          </a:solidFill>
                        </a:rPr>
                        <a:t> are you</a:t>
                      </a:r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?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344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\r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enter </a:t>
                      </a:r>
                      <a:r>
                        <a:rPr lang="zh-TW" altLang="en-US" sz="14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或 </a:t>
                      </a:r>
                      <a:r>
                        <a:rPr lang="en-US" altLang="zh-TW" sz="14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Return </a:t>
                      </a:r>
                      <a:r>
                        <a:rPr lang="zh-TW" altLang="en-US" sz="1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回到原列的開頭 </a:t>
                      </a:r>
                      <a:endParaRPr lang="en-US" altLang="zh-TW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ex.print</a:t>
                      </a:r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("Who are you?</a:t>
                      </a:r>
                      <a:r>
                        <a:rPr lang="en-US" altLang="zh-TW" sz="1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en-US" altLang="zh-TW" sz="14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altLang="zh-TW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Tell</a:t>
                      </a:r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me your address")</a:t>
                      </a:r>
                      <a:r>
                        <a:rPr lang="zh-TW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 </a:t>
                      </a:r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Tell me your address</a:t>
                      </a:r>
                    </a:p>
                    <a:p>
                      <a:r>
                        <a:rPr lang="en-US" altLang="zh-TW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ex.print</a:t>
                      </a:r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("Who are you?</a:t>
                      </a:r>
                      <a:r>
                        <a:rPr lang="en-US" altLang="zh-TW" sz="1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en-US" altLang="zh-TW" sz="14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r</a:t>
                      </a:r>
                      <a:r>
                        <a:rPr lang="en-US" altLang="zh-TW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Tell</a:t>
                      </a:r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me")                         </a:t>
                      </a:r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TW" sz="14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Tell me you? </a:t>
                      </a:r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zh-TW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只蓋住</a:t>
                      </a:r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zh-TW" altLang="en-US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個字元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278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\n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new line</a:t>
                      </a:r>
                    </a:p>
                    <a:p>
                      <a:r>
                        <a:rPr lang="en-US" altLang="zh-TW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ex.print</a:t>
                      </a:r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("Who are you?</a:t>
                      </a:r>
                      <a:r>
                        <a:rPr lang="en-US" altLang="zh-TW" sz="1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en-US" altLang="zh-TW" sz="14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US" altLang="zh-TW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Tell</a:t>
                      </a:r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me your address")</a:t>
                      </a:r>
                      <a:endParaRPr lang="en-US" altLang="zh-TW" sz="1400" dirty="0"/>
                    </a:p>
                    <a:p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Who are you?</a:t>
                      </a:r>
                    </a:p>
                    <a:p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Tell me your address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538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\f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form feed(</a:t>
                      </a:r>
                      <a:r>
                        <a:rPr lang="zh-TW" altLang="en-US" sz="1400" dirty="0"/>
                        <a:t>在螢幕輸出看不出來</a:t>
                      </a:r>
                      <a:r>
                        <a:rPr lang="en-US" altLang="zh-TW" sz="1400" dirty="0"/>
                        <a:t>, </a:t>
                      </a:r>
                      <a:r>
                        <a:rPr lang="zh-TW" altLang="en-US" sz="1400" dirty="0"/>
                        <a:t>印表機輸出就可以</a:t>
                      </a:r>
                      <a:r>
                        <a:rPr lang="en-US" altLang="zh-TW" sz="1400" dirty="0"/>
                        <a:t>)</a:t>
                      </a:r>
                    </a:p>
                    <a:p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print("Who are you?</a:t>
                      </a:r>
                      <a:r>
                        <a:rPr lang="en-US" altLang="zh-TW" sz="1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\</a:t>
                      </a:r>
                      <a:r>
                        <a:rPr lang="en-US" altLang="zh-TW" sz="1400" kern="1200" dirty="0" err="1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f</a:t>
                      </a:r>
                      <a:r>
                        <a:rPr lang="en-US" altLang="zh-TW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Tell</a:t>
                      </a:r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me your address")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341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\b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backspace</a:t>
                      </a:r>
                      <a:r>
                        <a:rPr lang="zh-TW" altLang="en-US" sz="1400" dirty="0"/>
                        <a:t> 往後退一格</a:t>
                      </a:r>
                      <a:endParaRPr lang="en-US" altLang="zh-TW" sz="1400" dirty="0"/>
                    </a:p>
                    <a:p>
                      <a:r>
                        <a:rPr lang="en-US" altLang="zh-TW" sz="1400" dirty="0"/>
                        <a:t>ex.</a:t>
                      </a:r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print("Who are you?\b\b\</a:t>
                      </a:r>
                      <a:r>
                        <a:rPr lang="en-US" altLang="zh-TW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bTell</a:t>
                      </a:r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me your address")</a:t>
                      </a:r>
                      <a:endParaRPr lang="en-US" altLang="zh-TW" sz="1400" dirty="0"/>
                    </a:p>
                    <a:p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Who are </a:t>
                      </a:r>
                      <a:r>
                        <a:rPr lang="en-US" altLang="zh-TW" sz="1400" dirty="0" err="1">
                          <a:solidFill>
                            <a:srgbClr val="0070C0"/>
                          </a:solidFill>
                        </a:rPr>
                        <a:t>yTell</a:t>
                      </a:r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 me your address   </a:t>
                      </a:r>
                      <a:r>
                        <a:rPr lang="en-US" altLang="zh-TW" sz="1400" dirty="0"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zh-TW" altLang="en-US" sz="1400" dirty="0">
                          <a:sym typeface="Wingdings" panose="05000000000000000000" pitchFamily="2" charset="2"/>
                        </a:rPr>
                        <a:t>退</a:t>
                      </a:r>
                      <a:r>
                        <a:rPr lang="en-US" altLang="zh-TW" sz="1400" dirty="0">
                          <a:sym typeface="Wingdings" panose="05000000000000000000" pitchFamily="2" charset="2"/>
                        </a:rPr>
                        <a:t>3</a:t>
                      </a:r>
                      <a:r>
                        <a:rPr lang="zh-TW" altLang="en-US" sz="1400" dirty="0">
                          <a:sym typeface="Wingdings" panose="05000000000000000000" pitchFamily="2" charset="2"/>
                        </a:rPr>
                        <a:t>格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39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\N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N</a:t>
                      </a:r>
                      <a:r>
                        <a:rPr lang="zh-TW" altLang="en-US" sz="1400" dirty="0"/>
                        <a:t>是</a:t>
                      </a:r>
                      <a:r>
                        <a:rPr lang="en-US" altLang="zh-TW" sz="1400" dirty="0"/>
                        <a:t>8</a:t>
                      </a:r>
                      <a:r>
                        <a:rPr lang="zh-TW" altLang="en-US" sz="1400" dirty="0"/>
                        <a:t>進位的數字</a:t>
                      </a:r>
                      <a:endParaRPr lang="en-US" altLang="zh-TW" sz="1400" dirty="0"/>
                    </a:p>
                    <a:p>
                      <a:r>
                        <a:rPr lang="en-US" altLang="zh-TW" sz="1400" dirty="0"/>
                        <a:t>ex. </a:t>
                      </a:r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print("</a:t>
                      </a:r>
                      <a:r>
                        <a:rPr lang="en-US" altLang="zh-TW" sz="1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\133</a:t>
                      </a:r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Who are you?</a:t>
                      </a:r>
                      <a:r>
                        <a:rPr lang="en-US" altLang="zh-TW" sz="1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\135</a:t>
                      </a:r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")     </a:t>
                      </a:r>
                      <a:r>
                        <a:rPr lang="en-US" altLang="zh-TW" sz="14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Who are you</a:t>
                      </a:r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]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15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\</a:t>
                      </a:r>
                      <a:r>
                        <a:rPr lang="en-US" altLang="zh-TW" sz="1400" dirty="0" err="1"/>
                        <a:t>xN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/>
                        <a:t>xN</a:t>
                      </a:r>
                      <a:r>
                        <a:rPr lang="zh-TW" altLang="en-US" sz="1400" dirty="0"/>
                        <a:t>是</a:t>
                      </a:r>
                      <a:r>
                        <a:rPr lang="en-US" altLang="zh-TW" sz="1400" dirty="0"/>
                        <a:t>16</a:t>
                      </a:r>
                      <a:r>
                        <a:rPr lang="zh-TW" altLang="en-US" sz="1400" dirty="0"/>
                        <a:t>進位的數字</a:t>
                      </a:r>
                      <a:endParaRPr lang="en-US" altLang="zh-TW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print("\x5BWho are you\x5D")  </a:t>
                      </a:r>
                      <a:r>
                        <a:rPr lang="en-US" altLang="zh-TW" sz="14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TW" altLang="en-US" sz="14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Who are you</a:t>
                      </a:r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]          </a:t>
                      </a:r>
                      <a:r>
                        <a:rPr lang="en-US" altLang="zh-TW" sz="14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\x5B</a:t>
                      </a:r>
                      <a:r>
                        <a:rPr lang="zh-TW" altLang="en-US" sz="14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為</a:t>
                      </a:r>
                      <a:r>
                        <a:rPr lang="en-US" altLang="zh-TW" sz="14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'</a:t>
                      </a:r>
                      <a:r>
                        <a:rPr lang="en-US" altLang="zh-TW" sz="1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[</a:t>
                      </a:r>
                      <a:r>
                        <a:rPr lang="en-US" altLang="zh-TW" sz="14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',    \x5D</a:t>
                      </a:r>
                      <a:r>
                        <a:rPr lang="zh-TW" altLang="en-US" sz="14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為</a:t>
                      </a:r>
                      <a:r>
                        <a:rPr lang="en-US" altLang="zh-TW" sz="14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'</a:t>
                      </a:r>
                      <a:r>
                        <a:rPr lang="en-US" altLang="zh-TW" sz="14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]</a:t>
                      </a:r>
                      <a:r>
                        <a:rPr lang="en-US" altLang="zh-TW" sz="1400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  <a:sym typeface="Wingdings" panose="05000000000000000000" pitchFamily="2" charset="2"/>
                        </a:rPr>
                        <a:t>',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588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9200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70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1507249" y="583565"/>
            <a:ext cx="895847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def myF1(): </a:t>
            </a:r>
            <a:r>
              <a:rPr lang="zh-TW" altLang="en-US" dirty="0">
                <a:solidFill>
                  <a:srgbClr val="FF0000"/>
                </a:solidFill>
              </a:rPr>
              <a:t>pass</a:t>
            </a:r>
            <a:r>
              <a:rPr lang="zh-TW" altLang="en-US" dirty="0">
                <a:solidFill>
                  <a:srgbClr val="3366FF"/>
                </a:solidFill>
              </a:rPr>
              <a:t>                                      </a:t>
            </a:r>
            <a:r>
              <a:rPr lang="en-US" altLang="zh-TW" dirty="0">
                <a:solidFill>
                  <a:srgbClr val="3366FF"/>
                </a:solidFill>
              </a:rPr>
              <a:t>#</a:t>
            </a:r>
            <a:r>
              <a:rPr lang="en-US" altLang="zh-TW" dirty="0">
                <a:solidFill>
                  <a:srgbClr val="FF0000"/>
                </a:solidFill>
              </a:rPr>
              <a:t>pass</a:t>
            </a:r>
            <a:r>
              <a:rPr lang="zh-TW" altLang="en-US" dirty="0">
                <a:solidFill>
                  <a:srgbClr val="3366FF"/>
                </a:solidFill>
              </a:rPr>
              <a:t>用於只定義函式名稱</a:t>
            </a:r>
            <a:r>
              <a:rPr lang="en-US" altLang="zh-TW" dirty="0">
                <a:solidFill>
                  <a:srgbClr val="3366FF"/>
                </a:solidFill>
              </a:rPr>
              <a:t>,</a:t>
            </a:r>
            <a:r>
              <a:rPr lang="zh-TW" altLang="en-US" dirty="0">
                <a:solidFill>
                  <a:srgbClr val="3366FF"/>
                </a:solidFill>
              </a:rPr>
              <a:t> 沒有實質的程式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def myF2():</a:t>
            </a:r>
          </a:p>
          <a:p>
            <a:pPr>
              <a:lnSpc>
                <a:spcPct val="150000"/>
              </a:lnSpc>
            </a:pPr>
            <a:r>
              <a:rPr lang="zh-TW" altLang="en-US" dirty="0"/>
              <a:t>    print("------myF2-----")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 err="1"/>
              <a:t>def</a:t>
            </a:r>
            <a:r>
              <a:rPr lang="en-US" altLang="zh-TW" dirty="0"/>
              <a:t> myF3():</a:t>
            </a:r>
          </a:p>
          <a:p>
            <a:pPr>
              <a:lnSpc>
                <a:spcPct val="150000"/>
              </a:lnSpc>
            </a:pPr>
            <a:r>
              <a:rPr lang="en-US" altLang="zh-TW" dirty="0"/>
              <a:t>    return                               </a:t>
            </a:r>
            <a:r>
              <a:rPr lang="zh-TW" altLang="en-US" dirty="0"/>
              <a:t>                      </a:t>
            </a:r>
            <a:r>
              <a:rPr lang="en-US" altLang="zh-TW" dirty="0">
                <a:solidFill>
                  <a:srgbClr val="3366FF"/>
                </a:solidFill>
              </a:rPr>
              <a:t>#</a:t>
            </a:r>
            <a:r>
              <a:rPr lang="en-US" altLang="zh-TW" dirty="0">
                <a:solidFill>
                  <a:srgbClr val="FF0000"/>
                </a:solidFill>
              </a:rPr>
              <a:t>return</a:t>
            </a:r>
            <a:r>
              <a:rPr lang="zh-TW" altLang="en-US" dirty="0">
                <a:solidFill>
                  <a:srgbClr val="3366FF"/>
                </a:solidFill>
              </a:rPr>
              <a:t>傳回值或離開</a:t>
            </a:r>
            <a:r>
              <a:rPr lang="en-US" altLang="zh-TW" dirty="0" err="1">
                <a:solidFill>
                  <a:srgbClr val="3366FF"/>
                </a:solidFill>
              </a:rPr>
              <a:t>def</a:t>
            </a:r>
            <a:endParaRPr lang="zh-TW" altLang="en-US" dirty="0">
              <a:solidFill>
                <a:srgbClr val="3366FF"/>
              </a:solidFill>
            </a:endParaRPr>
          </a:p>
          <a:p>
            <a:pPr>
              <a:lnSpc>
                <a:spcPct val="150000"/>
              </a:lnSpc>
            </a:pPr>
            <a:r>
              <a:rPr lang="zh-TW" altLang="en-US" dirty="0"/>
              <a:t>myF1(), myF2()                                         </a:t>
            </a:r>
            <a:r>
              <a:rPr lang="en-US" altLang="zh-TW" dirty="0">
                <a:solidFill>
                  <a:srgbClr val="3366FF"/>
                </a:solidFill>
              </a:rPr>
              <a:t>#</a:t>
            </a:r>
            <a:r>
              <a:rPr lang="zh-TW" altLang="en-US" dirty="0">
                <a:solidFill>
                  <a:srgbClr val="3366FF"/>
                </a:solidFill>
              </a:rPr>
              <a:t> 指令放在同一行可以用</a:t>
            </a:r>
            <a:r>
              <a:rPr lang="en-US" altLang="zh-TW" dirty="0">
                <a:solidFill>
                  <a:srgbClr val="FF0000"/>
                </a:solidFill>
              </a:rPr>
              <a:t>',' </a:t>
            </a:r>
            <a:r>
              <a:rPr lang="zh-TW" altLang="en-US" dirty="0">
                <a:solidFill>
                  <a:srgbClr val="3366FF"/>
                </a:solidFill>
              </a:rPr>
              <a:t>或</a:t>
            </a:r>
            <a:r>
              <a:rPr lang="en-US" altLang="zh-TW" dirty="0">
                <a:solidFill>
                  <a:srgbClr val="FF0000"/>
                </a:solidFill>
              </a:rPr>
              <a:t>';'</a:t>
            </a:r>
            <a:r>
              <a:rPr lang="zh-TW" altLang="en-US" dirty="0">
                <a:solidFill>
                  <a:srgbClr val="3366FF"/>
                </a:solidFill>
              </a:rPr>
              <a:t>分隔</a:t>
            </a:r>
            <a:endParaRPr lang="en-US" altLang="zh-TW" dirty="0">
              <a:solidFill>
                <a:srgbClr val="3366FF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/>
              <a:t>print(</a:t>
            </a:r>
            <a:r>
              <a:rPr lang="en-US" altLang="zh-TW" dirty="0">
                <a:solidFill>
                  <a:srgbClr val="FF0000"/>
                </a:solidFill>
              </a:rPr>
              <a:t>callable</a:t>
            </a:r>
            <a:r>
              <a:rPr lang="en-US" altLang="zh-TW" dirty="0"/>
              <a:t>(myF1))         </a:t>
            </a:r>
            <a:r>
              <a:rPr lang="zh-TW" altLang="en-US" dirty="0"/>
              <a:t>                      </a:t>
            </a:r>
            <a:r>
              <a:rPr lang="en-US" altLang="zh-TW" dirty="0">
                <a:solidFill>
                  <a:srgbClr val="0070C0"/>
                </a:solidFill>
              </a:rPr>
              <a:t>#callable()</a:t>
            </a:r>
            <a:r>
              <a:rPr lang="zh-TW" altLang="en-US" dirty="0">
                <a:solidFill>
                  <a:srgbClr val="0070C0"/>
                </a:solidFill>
              </a:rPr>
              <a:t>用於測式函式是否可被呼叫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zh-TW" altLang="en-US" dirty="0">
                <a:solidFill>
                  <a:srgbClr val="0070C0"/>
                </a:solidFill>
              </a:rPr>
              <a:t>傳回</a:t>
            </a:r>
            <a:r>
              <a:rPr lang="en-US" altLang="zh-TW" dirty="0" err="1">
                <a:solidFill>
                  <a:srgbClr val="0070C0"/>
                </a:solidFill>
              </a:rPr>
              <a:t>boolean</a:t>
            </a:r>
            <a:r>
              <a:rPr lang="en-US" altLang="zh-TW" dirty="0">
                <a:solidFill>
                  <a:srgbClr val="0070C0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err="1"/>
              <a:t>returnstrlen</a:t>
            </a:r>
            <a:r>
              <a:rPr lang="en-US" altLang="zh-TW" dirty="0"/>
              <a:t>(</a:t>
            </a:r>
            <a:r>
              <a:rPr lang="en-US" altLang="zh-TW" dirty="0" err="1"/>
              <a:t>strx</a:t>
            </a:r>
            <a:r>
              <a:rPr lang="en-US" altLang="zh-TW" dirty="0"/>
              <a:t>):return </a:t>
            </a:r>
            <a:r>
              <a:rPr lang="en-US" altLang="zh-TW" dirty="0" err="1"/>
              <a:t>len</a:t>
            </a:r>
            <a:r>
              <a:rPr lang="en-US" altLang="zh-TW" dirty="0"/>
              <a:t>(</a:t>
            </a:r>
            <a:r>
              <a:rPr lang="en-US" altLang="zh-TW" dirty="0" err="1"/>
              <a:t>strx</a:t>
            </a:r>
            <a:r>
              <a:rPr lang="en-US" altLang="zh-TW" dirty="0"/>
              <a:t>)  </a:t>
            </a:r>
            <a:r>
              <a:rPr lang="en-US" altLang="zh-TW" dirty="0">
                <a:solidFill>
                  <a:srgbClr val="3366FF"/>
                </a:solidFill>
              </a:rPr>
              <a:t>#</a:t>
            </a:r>
            <a:r>
              <a:rPr lang="zh-TW" altLang="en-US" dirty="0">
                <a:solidFill>
                  <a:srgbClr val="3366FF"/>
                </a:solidFill>
              </a:rPr>
              <a:t>只有一行程式碼的</a:t>
            </a:r>
            <a:r>
              <a:rPr lang="en-US" altLang="zh-TW" dirty="0" err="1">
                <a:solidFill>
                  <a:srgbClr val="3366FF"/>
                </a:solidFill>
              </a:rPr>
              <a:t>def</a:t>
            </a:r>
            <a:r>
              <a:rPr lang="zh-TW" altLang="en-US" dirty="0">
                <a:solidFill>
                  <a:srgbClr val="3366FF"/>
                </a:solidFill>
              </a:rPr>
              <a:t>可以謝在同一行</a:t>
            </a:r>
            <a:endParaRPr lang="en-US" altLang="zh-TW" dirty="0"/>
          </a:p>
          <a:p>
            <a:pPr>
              <a:lnSpc>
                <a:spcPct val="150000"/>
              </a:lnSpc>
            </a:pPr>
            <a:r>
              <a:rPr lang="en-US" altLang="zh-TW" dirty="0"/>
              <a:t>x = 100</a:t>
            </a:r>
          </a:p>
          <a:p>
            <a:pPr>
              <a:lnSpc>
                <a:spcPct val="150000"/>
              </a:lnSpc>
            </a:pPr>
            <a:r>
              <a:rPr lang="en-US" altLang="zh-TW" dirty="0" err="1"/>
              <a:t>def</a:t>
            </a:r>
            <a:r>
              <a:rPr lang="en-US" altLang="zh-TW" dirty="0"/>
              <a:t> myF4(a, b=x): return </a:t>
            </a:r>
            <a:r>
              <a:rPr lang="en-US" altLang="zh-TW" dirty="0" err="1"/>
              <a:t>a+b</a:t>
            </a:r>
            <a:r>
              <a:rPr lang="en-US" altLang="zh-TW" dirty="0"/>
              <a:t>                      </a:t>
            </a:r>
            <a:r>
              <a:rPr lang="zh-TW" altLang="en-US" dirty="0"/>
              <a:t>  </a:t>
            </a:r>
            <a:r>
              <a:rPr lang="en-US" altLang="zh-TW" dirty="0">
                <a:solidFill>
                  <a:srgbClr val="00B0F0"/>
                </a:solidFill>
              </a:rPr>
              <a:t>#</a:t>
            </a:r>
            <a:r>
              <a:rPr lang="zh-TW" altLang="en-US" dirty="0">
                <a:solidFill>
                  <a:srgbClr val="00B0F0"/>
                </a:solidFill>
              </a:rPr>
              <a:t>呼叫</a:t>
            </a:r>
            <a:r>
              <a:rPr lang="en-US" altLang="zh-TW" dirty="0">
                <a:solidFill>
                  <a:srgbClr val="00B0F0"/>
                </a:solidFill>
              </a:rPr>
              <a:t>myF4()</a:t>
            </a:r>
            <a:r>
              <a:rPr lang="zh-TW" altLang="en-US" dirty="0">
                <a:solidFill>
                  <a:srgbClr val="00B0F0"/>
                </a:solidFill>
              </a:rPr>
              <a:t>傳入一個參數即可</a:t>
            </a:r>
            <a:endParaRPr lang="en-US" altLang="zh-TW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/>
              <a:t>print("myF4(200)=", myF4(200))                </a:t>
            </a:r>
            <a:r>
              <a:rPr lang="zh-TW" altLang="en-US" dirty="0"/>
              <a:t>  </a:t>
            </a:r>
            <a:r>
              <a:rPr lang="en-US" altLang="zh-TW" dirty="0">
                <a:solidFill>
                  <a:srgbClr val="00B0F0"/>
                </a:solidFill>
              </a:rPr>
              <a:t>#</a:t>
            </a:r>
            <a:r>
              <a:rPr lang="en-US" altLang="zh-TW" dirty="0">
                <a:solidFill>
                  <a:srgbClr val="00B0F0"/>
                </a:solidFill>
                <a:sym typeface="Wingdings" panose="05000000000000000000" pitchFamily="2" charset="2"/>
              </a:rPr>
              <a:t></a:t>
            </a:r>
            <a:r>
              <a:rPr lang="en-US" altLang="zh-TW" dirty="0">
                <a:solidFill>
                  <a:srgbClr val="00B0F0"/>
                </a:solidFill>
              </a:rPr>
              <a:t>myF4(200)= 300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solidFill>
                  <a:srgbClr val="0070C0"/>
                </a:solidFill>
              </a:rPr>
              <a:t>x = 200 ; </a:t>
            </a:r>
            <a:r>
              <a:rPr lang="en-US" altLang="zh-TW" dirty="0"/>
              <a:t>print("myF4(200)=", myF4(200)) 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0070C0"/>
                </a:solidFill>
              </a:rPr>
              <a:t>#</a:t>
            </a:r>
            <a:r>
              <a:rPr lang="en-US" altLang="zh-TW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en-US" altLang="zh-TW" dirty="0">
                <a:solidFill>
                  <a:srgbClr val="0070C0"/>
                </a:solidFill>
              </a:rPr>
              <a:t> myF4(200)= 300, </a:t>
            </a:r>
            <a:r>
              <a:rPr lang="en-US" altLang="zh-TW" dirty="0">
                <a:solidFill>
                  <a:srgbClr val="FF0000"/>
                </a:solidFill>
              </a:rPr>
              <a:t>x</a:t>
            </a:r>
            <a:r>
              <a:rPr lang="zh-TW" altLang="en-US" dirty="0">
                <a:solidFill>
                  <a:srgbClr val="FF0000"/>
                </a:solidFill>
              </a:rPr>
              <a:t>的預設值只能用一遍</a:t>
            </a:r>
            <a:endParaRPr lang="en-US" altLang="zh-TW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dirty="0"/>
              <a:t>print("myF4(400,50)=", myF4(400, 50))</a:t>
            </a:r>
            <a:r>
              <a:rPr lang="zh-TW" altLang="en-US" dirty="0"/>
              <a:t>      </a:t>
            </a:r>
            <a:r>
              <a:rPr lang="en-US" altLang="zh-TW" dirty="0">
                <a:solidFill>
                  <a:srgbClr val="00B0F0"/>
                </a:solidFill>
              </a:rPr>
              <a:t>#</a:t>
            </a:r>
            <a:r>
              <a:rPr lang="en-US" altLang="zh-TW" dirty="0">
                <a:solidFill>
                  <a:srgbClr val="00B0F0"/>
                </a:solidFill>
                <a:sym typeface="Wingdings" panose="05000000000000000000" pitchFamily="2" charset="2"/>
              </a:rPr>
              <a:t>myF4(400,50)= 450  </a:t>
            </a:r>
            <a:r>
              <a:rPr lang="zh-TW" altLang="en-US" dirty="0">
                <a:solidFill>
                  <a:srgbClr val="00B0F0"/>
                </a:solidFill>
                <a:sym typeface="Wingdings" panose="05000000000000000000" pitchFamily="2" charset="2"/>
              </a:rPr>
              <a:t>有傳入參數</a:t>
            </a:r>
            <a:r>
              <a:rPr lang="en-US" altLang="zh-TW" dirty="0">
                <a:solidFill>
                  <a:srgbClr val="00B0F0"/>
                </a:solidFill>
                <a:sym typeface="Wingdings" panose="05000000000000000000" pitchFamily="2" charset="2"/>
              </a:rPr>
              <a:t>b, </a:t>
            </a:r>
            <a:r>
              <a:rPr lang="zh-TW" altLang="en-US" dirty="0">
                <a:solidFill>
                  <a:srgbClr val="00B0F0"/>
                </a:solidFill>
                <a:sym typeface="Wingdings" panose="05000000000000000000" pitchFamily="2" charset="2"/>
              </a:rPr>
              <a:t>就不用</a:t>
            </a:r>
            <a:r>
              <a:rPr lang="en-US" altLang="zh-TW" dirty="0">
                <a:solidFill>
                  <a:srgbClr val="00B0F0"/>
                </a:solidFill>
                <a:sym typeface="Wingdings" panose="05000000000000000000" pitchFamily="2" charset="2"/>
              </a:rPr>
              <a:t>x=100</a:t>
            </a:r>
            <a:r>
              <a:rPr lang="en-US" altLang="zh-TW" dirty="0">
                <a:sym typeface="Wingdings" panose="05000000000000000000" pitchFamily="2" charset="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altLang="zh-TW" strike="sngStrike" dirty="0"/>
              <a:t>print("myF4()=", myF4())</a:t>
            </a:r>
            <a:r>
              <a:rPr lang="en-US" altLang="zh-TW" dirty="0"/>
              <a:t>                              </a:t>
            </a:r>
            <a:r>
              <a:rPr lang="zh-TW" altLang="en-US" dirty="0"/>
              <a:t>  </a:t>
            </a:r>
            <a:r>
              <a:rPr lang="en-US" altLang="zh-TW" dirty="0">
                <a:solidFill>
                  <a:srgbClr val="00B0F0"/>
                </a:solidFill>
              </a:rPr>
              <a:t># a</a:t>
            </a:r>
            <a:r>
              <a:rPr lang="zh-TW" altLang="en-US" dirty="0">
                <a:solidFill>
                  <a:srgbClr val="00B0F0"/>
                </a:solidFill>
              </a:rPr>
              <a:t>不允許參數沒傳入</a:t>
            </a:r>
            <a:endParaRPr lang="en-US" altLang="zh-TW" dirty="0">
              <a:solidFill>
                <a:srgbClr val="00B0F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65651" y="123808"/>
            <a:ext cx="2262158" cy="369332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一般函式的特殊用法</a:t>
            </a:r>
          </a:p>
        </p:txBody>
      </p:sp>
      <p:cxnSp>
        <p:nvCxnSpPr>
          <p:cNvPr id="6" name="直線接點 5"/>
          <p:cNvCxnSpPr/>
          <p:nvPr/>
        </p:nvCxnSpPr>
        <p:spPr>
          <a:xfrm flipV="1">
            <a:off x="944218" y="1073425"/>
            <a:ext cx="9601200" cy="29818"/>
          </a:xfrm>
          <a:prstGeom prst="line">
            <a:avLst/>
          </a:prstGeom>
          <a:ln w="12700">
            <a:solidFill>
              <a:srgbClr val="C0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 flipV="1">
            <a:off x="944218" y="3143229"/>
            <a:ext cx="9601200" cy="29818"/>
          </a:xfrm>
          <a:prstGeom prst="line">
            <a:avLst/>
          </a:prstGeom>
          <a:ln w="12700">
            <a:solidFill>
              <a:srgbClr val="C0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V="1">
            <a:off x="944218" y="3566725"/>
            <a:ext cx="9601200" cy="29818"/>
          </a:xfrm>
          <a:prstGeom prst="line">
            <a:avLst/>
          </a:prstGeom>
          <a:ln w="12700">
            <a:solidFill>
              <a:srgbClr val="C0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 flipV="1">
            <a:off x="944218" y="4018141"/>
            <a:ext cx="9601200" cy="29818"/>
          </a:xfrm>
          <a:prstGeom prst="line">
            <a:avLst/>
          </a:prstGeom>
          <a:ln w="12700">
            <a:solidFill>
              <a:srgbClr val="C0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7643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71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683975" y="616226"/>
            <a:ext cx="7573618" cy="224676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>
                <a:solidFill>
                  <a:srgbClr val="3366FF"/>
                </a:solidFill>
              </a:rPr>
              <a:t>#</a:t>
            </a:r>
            <a:r>
              <a:rPr lang="en-US" altLang="zh-TW" sz="1400" dirty="0" err="1">
                <a:solidFill>
                  <a:srgbClr val="3366FF"/>
                </a:solidFill>
              </a:rPr>
              <a:t>listx</a:t>
            </a:r>
            <a:r>
              <a:rPr lang="zh-TW" altLang="en-US" sz="1400" dirty="0">
                <a:solidFill>
                  <a:srgbClr val="3366FF"/>
                </a:solidFill>
              </a:rPr>
              <a:t>預設是空</a:t>
            </a:r>
            <a:r>
              <a:rPr lang="en-US" altLang="zh-TW" sz="1400" dirty="0">
                <a:solidFill>
                  <a:srgbClr val="3366FF"/>
                </a:solidFill>
              </a:rPr>
              <a:t>list, </a:t>
            </a:r>
            <a:r>
              <a:rPr lang="zh-TW" altLang="en-US" sz="1400" dirty="0">
                <a:solidFill>
                  <a:srgbClr val="3366FF"/>
                </a:solidFill>
              </a:rPr>
              <a:t>也是一個物件</a:t>
            </a:r>
            <a:r>
              <a:rPr lang="en-US" altLang="zh-TW" sz="1400" dirty="0">
                <a:solidFill>
                  <a:srgbClr val="3366FF"/>
                </a:solidFill>
              </a:rPr>
              <a:t>, </a:t>
            </a:r>
            <a:r>
              <a:rPr lang="zh-TW" altLang="en-US" sz="1400" dirty="0">
                <a:solidFill>
                  <a:srgbClr val="FF0000"/>
                </a:solidFill>
              </a:rPr>
              <a:t>應視為</a:t>
            </a:r>
            <a:r>
              <a:rPr lang="en-US" altLang="zh-TW" sz="1400" dirty="0">
                <a:solidFill>
                  <a:srgbClr val="FF0000"/>
                </a:solidFill>
              </a:rPr>
              <a:t>static</a:t>
            </a:r>
            <a:r>
              <a:rPr lang="zh-TW" altLang="en-US" sz="1400" dirty="0">
                <a:solidFill>
                  <a:srgbClr val="FF0000"/>
                </a:solidFill>
              </a:rPr>
              <a:t>變數</a:t>
            </a:r>
            <a:r>
              <a:rPr lang="en-US" altLang="zh-TW" sz="1400" dirty="0">
                <a:solidFill>
                  <a:srgbClr val="FF0000"/>
                </a:solidFill>
              </a:rPr>
              <a:t>, </a:t>
            </a:r>
            <a:r>
              <a:rPr lang="zh-TW" altLang="en-US" sz="1400" dirty="0">
                <a:solidFill>
                  <a:srgbClr val="FF0000"/>
                </a:solidFill>
              </a:rPr>
              <a:t>呼叫</a:t>
            </a:r>
            <a:r>
              <a:rPr lang="en-US" altLang="zh-TW" sz="1400" dirty="0" err="1">
                <a:solidFill>
                  <a:srgbClr val="FF0000"/>
                </a:solidFill>
              </a:rPr>
              <a:t>cutx</a:t>
            </a:r>
            <a:r>
              <a:rPr lang="zh-TW" altLang="en-US" sz="1400" dirty="0">
                <a:solidFill>
                  <a:srgbClr val="FF0000"/>
                </a:solidFill>
              </a:rPr>
              <a:t>時都可共用</a:t>
            </a:r>
            <a:r>
              <a:rPr lang="en-US" altLang="zh-TW" sz="1400" dirty="0" err="1">
                <a:solidFill>
                  <a:srgbClr val="FF0000"/>
                </a:solidFill>
              </a:rPr>
              <a:t>listx</a:t>
            </a:r>
            <a:endParaRPr lang="en-US" altLang="zh-TW" sz="1400" dirty="0">
              <a:solidFill>
                <a:srgbClr val="FF0000"/>
              </a:solidFill>
            </a:endParaRPr>
          </a:p>
          <a:p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cutx</a:t>
            </a:r>
            <a:r>
              <a:rPr lang="en-US" altLang="zh-TW" sz="1400" dirty="0"/>
              <a:t>(x, </a:t>
            </a:r>
            <a:r>
              <a:rPr lang="en-US" altLang="zh-TW" sz="1400" dirty="0" err="1"/>
              <a:t>listx</a:t>
            </a:r>
            <a:r>
              <a:rPr lang="en-US" altLang="zh-TW" sz="1400" dirty="0"/>
              <a:t>=</a:t>
            </a:r>
            <a:r>
              <a:rPr lang="en-US" altLang="zh-TW" sz="1400" dirty="0">
                <a:solidFill>
                  <a:srgbClr val="0070C0"/>
                </a:solidFill>
              </a:rPr>
              <a:t>[]</a:t>
            </a:r>
            <a:r>
              <a:rPr lang="en-US" altLang="zh-TW" sz="1400" dirty="0"/>
              <a:t>):</a:t>
            </a:r>
          </a:p>
          <a:p>
            <a:r>
              <a:rPr lang="en-US" altLang="zh-TW" sz="1400" dirty="0"/>
              <a:t>    #x</a:t>
            </a:r>
            <a:r>
              <a:rPr lang="zh-TW" altLang="en-US" sz="1400" dirty="0"/>
              <a:t>視為</a:t>
            </a:r>
            <a:r>
              <a:rPr lang="en-US" altLang="zh-TW" sz="1400" dirty="0"/>
              <a:t>local, </a:t>
            </a:r>
            <a:r>
              <a:rPr lang="en-US" altLang="zh-TW" sz="1400" dirty="0" err="1"/>
              <a:t>listx</a:t>
            </a:r>
            <a:r>
              <a:rPr lang="zh-TW" altLang="en-US" sz="1400" dirty="0"/>
              <a:t>視為</a:t>
            </a:r>
            <a:r>
              <a:rPr lang="en-US" altLang="zh-TW" sz="1400" dirty="0"/>
              <a:t>static</a:t>
            </a:r>
          </a:p>
          <a:p>
            <a:r>
              <a:rPr lang="en-US" altLang="zh-TW" sz="1400" dirty="0"/>
              <a:t>    </a:t>
            </a:r>
            <a:r>
              <a:rPr lang="en-US" altLang="zh-TW" sz="1400" dirty="0" err="1"/>
              <a:t>listx.append</a:t>
            </a:r>
            <a:r>
              <a:rPr lang="en-US" altLang="zh-TW" sz="1400" dirty="0"/>
              <a:t>(x)</a:t>
            </a:r>
          </a:p>
          <a:p>
            <a:r>
              <a:rPr lang="en-US" altLang="zh-TW" sz="1400" dirty="0"/>
              <a:t>    x += 1</a:t>
            </a:r>
          </a:p>
          <a:p>
            <a:r>
              <a:rPr lang="en-US" altLang="zh-TW" sz="1400" dirty="0"/>
              <a:t>    print(x, </a:t>
            </a:r>
            <a:r>
              <a:rPr lang="en-US" altLang="zh-TW" sz="1400" dirty="0" err="1"/>
              <a:t>listx</a:t>
            </a:r>
            <a:r>
              <a:rPr lang="en-US" altLang="zh-TW" sz="1400" dirty="0"/>
              <a:t>)</a:t>
            </a:r>
          </a:p>
          <a:p>
            <a:r>
              <a:rPr lang="en-US" altLang="zh-TW" sz="1400" dirty="0" err="1"/>
              <a:t>cutx</a:t>
            </a:r>
            <a:r>
              <a:rPr lang="en-US" altLang="zh-TW" sz="1400" dirty="0"/>
              <a:t>(1)</a:t>
            </a:r>
          </a:p>
          <a:p>
            <a:r>
              <a:rPr lang="en-US" altLang="zh-TW" sz="1400" dirty="0" err="1"/>
              <a:t>cutx</a:t>
            </a:r>
            <a:r>
              <a:rPr lang="en-US" altLang="zh-TW" sz="1400" dirty="0"/>
              <a:t>(2)</a:t>
            </a:r>
          </a:p>
          <a:p>
            <a:r>
              <a:rPr lang="en-US" altLang="zh-TW" sz="1400" dirty="0" err="1"/>
              <a:t>cutx</a:t>
            </a:r>
            <a:r>
              <a:rPr lang="en-US" altLang="zh-TW" sz="1400" dirty="0"/>
              <a:t>(3)</a:t>
            </a:r>
          </a:p>
          <a:p>
            <a:r>
              <a:rPr lang="en-US" altLang="zh-TW" sz="1400" strike="sngStrike" dirty="0"/>
              <a:t>print(</a:t>
            </a:r>
            <a:r>
              <a:rPr lang="en-US" altLang="zh-TW" sz="1400" strike="sngStrike" dirty="0" err="1"/>
              <a:t>listx</a:t>
            </a:r>
            <a:r>
              <a:rPr lang="en-US" altLang="zh-TW" sz="1400" strike="sngStrike" dirty="0"/>
              <a:t>)</a:t>
            </a:r>
            <a:r>
              <a:rPr lang="zh-TW" altLang="en-US" sz="1400" dirty="0"/>
              <a:t>  </a:t>
            </a:r>
            <a:r>
              <a:rPr lang="en-US" altLang="zh-TW" sz="1400" dirty="0">
                <a:solidFill>
                  <a:srgbClr val="3366FF"/>
                </a:solidFill>
              </a:rPr>
              <a:t>#</a:t>
            </a:r>
            <a:r>
              <a:rPr lang="en-US" altLang="zh-TW" sz="1400" dirty="0" err="1">
                <a:solidFill>
                  <a:srgbClr val="3366FF"/>
                </a:solidFill>
              </a:rPr>
              <a:t>def</a:t>
            </a:r>
            <a:r>
              <a:rPr lang="zh-TW" altLang="en-US" sz="1400" dirty="0">
                <a:solidFill>
                  <a:srgbClr val="3366FF"/>
                </a:solidFill>
              </a:rPr>
              <a:t>外不認識</a:t>
            </a:r>
            <a:r>
              <a:rPr lang="en-US" altLang="zh-TW" sz="1400" dirty="0" err="1">
                <a:solidFill>
                  <a:srgbClr val="3366FF"/>
                </a:solidFill>
              </a:rPr>
              <a:t>listx</a:t>
            </a:r>
            <a:endParaRPr lang="zh-TW" altLang="en-US" sz="1400" dirty="0">
              <a:solidFill>
                <a:srgbClr val="3366FF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5845561" y="1739610"/>
            <a:ext cx="1444486" cy="7386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chemeClr val="bg1"/>
                </a:solidFill>
              </a:rPr>
              <a:t>2 [1]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3 [1, 2]</a:t>
            </a:r>
          </a:p>
          <a:p>
            <a:r>
              <a:rPr lang="en-US" altLang="zh-TW" sz="1400" dirty="0">
                <a:solidFill>
                  <a:schemeClr val="bg1"/>
                </a:solidFill>
              </a:rPr>
              <a:t>4 [1, 2, 3]</a:t>
            </a:r>
            <a:endParaRPr lang="zh-TW" altLang="en-US" sz="1400" dirty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683973" y="3630553"/>
            <a:ext cx="7573619" cy="2462213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 dirty="0" err="1">
                <a:solidFill>
                  <a:srgbClr val="0070C0"/>
                </a:solidFill>
              </a:rPr>
              <a:t>tempList</a:t>
            </a:r>
            <a:r>
              <a:rPr lang="en-US" altLang="zh-TW" sz="1400" dirty="0"/>
              <a:t> = []</a:t>
            </a:r>
          </a:p>
          <a:p>
            <a:r>
              <a:rPr lang="en-US" altLang="zh-TW" sz="1400" dirty="0" err="1"/>
              <a:t>def</a:t>
            </a:r>
            <a:r>
              <a:rPr lang="en-US" altLang="zh-TW" sz="1400" dirty="0"/>
              <a:t> </a:t>
            </a:r>
            <a:r>
              <a:rPr lang="en-US" altLang="zh-TW" sz="1400" dirty="0" err="1"/>
              <a:t>cutx</a:t>
            </a:r>
            <a:r>
              <a:rPr lang="en-US" altLang="zh-TW" sz="1400" dirty="0"/>
              <a:t>(x, </a:t>
            </a:r>
            <a:r>
              <a:rPr lang="en-US" altLang="zh-TW" sz="1400" dirty="0" err="1"/>
              <a:t>listx</a:t>
            </a:r>
            <a:r>
              <a:rPr lang="en-US" altLang="zh-TW" sz="1400" dirty="0"/>
              <a:t>=</a:t>
            </a:r>
            <a:r>
              <a:rPr lang="en-US" altLang="zh-TW" sz="1400" dirty="0" err="1">
                <a:solidFill>
                  <a:srgbClr val="0070C0"/>
                </a:solidFill>
              </a:rPr>
              <a:t>tempList</a:t>
            </a:r>
            <a:r>
              <a:rPr lang="en-US" altLang="zh-TW" sz="1400" dirty="0"/>
              <a:t>):</a:t>
            </a:r>
          </a:p>
          <a:p>
            <a:r>
              <a:rPr lang="en-US" altLang="zh-TW" sz="1400" dirty="0"/>
              <a:t>    #x</a:t>
            </a:r>
            <a:r>
              <a:rPr lang="zh-TW" altLang="en-US" sz="1400" dirty="0"/>
              <a:t>視為</a:t>
            </a:r>
            <a:r>
              <a:rPr lang="en-US" altLang="zh-TW" sz="1400" dirty="0"/>
              <a:t>local, </a:t>
            </a:r>
            <a:r>
              <a:rPr lang="en-US" altLang="zh-TW" sz="1400" dirty="0" err="1"/>
              <a:t>listx</a:t>
            </a:r>
            <a:r>
              <a:rPr lang="zh-TW" altLang="en-US" sz="1400" dirty="0"/>
              <a:t>視為</a:t>
            </a:r>
            <a:r>
              <a:rPr lang="en-US" altLang="zh-TW" sz="1400" dirty="0"/>
              <a:t>static</a:t>
            </a:r>
          </a:p>
          <a:p>
            <a:r>
              <a:rPr lang="en-US" altLang="zh-TW" sz="1400" dirty="0"/>
              <a:t>    </a:t>
            </a:r>
            <a:r>
              <a:rPr lang="en-US" altLang="zh-TW" sz="1400" dirty="0" err="1"/>
              <a:t>listx.append</a:t>
            </a:r>
            <a:r>
              <a:rPr lang="en-US" altLang="zh-TW" sz="1400" dirty="0"/>
              <a:t>(x)</a:t>
            </a:r>
          </a:p>
          <a:p>
            <a:r>
              <a:rPr lang="en-US" altLang="zh-TW" sz="1400" dirty="0"/>
              <a:t>    x += 1</a:t>
            </a:r>
          </a:p>
          <a:p>
            <a:r>
              <a:rPr lang="en-US" altLang="zh-TW" sz="1400" dirty="0"/>
              <a:t>    print("x:{0}, </a:t>
            </a:r>
            <a:r>
              <a:rPr lang="en-US" altLang="zh-TW" sz="1400" dirty="0" err="1"/>
              <a:t>listx</a:t>
            </a:r>
            <a:r>
              <a:rPr lang="en-US" altLang="zh-TW" sz="1400" dirty="0"/>
              <a:t>:{1}".format(x, </a:t>
            </a:r>
            <a:r>
              <a:rPr lang="en-US" altLang="zh-TW" sz="1400" dirty="0" err="1"/>
              <a:t>listx</a:t>
            </a:r>
            <a:r>
              <a:rPr lang="en-US" altLang="zh-TW" sz="1400" dirty="0"/>
              <a:t>))</a:t>
            </a:r>
          </a:p>
          <a:p>
            <a:r>
              <a:rPr lang="en-US" altLang="zh-TW" sz="1400" dirty="0" err="1"/>
              <a:t>cutx</a:t>
            </a:r>
            <a:r>
              <a:rPr lang="en-US" altLang="zh-TW" sz="1400" dirty="0"/>
              <a:t>(1)</a:t>
            </a:r>
          </a:p>
          <a:p>
            <a:r>
              <a:rPr lang="en-US" altLang="zh-TW" sz="1400" dirty="0" err="1"/>
              <a:t>cutx</a:t>
            </a:r>
            <a:r>
              <a:rPr lang="en-US" altLang="zh-TW" sz="1400" dirty="0"/>
              <a:t>(2)</a:t>
            </a:r>
          </a:p>
          <a:p>
            <a:r>
              <a:rPr lang="en-US" altLang="zh-TW" sz="1400" dirty="0" err="1"/>
              <a:t>cutx</a:t>
            </a:r>
            <a:r>
              <a:rPr lang="en-US" altLang="zh-TW" sz="1400" dirty="0"/>
              <a:t>(3)</a:t>
            </a:r>
          </a:p>
          <a:p>
            <a:r>
              <a:rPr lang="en-US" altLang="zh-TW" sz="1400" dirty="0"/>
              <a:t>print('--------')</a:t>
            </a:r>
          </a:p>
          <a:p>
            <a:r>
              <a:rPr lang="en-US" altLang="zh-TW" sz="1400" dirty="0"/>
              <a:t>print("</a:t>
            </a:r>
            <a:r>
              <a:rPr lang="en-US" altLang="zh-TW" sz="1400" dirty="0" err="1"/>
              <a:t>tempList</a:t>
            </a:r>
            <a:r>
              <a:rPr lang="en-US" altLang="zh-TW" sz="1400" dirty="0"/>
              <a:t>=",</a:t>
            </a:r>
            <a:r>
              <a:rPr lang="en-US" altLang="zh-TW" sz="1400" dirty="0" err="1">
                <a:solidFill>
                  <a:srgbClr val="0070C0"/>
                </a:solidFill>
              </a:rPr>
              <a:t>tempList</a:t>
            </a:r>
            <a:r>
              <a:rPr lang="en-US" altLang="zh-TW" sz="1400" dirty="0"/>
              <a:t>)</a:t>
            </a:r>
            <a:endParaRPr lang="zh-TW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5711518" y="4437792"/>
            <a:ext cx="1981200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zh-TW" altLang="en-US" sz="1400" dirty="0">
                <a:solidFill>
                  <a:schemeClr val="bg1"/>
                </a:solidFill>
              </a:rPr>
              <a:t>x:2, listx:[1]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x:3, listx:[1, 2]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x:4, listx:[1, 2, 3]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--------</a:t>
            </a:r>
          </a:p>
          <a:p>
            <a:r>
              <a:rPr lang="zh-TW" altLang="en-US" sz="1400" dirty="0">
                <a:solidFill>
                  <a:schemeClr val="bg1"/>
                </a:solidFill>
              </a:rPr>
              <a:t>tempList= [1, 2, 3]</a:t>
            </a:r>
          </a:p>
        </p:txBody>
      </p:sp>
      <p:cxnSp>
        <p:nvCxnSpPr>
          <p:cNvPr id="8" name="直線單箭頭接點 7"/>
          <p:cNvCxnSpPr/>
          <p:nvPr/>
        </p:nvCxnSpPr>
        <p:spPr>
          <a:xfrm>
            <a:off x="4070479" y="4861659"/>
            <a:ext cx="6261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接點 9"/>
          <p:cNvCxnSpPr>
            <a:cxnSpLocks/>
          </p:cNvCxnSpPr>
          <p:nvPr/>
        </p:nvCxnSpPr>
        <p:spPr>
          <a:xfrm flipV="1">
            <a:off x="2994315" y="5458408"/>
            <a:ext cx="2152329" cy="50813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7339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72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327991" y="546653"/>
            <a:ext cx="5742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lambda </a:t>
            </a:r>
            <a:r>
              <a:rPr lang="zh-TW" altLang="en-US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無名函式</a:t>
            </a:r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只能有一則運算式</a:t>
            </a:r>
          </a:p>
        </p:txBody>
      </p:sp>
      <p:sp>
        <p:nvSpPr>
          <p:cNvPr id="4" name="矩形 3"/>
          <p:cNvSpPr/>
          <p:nvPr/>
        </p:nvSpPr>
        <p:spPr>
          <a:xfrm>
            <a:off x="424069" y="1475818"/>
            <a:ext cx="1020086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myL1 = </a:t>
            </a:r>
            <a:r>
              <a:rPr lang="zh-TW" altLang="en-US" sz="2000" dirty="0">
                <a:solidFill>
                  <a:srgbClr val="FF0000"/>
                </a:solidFill>
              </a:rPr>
              <a:t>lambda</a:t>
            </a:r>
            <a:r>
              <a:rPr lang="zh-TW" altLang="en-US" dirty="0"/>
              <a:t> x</a:t>
            </a:r>
            <a:r>
              <a:rPr lang="zh-TW" altLang="en-US" dirty="0">
                <a:solidFill>
                  <a:srgbClr val="FF0000"/>
                </a:solidFill>
              </a:rPr>
              <a:t>:</a:t>
            </a:r>
            <a:r>
              <a:rPr lang="zh-TW" altLang="en-US" dirty="0"/>
              <a:t>  x**2                </a:t>
            </a:r>
            <a:r>
              <a:rPr lang="en-US" altLang="zh-TW" dirty="0"/>
              <a:t>#</a:t>
            </a:r>
            <a:r>
              <a:rPr lang="zh-TW" altLang="en-US" dirty="0"/>
              <a:t>注意沒有用</a:t>
            </a:r>
            <a:r>
              <a:rPr lang="en-US" altLang="zh-TW" dirty="0"/>
              <a:t>return, myL1</a:t>
            </a:r>
            <a:r>
              <a:rPr lang="zh-TW" altLang="en-US" dirty="0"/>
              <a:t>即可得到傳回的值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  <a:p>
            <a:r>
              <a:rPr lang="zh-TW" altLang="en-US" dirty="0"/>
              <a:t>print("myL1({0}) = {1}".format(20, myL1(20)))                         </a:t>
            </a:r>
            <a:r>
              <a:rPr lang="en-US" altLang="zh-TW" dirty="0">
                <a:solidFill>
                  <a:srgbClr val="3366FF"/>
                </a:solidFill>
              </a:rPr>
              <a:t>#</a:t>
            </a:r>
            <a:r>
              <a:rPr lang="zh-TW" altLang="en-US" dirty="0">
                <a:solidFill>
                  <a:srgbClr val="3366FF"/>
                </a:solidFill>
              </a:rPr>
              <a:t> </a:t>
            </a:r>
            <a:r>
              <a:rPr lang="en-US" altLang="zh-TW" dirty="0">
                <a:solidFill>
                  <a:srgbClr val="3366FF"/>
                </a:solidFill>
                <a:sym typeface="Wingdings" panose="05000000000000000000" pitchFamily="2" charset="2"/>
              </a:rPr>
              <a:t> myL1(20) = 400</a:t>
            </a:r>
            <a:endParaRPr lang="en-US" altLang="zh-TW" dirty="0">
              <a:solidFill>
                <a:srgbClr val="3366FF"/>
              </a:solidFill>
            </a:endParaRPr>
          </a:p>
          <a:p>
            <a:r>
              <a:rPr lang="en-US" altLang="zh-TW" dirty="0"/>
              <a:t>myL2 = lambda x, y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en-US" altLang="zh-TW" dirty="0"/>
              <a:t> x + y</a:t>
            </a:r>
            <a:r>
              <a:rPr lang="zh-TW" altLang="en-US" dirty="0"/>
              <a:t>                                                            </a:t>
            </a:r>
            <a:r>
              <a:rPr lang="en-US" altLang="zh-TW" dirty="0">
                <a:solidFill>
                  <a:srgbClr val="3366FF"/>
                </a:solidFill>
              </a:rPr>
              <a:t>#2</a:t>
            </a:r>
            <a:r>
              <a:rPr lang="zh-TW" altLang="en-US" dirty="0">
                <a:solidFill>
                  <a:srgbClr val="3366FF"/>
                </a:solidFill>
              </a:rPr>
              <a:t>個參數</a:t>
            </a:r>
            <a:endParaRPr lang="en-US" altLang="zh-TW" dirty="0">
              <a:solidFill>
                <a:srgbClr val="3366FF"/>
              </a:solidFill>
            </a:endParaRPr>
          </a:p>
          <a:p>
            <a:r>
              <a:rPr lang="en-US" altLang="zh-TW" dirty="0"/>
              <a:t>print("myL2({0},{1}) = {2}".format(20, 30, myL2(20,30)))       </a:t>
            </a:r>
            <a:r>
              <a:rPr lang="en-US" altLang="zh-TW" dirty="0">
                <a:solidFill>
                  <a:srgbClr val="3366FF"/>
                </a:solidFill>
              </a:rPr>
              <a:t>#</a:t>
            </a:r>
            <a:r>
              <a:rPr lang="en-US" altLang="zh-TW" dirty="0">
                <a:solidFill>
                  <a:srgbClr val="3366FF"/>
                </a:solidFill>
                <a:sym typeface="Wingdings" panose="05000000000000000000" pitchFamily="2" charset="2"/>
              </a:rPr>
              <a:t>  myL2(20,30) = 50</a:t>
            </a:r>
          </a:p>
          <a:p>
            <a:endParaRPr lang="en-US" altLang="zh-TW" dirty="0">
              <a:solidFill>
                <a:srgbClr val="3366FF"/>
              </a:solidFill>
              <a:sym typeface="Wingdings" panose="05000000000000000000" pitchFamily="2" charset="2"/>
            </a:endParaRPr>
          </a:p>
          <a:p>
            <a:r>
              <a:rPr lang="es-ES" altLang="zh-TW" dirty="0">
                <a:solidFill>
                  <a:srgbClr val="3366FF"/>
                </a:solidFill>
              </a:rPr>
              <a:t>#</a:t>
            </a:r>
            <a:r>
              <a:rPr lang="zh-TW" altLang="es-ES" dirty="0">
                <a:solidFill>
                  <a:srgbClr val="3366FF"/>
                </a:solidFill>
              </a:rPr>
              <a:t>建立後立刻呼叫</a:t>
            </a:r>
          </a:p>
          <a:p>
            <a:r>
              <a:rPr lang="es-E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print(</a:t>
            </a:r>
            <a:r>
              <a:rPr lang="es-ES" altLang="zh-TW" dirty="0">
                <a:solidFill>
                  <a:srgbClr val="FF0000"/>
                </a:solidFill>
              </a:rPr>
              <a:t>(</a:t>
            </a:r>
            <a:r>
              <a:rPr lang="es-ES" altLang="zh-TW" dirty="0">
                <a:solidFill>
                  <a:srgbClr val="3366FF"/>
                </a:solidFill>
              </a:rPr>
              <a:t>lambda x,y: x+y</a:t>
            </a:r>
            <a:r>
              <a:rPr lang="es-ES" altLang="zh-TW" dirty="0">
                <a:solidFill>
                  <a:srgbClr val="FF0000"/>
                </a:solidFill>
              </a:rPr>
              <a:t>)</a:t>
            </a:r>
            <a:r>
              <a:rPr lang="es-ES" altLang="zh-TW" dirty="0">
                <a:solidFill>
                  <a:srgbClr val="3366FF"/>
                </a:solidFill>
              </a:rPr>
              <a:t>(100,200)</a:t>
            </a:r>
            <a:r>
              <a:rPr lang="es-ES" altLang="zh-TW" dirty="0">
                <a:solidFill>
                  <a:schemeClr val="tx1">
                    <a:lumMod val="95000"/>
                    <a:lumOff val="5000"/>
                  </a:schemeClr>
                </a:solidFill>
              </a:rPr>
              <a:t>)          </a:t>
            </a:r>
            <a:r>
              <a:rPr lang="es-ES" altLang="zh-TW" dirty="0">
                <a:solidFill>
                  <a:srgbClr val="0070C0"/>
                </a:solidFill>
              </a:rPr>
              <a:t>#</a:t>
            </a:r>
            <a:r>
              <a:rPr lang="es-ES" altLang="zh-TW" dirty="0">
                <a:solidFill>
                  <a:srgbClr val="0070C0"/>
                </a:solidFill>
                <a:sym typeface="Wingdings" panose="05000000000000000000" pitchFamily="2" charset="2"/>
              </a:rPr>
              <a:t> 300</a:t>
            </a:r>
            <a:endParaRPr lang="zh-TW" altLang="en-US" dirty="0">
              <a:solidFill>
                <a:srgbClr val="0070C0"/>
              </a:solidFill>
            </a:endParaRPr>
          </a:p>
        </p:txBody>
      </p:sp>
      <p:sp>
        <p:nvSpPr>
          <p:cNvPr id="5" name="矩形圖說文字 4"/>
          <p:cNvSpPr/>
          <p:nvPr/>
        </p:nvSpPr>
        <p:spPr>
          <a:xfrm>
            <a:off x="526774" y="2107096"/>
            <a:ext cx="824948" cy="327991"/>
          </a:xfrm>
          <a:prstGeom prst="wedgeRectCallout">
            <a:avLst>
              <a:gd name="adj1" fmla="val -23732"/>
              <a:gd name="adj2" fmla="val -1465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bg1"/>
                </a:solidFill>
              </a:rPr>
              <a:t>函式名</a:t>
            </a:r>
          </a:p>
        </p:txBody>
      </p:sp>
      <p:sp>
        <p:nvSpPr>
          <p:cNvPr id="6" name="矩形圖說文字 5"/>
          <p:cNvSpPr/>
          <p:nvPr/>
        </p:nvSpPr>
        <p:spPr>
          <a:xfrm>
            <a:off x="1881809" y="2107096"/>
            <a:ext cx="824948" cy="327991"/>
          </a:xfrm>
          <a:prstGeom prst="wedgeRectCallout">
            <a:avLst>
              <a:gd name="adj1" fmla="val -23732"/>
              <a:gd name="adj2" fmla="val -1465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400" dirty="0">
                <a:solidFill>
                  <a:schemeClr val="bg1"/>
                </a:solidFill>
              </a:rPr>
              <a:t>參數</a:t>
            </a:r>
          </a:p>
        </p:txBody>
      </p:sp>
    </p:spTree>
    <p:extLst>
      <p:ext uri="{BB962C8B-B14F-4D97-AF65-F5344CB8AC3E}">
        <p14:creationId xmlns:p14="http://schemas.microsoft.com/office/powerpoint/2010/main" val="28500017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27991" y="546653"/>
            <a:ext cx="82910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函式當參數</a:t>
            </a:r>
            <a:r>
              <a:rPr lang="en-US" altLang="zh-TW" sz="32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:</a:t>
            </a: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函式也是一種物件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. </a:t>
            </a: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可以當參數傳入</a:t>
            </a:r>
            <a:r>
              <a:rPr lang="en-US" altLang="zh-TW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, </a:t>
            </a:r>
            <a:r>
              <a:rPr lang="zh-TW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已可以回傳</a:t>
            </a:r>
          </a:p>
        </p:txBody>
      </p:sp>
      <p:sp>
        <p:nvSpPr>
          <p:cNvPr id="4" name="矩形 3"/>
          <p:cNvSpPr/>
          <p:nvPr/>
        </p:nvSpPr>
        <p:spPr>
          <a:xfrm>
            <a:off x="573157" y="1938853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# function can be a parameter</a:t>
            </a:r>
          </a:p>
          <a:p>
            <a:r>
              <a:rPr lang="zh-TW" altLang="en-US" dirty="0"/>
              <a:t>def Fa(fruit):</a:t>
            </a:r>
          </a:p>
          <a:p>
            <a:r>
              <a:rPr lang="zh-TW" altLang="en-US" dirty="0"/>
              <a:t>    v1 = "Clark Love " + fruit</a:t>
            </a:r>
          </a:p>
          <a:p>
            <a:r>
              <a:rPr lang="zh-TW" altLang="en-US" dirty="0"/>
              <a:t>    return Fb(v1)</a:t>
            </a:r>
          </a:p>
          <a:p>
            <a:r>
              <a:rPr lang="zh-TW" altLang="en-US" dirty="0"/>
              <a:t>    </a:t>
            </a:r>
          </a:p>
          <a:p>
            <a:r>
              <a:rPr lang="zh-TW" altLang="en-US" dirty="0"/>
              <a:t>def Fb(sent):</a:t>
            </a:r>
          </a:p>
          <a:p>
            <a:r>
              <a:rPr lang="zh-TW" altLang="en-US" dirty="0"/>
              <a:t>    print(sent)</a:t>
            </a:r>
            <a:endParaRPr lang="en-US" altLang="zh-TW" dirty="0"/>
          </a:p>
          <a:p>
            <a:r>
              <a:rPr lang="en-US" altLang="zh-TW" dirty="0"/>
              <a:t>    return "Hi!" + send</a:t>
            </a:r>
            <a:endParaRPr lang="zh-TW" altLang="en-US" dirty="0"/>
          </a:p>
          <a:p>
            <a:endParaRPr lang="zh-TW" altLang="en-US" dirty="0"/>
          </a:p>
          <a:p>
            <a:r>
              <a:rPr lang="zh-TW" altLang="en-US" dirty="0"/>
              <a:t>def Fx(x): </a:t>
            </a:r>
            <a:endParaRPr lang="en-US" altLang="zh-TW" dirty="0"/>
          </a:p>
          <a:p>
            <a:r>
              <a:rPr lang="zh-TW" altLang="en-US" dirty="0"/>
              <a:t>       </a:t>
            </a:r>
            <a:r>
              <a:rPr lang="en-US" altLang="zh-TW" dirty="0" err="1"/>
              <a:t>def</a:t>
            </a:r>
            <a:r>
              <a:rPr lang="en-US" altLang="zh-TW" dirty="0"/>
              <a:t> </a:t>
            </a:r>
            <a:r>
              <a:rPr lang="en-US" altLang="zh-TW" dirty="0" err="1"/>
              <a:t>showMessage</a:t>
            </a:r>
            <a:r>
              <a:rPr lang="en-US" altLang="zh-TW" dirty="0"/>
              <a:t>(x):</a:t>
            </a:r>
          </a:p>
          <a:p>
            <a:r>
              <a:rPr lang="en-US" altLang="zh-TW" dirty="0"/>
              <a:t>              print("Message:", </a:t>
            </a:r>
            <a:r>
              <a:rPr lang="en-US" altLang="zh-TW" dirty="0" err="1"/>
              <a:t>msg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        </a:t>
            </a:r>
            <a:r>
              <a:rPr lang="en-US" altLang="zh-TW" dirty="0" err="1"/>
              <a:t>showMessage</a:t>
            </a:r>
            <a:r>
              <a:rPr lang="en-US" altLang="zh-TW" dirty="0"/>
              <a:t>()</a:t>
            </a:r>
            <a:endParaRPr lang="zh-TW" altLang="en-US" dirty="0"/>
          </a:p>
          <a:p>
            <a:r>
              <a:rPr lang="zh-TW" altLang="en-US" dirty="0"/>
              <a:t>    </a:t>
            </a:r>
          </a:p>
          <a:p>
            <a:r>
              <a:rPr lang="zh-TW" altLang="en-US" dirty="0"/>
              <a:t>Fx(Fa('Apple'))</a:t>
            </a:r>
          </a:p>
        </p:txBody>
      </p:sp>
      <p:sp>
        <p:nvSpPr>
          <p:cNvPr id="5" name="矩形 4"/>
          <p:cNvSpPr/>
          <p:nvPr/>
        </p:nvSpPr>
        <p:spPr>
          <a:xfrm>
            <a:off x="4330117" y="4768477"/>
            <a:ext cx="3372709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chemeClr val="bg1"/>
                </a:solidFill>
              </a:rPr>
              <a:t>Clark Love Apple</a:t>
            </a:r>
          </a:p>
          <a:p>
            <a:r>
              <a:rPr lang="en-US" altLang="zh-TW" dirty="0">
                <a:solidFill>
                  <a:schemeClr val="bg1"/>
                </a:solidFill>
              </a:rPr>
              <a:t>Message: </a:t>
            </a:r>
            <a:r>
              <a:rPr lang="en-US" altLang="zh-TW" dirty="0" err="1">
                <a:solidFill>
                  <a:schemeClr val="bg1"/>
                </a:solidFill>
              </a:rPr>
              <a:t>Hi!Clark</a:t>
            </a:r>
            <a:r>
              <a:rPr lang="en-US" altLang="zh-TW" dirty="0">
                <a:solidFill>
                  <a:schemeClr val="bg1"/>
                </a:solidFill>
              </a:rPr>
              <a:t> Love Apple</a:t>
            </a:r>
            <a:endParaRPr lang="zh-TW" altLang="en-US" dirty="0">
              <a:solidFill>
                <a:schemeClr val="bg1"/>
              </a:solidFill>
            </a:endParaRPr>
          </a:p>
        </p:txBody>
      </p:sp>
      <p:cxnSp>
        <p:nvCxnSpPr>
          <p:cNvPr id="7" name="肘形接點 6"/>
          <p:cNvCxnSpPr/>
          <p:nvPr/>
        </p:nvCxnSpPr>
        <p:spPr>
          <a:xfrm>
            <a:off x="1938130" y="3766930"/>
            <a:ext cx="2246244" cy="11827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肘形接點 8"/>
          <p:cNvCxnSpPr/>
          <p:nvPr/>
        </p:nvCxnSpPr>
        <p:spPr>
          <a:xfrm>
            <a:off x="3621157" y="5168348"/>
            <a:ext cx="573156" cy="695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4601817" y="1938853"/>
            <a:ext cx="66655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alibri" panose="020F0502020204030204" pitchFamily="34" charset="0"/>
              <a:buChar char="↓"/>
            </a:pPr>
            <a:r>
              <a:rPr lang="en-US" altLang="zh-TW" dirty="0" err="1"/>
              <a:t>Fx</a:t>
            </a:r>
            <a:r>
              <a:rPr lang="en-US" altLang="zh-TW" dirty="0"/>
              <a:t>(Fa()):</a:t>
            </a:r>
            <a:r>
              <a:rPr lang="zh-TW" altLang="en-US" dirty="0"/>
              <a:t>先呼叫</a:t>
            </a:r>
            <a:r>
              <a:rPr lang="en-US" altLang="zh-TW" dirty="0"/>
              <a:t>Fa()</a:t>
            </a:r>
          </a:p>
          <a:p>
            <a:pPr marL="285750" indent="-285750">
              <a:buFont typeface="Calibri" panose="020F0502020204030204" pitchFamily="34" charset="0"/>
              <a:buChar char="↓"/>
            </a:pPr>
            <a:r>
              <a:rPr lang="en-US" altLang="zh-TW" dirty="0"/>
              <a:t>Fa():</a:t>
            </a:r>
            <a:r>
              <a:rPr lang="zh-TW" altLang="en-US" dirty="0"/>
              <a:t>呼叫</a:t>
            </a:r>
            <a:r>
              <a:rPr lang="en-US" altLang="zh-TW" dirty="0"/>
              <a:t>Fb("Clark Love Apple") </a:t>
            </a:r>
          </a:p>
          <a:p>
            <a:pPr marL="285750" indent="-285750">
              <a:buFont typeface="Calibri" panose="020F0502020204030204" pitchFamily="34" charset="0"/>
              <a:buChar char="↓"/>
            </a:pPr>
            <a:r>
              <a:rPr lang="en-US" altLang="zh-TW" dirty="0"/>
              <a:t>Fb():</a:t>
            </a:r>
            <a:r>
              <a:rPr lang="zh-TW" altLang="en-US" dirty="0"/>
              <a:t>印出 傳進來的</a:t>
            </a:r>
            <a:r>
              <a:rPr lang="en-US" altLang="zh-TW" dirty="0"/>
              <a:t>"Clark Love Apple", </a:t>
            </a:r>
            <a:r>
              <a:rPr lang="zh-TW" altLang="en-US" dirty="0"/>
              <a:t>加上</a:t>
            </a:r>
            <a:r>
              <a:rPr lang="en-US" altLang="zh-TW" dirty="0"/>
              <a:t>"Hi!" </a:t>
            </a:r>
            <a:r>
              <a:rPr lang="zh-TW" altLang="en-US" dirty="0"/>
              <a:t>傳回</a:t>
            </a:r>
            <a:r>
              <a:rPr lang="en-US" altLang="zh-TW" dirty="0"/>
              <a:t>, </a:t>
            </a:r>
            <a:r>
              <a:rPr lang="zh-TW" altLang="en-US" dirty="0"/>
              <a:t>最早結束</a:t>
            </a:r>
            <a:endParaRPr lang="en-US" altLang="zh-TW" dirty="0"/>
          </a:p>
          <a:p>
            <a:pPr marL="285750" indent="-285750">
              <a:buFont typeface="Calibri" panose="020F0502020204030204" pitchFamily="34" charset="0"/>
              <a:buChar char="↓"/>
            </a:pPr>
            <a:r>
              <a:rPr lang="en-US" altLang="zh-TW" dirty="0"/>
              <a:t>Fa():</a:t>
            </a:r>
            <a:r>
              <a:rPr lang="zh-TW" altLang="en-US" dirty="0"/>
              <a:t>接到</a:t>
            </a:r>
            <a:r>
              <a:rPr lang="en-US" altLang="zh-TW" dirty="0"/>
              <a:t>"Hi! Clark love Apple",</a:t>
            </a:r>
            <a:r>
              <a:rPr lang="zh-TW" altLang="en-US" dirty="0"/>
              <a:t> 傳回</a:t>
            </a:r>
            <a:r>
              <a:rPr lang="en-US" altLang="zh-TW" dirty="0"/>
              <a:t>,</a:t>
            </a:r>
            <a:r>
              <a:rPr lang="zh-TW" altLang="en-US" dirty="0"/>
              <a:t>結束</a:t>
            </a:r>
            <a:endParaRPr lang="en-US" altLang="zh-TW" dirty="0"/>
          </a:p>
          <a:p>
            <a:pPr marL="285750" indent="-285750">
              <a:buFont typeface="Calibri" panose="020F0502020204030204" pitchFamily="34" charset="0"/>
              <a:buChar char="↓"/>
            </a:pPr>
            <a:r>
              <a:rPr lang="en-US" altLang="zh-TW" dirty="0" err="1"/>
              <a:t>Fx</a:t>
            </a:r>
            <a:r>
              <a:rPr lang="en-US" altLang="zh-TW" dirty="0"/>
              <a:t>(x):</a:t>
            </a:r>
            <a:r>
              <a:rPr lang="zh-TW" altLang="en-US" dirty="0"/>
              <a:t>呼叫函式內的</a:t>
            </a:r>
            <a:r>
              <a:rPr lang="en-US" altLang="zh-TW" dirty="0" err="1"/>
              <a:t>showMessage</a:t>
            </a:r>
            <a:r>
              <a:rPr lang="en-US" altLang="zh-TW" dirty="0"/>
              <a:t>(), </a:t>
            </a:r>
            <a:r>
              <a:rPr lang="zh-TW" altLang="en-US" dirty="0"/>
              <a:t>結束</a:t>
            </a:r>
          </a:p>
        </p:txBody>
      </p:sp>
    </p:spTree>
    <p:extLst>
      <p:ext uri="{BB962C8B-B14F-4D97-AF65-F5344CB8AC3E}">
        <p14:creationId xmlns:p14="http://schemas.microsoft.com/office/powerpoint/2010/main" val="254761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70367" y="152475"/>
            <a:ext cx="10515600" cy="655600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格式化字串</a:t>
            </a:r>
            <a:r>
              <a:rPr lang="en-US" altLang="zh-TW" sz="2400" dirty="0"/>
              <a:t>- </a:t>
            </a:r>
            <a:r>
              <a:rPr lang="en-US" altLang="zh-TW" sz="2400" b="1" dirty="0">
                <a:solidFill>
                  <a:srgbClr val="FF0000"/>
                </a:solidFill>
              </a:rPr>
              <a:t>format</a:t>
            </a:r>
            <a:r>
              <a:rPr lang="zh-TW" altLang="en-US" sz="2400" b="1" dirty="0"/>
              <a:t> 整數</a:t>
            </a:r>
          </a:p>
        </p:txBody>
      </p:sp>
      <p:sp>
        <p:nvSpPr>
          <p:cNvPr id="3" name="矩形 2"/>
          <p:cNvSpPr/>
          <p:nvPr/>
        </p:nvSpPr>
        <p:spPr>
          <a:xfrm>
            <a:off x="262270" y="1819019"/>
            <a:ext cx="6096000" cy="954107"/>
          </a:xfrm>
          <a:prstGeom prst="rect">
            <a:avLst/>
          </a:prstGeom>
          <a:solidFill>
            <a:schemeClr val="bg2"/>
          </a:solidFill>
        </p:spPr>
        <p:txBody>
          <a:bodyPr>
            <a:spAutoFit/>
          </a:bodyPr>
          <a:lstStyle/>
          <a:p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ex: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x1, x2, x3 = 10, 20, 30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string = 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"x1={0}, x3={2}, x2={1} 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.format(x1,x2,x3)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print(string)  </a:t>
            </a:r>
            <a:endParaRPr lang="zh-TW" altLang="en-US" sz="1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689" y="2052083"/>
            <a:ext cx="5616159" cy="967265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7" name="文字方塊 6"/>
          <p:cNvSpPr txBox="1"/>
          <p:nvPr/>
        </p:nvSpPr>
        <p:spPr>
          <a:xfrm>
            <a:off x="262270" y="1014605"/>
            <a:ext cx="656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zh-TW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字串</a:t>
            </a:r>
            <a:r>
              <a:rPr lang="en-US" altLang="zh-TW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. . . {</a:t>
            </a:r>
            <a:r>
              <a:rPr lang="zh-TW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位置</a:t>
            </a:r>
            <a:r>
              <a:rPr lang="en-US" altLang="zh-TW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}</a:t>
            </a:r>
            <a:r>
              <a:rPr lang="zh-TW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TW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. . . . .{</a:t>
            </a:r>
            <a:r>
              <a:rPr lang="zh-TW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位置</a:t>
            </a:r>
            <a:r>
              <a:rPr lang="en-US" altLang="zh-TW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    ".format(</a:t>
            </a:r>
            <a:r>
              <a:rPr lang="zh-TW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值</a:t>
            </a:r>
            <a:r>
              <a:rPr lang="en-US" altLang="zh-TW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0, </a:t>
            </a:r>
            <a:r>
              <a:rPr lang="zh-TW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值</a:t>
            </a:r>
            <a:r>
              <a:rPr lang="en-US" altLang="zh-TW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1,</a:t>
            </a:r>
            <a:r>
              <a:rPr lang="zh-TW" altLang="en-US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值</a:t>
            </a:r>
            <a:r>
              <a:rPr lang="en-US" altLang="zh-TW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2, ....,</a:t>
            </a:r>
            <a:r>
              <a:rPr lang="en-US" altLang="zh-TW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valueN</a:t>
            </a:r>
            <a:r>
              <a:rPr lang="en-US" altLang="zh-TW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zh-TW" altLang="en-US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689" y="5628304"/>
            <a:ext cx="5536367" cy="1096151"/>
          </a:xfrm>
          <a:prstGeom prst="rect">
            <a:avLst/>
          </a:prstGeom>
          <a:ln>
            <a:solidFill>
              <a:schemeClr val="tx2">
                <a:lumMod val="50000"/>
              </a:schemeClr>
            </a:solidFill>
          </a:ln>
        </p:spPr>
      </p:pic>
      <p:sp>
        <p:nvSpPr>
          <p:cNvPr id="13" name="矩形 12"/>
          <p:cNvSpPr/>
          <p:nvPr/>
        </p:nvSpPr>
        <p:spPr>
          <a:xfrm>
            <a:off x="370367" y="4950528"/>
            <a:ext cx="7669618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ex:</a:t>
            </a:r>
          </a:p>
          <a:p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"{0}</a:t>
            </a:r>
            <a:r>
              <a:rPr lang="zh-TW" altLang="en-US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的十進位表示法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{0:010,d}\n\</a:t>
            </a:r>
            <a:r>
              <a:rPr lang="en-US" altLang="zh-TW" sz="14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n"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.format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(1024000))</a:t>
            </a:r>
            <a:endParaRPr lang="zh-TW" altLang="en-US" sz="1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262270" y="3315117"/>
            <a:ext cx="77777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{0} </a:t>
            </a:r>
            <a:r>
              <a:rPr lang="en-US" altLang="zh-TW" sz="1400" dirty="0">
                <a:sym typeface="Wingdings" panose="05000000000000000000" pitchFamily="2" charset="2"/>
              </a:rPr>
              <a:t></a:t>
            </a:r>
            <a:r>
              <a:rPr lang="zh-TW" altLang="en-US" sz="1400" dirty="0">
                <a:sym typeface="Wingdings" panose="05000000000000000000" pitchFamily="2" charset="2"/>
              </a:rPr>
              <a:t> </a:t>
            </a:r>
            <a:r>
              <a:rPr lang="en-US" altLang="zh-TW" sz="1400" dirty="0">
                <a:sym typeface="Wingdings" panose="05000000000000000000" pitchFamily="2" charset="2"/>
              </a:rPr>
              <a:t>format</a:t>
            </a:r>
            <a:r>
              <a:rPr lang="zh-TW" altLang="en-US" sz="1400" dirty="0">
                <a:sym typeface="Wingdings" panose="05000000000000000000" pitchFamily="2" charset="2"/>
              </a:rPr>
              <a:t>內的第</a:t>
            </a:r>
            <a:r>
              <a:rPr lang="en-US" altLang="zh-TW" sz="1400" dirty="0">
                <a:sym typeface="Wingdings" panose="05000000000000000000" pitchFamily="2" charset="2"/>
              </a:rPr>
              <a:t>0</a:t>
            </a:r>
            <a:r>
              <a:rPr lang="zh-TW" altLang="en-US" sz="1400" dirty="0">
                <a:sym typeface="Wingdings" panose="05000000000000000000" pitchFamily="2" charset="2"/>
              </a:rPr>
              <a:t>個值</a:t>
            </a:r>
            <a:endParaRPr lang="en-US" altLang="zh-TW" sz="1400" dirty="0">
              <a:sym typeface="Wingdings" panose="05000000000000000000" pitchFamily="2" charset="2"/>
            </a:endParaRPr>
          </a:p>
          <a:p>
            <a:r>
              <a:rPr lang="en-US" altLang="zh-TW" sz="1400" dirty="0">
                <a:sym typeface="Wingdings" panose="05000000000000000000" pitchFamily="2" charset="2"/>
              </a:rPr>
              <a:t>{0:</a:t>
            </a:r>
            <a:r>
              <a:rPr lang="en-US" altLang="zh-TW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,</a:t>
            </a:r>
            <a:r>
              <a:rPr lang="en-US" altLang="zh-TW" sz="1400" dirty="0">
                <a:sym typeface="Wingdings" panose="05000000000000000000" pitchFamily="2" charset="2"/>
              </a:rPr>
              <a:t>} format</a:t>
            </a:r>
            <a:r>
              <a:rPr lang="zh-TW" altLang="en-US" sz="1400" dirty="0">
                <a:sym typeface="Wingdings" panose="05000000000000000000" pitchFamily="2" charset="2"/>
              </a:rPr>
              <a:t>內的第</a:t>
            </a:r>
            <a:r>
              <a:rPr lang="en-US" altLang="zh-TW" sz="1400" dirty="0">
                <a:sym typeface="Wingdings" panose="05000000000000000000" pitchFamily="2" charset="2"/>
              </a:rPr>
              <a:t>0</a:t>
            </a:r>
            <a:r>
              <a:rPr lang="zh-TW" altLang="en-US" sz="1400" dirty="0">
                <a:sym typeface="Wingdings" panose="05000000000000000000" pitchFamily="2" charset="2"/>
              </a:rPr>
              <a:t>個值標千位 </a:t>
            </a:r>
            <a:r>
              <a:rPr lang="en-US" altLang="zh-TW" sz="1400" dirty="0">
                <a:sym typeface="Wingdings" panose="05000000000000000000" pitchFamily="2" charset="2"/>
              </a:rPr>
              <a:t> 1,024,000</a:t>
            </a:r>
          </a:p>
          <a:p>
            <a:r>
              <a:rPr lang="en-US" altLang="zh-TW" sz="1400" dirty="0">
                <a:sym typeface="Wingdings" panose="05000000000000000000" pitchFamily="2" charset="2"/>
              </a:rPr>
              <a:t>{0:10d}  format</a:t>
            </a:r>
            <a:r>
              <a:rPr lang="zh-TW" altLang="en-US" sz="1400" dirty="0">
                <a:sym typeface="Wingdings" panose="05000000000000000000" pitchFamily="2" charset="2"/>
              </a:rPr>
              <a:t>內的第</a:t>
            </a:r>
            <a:r>
              <a:rPr lang="en-US" altLang="zh-TW" sz="1400" dirty="0">
                <a:sym typeface="Wingdings" panose="05000000000000000000" pitchFamily="2" charset="2"/>
              </a:rPr>
              <a:t>0</a:t>
            </a:r>
            <a:r>
              <a:rPr lang="zh-TW" altLang="en-US" sz="1400" dirty="0">
                <a:sym typeface="Wingdings" panose="05000000000000000000" pitchFamily="2" charset="2"/>
              </a:rPr>
              <a:t>個值 用</a:t>
            </a:r>
            <a:r>
              <a:rPr lang="en-US" altLang="zh-TW" sz="1400" dirty="0">
                <a:sym typeface="Wingdings" panose="05000000000000000000" pitchFamily="2" charset="2"/>
              </a:rPr>
              <a:t>10</a:t>
            </a:r>
            <a:r>
              <a:rPr lang="zh-TW" altLang="en-US" sz="1400" dirty="0">
                <a:sym typeface="Wingdings" panose="05000000000000000000" pitchFamily="2" charset="2"/>
              </a:rPr>
              <a:t>個字元表示</a:t>
            </a:r>
            <a:r>
              <a:rPr lang="en-US" altLang="zh-TW" sz="1400" dirty="0">
                <a:sym typeface="Wingdings" panose="05000000000000000000" pitchFamily="2" charset="2"/>
              </a:rPr>
              <a:t>, </a:t>
            </a:r>
            <a:r>
              <a:rPr lang="zh-TW" altLang="en-US" sz="1400" dirty="0">
                <a:sym typeface="Wingdings" panose="05000000000000000000" pitchFamily="2" charset="2"/>
              </a:rPr>
              <a:t>不夠</a:t>
            </a:r>
            <a:r>
              <a:rPr lang="en-US" altLang="zh-TW" sz="1400" dirty="0">
                <a:sym typeface="Wingdings" panose="05000000000000000000" pitchFamily="2" charset="2"/>
              </a:rPr>
              <a:t>10</a:t>
            </a:r>
            <a:r>
              <a:rPr lang="zh-TW" altLang="en-US" sz="1400" dirty="0">
                <a:sym typeface="Wingdings" panose="05000000000000000000" pitchFamily="2" charset="2"/>
              </a:rPr>
              <a:t>位的</a:t>
            </a:r>
            <a:r>
              <a:rPr lang="zh-TW" altLang="en-US" sz="1400" u="sng" dirty="0">
                <a:solidFill>
                  <a:srgbClr val="3366FF"/>
                </a:solidFill>
                <a:sym typeface="Wingdings" panose="05000000000000000000" pitchFamily="2" charset="2"/>
              </a:rPr>
              <a:t>補空白</a:t>
            </a:r>
            <a:r>
              <a:rPr lang="zh-TW" altLang="en-US" sz="1400" dirty="0">
                <a:solidFill>
                  <a:srgbClr val="3366FF"/>
                </a:solidFill>
                <a:sym typeface="Wingdings" panose="05000000000000000000" pitchFamily="2" charset="2"/>
              </a:rPr>
              <a:t>                    </a:t>
            </a:r>
            <a:r>
              <a:rPr lang="en-US" altLang="zh-TW" sz="1400" dirty="0">
                <a:sym typeface="Wingdings" panose="05000000000000000000" pitchFamily="2" charset="2"/>
              </a:rPr>
              <a:t> </a:t>
            </a:r>
            <a:r>
              <a:rPr lang="zh-TW" altLang="en-US" sz="1400" dirty="0">
                <a:sym typeface="Wingdings" panose="05000000000000000000" pitchFamily="2" charset="2"/>
              </a:rPr>
              <a:t>      </a:t>
            </a:r>
            <a:r>
              <a:rPr lang="en-US" altLang="zh-TW" sz="1400" dirty="0">
                <a:sym typeface="Wingdings" panose="05000000000000000000" pitchFamily="2" charset="2"/>
              </a:rPr>
              <a:t>1024000</a:t>
            </a:r>
          </a:p>
          <a:p>
            <a:r>
              <a:rPr lang="en-US" altLang="zh-TW" sz="1400" dirty="0">
                <a:sym typeface="Wingdings" panose="05000000000000000000" pitchFamily="2" charset="2"/>
              </a:rPr>
              <a:t>{0:</a:t>
            </a:r>
            <a:r>
              <a:rPr lang="en-US" altLang="zh-TW" sz="1400" b="1" dirty="0">
                <a:solidFill>
                  <a:srgbClr val="FF0000"/>
                </a:solidFill>
                <a:sym typeface="Wingdings" panose="05000000000000000000" pitchFamily="2" charset="2"/>
              </a:rPr>
              <a:t>0</a:t>
            </a:r>
            <a:r>
              <a:rPr lang="en-US" altLang="zh-TW" sz="1400" dirty="0">
                <a:sym typeface="Wingdings" panose="05000000000000000000" pitchFamily="2" charset="2"/>
              </a:rPr>
              <a:t>10d}  format</a:t>
            </a:r>
            <a:r>
              <a:rPr lang="zh-TW" altLang="en-US" sz="1400" dirty="0">
                <a:sym typeface="Wingdings" panose="05000000000000000000" pitchFamily="2" charset="2"/>
              </a:rPr>
              <a:t>內的第</a:t>
            </a:r>
            <a:r>
              <a:rPr lang="en-US" altLang="zh-TW" sz="1400" dirty="0">
                <a:sym typeface="Wingdings" panose="05000000000000000000" pitchFamily="2" charset="2"/>
              </a:rPr>
              <a:t>0</a:t>
            </a:r>
            <a:r>
              <a:rPr lang="zh-TW" altLang="en-US" sz="1400" dirty="0">
                <a:sym typeface="Wingdings" panose="05000000000000000000" pitchFamily="2" charset="2"/>
              </a:rPr>
              <a:t>個值 用</a:t>
            </a:r>
            <a:r>
              <a:rPr lang="en-US" altLang="zh-TW" sz="1400" dirty="0">
                <a:sym typeface="Wingdings" panose="05000000000000000000" pitchFamily="2" charset="2"/>
              </a:rPr>
              <a:t>10</a:t>
            </a:r>
            <a:r>
              <a:rPr lang="zh-TW" altLang="en-US" sz="1400" dirty="0">
                <a:sym typeface="Wingdings" panose="05000000000000000000" pitchFamily="2" charset="2"/>
              </a:rPr>
              <a:t>個字元表示</a:t>
            </a:r>
            <a:r>
              <a:rPr lang="en-US" altLang="zh-TW" sz="1400" dirty="0">
                <a:sym typeface="Wingdings" panose="05000000000000000000" pitchFamily="2" charset="2"/>
              </a:rPr>
              <a:t>, </a:t>
            </a:r>
            <a:r>
              <a:rPr lang="zh-TW" altLang="en-US" sz="1400" dirty="0">
                <a:sym typeface="Wingdings" panose="05000000000000000000" pitchFamily="2" charset="2"/>
              </a:rPr>
              <a:t>不夠</a:t>
            </a:r>
            <a:r>
              <a:rPr lang="en-US" altLang="zh-TW" sz="1400" dirty="0">
                <a:sym typeface="Wingdings" panose="05000000000000000000" pitchFamily="2" charset="2"/>
              </a:rPr>
              <a:t>10</a:t>
            </a:r>
            <a:r>
              <a:rPr lang="zh-TW" altLang="en-US" sz="1400" dirty="0">
                <a:sym typeface="Wingdings" panose="05000000000000000000" pitchFamily="2" charset="2"/>
              </a:rPr>
              <a:t>位的</a:t>
            </a:r>
            <a:r>
              <a:rPr lang="zh-TW" altLang="en-US" sz="1400" u="sng" dirty="0">
                <a:solidFill>
                  <a:srgbClr val="3366FF"/>
                </a:solidFill>
                <a:sym typeface="Wingdings" panose="05000000000000000000" pitchFamily="2" charset="2"/>
              </a:rPr>
              <a:t>補</a:t>
            </a:r>
            <a:r>
              <a:rPr lang="en-US" altLang="zh-TW" sz="1400" u="sng" dirty="0">
                <a:solidFill>
                  <a:srgbClr val="3366FF"/>
                </a:solidFill>
                <a:sym typeface="Wingdings" panose="05000000000000000000" pitchFamily="2" charset="2"/>
              </a:rPr>
              <a:t>0</a:t>
            </a:r>
            <a:r>
              <a:rPr lang="zh-TW" altLang="en-US" sz="1400" dirty="0">
                <a:sym typeface="Wingdings" panose="05000000000000000000" pitchFamily="2" charset="2"/>
              </a:rPr>
              <a:t>                        </a:t>
            </a:r>
            <a:r>
              <a:rPr lang="en-US" altLang="zh-TW" sz="1400" dirty="0">
                <a:sym typeface="Wingdings" panose="05000000000000000000" pitchFamily="2" charset="2"/>
              </a:rPr>
              <a:t> 0001024000</a:t>
            </a:r>
          </a:p>
          <a:p>
            <a:r>
              <a:rPr lang="en-US" altLang="zh-TW" sz="1400" dirty="0"/>
              <a:t>{0:</a:t>
            </a:r>
            <a:r>
              <a:rPr lang="en-US" altLang="zh-TW" sz="1400" b="1" dirty="0">
                <a:solidFill>
                  <a:srgbClr val="FF0000"/>
                </a:solidFill>
              </a:rPr>
              <a:t>0</a:t>
            </a:r>
            <a:r>
              <a:rPr lang="en-US" altLang="zh-TW" sz="1400" dirty="0"/>
              <a:t>10</a:t>
            </a:r>
            <a:r>
              <a:rPr lang="en-US" altLang="zh-TW" sz="1400" b="1" dirty="0">
                <a:solidFill>
                  <a:srgbClr val="FF0000"/>
                </a:solidFill>
              </a:rPr>
              <a:t>,</a:t>
            </a:r>
            <a:r>
              <a:rPr lang="en-US" altLang="zh-TW" sz="1400" dirty="0"/>
              <a:t>d}</a:t>
            </a:r>
            <a:r>
              <a:rPr lang="en-US" altLang="zh-TW" sz="1400" dirty="0">
                <a:sym typeface="Wingdings" panose="05000000000000000000" pitchFamily="2" charset="2"/>
              </a:rPr>
              <a:t>  format</a:t>
            </a:r>
            <a:r>
              <a:rPr lang="zh-TW" altLang="en-US" sz="1400" dirty="0">
                <a:sym typeface="Wingdings" panose="05000000000000000000" pitchFamily="2" charset="2"/>
              </a:rPr>
              <a:t>內的第</a:t>
            </a:r>
            <a:r>
              <a:rPr lang="en-US" altLang="zh-TW" sz="1400" dirty="0">
                <a:sym typeface="Wingdings" panose="05000000000000000000" pitchFamily="2" charset="2"/>
              </a:rPr>
              <a:t>0</a:t>
            </a:r>
            <a:r>
              <a:rPr lang="zh-TW" altLang="en-US" sz="1400" dirty="0">
                <a:sym typeface="Wingdings" panose="05000000000000000000" pitchFamily="2" charset="2"/>
              </a:rPr>
              <a:t>個值 用</a:t>
            </a:r>
            <a:r>
              <a:rPr lang="en-US" altLang="zh-TW" sz="1400" dirty="0">
                <a:sym typeface="Wingdings" panose="05000000000000000000" pitchFamily="2" charset="2"/>
              </a:rPr>
              <a:t>10</a:t>
            </a:r>
            <a:r>
              <a:rPr lang="zh-TW" altLang="en-US" sz="1400" dirty="0">
                <a:sym typeface="Wingdings" panose="05000000000000000000" pitchFamily="2" charset="2"/>
              </a:rPr>
              <a:t>個字元表示</a:t>
            </a:r>
            <a:r>
              <a:rPr lang="en-US" altLang="zh-TW" sz="1400" dirty="0">
                <a:sym typeface="Wingdings" panose="05000000000000000000" pitchFamily="2" charset="2"/>
              </a:rPr>
              <a:t>, </a:t>
            </a:r>
            <a:r>
              <a:rPr lang="zh-TW" altLang="en-US" sz="1400" dirty="0">
                <a:solidFill>
                  <a:srgbClr val="3366FF"/>
                </a:solidFill>
                <a:sym typeface="Wingdings" panose="05000000000000000000" pitchFamily="2" charset="2"/>
              </a:rPr>
              <a:t>標千位</a:t>
            </a:r>
            <a:r>
              <a:rPr lang="en-US" altLang="zh-TW" sz="1400" dirty="0">
                <a:solidFill>
                  <a:srgbClr val="3366FF"/>
                </a:solidFill>
                <a:sym typeface="Wingdings" panose="05000000000000000000" pitchFamily="2" charset="2"/>
              </a:rPr>
              <a:t>','</a:t>
            </a:r>
            <a:r>
              <a:rPr lang="en-US" altLang="zh-TW" sz="1400" dirty="0">
                <a:sym typeface="Wingdings" panose="05000000000000000000" pitchFamily="2" charset="2"/>
              </a:rPr>
              <a:t>, </a:t>
            </a:r>
            <a:r>
              <a:rPr lang="zh-TW" altLang="en-US" sz="1400" dirty="0">
                <a:sym typeface="Wingdings" panose="05000000000000000000" pitchFamily="2" charset="2"/>
              </a:rPr>
              <a:t>不夠</a:t>
            </a:r>
            <a:r>
              <a:rPr lang="en-US" altLang="zh-TW" sz="1400" dirty="0">
                <a:sym typeface="Wingdings" panose="05000000000000000000" pitchFamily="2" charset="2"/>
              </a:rPr>
              <a:t>10</a:t>
            </a:r>
            <a:r>
              <a:rPr lang="zh-TW" altLang="en-US" sz="1400" dirty="0">
                <a:sym typeface="Wingdings" panose="05000000000000000000" pitchFamily="2" charset="2"/>
              </a:rPr>
              <a:t>位的補</a:t>
            </a:r>
            <a:r>
              <a:rPr lang="en-US" altLang="zh-TW" sz="1400" dirty="0">
                <a:sym typeface="Wingdings" panose="05000000000000000000" pitchFamily="2" charset="2"/>
              </a:rPr>
              <a:t>0</a:t>
            </a:r>
            <a:r>
              <a:rPr lang="zh-TW" altLang="en-US" sz="1400" dirty="0">
                <a:sym typeface="Wingdings" panose="05000000000000000000" pitchFamily="2" charset="2"/>
              </a:rPr>
              <a:t>    </a:t>
            </a:r>
            <a:r>
              <a:rPr lang="en-US" altLang="zh-TW" sz="1400" dirty="0">
                <a:sym typeface="Wingdings" panose="05000000000000000000" pitchFamily="2" charset="2"/>
              </a:rPr>
              <a:t> 01,024,000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34129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3E62B-50EF-45A4-A180-A838A18D2658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466129" y="4148101"/>
            <a:ext cx="4224233" cy="7042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對</a:t>
            </a:r>
            <a:r>
              <a:rPr lang="en-US" altLang="zh-TW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32</a:t>
            </a:r>
            <a:r>
              <a:rPr lang="zh-TW" altLang="en-US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用</a:t>
            </a:r>
            <a:r>
              <a:rPr lang="zh-TW" altLang="en-US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二進位</a:t>
            </a:r>
            <a:r>
              <a:rPr lang="zh-TW" altLang="en-US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表示</a:t>
            </a:r>
            <a:r>
              <a:rPr lang="en-US" altLang="zh-TW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zh-TW" altLang="en-US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最少用</a:t>
            </a:r>
            <a:r>
              <a:rPr lang="en-US" altLang="zh-TW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10</a:t>
            </a:r>
            <a:r>
              <a:rPr lang="zh-TW" altLang="en-US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位數</a:t>
            </a:r>
            <a:r>
              <a:rPr lang="en-US" altLang="zh-TW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</a:t>
            </a:r>
            <a:r>
              <a:rPr lang="zh-TW" altLang="en-US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不夠的補</a:t>
            </a:r>
            <a:r>
              <a:rPr lang="en-US" altLang="zh-TW" sz="1400" dirty="0">
                <a:solidFill>
                  <a:srgbClr val="00B05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"{0}</a:t>
            </a:r>
            <a:r>
              <a:rPr lang="zh-TW" altLang="en-US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的二進位表示法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{0:</a:t>
            </a:r>
            <a:r>
              <a:rPr lang="en-US" altLang="zh-TW" sz="1400" dirty="0">
                <a:solidFill>
                  <a:srgbClr val="FF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0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10b}"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.format(32))</a:t>
            </a:r>
            <a:endParaRPr lang="zh-TW" altLang="en-US" sz="1400" dirty="0"/>
          </a:p>
        </p:txBody>
      </p:sp>
      <p:sp>
        <p:nvSpPr>
          <p:cNvPr id="7" name="矩形 6"/>
          <p:cNvSpPr/>
          <p:nvPr/>
        </p:nvSpPr>
        <p:spPr>
          <a:xfrm>
            <a:off x="466129" y="1254665"/>
            <a:ext cx="7861004" cy="1027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"{0} is a teacher. He is {1} cm </a:t>
            </a:r>
            <a:r>
              <a:rPr lang="en-US" altLang="zh-TW" sz="1400" dirty="0" err="1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height"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.format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"John"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, 170))</a:t>
            </a:r>
          </a:p>
          <a:p>
            <a:pPr>
              <a:lnSpc>
                <a:spcPct val="150000"/>
              </a:lnSpc>
            </a:pP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floatX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 = 123.4567</a:t>
            </a:r>
          </a:p>
          <a:p>
            <a:pPr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print(</a:t>
            </a:r>
            <a:r>
              <a:rPr lang="en-US" altLang="zh-TW" sz="1400" dirty="0">
                <a:solidFill>
                  <a:srgbClr val="A31515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"float = {0}, {0:6.3f}, {0:10.2f}"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.format(</a:t>
            </a:r>
            <a:r>
              <a:rPr lang="en-US" altLang="zh-TW" sz="1400" dirty="0" err="1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floatX</a:t>
            </a:r>
            <a:r>
              <a:rPr lang="en-US" altLang="zh-TW" sz="1400" dirty="0">
                <a:solidFill>
                  <a:srgbClr val="000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)) </a:t>
            </a:r>
            <a:r>
              <a:rPr lang="en-US" altLang="zh-TW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#</a:t>
            </a:r>
            <a:r>
              <a:rPr lang="zh-TW" altLang="en-US" sz="1400" dirty="0">
                <a:solidFill>
                  <a:srgbClr val="008000"/>
                </a:solidFill>
                <a:latin typeface="細明體" panose="02020509000000000000" pitchFamily="49" charset="-120"/>
                <a:ea typeface="細明體" panose="02020509000000000000" pitchFamily="49" charset="-120"/>
              </a:rPr>
              <a:t>小數點算一位</a:t>
            </a:r>
            <a:endParaRPr lang="zh-TW" altLang="en-US" sz="1400" dirty="0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147" y="2384619"/>
            <a:ext cx="4946172" cy="733624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</p:spPr>
      </p:pic>
      <p:sp>
        <p:nvSpPr>
          <p:cNvPr id="9" name="矩形圖說文字 8"/>
          <p:cNvSpPr/>
          <p:nvPr/>
        </p:nvSpPr>
        <p:spPr>
          <a:xfrm>
            <a:off x="1025170" y="2574479"/>
            <a:ext cx="1360968" cy="358658"/>
          </a:xfrm>
          <a:prstGeom prst="wedgeRectCallout">
            <a:avLst>
              <a:gd name="adj1" fmla="val 19792"/>
              <a:gd name="adj2" fmla="val -13315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rgbClr val="0070C0"/>
                </a:solidFill>
              </a:rPr>
              <a:t>第</a:t>
            </a:r>
            <a:r>
              <a:rPr lang="en-US" altLang="zh-TW" dirty="0">
                <a:solidFill>
                  <a:srgbClr val="0070C0"/>
                </a:solidFill>
              </a:rPr>
              <a:t>0</a:t>
            </a:r>
            <a:r>
              <a:rPr lang="zh-TW" altLang="en-US" dirty="0">
                <a:solidFill>
                  <a:srgbClr val="0070C0"/>
                </a:solidFill>
              </a:rPr>
              <a:t>個數</a:t>
            </a:r>
          </a:p>
        </p:txBody>
      </p:sp>
      <p:sp>
        <p:nvSpPr>
          <p:cNvPr id="10" name="矩形圖說文字 9"/>
          <p:cNvSpPr/>
          <p:nvPr/>
        </p:nvSpPr>
        <p:spPr>
          <a:xfrm>
            <a:off x="1780804" y="3246172"/>
            <a:ext cx="5833731" cy="358658"/>
          </a:xfrm>
          <a:prstGeom prst="wedgeRectCallout">
            <a:avLst>
              <a:gd name="adj1" fmla="val -31490"/>
              <a:gd name="adj2" fmla="val -337712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rgbClr val="0070C0"/>
                </a:solidFill>
              </a:rPr>
              <a:t>第</a:t>
            </a:r>
            <a:r>
              <a:rPr lang="en-US" altLang="zh-TW" dirty="0">
                <a:solidFill>
                  <a:srgbClr val="0070C0"/>
                </a:solidFill>
              </a:rPr>
              <a:t>0</a:t>
            </a:r>
            <a:r>
              <a:rPr lang="zh-TW" altLang="en-US" dirty="0">
                <a:solidFill>
                  <a:srgbClr val="0070C0"/>
                </a:solidFill>
              </a:rPr>
              <a:t>個數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zh-TW" altLang="en-US" dirty="0">
                <a:solidFill>
                  <a:srgbClr val="0070C0"/>
                </a:solidFill>
              </a:rPr>
              <a:t>用</a:t>
            </a:r>
            <a:r>
              <a:rPr lang="zh-TW" altLang="en-US" dirty="0">
                <a:solidFill>
                  <a:srgbClr val="FF0000"/>
                </a:solidFill>
              </a:rPr>
              <a:t>最少</a:t>
            </a:r>
            <a:r>
              <a:rPr lang="en-US" altLang="zh-TW" dirty="0">
                <a:solidFill>
                  <a:srgbClr val="0070C0"/>
                </a:solidFill>
              </a:rPr>
              <a:t>6</a:t>
            </a:r>
            <a:r>
              <a:rPr lang="zh-TW" altLang="en-US" dirty="0">
                <a:solidFill>
                  <a:srgbClr val="0070C0"/>
                </a:solidFill>
              </a:rPr>
              <a:t>個字元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zh-TW" altLang="en-US" dirty="0">
                <a:solidFill>
                  <a:srgbClr val="FF0000"/>
                </a:solidFill>
              </a:rPr>
              <a:t>小數</a:t>
            </a:r>
            <a:r>
              <a:rPr lang="zh-TW" altLang="en-US" dirty="0">
                <a:solidFill>
                  <a:srgbClr val="0070C0"/>
                </a:solidFill>
              </a:rPr>
              <a:t>取到第</a:t>
            </a:r>
            <a:r>
              <a:rPr lang="en-US" altLang="zh-TW" dirty="0">
                <a:solidFill>
                  <a:srgbClr val="0070C0"/>
                </a:solidFill>
              </a:rPr>
              <a:t>3</a:t>
            </a:r>
            <a:r>
              <a:rPr lang="zh-TW" altLang="en-US" dirty="0">
                <a:solidFill>
                  <a:srgbClr val="0070C0"/>
                </a:solidFill>
              </a:rPr>
              <a:t>位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zh-TW" altLang="en-US" dirty="0">
                <a:solidFill>
                  <a:srgbClr val="0070C0"/>
                </a:solidFill>
              </a:rPr>
              <a:t>第</a:t>
            </a:r>
            <a:r>
              <a:rPr lang="en-US" altLang="zh-TW" dirty="0">
                <a:solidFill>
                  <a:srgbClr val="0070C0"/>
                </a:solidFill>
              </a:rPr>
              <a:t>4</a:t>
            </a:r>
            <a:r>
              <a:rPr lang="zh-TW" altLang="en-US" dirty="0">
                <a:solidFill>
                  <a:srgbClr val="0070C0"/>
                </a:solidFill>
              </a:rPr>
              <a:t>位</a:t>
            </a:r>
            <a:r>
              <a:rPr lang="zh-TW" altLang="en-US" dirty="0">
                <a:solidFill>
                  <a:srgbClr val="FF0000"/>
                </a:solidFill>
              </a:rPr>
              <a:t>四捨五入</a:t>
            </a:r>
          </a:p>
        </p:txBody>
      </p:sp>
      <p:sp>
        <p:nvSpPr>
          <p:cNvPr id="11" name="右大括弧 10"/>
          <p:cNvSpPr/>
          <p:nvPr/>
        </p:nvSpPr>
        <p:spPr>
          <a:xfrm rot="5400000">
            <a:off x="9594549" y="2507757"/>
            <a:ext cx="324939" cy="976136"/>
          </a:xfrm>
          <a:prstGeom prst="rightBrace">
            <a:avLst>
              <a:gd name="adj1" fmla="val 8333"/>
              <a:gd name="adj2" fmla="val 48911"/>
            </a:avLst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圖說文字 11"/>
          <p:cNvSpPr/>
          <p:nvPr/>
        </p:nvSpPr>
        <p:spPr>
          <a:xfrm>
            <a:off x="8550418" y="3466071"/>
            <a:ext cx="2892056" cy="358658"/>
          </a:xfrm>
          <a:prstGeom prst="wedgeRectCallout">
            <a:avLst>
              <a:gd name="adj1" fmla="val -9253"/>
              <a:gd name="adj2" fmla="val -101336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dirty="0">
                <a:solidFill>
                  <a:srgbClr val="0070C0"/>
                </a:solidFill>
              </a:rPr>
              <a:t>最少</a:t>
            </a:r>
            <a:r>
              <a:rPr lang="en-US" altLang="zh-TW" dirty="0">
                <a:solidFill>
                  <a:srgbClr val="0070C0"/>
                </a:solidFill>
              </a:rPr>
              <a:t>10</a:t>
            </a:r>
            <a:r>
              <a:rPr lang="zh-TW" altLang="en-US" dirty="0">
                <a:solidFill>
                  <a:srgbClr val="0070C0"/>
                </a:solidFill>
              </a:rPr>
              <a:t>個字元</a:t>
            </a:r>
            <a:r>
              <a:rPr lang="en-US" altLang="zh-TW" dirty="0">
                <a:solidFill>
                  <a:srgbClr val="0070C0"/>
                </a:solidFill>
              </a:rPr>
              <a:t>, </a:t>
            </a:r>
            <a:r>
              <a:rPr lang="zh-TW" altLang="en-US" dirty="0">
                <a:solidFill>
                  <a:srgbClr val="0070C0"/>
                </a:solidFill>
              </a:rPr>
              <a:t>不足捕空白</a:t>
            </a: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955" y="4817115"/>
            <a:ext cx="4781550" cy="1085814"/>
          </a:xfrm>
          <a:prstGeom prst="rect">
            <a:avLst/>
          </a:prstGeom>
        </p:spPr>
      </p:pic>
      <p:sp>
        <p:nvSpPr>
          <p:cNvPr id="14" name="標題 1">
            <a:extLst>
              <a:ext uri="{FF2B5EF4-FFF2-40B4-BE49-F238E27FC236}">
                <a16:creationId xmlns:a16="http://schemas.microsoft.com/office/drawing/2014/main" id="{B8E8D1A0-D116-481A-9DC9-EDAB391CE813}"/>
              </a:ext>
            </a:extLst>
          </p:cNvPr>
          <p:cNvSpPr txBox="1">
            <a:spLocks/>
          </p:cNvSpPr>
          <p:nvPr/>
        </p:nvSpPr>
        <p:spPr>
          <a:xfrm>
            <a:off x="333044" y="331810"/>
            <a:ext cx="10515600" cy="6556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格式化字串</a:t>
            </a:r>
            <a:r>
              <a:rPr lang="en-US" altLang="zh-TW" sz="2400" dirty="0"/>
              <a:t>- </a:t>
            </a:r>
            <a:r>
              <a:rPr lang="en-US" altLang="zh-TW" sz="2400" b="1" dirty="0">
                <a:solidFill>
                  <a:srgbClr val="FF0000"/>
                </a:solidFill>
              </a:rPr>
              <a:t>format</a:t>
            </a:r>
            <a:r>
              <a:rPr lang="zh-TW" altLang="en-US" sz="2400" b="1" dirty="0"/>
              <a:t> </a:t>
            </a:r>
            <a:r>
              <a:rPr lang="zh-TW" altLang="en-US" sz="1800" b="1" dirty="0"/>
              <a:t>浮點數</a:t>
            </a:r>
            <a:r>
              <a:rPr lang="en-US" altLang="zh-TW" sz="1800" b="1" dirty="0"/>
              <a:t>, </a:t>
            </a:r>
            <a:r>
              <a:rPr lang="zh-TW" altLang="en-US" sz="1800" b="1" dirty="0"/>
              <a:t>二進位</a:t>
            </a:r>
          </a:p>
        </p:txBody>
      </p:sp>
    </p:spTree>
    <p:extLst>
      <p:ext uri="{BB962C8B-B14F-4D97-AF65-F5344CB8AC3E}">
        <p14:creationId xmlns:p14="http://schemas.microsoft.com/office/powerpoint/2010/main" val="628322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藍綠色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簡報2" id="{B613FFF1-D39E-4F03-98D4-BA3E700EE474}" vid="{0FF511F1-E672-4BB1-8A34-0EAD07F262C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pccu2</Template>
  <TotalTime>69223</TotalTime>
  <Words>7284</Words>
  <Application>Microsoft Office PowerPoint</Application>
  <PresentationFormat>寬螢幕</PresentationFormat>
  <Paragraphs>897</Paragraphs>
  <Slides>73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73</vt:i4>
      </vt:variant>
    </vt:vector>
  </HeadingPairs>
  <TitlesOfParts>
    <vt:vector size="91" baseType="lpstr">
      <vt:lpstr>Adobe Myungjo Std M</vt:lpstr>
      <vt:lpstr>Adobe 楷体 Std R</vt:lpstr>
      <vt:lpstr>Arial Unicode MS</vt:lpstr>
      <vt:lpstr>BlinkMacSystemFont</vt:lpstr>
      <vt:lpstr>medium-content-serif-font</vt:lpstr>
      <vt:lpstr>Microsoft YaHei</vt:lpstr>
      <vt:lpstr>Open Sans</vt:lpstr>
      <vt:lpstr>細明體</vt:lpstr>
      <vt:lpstr>新細明體</vt:lpstr>
      <vt:lpstr>新細明體</vt:lpstr>
      <vt:lpstr>Arial</vt:lpstr>
      <vt:lpstr>Calibri</vt:lpstr>
      <vt:lpstr>Calibri Light</vt:lpstr>
      <vt:lpstr>Cambria Math</vt:lpstr>
      <vt:lpstr>Consolas</vt:lpstr>
      <vt:lpstr>Courier New</vt:lpstr>
      <vt:lpstr>Wingdings</vt:lpstr>
      <vt:lpstr>Office 佈景主題</vt:lpstr>
      <vt:lpstr>PowerPoint 簡報</vt:lpstr>
      <vt:lpstr>PowerPoint 簡報</vt:lpstr>
      <vt:lpstr>Python 程式</vt:lpstr>
      <vt:lpstr>程式結構</vt:lpstr>
      <vt:lpstr>PowerPoint 簡報</vt:lpstr>
      <vt:lpstr>sep:分隔號  end:換行  str()</vt:lpstr>
      <vt:lpstr>在字串內表現特殊字元</vt:lpstr>
      <vt:lpstr>格式化字串- format 整數</vt:lpstr>
      <vt:lpstr>PowerPoint 簡報</vt:lpstr>
      <vt:lpstr>字串插值（Formatted String Literal）</vt:lpstr>
      <vt:lpstr>PowerPoint 簡報</vt:lpstr>
      <vt:lpstr>PowerPoint 簡報</vt:lpstr>
      <vt:lpstr>PowerPoint 簡報</vt:lpstr>
      <vt:lpstr>變數與資料型態</vt:lpstr>
      <vt:lpstr>PowerPoint 簡報</vt:lpstr>
      <vt:lpstr>PowerPoint 簡報</vt:lpstr>
      <vt:lpstr>數學運算子</vt:lpstr>
      <vt:lpstr>PowerPoint 簡報</vt:lpstr>
      <vt:lpstr>PowerPoint 簡報</vt:lpstr>
      <vt:lpstr>PowerPoint 簡報</vt:lpstr>
      <vt:lpstr>條件判斷</vt:lpstr>
      <vt:lpstr>PowerPoint 簡報</vt:lpstr>
      <vt:lpstr>練習:判斷輸入的數是奇數或偶數</vt:lpstr>
      <vt:lpstr>迴       圈</vt:lpstr>
      <vt:lpstr>PowerPoint 簡報</vt:lpstr>
      <vt:lpstr>PowerPoint 簡報</vt:lpstr>
      <vt:lpstr>練習:從1到1000, 找出 3, 5, 7的公倍數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拜訪容器(list,tuple,set,…)所有元素</vt:lpstr>
      <vt:lpstr>PowerPoint 簡報</vt:lpstr>
      <vt:lpstr>PowerPoint 簡報</vt:lpstr>
      <vt:lpstr>PowerPoint 簡報</vt:lpstr>
      <vt:lpstr>練習: 設計 getMax(), 傳入3個整數, 傳回最大值       ex.  print(getMax(2,6,4))      &gt;&gt;6</vt:lpstr>
      <vt:lpstr>常用內建函數與套裝模組</vt:lpstr>
      <vt:lpstr>PowerPoint 簡報</vt:lpstr>
      <vt:lpstr>算術  相關函數與模組</vt:lpstr>
      <vt:lpstr>PowerPoint 簡報</vt:lpstr>
      <vt:lpstr>PowerPoint 簡報</vt:lpstr>
      <vt:lpstr>PowerPoint 簡報</vt:lpstr>
      <vt:lpstr>練習:</vt:lpstr>
      <vt:lpstr>random 亂數</vt:lpstr>
      <vt:lpstr>練習: 設計 poker.py, 裡面提供 shuffle(): 洗牌, 洗牌後形成一個字串cardString如: "A01C11D08D02. . . . . ",代表52組符號; 提供 getCard():從前面抽一張牌, 每次呼叫會傳回 撲克牌的52張牌中的一張   ♠Spades :      A1, A2, . . . ,  A13 ♣Clubs :        C1, C2, . . . , C13 ♦Diamonds :D1, D2, . . . ,  D13 ♥ Hearts:      H1, H2, . . . , H13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import / Module / Package</vt:lpstr>
      <vt:lpstr>PowerPoint 簡報</vt:lpstr>
      <vt:lpstr>package:</vt:lpstr>
      <vt:lpstr>package 入口的設計: __name__</vt:lpstr>
      <vt:lpstr>PowerPoint 簡報</vt:lpstr>
      <vt:lpstr>PowerPoint 簡報</vt:lpstr>
      <vt:lpstr>進階閱讀</vt:lpstr>
      <vt:lpstr>@decorator –函數裝飾器/或函數包裝器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SQLite in Android</dc:title>
  <dc:creator>Clark Yeh</dc:creator>
  <cp:lastModifiedBy>Clark Yeh</cp:lastModifiedBy>
  <cp:revision>574</cp:revision>
  <dcterms:created xsi:type="dcterms:W3CDTF">2019-03-09T08:50:44Z</dcterms:created>
  <dcterms:modified xsi:type="dcterms:W3CDTF">2021-03-02T10:36:47Z</dcterms:modified>
</cp:coreProperties>
</file>