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8" r:id="rId2"/>
    <p:sldId id="257" r:id="rId3"/>
    <p:sldId id="278" r:id="rId4"/>
    <p:sldId id="258" r:id="rId5"/>
    <p:sldId id="259" r:id="rId6"/>
    <p:sldId id="261" r:id="rId7"/>
    <p:sldId id="262" r:id="rId8"/>
    <p:sldId id="263" r:id="rId9"/>
    <p:sldId id="307" r:id="rId10"/>
    <p:sldId id="264" r:id="rId11"/>
    <p:sldId id="265" r:id="rId12"/>
    <p:sldId id="277" r:id="rId13"/>
    <p:sldId id="260" r:id="rId14"/>
    <p:sldId id="266" r:id="rId15"/>
    <p:sldId id="267" r:id="rId16"/>
    <p:sldId id="268" r:id="rId17"/>
    <p:sldId id="294" r:id="rId18"/>
    <p:sldId id="269" r:id="rId19"/>
    <p:sldId id="276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79" r:id="rId28"/>
    <p:sldId id="281" r:id="rId29"/>
    <p:sldId id="282" r:id="rId30"/>
    <p:sldId id="283" r:id="rId31"/>
    <p:sldId id="284" r:id="rId32"/>
    <p:sldId id="293" r:id="rId33"/>
    <p:sldId id="287" r:id="rId34"/>
    <p:sldId id="288" r:id="rId35"/>
    <p:sldId id="289" r:id="rId36"/>
    <p:sldId id="290" r:id="rId37"/>
    <p:sldId id="291" r:id="rId38"/>
    <p:sldId id="292" r:id="rId39"/>
    <p:sldId id="285" r:id="rId40"/>
    <p:sldId id="286" r:id="rId41"/>
    <p:sldId id="295" r:id="rId42"/>
    <p:sldId id="309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C0768-1D46-485F-B49D-EB69D84C1D4C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AE0015A-E4F6-4C8E-AE07-E7D1EE0912B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5FF0AF1-CAE8-4E9D-8329-E539083FB573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12.xml"/><Relationship Id="rId7" Type="http://schemas.openxmlformats.org/officeDocument/2006/relationships/slide" Target="slide3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3.xml"/><Relationship Id="rId5" Type="http://schemas.openxmlformats.org/officeDocument/2006/relationships/slide" Target="slide28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6CBB0-C046-4B84-9BBE-69863B6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15" y="2452007"/>
            <a:ext cx="3127310" cy="791871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</a:rPr>
              <a:t>Python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6F92E-1D75-4429-A533-07BDD439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049" y="3250034"/>
            <a:ext cx="3881535" cy="702971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通用容器複習</a:t>
            </a:r>
          </a:p>
        </p:txBody>
      </p:sp>
    </p:spTree>
    <p:extLst>
      <p:ext uri="{BB962C8B-B14F-4D97-AF65-F5344CB8AC3E}">
        <p14:creationId xmlns:p14="http://schemas.microsoft.com/office/powerpoint/2010/main" val="3046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53409" y="280065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常用字串函數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續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字串左右空白處理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32391" y="1212410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string = " hello, Clark  "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print(".string:","\\" +   string + "\\" 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strim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lstrim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rstrim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19" y="3388462"/>
            <a:ext cx="7375544" cy="2023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5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53409" y="280065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常用字串函數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續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字串轉為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List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53409" y="1159800"/>
            <a:ext cx="6096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"123/456/ABC/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abc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20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"/"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sep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94" y="386644"/>
            <a:ext cx="4575655" cy="1714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94" y="2206400"/>
            <a:ext cx="3171825" cy="171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409" y="2997570"/>
            <a:ext cx="60960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"Who care about politics ! ".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994" y="4517508"/>
            <a:ext cx="3505200" cy="1714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3409" y="4679177"/>
            <a:ext cx="6096000" cy="1015663"/>
          </a:xfrm>
          <a:prstGeom prst="rect">
            <a:avLst/>
          </a:prstGeom>
          <a:solidFill>
            <a:srgbClr val="FFFF99">
              <a:alpha val="14118"/>
            </a:srgb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"Who care about politics ! ".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0):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49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98229" y="1931654"/>
            <a:ext cx="2998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- </a:t>
            </a:r>
            <a:r>
              <a:rPr lang="zh-TW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清單  </a:t>
            </a:r>
            <a:endParaRPr lang="en-US" altLang="zh-TW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3729" y="2903969"/>
            <a:ext cx="477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Array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來實現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TW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zh-TW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的資料型態必須全部一樣</a:t>
            </a:r>
          </a:p>
        </p:txBody>
      </p:sp>
    </p:spTree>
    <p:extLst>
      <p:ext uri="{BB962C8B-B14F-4D97-AF65-F5344CB8AC3E}">
        <p14:creationId xmlns:p14="http://schemas.microsoft.com/office/powerpoint/2010/main" val="30430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06302" y="726633"/>
            <a:ext cx="10515600" cy="67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-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清單   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54372" y="1935126"/>
            <a:ext cx="90692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[</a:t>
            </a:r>
            <a:r>
              <a:rPr lang="zh-TW" altLang="en-US" sz="2800" dirty="0"/>
              <a:t>元素</a:t>
            </a:r>
            <a:r>
              <a:rPr lang="en-US" altLang="zh-TW" sz="2800" dirty="0"/>
              <a:t>]</a:t>
            </a:r>
            <a:r>
              <a:rPr lang="zh-TW" altLang="en-US" sz="2800" dirty="0"/>
              <a:t>可以有不同的資料型態</a:t>
            </a:r>
            <a:r>
              <a:rPr lang="en-US" altLang="zh-TW" sz="2800" dirty="0"/>
              <a:t>, </a:t>
            </a:r>
            <a:r>
              <a:rPr lang="zh-TW" altLang="en-US" sz="2800" dirty="0"/>
              <a:t>元素的內容也可以是</a:t>
            </a:r>
            <a:r>
              <a:rPr lang="en-US" altLang="zh-TW" sz="2800" dirty="0"/>
              <a:t>List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TW" altLang="en-US" sz="2800" dirty="0"/>
              <a:t>元素內容可以編修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Listx</a:t>
            </a:r>
            <a:r>
              <a:rPr lang="en-US" altLang="zh-TW" sz="2800" dirty="0"/>
              <a:t> = list()</a:t>
            </a:r>
            <a:r>
              <a:rPr lang="zh-TW" altLang="en-US" sz="2800" dirty="0"/>
              <a:t> </a:t>
            </a:r>
            <a:r>
              <a:rPr lang="en-US" altLang="zh-TW" sz="2800" dirty="0"/>
              <a:t>#</a:t>
            </a:r>
            <a:r>
              <a:rPr lang="zh-TW" altLang="en-US" sz="2800" dirty="0"/>
              <a:t>同 </a:t>
            </a:r>
            <a:r>
              <a:rPr lang="en-US" altLang="zh-TW" sz="2800" dirty="0" err="1"/>
              <a:t>Listx</a:t>
            </a:r>
            <a:r>
              <a:rPr lang="en-US" altLang="zh-TW" sz="2800" dirty="0"/>
              <a:t> = [] </a:t>
            </a:r>
            <a:r>
              <a:rPr lang="zh-TW" altLang="en-US" sz="2800" dirty="0"/>
              <a:t> 都是</a:t>
            </a:r>
            <a:r>
              <a:rPr lang="en-US" altLang="zh-TW" sz="2800" dirty="0"/>
              <a:t> </a:t>
            </a:r>
            <a:r>
              <a:rPr lang="zh-TW" altLang="en-US" sz="2800" dirty="0"/>
              <a:t>建立空清單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Listx</a:t>
            </a:r>
            <a:r>
              <a:rPr lang="en-US" altLang="zh-TW" sz="2800" dirty="0"/>
              <a:t> = list([1,2,3])  </a:t>
            </a:r>
            <a:r>
              <a:rPr lang="zh-TW" altLang="en-US" sz="2800" dirty="0"/>
              <a:t>同  </a:t>
            </a:r>
            <a:r>
              <a:rPr lang="en-US" altLang="zh-TW" sz="2800" dirty="0" err="1"/>
              <a:t>Listx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[1,2,3]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Listx</a:t>
            </a:r>
            <a:r>
              <a:rPr lang="en-US" altLang="zh-TW" sz="2800" dirty="0"/>
              <a:t> = [ [1,2,'A'], [['A','B',100],200], 300]</a:t>
            </a:r>
            <a:endParaRPr lang="zh-TW" altLang="en-US" sz="2800" dirty="0"/>
          </a:p>
        </p:txBody>
      </p:sp>
      <p:sp>
        <p:nvSpPr>
          <p:cNvPr id="5" name="矩形圖說文字 4"/>
          <p:cNvSpPr/>
          <p:nvPr/>
        </p:nvSpPr>
        <p:spPr>
          <a:xfrm>
            <a:off x="3242929" y="4508205"/>
            <a:ext cx="1116419" cy="489097"/>
          </a:xfrm>
          <a:prstGeom prst="wedgeRectCallout">
            <a:avLst>
              <a:gd name="adj1" fmla="val -12559"/>
              <a:gd name="adj2" fmla="val -137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Listx</a:t>
            </a:r>
            <a:r>
              <a:rPr lang="en-US" altLang="zh-TW" dirty="0"/>
              <a:t>[0][0]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692502" y="4511504"/>
            <a:ext cx="1378689" cy="489097"/>
          </a:xfrm>
          <a:prstGeom prst="wedgeRectCallout">
            <a:avLst>
              <a:gd name="adj1" fmla="val -12559"/>
              <a:gd name="adj2" fmla="val -137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Listx</a:t>
            </a:r>
            <a:r>
              <a:rPr lang="en-US" altLang="zh-TW" dirty="0"/>
              <a:t>[1][0][0]</a:t>
            </a:r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6352807" y="4508205"/>
            <a:ext cx="1378689" cy="489097"/>
          </a:xfrm>
          <a:prstGeom prst="wedgeRectCallout">
            <a:avLst>
              <a:gd name="adj1" fmla="val -12559"/>
              <a:gd name="adj2" fmla="val -137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Listx</a:t>
            </a:r>
            <a:r>
              <a:rPr lang="en-US" altLang="zh-TW" dirty="0"/>
              <a:t>[0][0][0]</a:t>
            </a:r>
            <a:endParaRPr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7861004" y="4508205"/>
            <a:ext cx="1116419" cy="489097"/>
          </a:xfrm>
          <a:prstGeom prst="wedgeRectCallout">
            <a:avLst>
              <a:gd name="adj1" fmla="val -50654"/>
              <a:gd name="adj2" fmla="val -137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Listx</a:t>
            </a:r>
            <a:r>
              <a:rPr lang="en-US" altLang="zh-TW" dirty="0"/>
              <a:t>[2]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59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-13271"/>
            <a:ext cx="10515600" cy="67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append, extend, insert, remove, del, *, +, in, :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187" y="447073"/>
            <a:ext cx="9571073" cy="4582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= [ [1,2,'A'], [['A','B',100],200], 300]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Listx.append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('400');print(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Listx.</a:t>
            </a:r>
            <a:r>
              <a:rPr lang="en-US" altLang="zh-TW" sz="1400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append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(['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x','y','z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']);print(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掛上一項在最後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['</a:t>
            </a:r>
            <a:r>
              <a:rPr lang="en-US" altLang="zh-TW" sz="1400" dirty="0" err="1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x','y','z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'] 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為一項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掛在最後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Listx.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extend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(['x1','y1','z1']); 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 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插入多項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['x1','y1','z1']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變 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項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[0]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= "Updated";   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更改單項的內容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Listx.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,"Inserted");print(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插入一項在第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項之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前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Listx.</a:t>
            </a:r>
            <a:r>
              <a:rPr lang="en-US" altLang="zh-TW" sz="1400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remove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300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); 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 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 = 300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的項目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del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[0]; 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刪除第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[999, 888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 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兩 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 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前後串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與 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extend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一樣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print([1,2,3] </a:t>
            </a:r>
            <a:r>
              <a:rPr lang="en-US" altLang="zh-TW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2) # list 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再重複一遍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print("[0,1,2,3,4,5,6][1</a:t>
            </a:r>
            <a:r>
              <a:rPr lang="en-US" altLang="zh-TW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4]=&gt;", [0,1,2,3,4,5,6][1:4])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取第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項到第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(4-1)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項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print(8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[1,2,3])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#False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('Hello'); print(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字串轉為清單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15" y="4446586"/>
            <a:ext cx="7354186" cy="24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7842" y="1411943"/>
            <a:ext cx="7169888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:4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])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0,1,2,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</a:t>
            </a:r>
          </a:p>
          <a:p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[:4] = "Clark"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Hell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Clark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取代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所以應成為 </a:t>
            </a:r>
            <a:r>
              <a:rPr lang="en-US" altLang="zh-TW" dirty="0" err="1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Clarko</a:t>
            </a:r>
            <a:endParaRPr lang="en-US" altLang="zh-TW" dirty="0">
              <a:solidFill>
                <a:srgbClr val="0070C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[3:0] = "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We";print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在第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項前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插入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We</a:t>
            </a:r>
          </a:p>
          <a:p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[2:4] = [] ; print(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Listx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2..3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拿掉</a:t>
            </a:r>
          </a:p>
          <a:p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= [2,1,4,3,5]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print("{}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清單長度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".format(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print("{}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最大項目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".format(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.sort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print("{}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sort".format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print("{}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sum".format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pos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content in 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numList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0):</a:t>
            </a:r>
          </a:p>
          <a:p>
            <a:r>
              <a:rPr lang="fr-FR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   print("</a:t>
            </a:r>
            <a:r>
              <a:rPr lang="zh-TW" altLang="fr-FR" dirty="0">
                <a:latin typeface="細明體" panose="02020509000000000000" pitchFamily="49" charset="-120"/>
                <a:ea typeface="細明體" panose="02020509000000000000" pitchFamily="49" charset="-120"/>
              </a:rPr>
              <a:t>位置</a:t>
            </a:r>
            <a:r>
              <a:rPr lang="fr-FR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{0}:{1}".format(pos, content))</a:t>
            </a:r>
          </a:p>
          <a:p>
            <a:endParaRPr lang="fr-FR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71" y="2796363"/>
            <a:ext cx="5836496" cy="333862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77187"/>
            <a:ext cx="10515600" cy="67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insert,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sum, sort,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subList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71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2029" y="1284078"/>
            <a:ext cx="1173528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Welcome to my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house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'l'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'l'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分隔形成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Welcome to my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house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用空白分隔形成</a:t>
            </a:r>
            <a:r>
              <a:rPr lang="en-US" altLang="zh-TW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List, 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比較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list(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字串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字母當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strList.reverse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():print(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strList.reverse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strList.pop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());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傳回並刪除最後一項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strList.pop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(1));print(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傳回並刪除第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項</a:t>
            </a:r>
          </a:p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Linex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Line0\nLine1\nLine2\nLine3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一列當一元素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strLine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Linex</a:t>
            </a:r>
            <a:r>
              <a:rPr lang="en-US" altLang="zh-TW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.splitlines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strLine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23" y="3905406"/>
            <a:ext cx="5898277" cy="224021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259954"/>
            <a:ext cx="10515600" cy="67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split(), pop, reverse,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splitline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30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043" y="901838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練習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zh-TW" altLang="en-US" dirty="0"/>
              <a:t>大數相加</a:t>
            </a:r>
            <a:br>
              <a:rPr lang="en-US" altLang="zh-TW" dirty="0"/>
            </a:br>
            <a:r>
              <a:rPr lang="zh-TW" altLang="en-US" dirty="0"/>
              <a:t>           </a:t>
            </a:r>
            <a:r>
              <a:rPr lang="zh-TW" altLang="en-US" sz="2400" dirty="0"/>
              <a:t>計算</a:t>
            </a:r>
            <a:r>
              <a:rPr lang="en-US" altLang="zh-TW" sz="2400" dirty="0"/>
              <a:t>9........9(20</a:t>
            </a:r>
            <a:r>
              <a:rPr lang="zh-TW" altLang="en-US" sz="2400" dirty="0"/>
              <a:t>個</a:t>
            </a:r>
            <a:r>
              <a:rPr lang="en-US" altLang="zh-TW" sz="2400" dirty="0"/>
              <a:t>9) + 1....1(10</a:t>
            </a:r>
            <a:r>
              <a:rPr lang="zh-TW" altLang="en-US" sz="2400" dirty="0"/>
              <a:t>個</a:t>
            </a:r>
            <a:r>
              <a:rPr lang="en-US" altLang="zh-TW" sz="2400" dirty="0"/>
              <a:t>1)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16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6567" y="489097"/>
            <a:ext cx="11390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3366FF"/>
                </a:solidFill>
              </a:rPr>
              <a:t>練習</a:t>
            </a:r>
            <a:r>
              <a:rPr lang="en-US" altLang="zh-TW" sz="2400" dirty="0">
                <a:solidFill>
                  <a:srgbClr val="3366FF"/>
                </a:solidFill>
              </a:rPr>
              <a:t>:</a:t>
            </a:r>
            <a:r>
              <a:rPr lang="zh-TW" altLang="en-US" sz="2400" dirty="0">
                <a:solidFill>
                  <a:srgbClr val="3366FF"/>
                </a:solidFill>
              </a:rPr>
              <a:t> </a:t>
            </a:r>
            <a:r>
              <a:rPr lang="zh-TW" altLang="en-US" dirty="0"/>
              <a:t>用亂數洗牌</a:t>
            </a:r>
            <a:r>
              <a:rPr lang="en-US" altLang="zh-TW" dirty="0"/>
              <a:t>,</a:t>
            </a:r>
            <a:r>
              <a:rPr lang="zh-TW" altLang="en-US" dirty="0"/>
              <a:t>  每產生一張牌就先檢查是與放在</a:t>
            </a:r>
            <a:r>
              <a:rPr lang="en-US" altLang="zh-TW" dirty="0" err="1"/>
              <a:t>listA</a:t>
            </a:r>
            <a:r>
              <a:rPr lang="zh-TW" altLang="en-US" dirty="0"/>
              <a:t>者重複</a:t>
            </a:r>
            <a:r>
              <a:rPr lang="en-US" altLang="zh-TW" dirty="0"/>
              <a:t>, 52</a:t>
            </a:r>
            <a:r>
              <a:rPr lang="zh-TW" altLang="en-US" dirty="0"/>
              <a:t>張撲克牌洗好後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 開始抽牌</a:t>
            </a:r>
            <a:r>
              <a:rPr lang="en-US" altLang="zh-TW" dirty="0"/>
              <a:t>, </a:t>
            </a:r>
            <a:r>
              <a:rPr lang="zh-TW" altLang="en-US" dirty="0"/>
              <a:t>每次從</a:t>
            </a:r>
            <a:r>
              <a:rPr lang="en-US" altLang="zh-TW" dirty="0" err="1"/>
              <a:t>listA</a:t>
            </a:r>
            <a:r>
              <a:rPr lang="zh-TW" altLang="en-US" dirty="0"/>
              <a:t>最前面抽出</a:t>
            </a:r>
            <a:r>
              <a:rPr lang="en-US" altLang="zh-TW" dirty="0"/>
              <a:t>(index=0),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抽出後放到</a:t>
            </a:r>
            <a:r>
              <a:rPr lang="en-US" altLang="zh-TW" dirty="0" err="1"/>
              <a:t>listB</a:t>
            </a:r>
            <a:endParaRPr lang="en-US" altLang="zh-TW" dirty="0"/>
          </a:p>
          <a:p>
            <a:r>
              <a:rPr lang="zh-TW" altLang="en-US" dirty="0"/>
              <a:t>最後從</a:t>
            </a:r>
            <a:r>
              <a:rPr lang="en-US" altLang="zh-TW" dirty="0" err="1"/>
              <a:t>listB</a:t>
            </a:r>
            <a:r>
              <a:rPr lang="zh-TW" altLang="en-US" dirty="0"/>
              <a:t>將抽到的牌全部倒出來</a:t>
            </a:r>
          </a:p>
        </p:txBody>
      </p:sp>
      <p:sp>
        <p:nvSpPr>
          <p:cNvPr id="7" name="向右箭號 6"/>
          <p:cNvSpPr/>
          <p:nvPr/>
        </p:nvSpPr>
        <p:spPr>
          <a:xfrm rot="1765611">
            <a:off x="1095152" y="2519916"/>
            <a:ext cx="2509285" cy="112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Random</a:t>
            </a:r>
            <a:r>
              <a:rPr lang="en-US" altLang="zh-TW" dirty="0"/>
              <a:t>('D','C','S','H'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9644419">
            <a:off x="1190844" y="4501116"/>
            <a:ext cx="2509285" cy="112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Random</a:t>
            </a:r>
            <a:r>
              <a:rPr lang="en-US" altLang="zh-TW" dirty="0"/>
              <a:t>(1,2,...,13)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08475" y="3189768"/>
            <a:ext cx="1488558" cy="17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D1,..,D13</a:t>
            </a:r>
          </a:p>
          <a:p>
            <a:pPr algn="ctr"/>
            <a:r>
              <a:rPr lang="en-US" altLang="zh-TW" dirty="0"/>
              <a:t>C1,..,C13</a:t>
            </a:r>
          </a:p>
          <a:p>
            <a:pPr algn="ctr"/>
            <a:r>
              <a:rPr lang="en-US" altLang="zh-TW" dirty="0"/>
              <a:t>H1,..,H13</a:t>
            </a:r>
          </a:p>
          <a:p>
            <a:pPr algn="ctr"/>
            <a:r>
              <a:rPr lang="en-US" altLang="zh-TW" dirty="0"/>
              <a:t>S1,..,S13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29882" y="3104707"/>
            <a:ext cx="8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</a:rPr>
              <a:t>listA</a:t>
            </a:r>
            <a:r>
              <a:rPr lang="en-US" altLang="zh-TW" dirty="0">
                <a:solidFill>
                  <a:srgbClr val="FFFF00"/>
                </a:solidFill>
              </a:rPr>
              <a:t>[0]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29882" y="4653148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listA</a:t>
            </a:r>
            <a:r>
              <a:rPr lang="en-US" altLang="zh-TW" dirty="0"/>
              <a:t>[51]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5699409" y="3083441"/>
            <a:ext cx="882860" cy="528889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pop()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10901"/>
              </p:ext>
            </p:extLst>
          </p:nvPr>
        </p:nvGraphicFramePr>
        <p:xfrm>
          <a:off x="6903676" y="2824348"/>
          <a:ext cx="9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85058448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289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506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80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317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65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0465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048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763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832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7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4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95670" y="25235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–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元組</a:t>
            </a:r>
          </a:p>
        </p:txBody>
      </p:sp>
    </p:spTree>
    <p:extLst>
      <p:ext uri="{BB962C8B-B14F-4D97-AF65-F5344CB8AC3E}">
        <p14:creationId xmlns:p14="http://schemas.microsoft.com/office/powerpoint/2010/main" val="203758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idx="1"/>
          </p:nvPr>
        </p:nvSpPr>
        <p:spPr>
          <a:xfrm>
            <a:off x="0" y="0"/>
            <a:ext cx="1380931" cy="6858000"/>
          </a:xfrm>
          <a:solidFill>
            <a:schemeClr val="accent5"/>
          </a:solidFill>
        </p:spPr>
        <p:txBody>
          <a:bodyPr vert="horz"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</a:t>
            </a: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</a:t>
            </a:r>
            <a:endParaRPr lang="en-US" altLang="zh-TW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57365" y="-74210"/>
            <a:ext cx="4077270" cy="6740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</a:t>
            </a:r>
            <a:r>
              <a:rPr lang="en-US" altLang="zh-TW" sz="3200" dirty="0">
                <a:solidFill>
                  <a:srgbClr val="002060"/>
                </a:solidFill>
              </a:rPr>
              <a:t>  "</a:t>
            </a:r>
            <a:r>
              <a:rPr lang="zh-TW" altLang="en-US" sz="3200" dirty="0">
                <a:solidFill>
                  <a:srgbClr val="002060"/>
                </a:solidFill>
              </a:rPr>
              <a:t> </a:t>
            </a:r>
            <a:r>
              <a:rPr lang="en-US" altLang="zh-TW" sz="3200" dirty="0">
                <a:solidFill>
                  <a:srgbClr val="002060"/>
                </a:solidFill>
              </a:rPr>
              <a:t>",  '</a:t>
            </a:r>
            <a:r>
              <a:rPr lang="zh-TW" altLang="en-US" sz="3200" dirty="0">
                <a:solidFill>
                  <a:srgbClr val="002060"/>
                </a:solidFill>
              </a:rPr>
              <a:t> </a:t>
            </a:r>
            <a:r>
              <a:rPr lang="en-US" altLang="zh-TW" sz="3200" dirty="0">
                <a:solidFill>
                  <a:srgbClr val="002060"/>
                </a:solidFill>
              </a:rPr>
              <a:t>'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</a:t>
            </a:r>
            <a:r>
              <a:rPr lang="zh-TW" altLang="en-US" sz="3200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</a:t>
            </a:r>
            <a:r>
              <a:rPr lang="en-US" altLang="zh-TW" sz="3200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zh-TW" altLang="en-US" sz="3200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]</a:t>
            </a:r>
            <a:endParaRPr lang="en-US" altLang="zh-TW" sz="3200" dirty="0">
              <a:solidFill>
                <a:srgbClr val="002060"/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 </a:t>
            </a:r>
            <a:r>
              <a:rPr lang="zh-TW" altLang="en-US" sz="32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</a:t>
            </a:r>
            <a:r>
              <a:rPr lang="en-US" altLang="zh-TW" sz="32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sz="32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altLang="zh-TW" sz="3200" dirty="0">
                <a:solidFill>
                  <a:srgbClr val="00206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zh-TW" sz="3200" dirty="0">
              <a:solidFill>
                <a:srgbClr val="002060"/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 {</a:t>
            </a:r>
            <a:r>
              <a:rPr lang="zh-TW" altLang="en-US" sz="3200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3200" dirty="0">
                <a:solidFill>
                  <a:srgbClr val="00206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}</a:t>
            </a:r>
            <a:endParaRPr lang="en-US" altLang="zh-TW" sz="3200" dirty="0">
              <a:solidFill>
                <a:srgbClr val="002060"/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</a:t>
            </a:r>
            <a:r>
              <a:rPr lang="zh-TW" altLang="en-US" sz="3200" dirty="0">
                <a:solidFill>
                  <a:srgbClr val="00206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</a:t>
            </a:r>
            <a:r>
              <a:rPr lang="en-US" altLang="zh-TW" sz="3200" dirty="0">
                <a:solidFill>
                  <a:srgbClr val="00206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  }</a:t>
            </a:r>
            <a:endParaRPr lang="en-US" altLang="zh-TW" sz="3200" dirty="0">
              <a:solidFill>
                <a:srgbClr val="002060"/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rgbClr val="00206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endParaRPr lang="en-US" altLang="zh-TW" sz="3200" dirty="0">
              <a:solidFill>
                <a:srgbClr val="002060"/>
              </a:solidFill>
            </a:endParaRPr>
          </a:p>
          <a:p>
            <a:pPr marL="1028700" lvl="1" indent="-5715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使用</a:t>
            </a:r>
            <a:r>
              <a:rPr lang="en-US" altLang="zh-TW" sz="2800" dirty="0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zh-TW" altLang="en-US" sz="2800" dirty="0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建矩陣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1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–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元組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456120" y="1924492"/>
            <a:ext cx="9069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627063">
              <a:lnSpc>
                <a:spcPct val="150000"/>
              </a:lnSpc>
            </a:pPr>
            <a:r>
              <a:rPr lang="en-US" altLang="zh-TW" sz="2400" dirty="0"/>
              <a:t>-</a:t>
            </a:r>
            <a:r>
              <a:rPr lang="zh-TW" altLang="en-US" sz="2400" dirty="0"/>
              <a:t> </a:t>
            </a:r>
            <a:r>
              <a:rPr lang="en-US" altLang="zh-TW" sz="2400" dirty="0" err="1"/>
              <a:t>readonly</a:t>
            </a:r>
            <a:r>
              <a:rPr lang="en-US" altLang="zh-TW" sz="2400" dirty="0"/>
              <a:t>, </a:t>
            </a:r>
            <a:r>
              <a:rPr lang="zh-TW" altLang="en-US" sz="2400" dirty="0"/>
              <a:t>一經設定就不可改</a:t>
            </a:r>
            <a:r>
              <a:rPr lang="en-US" altLang="zh-TW" sz="2400" dirty="0"/>
              <a:t>, </a:t>
            </a:r>
            <a:r>
              <a:rPr lang="zh-TW" altLang="en-US" sz="2400" dirty="0"/>
              <a:t>所以不會像</a:t>
            </a:r>
            <a:r>
              <a:rPr lang="en-US" altLang="zh-TW" sz="2400" dirty="0"/>
              <a:t>list</a:t>
            </a:r>
            <a:r>
              <a:rPr lang="zh-TW" altLang="en-US" sz="2400" dirty="0"/>
              <a:t>有</a:t>
            </a:r>
            <a:r>
              <a:rPr lang="en-US" altLang="zh-TW" sz="2400" dirty="0"/>
              <a:t>insert, del, remove, sort(), pop()</a:t>
            </a:r>
            <a:r>
              <a:rPr lang="zh-TW" altLang="en-US" sz="2400" dirty="0"/>
              <a:t>等函數</a:t>
            </a:r>
            <a:r>
              <a:rPr lang="en-US" altLang="zh-TW" sz="2400" dirty="0"/>
              <a:t>, </a:t>
            </a:r>
            <a:r>
              <a:rPr lang="zh-TW" altLang="en-US" sz="2400" dirty="0"/>
              <a:t>除此</a:t>
            </a:r>
            <a:r>
              <a:rPr lang="en-US" altLang="zh-TW" sz="2400" dirty="0"/>
              <a:t>, </a:t>
            </a:r>
            <a:r>
              <a:rPr lang="zh-TW" altLang="en-US" sz="2400" dirty="0"/>
              <a:t>本質是</a:t>
            </a:r>
            <a:r>
              <a:rPr lang="en-US" altLang="zh-TW" sz="2400" dirty="0"/>
              <a:t>list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- </a:t>
            </a:r>
            <a:r>
              <a:rPr lang="zh-TW" altLang="en-US" sz="2400" dirty="0"/>
              <a:t>當成</a:t>
            </a:r>
            <a:r>
              <a:rPr lang="en-US" altLang="zh-TW" sz="2400" dirty="0"/>
              <a:t>dictionary</a:t>
            </a:r>
            <a:r>
              <a:rPr lang="zh-TW" altLang="en-US" sz="2400" dirty="0"/>
              <a:t>的</a:t>
            </a:r>
            <a:r>
              <a:rPr lang="en-US" altLang="zh-TW" sz="2400" dirty="0"/>
              <a:t>key</a:t>
            </a:r>
            <a:r>
              <a:rPr lang="zh-TW" altLang="en-US" sz="2400" dirty="0"/>
              <a:t>最恰當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- </a:t>
            </a:r>
            <a:r>
              <a:rPr lang="zh-TW" altLang="en-US" sz="2400" dirty="0"/>
              <a:t>用</a:t>
            </a:r>
            <a:r>
              <a:rPr lang="en-US" altLang="zh-TW" sz="2400" dirty="0"/>
              <a:t>(   )</a:t>
            </a:r>
            <a:r>
              <a:rPr lang="zh-TW" altLang="en-US" sz="2400" dirty="0"/>
              <a:t>前後刮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- </a:t>
            </a:r>
            <a:r>
              <a:rPr lang="zh-TW" altLang="en-US" sz="2400" dirty="0"/>
              <a:t>用 </a:t>
            </a:r>
            <a:r>
              <a:rPr lang="en-US" altLang="zh-TW" sz="2400" dirty="0"/>
              <a:t>, </a:t>
            </a:r>
            <a:r>
              <a:rPr lang="zh-TW" altLang="en-US" sz="2400" dirty="0"/>
              <a:t>分隔項目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- </a:t>
            </a:r>
            <a:r>
              <a:rPr lang="zh-TW" altLang="en-US" sz="2400" dirty="0"/>
              <a:t>項目可以是不同資料型態</a:t>
            </a:r>
            <a:r>
              <a:rPr lang="en-US" altLang="zh-TW" sz="2400" dirty="0"/>
              <a:t>, </a:t>
            </a:r>
            <a:r>
              <a:rPr lang="zh-TW" altLang="en-US" sz="2400" dirty="0"/>
              <a:t>同 </a:t>
            </a:r>
            <a:r>
              <a:rPr lang="en-US" altLang="zh-TW" sz="2400" dirty="0"/>
              <a:t>list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415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48" y="699561"/>
            <a:ext cx="6593959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Ex:tp1 =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; print(tp1)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tp1 =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tuple()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; print(tp1)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tp2 =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(1,2,3)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; print(tp2)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tp3 = tuple(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123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); print(tp3)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將字串依字元數量產生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的項目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tp3 = tuple("1,2,3"); print(tp3)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字串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依字元數量產生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的項目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算一項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tp4 =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[1,2,3]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); print(tp4)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轉為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#tp5 = tuple([1,2,3],[4,5,6]); print(tp5) #tuple()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只能有一個參數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print("tp4={0}, tp4[2]={1}".format(tp4,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tp4[2]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tp6 = ([1,2,3],['A','B'], 100, 100.02)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content in 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(tp6, 0):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content)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51" y="1292852"/>
            <a:ext cx="4813218" cy="32047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>
            <a:off x="6411433" y="2222480"/>
            <a:ext cx="817818" cy="211766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6411433" y="2605335"/>
            <a:ext cx="701748" cy="444436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6295363" y="2839296"/>
            <a:ext cx="891358" cy="97156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flipV="1">
            <a:off x="5847907" y="3195338"/>
            <a:ext cx="3359888" cy="1925427"/>
          </a:xfrm>
          <a:prstGeom prst="bentConnector3">
            <a:avLst>
              <a:gd name="adj1" fmla="val 99367"/>
            </a:avLst>
          </a:prstGeom>
          <a:ln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98473" y="-61531"/>
            <a:ext cx="10515600" cy="874505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zh-TW" sz="2400" dirty="0"/>
              <a:t>list to tuple, string to tuple, enumerate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342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341646"/>
            <a:ext cx="7992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      </a:t>
            </a:r>
            <a:r>
              <a:rPr lang="zh-TW" altLang="en-US" sz="2400" dirty="0"/>
              <a:t>字串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/>
              <a:t> </a:t>
            </a:r>
            <a:r>
              <a:rPr lang="zh-TW" altLang="en-US" sz="2400" dirty="0"/>
              <a:t>字元</a:t>
            </a:r>
            <a:r>
              <a:rPr lang="en-US" altLang="zh-TW" sz="2400" dirty="0"/>
              <a:t>tuple,   tuple, [list]</a:t>
            </a:r>
            <a:r>
              <a:rPr lang="zh-TW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 tuple</a:t>
            </a:r>
            <a:r>
              <a:rPr lang="zh-TW" altLang="en-US" sz="32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65895" y="1105533"/>
            <a:ext cx="768725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 Love MAX One"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空白也算一項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一個字元算一項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(0,len(tp1)):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print(tp1[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],end=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'-'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(tp1)-1, -1,-1):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print(tp1[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 end=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'-'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87" y="3793883"/>
            <a:ext cx="8398819" cy="1788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676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60" y="4344690"/>
            <a:ext cx="8551859" cy="18693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8473" y="972548"/>
            <a:ext cx="11178363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tp1 =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("I Love ") #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空白也算一項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0070C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一個字元算一項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tp2 = tuple("Apple Lite") #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空白也算一項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一個字元算一項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print("tp1:", tp1)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print("tp2:", tp2)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print("tp1+tp2:", tp1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tp2)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print("tp1 * 2:", tp1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print("L in tp2:", "L"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 tp2)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print("tp2 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內容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(tp2):" + 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(tp2))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與字串相串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895" y="341646"/>
            <a:ext cx="4117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</a:t>
            </a:r>
            <a:r>
              <a:rPr lang="zh-TW" altLang="en-US" sz="2400" dirty="0"/>
              <a:t>     </a:t>
            </a:r>
            <a:r>
              <a:rPr lang="en-US" altLang="zh-TW" sz="2400" dirty="0"/>
              <a:t>+, *,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(), in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509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341646"/>
            <a:ext cx="5291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m:n</a:t>
            </a:r>
            <a:r>
              <a:rPr lang="en-US" altLang="zh-TW" sz="2400" dirty="0"/>
              <a:t>], [:n], [n:], [n:-1]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69" y="4228713"/>
            <a:ext cx="8164380" cy="1572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614" y="1381427"/>
            <a:ext cx="9115646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"0123456789"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空白也算一項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一個字元算一項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"tp1[:4]="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tp1[:4])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:x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表示最前一個到第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個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"tp1[-1:4]="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tp1[-1:4])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-1: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不存在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"tp1[7:]="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tp1[7:])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x: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表示 第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個倒最後一個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"tp1[5:-1]="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tp1[5:-1])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#-1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表示最後一個的前一個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85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03" y="3942131"/>
            <a:ext cx="8161179" cy="18313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6306" y="923950"/>
            <a:ext cx="10101192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"0123456789"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空白也算一項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一個字元算一項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(tp1)="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(tp1))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"max(tp1)="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max(tp1)) 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"min(tp1)="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min(tp1))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"tp1.index('5')="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tp1.index(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'5'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(tp1, 0):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content, end=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5895" y="122746"/>
            <a:ext cx="7523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(), max(), min(), .index('')</a:t>
            </a:r>
            <a:r>
              <a:rPr lang="zh-TW" altLang="en-US" sz="2400" dirty="0"/>
              <a:t> </a:t>
            </a:r>
            <a:r>
              <a:rPr lang="en-US" altLang="zh-TW" sz="2400" dirty="0"/>
              <a:t>, enumerate(,)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14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9860" y="1104428"/>
            <a:ext cx="60960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getPRinfoTuple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name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"Clark"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age = 50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height=170.5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merriage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([name, age, height,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merriage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myPRinfoTuple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getPRinfoTuple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myPRinfoTuple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895" y="122746"/>
            <a:ext cx="5429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當函數的參數 或 傳回值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22" y="4011353"/>
            <a:ext cx="7097797" cy="1830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47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0875" y="830627"/>
            <a:ext cx="116426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Why Tuple: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dict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確保不能修改，</a:t>
            </a:r>
            <a:r>
              <a:rPr lang="zh-TW" altLang="en-US" sz="2400" dirty="0"/>
              <a:t>讓不同物件平安的共用</a:t>
            </a:r>
            <a:endParaRPr lang="zh-CN" alt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當函數的參數</a:t>
            </a:r>
            <a:r>
              <a:rPr lang="en-US" altLang="zh-TW" sz="2400" dirty="0"/>
              <a:t>:</a:t>
            </a:r>
            <a:r>
              <a:rPr lang="zh-CN" altLang="en-US" sz="2400" dirty="0"/>
              <a:t>函式呼叫，實際上會將順序傳入的參數先組成一個</a:t>
            </a:r>
            <a:r>
              <a:rPr lang="en-US" altLang="zh-CN" sz="2400" dirty="0"/>
              <a:t>tuple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由函數傳回多的</a:t>
            </a:r>
            <a:r>
              <a:rPr lang="zh-CN" altLang="en-US" sz="2400" dirty="0"/>
              <a:t>值</a:t>
            </a:r>
            <a:r>
              <a:rPr lang="zh-TW" altLang="en-US" sz="2400" dirty="0"/>
              <a:t>會先形成</a:t>
            </a:r>
            <a:r>
              <a:rPr lang="zh-CN" altLang="en-US" sz="2400" dirty="0"/>
              <a:t>一個</a:t>
            </a:r>
            <a:r>
              <a:rPr lang="en-US" altLang="zh-CN" sz="2400" dirty="0"/>
              <a:t>tuple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當</a:t>
            </a:r>
            <a:r>
              <a:rPr lang="en-US" altLang="zh-CN" sz="2400" dirty="0"/>
              <a:t>code</a:t>
            </a:r>
            <a:r>
              <a:rPr lang="zh-CN" altLang="en-US" sz="2400" dirty="0"/>
              <a:t>物件的參數名稱清單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free variable</a:t>
            </a:r>
            <a:r>
              <a:rPr lang="zh-CN" altLang="en-US" sz="2400" dirty="0"/>
              <a:t>名稱列表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用來當</a:t>
            </a:r>
            <a:r>
              <a:rPr lang="en-US" altLang="zh-CN" sz="2400" dirty="0" err="1"/>
              <a:t>hashable</a:t>
            </a:r>
            <a:r>
              <a:rPr lang="zh-CN" altLang="en-US" sz="2400" dirty="0"/>
              <a:t>，</a:t>
            </a:r>
            <a:r>
              <a:rPr lang="zh-TW" altLang="en-US" sz="2400" dirty="0"/>
              <a:t>用</a:t>
            </a:r>
            <a:r>
              <a:rPr lang="en-US" altLang="zh-CN" sz="2400" dirty="0"/>
              <a:t>hash</a:t>
            </a:r>
            <a:r>
              <a:rPr lang="zh-CN" altLang="en-US" sz="2400" dirty="0"/>
              <a:t>演算法與值直接對應</a:t>
            </a:r>
            <a:r>
              <a:rPr lang="en-US" altLang="zh-CN" sz="2400" dirty="0"/>
              <a:t>; </a:t>
            </a:r>
            <a:r>
              <a:rPr lang="zh-TW" altLang="en-US" sz="2400" dirty="0"/>
              <a:t>如此</a:t>
            </a:r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裡很容易用多個值的組合來做</a:t>
            </a:r>
            <a:r>
              <a:rPr lang="en-US" altLang="zh-CN" sz="2400" dirty="0"/>
              <a:t>key</a:t>
            </a:r>
            <a:r>
              <a:rPr lang="zh-CN" altLang="en-US" sz="2400" dirty="0"/>
              <a:t>生成一個</a:t>
            </a:r>
            <a:r>
              <a:rPr lang="en-US" altLang="zh-CN" sz="2400" dirty="0" err="1"/>
              <a:t>dict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1903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95670" y="25235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–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110994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9980" y="1069358"/>
            <a:ext cx="1149733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dict1 = {1:"apple",  2:100, 3:(1,2,3), 4:[1,2,3,4]}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print(dict1, end='\n\n')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en-US" altLang="zh-TW" sz="1400" dirty="0" err="1">
                <a:solidFill>
                  <a:srgbClr val="FF0000"/>
                </a:solidFill>
              </a:rPr>
              <a:t>dict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只放一個參數</a:t>
            </a:r>
            <a:r>
              <a:rPr lang="en-US" altLang="zh-TW" sz="1400" dirty="0">
                <a:solidFill>
                  <a:srgbClr val="FF0000"/>
                </a:solidFill>
              </a:rPr>
              <a:t>), </a:t>
            </a:r>
            <a:r>
              <a:rPr lang="zh-TW" altLang="en-US" sz="1400" dirty="0">
                <a:solidFill>
                  <a:srgbClr val="FF0000"/>
                </a:solidFill>
              </a:rPr>
              <a:t>下例是</a:t>
            </a:r>
            <a:r>
              <a:rPr lang="en-US" altLang="zh-TW" sz="1400" dirty="0">
                <a:solidFill>
                  <a:srgbClr val="FF0000"/>
                </a:solidFill>
              </a:rPr>
              <a:t>list[tuple],</a:t>
            </a:r>
            <a:r>
              <a:rPr lang="zh-TW" altLang="en-US" sz="1400" dirty="0">
                <a:solidFill>
                  <a:srgbClr val="FF0000"/>
                </a:solidFill>
              </a:rPr>
              <a:t>也可</a:t>
            </a:r>
            <a:r>
              <a:rPr lang="en-US" altLang="zh-TW" sz="1400" dirty="0">
                <a:solidFill>
                  <a:srgbClr val="FF0000"/>
                </a:solidFill>
              </a:rPr>
              <a:t>tuple(tuple()) 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dict2 = </a:t>
            </a:r>
            <a:r>
              <a:rPr lang="en-US" altLang="zh-TW" sz="1400" dirty="0" err="1">
                <a:solidFill>
                  <a:srgbClr val="FF0000"/>
                </a:solidFill>
              </a:rPr>
              <a:t>dict</a:t>
            </a:r>
            <a:r>
              <a:rPr lang="en-US" altLang="zh-TW" sz="1400" dirty="0"/>
              <a:t>([("</a:t>
            </a:r>
            <a:r>
              <a:rPr lang="en-US" altLang="zh-TW" sz="1400" dirty="0" err="1"/>
              <a:t>FE","Far</a:t>
            </a:r>
            <a:r>
              <a:rPr lang="en-US" altLang="zh-TW" sz="1400" dirty="0"/>
              <a:t> East"),("MI","</a:t>
            </a:r>
            <a:r>
              <a:rPr lang="zh-TW" altLang="en-US" sz="1400" dirty="0"/>
              <a:t>小米</a:t>
            </a:r>
            <a:r>
              <a:rPr lang="en-US" altLang="zh-TW" sz="1400" dirty="0"/>
              <a:t>"),("SOGO","</a:t>
            </a:r>
            <a:r>
              <a:rPr lang="zh-TW" altLang="en-US" sz="1400" dirty="0"/>
              <a:t>遠東</a:t>
            </a:r>
            <a:r>
              <a:rPr lang="en-US" altLang="zh-TW" sz="1400" dirty="0"/>
              <a:t>SOGO</a:t>
            </a:r>
            <a:r>
              <a:rPr lang="zh-TW" altLang="en-US" sz="1400" dirty="0"/>
              <a:t>百貨</a:t>
            </a:r>
            <a:r>
              <a:rPr lang="en-US" altLang="zh-TW" sz="1400" dirty="0"/>
              <a:t>"),("</a:t>
            </a:r>
            <a:r>
              <a:rPr lang="zh-TW" altLang="en-US" sz="1400" dirty="0"/>
              <a:t>中大</a:t>
            </a:r>
            <a:r>
              <a:rPr lang="en-US" altLang="zh-TW" sz="1400" dirty="0"/>
              <a:t>",('</a:t>
            </a:r>
            <a:r>
              <a:rPr lang="zh-TW" altLang="en-US" sz="1400" dirty="0"/>
              <a:t>中央</a:t>
            </a:r>
            <a:r>
              <a:rPr lang="en-US" altLang="zh-TW" sz="1400" dirty="0"/>
              <a:t>', '</a:t>
            </a:r>
            <a:r>
              <a:rPr lang="zh-TW" altLang="en-US" sz="1400" dirty="0"/>
              <a:t>中興</a:t>
            </a:r>
            <a:r>
              <a:rPr lang="en-US" altLang="zh-TW" sz="1400" dirty="0"/>
              <a:t>','</a:t>
            </a:r>
            <a:r>
              <a:rPr lang="zh-TW" altLang="en-US" sz="1400" dirty="0"/>
              <a:t>中正</a:t>
            </a:r>
            <a:r>
              <a:rPr lang="en-US" altLang="zh-TW" sz="1400" dirty="0"/>
              <a:t>'))]) print(dict2, end='\n\n')        </a:t>
            </a:r>
            <a:r>
              <a:rPr lang="en-US" altLang="zh-TW" sz="1400" dirty="0">
                <a:solidFill>
                  <a:srgbClr val="FF0000"/>
                </a:solidFill>
              </a:rPr>
              <a:t>tuple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key in dict2: #</a:t>
            </a:r>
            <a:r>
              <a:rPr lang="zh-TW" altLang="en-US" sz="1400" dirty="0"/>
              <a:t>所有的 </a:t>
            </a:r>
            <a:r>
              <a:rPr lang="en-US" altLang="zh-TW" sz="1400" dirty="0"/>
              <a:t>key,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不可使用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enumeratetyple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print(key, </a:t>
            </a:r>
            <a:r>
              <a:rPr lang="en-US" altLang="zh-TW" sz="1400" dirty="0">
                <a:solidFill>
                  <a:srgbClr val="FF0000"/>
                </a:solidFill>
              </a:rPr>
              <a:t>dict2[key]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 dict2["</a:t>
            </a:r>
            <a:r>
              <a:rPr lang="zh-TW" altLang="en-US" sz="1400" dirty="0"/>
              <a:t>中大</a:t>
            </a:r>
            <a:r>
              <a:rPr lang="en-US" altLang="zh-TW" sz="1400" dirty="0"/>
              <a:t>"][1]) </a:t>
            </a:r>
            <a:r>
              <a:rPr lang="en-US" altLang="zh-TW" sz="1400" dirty="0">
                <a:solidFill>
                  <a:srgbClr val="FF0000"/>
                </a:solidFill>
              </a:rPr>
              <a:t># dict2[3]:</a:t>
            </a:r>
            <a:r>
              <a:rPr lang="zh-TW" altLang="en-US" sz="1400" dirty="0">
                <a:solidFill>
                  <a:srgbClr val="FF0000"/>
                </a:solidFill>
              </a:rPr>
              <a:t>沒有這樣的寫法</a:t>
            </a:r>
            <a:r>
              <a:rPr lang="en-US" altLang="zh-TW" sz="1400" dirty="0">
                <a:solidFill>
                  <a:srgbClr val="FF0000"/>
                </a:solidFill>
              </a:rPr>
              <a:t>, []</a:t>
            </a:r>
            <a:r>
              <a:rPr lang="zh-TW" altLang="en-US" sz="1400" dirty="0">
                <a:solidFill>
                  <a:srgbClr val="FF0000"/>
                </a:solidFill>
              </a:rPr>
              <a:t>內一定是</a:t>
            </a:r>
            <a:r>
              <a:rPr lang="en-US" altLang="zh-TW" sz="1400" dirty="0">
                <a:solidFill>
                  <a:srgbClr val="FF0000"/>
                </a:solidFill>
              </a:rPr>
              <a:t>key value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895" y="122746"/>
            <a:ext cx="4581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產生與呼叫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0" y="4108851"/>
            <a:ext cx="7757451" cy="2515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35202" y="2478789"/>
            <a:ext cx="3220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rgbClr val="0070C0"/>
                </a:solidFill>
              </a:rPr>
              <a:t>String – </a:t>
            </a:r>
            <a:r>
              <a:rPr lang="zh-TW" altLang="en-US" sz="4400" b="1" dirty="0">
                <a:solidFill>
                  <a:srgbClr val="0070C0"/>
                </a:solidFill>
              </a:rPr>
              <a:t>字串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935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7962" y="935414"/>
            <a:ext cx="434162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key1 = 1; value1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"Clark"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key2 = 2; value2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"Age"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可以用變數帶入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dict2 = { key1:value1,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key2:value2</a:t>
            </a:r>
          </a:p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print(dict2, end=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'\n\n'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5895" y="122746"/>
            <a:ext cx="4581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產生與呼叫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30" y="1637162"/>
            <a:ext cx="5271474" cy="12537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28" y="4242614"/>
            <a:ext cx="6356991" cy="8985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7962" y="4138384"/>
            <a:ext cx="4267201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(1,2,3,4,5,6)</a:t>
            </a:r>
          </a:p>
          <a:p>
            <a:pPr>
              <a:lnSpc>
                <a:spcPct val="150000"/>
              </a:lnSpc>
            </a:pPr>
            <a:r>
              <a:rPr lang="pl-PL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tp2 = (1000,2000,3000, 4000, 5000, 6000)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 = {}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#(1)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先設一個空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dictionary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(0,len(tp1)):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#(2)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直接指定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與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做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insert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dict3[tp1[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]] = tp2[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728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122746"/>
            <a:ext cx="11404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2400" dirty="0"/>
              <a:t>pop(key), </a:t>
            </a:r>
            <a:r>
              <a:rPr lang="en-US" altLang="zh-TW" sz="2400" dirty="0" err="1"/>
              <a:t>popitem</a:t>
            </a:r>
            <a:r>
              <a:rPr lang="en-US" altLang="zh-TW" sz="2400" dirty="0"/>
              <a:t>(), del(), clear(), in,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(), sorted(). values(), keys()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43023" y="975181"/>
            <a:ext cx="7692102" cy="30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tp1 = (1,2,3,4,5,6)</a:t>
            </a:r>
          </a:p>
          <a:p>
            <a:r>
              <a:rPr lang="pl-PL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tp2 = (1000,2000,3000, 4000, 5000, 6000)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 = {}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(0,len(tp1)):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dict3[tp1[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]] = tp2[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.keys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.values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所有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print(dict3.get(6))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#.get(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欲尋找的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key)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傳回對應的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print(dict3.get(7,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"999"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#.get(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欲尋找的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找不到傳回的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vallue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dict3.pop(4);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key=4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的項目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之後從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dict3.popitem();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dict3)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傳回任意項目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之後從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dict3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74" y="4361465"/>
            <a:ext cx="7692102" cy="2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895" y="122746"/>
            <a:ext cx="6822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2400" dirty="0"/>
              <a:t>items() </a:t>
            </a:r>
            <a:r>
              <a:rPr lang="zh-TW" altLang="en-US" sz="2400" dirty="0"/>
              <a:t>走訪所有 </a:t>
            </a:r>
            <a:r>
              <a:rPr lang="en-US" altLang="zh-TW" sz="2400" dirty="0"/>
              <a:t>key </a:t>
            </a:r>
            <a:r>
              <a:rPr lang="zh-TW" altLang="en-US" sz="2400" dirty="0"/>
              <a:t>與 </a:t>
            </a:r>
            <a:r>
              <a:rPr lang="en-US" altLang="zh-TW" sz="2400" dirty="0"/>
              <a:t>value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5894" y="1500809"/>
            <a:ext cx="7536323" cy="1800493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dict1 = {1:"apple",  2:100, 3:(1,2,3), 4:[1,2,3,4]}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print(dict1, end='\n\n')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 dict1.</a:t>
            </a:r>
            <a:r>
              <a:rPr lang="en-US" altLang="zh-TW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items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(): 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第一個參數對應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key,</a:t>
            </a:r>
            <a:r>
              <a:rPr lang="zh-TW" altLang="en-US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第一個參數對應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print("key:{0}, value:{1}".format(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keyx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valuex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85" y="4185617"/>
            <a:ext cx="8109710" cy="1390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834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051853" y="2473839"/>
            <a:ext cx="285199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–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集合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5483" y="276728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 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 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 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22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892596" y="1020726"/>
            <a:ext cx="49552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集合特性</a:t>
            </a:r>
            <a:r>
              <a:rPr lang="en-US" altLang="zh-TW" sz="3200" dirty="0"/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800" dirty="0"/>
              <a:t>無順序</a:t>
            </a:r>
            <a:r>
              <a:rPr lang="en-US" altLang="zh-TW" sz="2800" dirty="0"/>
              <a:t>, </a:t>
            </a:r>
            <a:r>
              <a:rPr lang="zh-TW" altLang="en-US" sz="2800" dirty="0">
                <a:solidFill>
                  <a:srgbClr val="0070C0"/>
                </a:solidFill>
              </a:rPr>
              <a:t>無位置索引值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FF0000"/>
                </a:solidFill>
              </a:rPr>
              <a:t>元素不可重複</a:t>
            </a:r>
            <a:r>
              <a:rPr lang="en-US" altLang="zh-TW" sz="2800" dirty="0"/>
              <a:t>, </a:t>
            </a:r>
            <a:r>
              <a:rPr lang="zh-TW" altLang="en-US" sz="2800" dirty="0"/>
              <a:t>唯一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800" dirty="0"/>
              <a:t>元素可以為不同的資料型態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2800" dirty="0"/>
              <a:t>操作</a:t>
            </a:r>
            <a:r>
              <a:rPr lang="en-US" altLang="zh-TW" sz="2800" dirty="0"/>
              <a:t>:</a:t>
            </a:r>
            <a:r>
              <a:rPr lang="zh-TW" altLang="en-US" sz="2800" dirty="0"/>
              <a:t>聯集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/>
              <a:t>交集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/>
              <a:t>差集</a:t>
            </a:r>
          </a:p>
        </p:txBody>
      </p:sp>
    </p:spTree>
    <p:extLst>
      <p:ext uri="{BB962C8B-B14F-4D97-AF65-F5344CB8AC3E}">
        <p14:creationId xmlns:p14="http://schemas.microsoft.com/office/powerpoint/2010/main" val="233630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97523" y="505518"/>
            <a:ext cx="4870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zh-TW" altLang="en-US" sz="2400" dirty="0"/>
              <a:t>建立 與 交集 聯集 差集</a:t>
            </a:r>
          </a:p>
        </p:txBody>
      </p:sp>
      <p:sp>
        <p:nvSpPr>
          <p:cNvPr id="4" name="矩形 3"/>
          <p:cNvSpPr/>
          <p:nvPr/>
        </p:nvSpPr>
        <p:spPr>
          <a:xfrm>
            <a:off x="506817" y="1286010"/>
            <a:ext cx="7276215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TW" sz="1400" dirty="0"/>
              <a:t>set1 = {1,2,3,4,5, "A", "B"}; print("set1:", set1, end="\n\n")</a:t>
            </a:r>
          </a:p>
          <a:p>
            <a:pPr>
              <a:lnSpc>
                <a:spcPct val="150000"/>
              </a:lnSpc>
            </a:pPr>
            <a:r>
              <a:rPr lang="da-DK" altLang="zh-TW" sz="1400" dirty="0"/>
              <a:t>set2 = set(['A','B','C', 'D', 'E',1,2]);print("set2:", set2, end="\n\n")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set3 = {x for x in range(1,11) if x%2==0} </a:t>
            </a: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zh-TW" altLang="en-US" sz="1400" dirty="0">
                <a:solidFill>
                  <a:srgbClr val="0070C0"/>
                </a:solidFill>
              </a:rPr>
              <a:t>用程式產生偶數的集合</a:t>
            </a:r>
          </a:p>
          <a:p>
            <a:pPr>
              <a:lnSpc>
                <a:spcPct val="150000"/>
              </a:lnSpc>
            </a:pPr>
            <a:r>
              <a:rPr lang="da-DK" altLang="zh-TW" sz="1400" dirty="0"/>
              <a:t>print("set3:", set3, end="\n\n")</a:t>
            </a:r>
          </a:p>
          <a:p>
            <a:pPr>
              <a:lnSpc>
                <a:spcPct val="150000"/>
              </a:lnSpc>
            </a:pPr>
            <a:r>
              <a:rPr lang="da-DK" altLang="zh-TW" sz="1400" dirty="0"/>
              <a:t>print("</a:t>
            </a:r>
            <a:r>
              <a:rPr lang="zh-TW" altLang="da-DK" sz="1400" dirty="0"/>
              <a:t>交集</a:t>
            </a:r>
            <a:r>
              <a:rPr lang="da-DK" altLang="zh-TW" sz="1400" dirty="0"/>
              <a:t>:", set1 </a:t>
            </a:r>
            <a:r>
              <a:rPr lang="da-DK" altLang="zh-TW" sz="1400" dirty="0">
                <a:solidFill>
                  <a:srgbClr val="FF0000"/>
                </a:solidFill>
              </a:rPr>
              <a:t>&amp;</a:t>
            </a:r>
            <a:r>
              <a:rPr lang="da-DK" altLang="zh-TW" sz="1400" dirty="0"/>
              <a:t> set2 </a:t>
            </a:r>
            <a:r>
              <a:rPr lang="da-DK" altLang="zh-TW" b="1" dirty="0">
                <a:solidFill>
                  <a:srgbClr val="FF0000"/>
                </a:solidFill>
              </a:rPr>
              <a:t>&amp;</a:t>
            </a:r>
            <a:r>
              <a:rPr lang="da-DK" altLang="zh-TW" sz="1400" dirty="0"/>
              <a:t> set3,  end="\n")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zh-TW" altLang="en-US" sz="1400" dirty="0"/>
              <a:t>聯集</a:t>
            </a:r>
            <a:r>
              <a:rPr lang="en-US" altLang="zh-TW" sz="1400" dirty="0"/>
              <a:t>:", set1 </a:t>
            </a:r>
            <a:r>
              <a:rPr lang="en-US" altLang="zh-TW" sz="1400" dirty="0">
                <a:solidFill>
                  <a:srgbClr val="FF0000"/>
                </a:solidFill>
              </a:rPr>
              <a:t>|</a:t>
            </a:r>
            <a:r>
              <a:rPr lang="en-US" altLang="zh-TW" sz="1400" dirty="0"/>
              <a:t> set2 </a:t>
            </a: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en-US" altLang="zh-TW" sz="1400" dirty="0"/>
              <a:t>set3,  end="\n")</a:t>
            </a:r>
          </a:p>
          <a:p>
            <a:pPr>
              <a:lnSpc>
                <a:spcPct val="150000"/>
              </a:lnSpc>
            </a:pPr>
            <a:r>
              <a:rPr lang="da-DK" altLang="zh-TW" sz="1400" dirty="0"/>
              <a:t>print("</a:t>
            </a:r>
            <a:r>
              <a:rPr lang="zh-TW" altLang="da-DK" sz="1400" dirty="0"/>
              <a:t>差集</a:t>
            </a:r>
            <a:r>
              <a:rPr lang="da-DK" altLang="zh-TW" sz="1400" dirty="0"/>
              <a:t>:set1-set2:", set1 </a:t>
            </a:r>
            <a:r>
              <a:rPr lang="da-DK" altLang="zh-TW" b="1" dirty="0">
                <a:solidFill>
                  <a:srgbClr val="FF0000"/>
                </a:solidFill>
              </a:rPr>
              <a:t>- </a:t>
            </a:r>
            <a:r>
              <a:rPr lang="da-DK" altLang="zh-TW" sz="1400" dirty="0"/>
              <a:t>set2,  end="\n")</a:t>
            </a:r>
          </a:p>
          <a:p>
            <a:pPr>
              <a:lnSpc>
                <a:spcPct val="150000"/>
              </a:lnSpc>
            </a:pPr>
            <a:r>
              <a:rPr lang="da-DK" altLang="zh-TW" sz="1400" dirty="0"/>
              <a:t>print("</a:t>
            </a:r>
            <a:r>
              <a:rPr lang="zh-TW" altLang="da-DK" sz="1400" dirty="0"/>
              <a:t>差集</a:t>
            </a:r>
            <a:r>
              <a:rPr lang="da-DK" altLang="zh-TW" sz="1400" dirty="0"/>
              <a:t>:set2-set1-set3:", set2</a:t>
            </a:r>
            <a:r>
              <a:rPr lang="da-DK" altLang="zh-TW" b="1" dirty="0">
                <a:solidFill>
                  <a:srgbClr val="FF0000"/>
                </a:solidFill>
              </a:rPr>
              <a:t> -</a:t>
            </a:r>
            <a:r>
              <a:rPr lang="da-DK" altLang="zh-TW" sz="1400" dirty="0"/>
              <a:t> set1</a:t>
            </a:r>
            <a:r>
              <a:rPr lang="da-DK" altLang="zh-TW" b="1" dirty="0">
                <a:solidFill>
                  <a:srgbClr val="FF0000"/>
                </a:solidFill>
              </a:rPr>
              <a:t> - </a:t>
            </a:r>
            <a:r>
              <a:rPr lang="da-DK" altLang="zh-TW" sz="1400" dirty="0"/>
              <a:t>set3,  end="\n")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43" y="4070780"/>
            <a:ext cx="6444657" cy="27872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824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6698" y="1337811"/>
            <a:ext cx="840326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set1 = {1,2,3,4,5}; print(</a:t>
            </a:r>
            <a:r>
              <a:rPr lang="da-DK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"set1"</a:t>
            </a: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set1, end=</a:t>
            </a:r>
            <a:r>
              <a:rPr lang="da-DK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"\n\n"</a:t>
            </a: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增加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set1.add(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 set1.add(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"set1"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set1,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移除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不存在不會出現訊息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set1.discard(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"set1"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set1,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移除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不存在會出現錯誤訊息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set1.remove(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except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刪除項目不存在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傳回並刪除</a:t>
            </a:r>
            <a:endParaRPr lang="zh-TW" altLang="en-US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da-DK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"pop():"</a:t>
            </a: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set1.pop(), </a:t>
            </a:r>
            <a:r>
              <a:rPr lang="da-DK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"after"</a:t>
            </a: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set1,end=</a:t>
            </a:r>
            <a:r>
              <a:rPr lang="da-DK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"\n\n"</a:t>
            </a:r>
            <a:r>
              <a:rPr lang="da-DK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25" y="4540103"/>
            <a:ext cx="6918575" cy="231789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36698" y="322898"/>
            <a:ext cx="9693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操作 </a:t>
            </a:r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add(), discard(), remove(), pop()</a:t>
            </a:r>
            <a:r>
              <a:rPr lang="zh-TW" altLang="en-US" sz="2400" dirty="0"/>
              <a:t> 與 交集 聯集 差集</a:t>
            </a:r>
          </a:p>
        </p:txBody>
      </p:sp>
    </p:spTree>
    <p:extLst>
      <p:ext uri="{BB962C8B-B14F-4D97-AF65-F5344CB8AC3E}">
        <p14:creationId xmlns:p14="http://schemas.microsoft.com/office/powerpoint/2010/main" val="421458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6698" y="322898"/>
            <a:ext cx="173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函數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43740" y="1594883"/>
            <a:ext cx="398647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setx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/>
              <a:t>max(</a:t>
            </a:r>
            <a:r>
              <a:rPr lang="en-US" altLang="zh-TW" dirty="0" err="1"/>
              <a:t>setx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/>
              <a:t>set([])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/>
              <a:t>enumerate()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/>
              <a:t>sum()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/>
              <a:t>sorted()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 err="1"/>
              <a:t>isdisjoint</a:t>
            </a:r>
            <a:r>
              <a:rPr lang="en-US" altLang="zh-TW" dirty="0"/>
              <a:t>()</a:t>
            </a:r>
            <a:r>
              <a:rPr lang="zh-TW" altLang="en-US" dirty="0"/>
              <a:t>是否為另一集合的子集合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 err="1"/>
              <a:t>issuperset</a:t>
            </a:r>
            <a:r>
              <a:rPr lang="en-US" altLang="zh-TW" dirty="0"/>
              <a:t>()</a:t>
            </a:r>
            <a:r>
              <a:rPr lang="zh-TW" altLang="en-US" dirty="0"/>
              <a:t>是否包含另一集合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952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8163" y="540290"/>
            <a:ext cx="7357729" cy="4293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ex: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set1 = {1,4,5,3,2};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print("max():",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print("min():",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min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():", 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print("sorted():",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sorted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 # 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排序過的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list[]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print("sum():",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set2={1,2,3}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print("\n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是否沒交集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set1.isdisjoint(set2):", set1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.isdisjoint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(set2))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print("set2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是否為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set1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的子集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set2.issubset(set1)",set2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.issubset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print("set1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是否包含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set2 set1.issuperset(set2)",set1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.issuperset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(set2),end='\n' )</a:t>
            </a:r>
            <a:endParaRPr lang="zh-TW" altLang="en-US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for content in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(set1):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  print(content)</a:t>
            </a:r>
            <a:endParaRPr lang="zh-TW" altLang="en-US" sz="1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63" y="-1"/>
            <a:ext cx="5738037" cy="3305109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 flipV="1">
            <a:off x="4909930" y="1053549"/>
            <a:ext cx="1381540" cy="1302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8162" y="5095769"/>
            <a:ext cx="7357729" cy="167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ex: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set1 = {500,400,100,300,200};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print("set1:", set1)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for idx, content in enumerate(set1):      </a:t>
            </a: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zh-TW" altLang="en-US" sz="1400" dirty="0">
                <a:solidFill>
                  <a:srgbClr val="0070C0"/>
                </a:solidFill>
              </a:rPr>
              <a:t>參數</a:t>
            </a:r>
            <a:r>
              <a:rPr lang="en-US" altLang="zh-TW" sz="1400" dirty="0">
                <a:solidFill>
                  <a:srgbClr val="0070C0"/>
                </a:solidFill>
              </a:rPr>
              <a:t>1:</a:t>
            </a:r>
            <a:r>
              <a:rPr lang="zh-TW" altLang="en-US" sz="1400" dirty="0">
                <a:solidFill>
                  <a:srgbClr val="0070C0"/>
                </a:solidFill>
              </a:rPr>
              <a:t>印出順序</a:t>
            </a:r>
            <a:r>
              <a:rPr lang="en-US" altLang="zh-TW" sz="1400" dirty="0">
                <a:solidFill>
                  <a:srgbClr val="0070C0"/>
                </a:solidFill>
              </a:rPr>
              <a:t>,  </a:t>
            </a:r>
            <a:r>
              <a:rPr lang="zh-TW" altLang="en-US" sz="1400" dirty="0">
                <a:solidFill>
                  <a:srgbClr val="0070C0"/>
                </a:solidFill>
              </a:rPr>
              <a:t>參數</a:t>
            </a:r>
            <a:r>
              <a:rPr lang="en-US" altLang="zh-TW" sz="1400" dirty="0">
                <a:solidFill>
                  <a:srgbClr val="0070C0"/>
                </a:solidFill>
              </a:rPr>
              <a:t>2:</a:t>
            </a:r>
            <a:r>
              <a:rPr lang="zh-TW" altLang="en-US" sz="1400" dirty="0">
                <a:solidFill>
                  <a:srgbClr val="0070C0"/>
                </a:solidFill>
              </a:rPr>
              <a:t>內容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    print("idx:{0}, content:{1}".format(idx, content))</a:t>
            </a:r>
          </a:p>
        </p:txBody>
      </p:sp>
      <p:sp>
        <p:nvSpPr>
          <p:cNvPr id="9" name="矩形 8"/>
          <p:cNvSpPr/>
          <p:nvPr/>
        </p:nvSpPr>
        <p:spPr>
          <a:xfrm>
            <a:off x="7908235" y="5290442"/>
            <a:ext cx="33528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set1: {100, 200, 300, 400, 500}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idx:0, content:100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idx:1, content:200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idx:2, content:300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idx:3, content:400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idx:4, content:500</a:t>
            </a:r>
          </a:p>
        </p:txBody>
      </p:sp>
      <p:sp>
        <p:nvSpPr>
          <p:cNvPr id="10" name="矩形 9"/>
          <p:cNvSpPr/>
          <p:nvPr/>
        </p:nvSpPr>
        <p:spPr>
          <a:xfrm>
            <a:off x="5261473" y="4738547"/>
            <a:ext cx="553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:set </a:t>
            </a:r>
            <a:r>
              <a:rPr lang="zh-TW" altLang="en-US" dirty="0">
                <a:solidFill>
                  <a:srgbClr val="FF0000"/>
                </a:solidFill>
              </a:rPr>
              <a:t>無順序的觀念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所以無法預期先後列出的順序</a:t>
            </a:r>
          </a:p>
        </p:txBody>
      </p:sp>
      <p:sp>
        <p:nvSpPr>
          <p:cNvPr id="11" name="矩形 10"/>
          <p:cNvSpPr/>
          <p:nvPr/>
        </p:nvSpPr>
        <p:spPr>
          <a:xfrm>
            <a:off x="7695891" y="5565914"/>
            <a:ext cx="2263118" cy="1109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39369" y="2062808"/>
            <a:ext cx="1375222" cy="958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43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95670" y="252353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– 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23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04715" y="1765654"/>
            <a:ext cx="87222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字串變數事實上是不可更改內容</a:t>
            </a:r>
            <a:r>
              <a:rPr lang="en-US" altLang="zh-TW" sz="2400" dirty="0"/>
              <a:t>, </a:t>
            </a:r>
            <a:r>
              <a:rPr lang="zh-TW" altLang="en-US" sz="2400" dirty="0"/>
              <a:t>所以所有的編輯行為其實都是</a:t>
            </a:r>
            <a:r>
              <a:rPr lang="en-US" altLang="zh-TW" sz="24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1. New: </a:t>
            </a:r>
            <a:r>
              <a:rPr lang="zh-TW" altLang="en-US" sz="2400" dirty="0"/>
              <a:t>新創一個新的記憶體空間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2.Update:</a:t>
            </a:r>
            <a:r>
              <a:rPr lang="zh-TW" altLang="en-US" sz="2400" dirty="0"/>
              <a:t>從舊的內容複製到新的記憶體空間再搬回來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3.Delete: </a:t>
            </a:r>
            <a:r>
              <a:rPr lang="zh-TW" altLang="en-US" sz="2400" dirty="0"/>
              <a:t>取消原保留的記憶體空間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4.</a:t>
            </a:r>
            <a:r>
              <a:rPr lang="zh-TW" altLang="en-US" sz="2400" dirty="0"/>
              <a:t>內容放在雙引號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zh-TW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zh-TW" altLang="en-US" sz="2400" dirty="0"/>
              <a:t>內或單引號</a:t>
            </a:r>
            <a:r>
              <a:rPr lang="en-US" altLang="zh-TW" sz="2400" dirty="0">
                <a:solidFill>
                  <a:srgbClr val="0070C0"/>
                </a:solidFill>
              </a:rPr>
              <a:t>'</a:t>
            </a:r>
            <a:r>
              <a:rPr lang="zh-TW" altLang="en-US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 '</a:t>
            </a:r>
            <a:r>
              <a:rPr lang="zh-TW" altLang="en-US" sz="2400" dirty="0"/>
              <a:t>內都可以</a:t>
            </a:r>
          </a:p>
        </p:txBody>
      </p:sp>
    </p:spTree>
    <p:extLst>
      <p:ext uri="{BB962C8B-B14F-4D97-AF65-F5344CB8AC3E}">
        <p14:creationId xmlns:p14="http://schemas.microsoft.com/office/powerpoint/2010/main" val="1050456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8" y="3515730"/>
            <a:ext cx="5858633" cy="1496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79228" y="1100137"/>
            <a:ext cx="6096000" cy="198515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 array as </a:t>
            </a:r>
            <a:r>
              <a:rPr lang="en-US" altLang="zh-TW" dirty="0" err="1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</a:t>
            </a:r>
            <a:endParaRPr lang="en-US" altLang="zh-TW" dirty="0">
              <a:solidFill>
                <a:srgbClr val="00206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array1 = </a:t>
            </a:r>
            <a:r>
              <a:rPr lang="en-US" altLang="zh-TW" dirty="0" err="1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arr.array</a:t>
            </a:r>
            <a:r>
              <a:rPr lang="en-US" altLang="zh-TW" sz="2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("</a:t>
            </a:r>
            <a:r>
              <a:rPr lang="en-US" altLang="zh-TW" sz="2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,[6, 5, 4, 3, 2])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print("array1:{0}".format(array1))</a:t>
            </a:r>
          </a:p>
          <a:p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lang="en-US" altLang="zh-TW" dirty="0" err="1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intx</a:t>
            </a:r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 array1:</a:t>
            </a:r>
          </a:p>
          <a:p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 (</a:t>
            </a:r>
            <a:r>
              <a:rPr lang="en-US" altLang="zh-TW" dirty="0" err="1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intx</a:t>
            </a:r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end=":")</a:t>
            </a:r>
          </a:p>
          <a:p>
            <a:r>
              <a:rPr lang="en-US" altLang="zh-TW" dirty="0">
                <a:solidFill>
                  <a:srgbClr val="00206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print('\n')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9" y="2237127"/>
            <a:ext cx="7332921" cy="46208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肘形接點 6"/>
          <p:cNvCxnSpPr/>
          <p:nvPr/>
        </p:nvCxnSpPr>
        <p:spPr>
          <a:xfrm>
            <a:off x="2912773" y="1196352"/>
            <a:ext cx="2499201" cy="869450"/>
          </a:xfrm>
          <a:prstGeom prst="bentConnector3">
            <a:avLst>
              <a:gd name="adj1" fmla="val 99351"/>
            </a:avLst>
          </a:prstGeom>
          <a:ln w="28575">
            <a:solidFill>
              <a:srgbClr val="FF0000"/>
            </a:solidFill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5895" y="12274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產生一維矩陣</a:t>
            </a:r>
            <a:endParaRPr lang="zh-TW" altLang="en-US" sz="24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912773" y="1196352"/>
            <a:ext cx="0" cy="19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80342" y="4202181"/>
            <a:ext cx="478467" cy="3252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0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3694" y="2511167"/>
            <a:ext cx="7904584" cy="469762"/>
          </a:xfrm>
        </p:spPr>
        <p:txBody>
          <a:bodyPr>
            <a:noAutofit/>
          </a:bodyPr>
          <a:lstStyle/>
          <a:p>
            <a:r>
              <a:rPr lang="zh-TW" altLang="en-US" sz="4400" dirty="0">
                <a:solidFill>
                  <a:srgbClr val="0070C0"/>
                </a:solidFill>
              </a:rPr>
              <a:t>使用 </a:t>
            </a:r>
            <a:r>
              <a:rPr lang="en-US" altLang="zh-TW" sz="4400" dirty="0">
                <a:solidFill>
                  <a:srgbClr val="0070C0"/>
                </a:solidFill>
              </a:rPr>
              <a:t>NumPy(Numeric Python)</a:t>
            </a:r>
            <a:br>
              <a:rPr lang="en-US" altLang="zh-TW" sz="4400" dirty="0">
                <a:solidFill>
                  <a:srgbClr val="0070C0"/>
                </a:solidFill>
              </a:rPr>
            </a:br>
            <a:r>
              <a:rPr lang="zh-TW" altLang="en-US" sz="4400" dirty="0">
                <a:solidFill>
                  <a:srgbClr val="0070C0"/>
                </a:solidFill>
              </a:rPr>
              <a:t>                                    建立矩陣</a:t>
            </a:r>
          </a:p>
        </p:txBody>
      </p:sp>
    </p:spTree>
    <p:extLst>
      <p:ext uri="{BB962C8B-B14F-4D97-AF65-F5344CB8AC3E}">
        <p14:creationId xmlns:p14="http://schemas.microsoft.com/office/powerpoint/2010/main" val="200360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854117-54A3-4EC8-A822-FC0BC7BD3487}"/>
              </a:ext>
            </a:extLst>
          </p:cNvPr>
          <p:cNvSpPr txBox="1"/>
          <p:nvPr/>
        </p:nvSpPr>
        <p:spPr>
          <a:xfrm>
            <a:off x="400887" y="1010952"/>
            <a:ext cx="964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NumPy</a:t>
            </a:r>
            <a:r>
              <a:rPr lang="zh-TW" altLang="en-US" dirty="0"/>
              <a:t> 的矩陣產生之後就被固定尺寸</a:t>
            </a:r>
            <a:r>
              <a:rPr lang="en-US" altLang="zh-TW" dirty="0"/>
              <a:t>, </a:t>
            </a:r>
            <a:r>
              <a:rPr lang="zh-TW" altLang="en-US" dirty="0"/>
              <a:t>更改尺寸就是建立新的矩陣</a:t>
            </a:r>
            <a:r>
              <a:rPr lang="en-US" altLang="zh-TW" dirty="0"/>
              <a:t>, List</a:t>
            </a:r>
            <a:r>
              <a:rPr lang="zh-TW" altLang="en-US" dirty="0"/>
              <a:t>是容器</a:t>
            </a:r>
            <a:r>
              <a:rPr lang="en-US" altLang="zh-TW" dirty="0"/>
              <a:t>, </a:t>
            </a:r>
            <a:r>
              <a:rPr lang="zh-TW" altLang="en-US" dirty="0"/>
              <a:t>尺寸是可變動的</a:t>
            </a:r>
            <a:endParaRPr lang="en-US" altLang="zh-TW" dirty="0"/>
          </a:p>
          <a:p>
            <a:r>
              <a:rPr lang="zh-TW" altLang="en-US" dirty="0"/>
              <a:t>矩陣內元素的資料型態必須一樣</a:t>
            </a:r>
            <a:r>
              <a:rPr lang="en-US" altLang="zh-TW" dirty="0"/>
              <a:t>, </a:t>
            </a:r>
            <a:r>
              <a:rPr lang="zh-TW" altLang="en-US" dirty="0"/>
              <a:t>物件矩陣例外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AD475F-489B-4F8E-9224-13E1C113B442}"/>
              </a:ext>
            </a:extLst>
          </p:cNvPr>
          <p:cNvSpPr/>
          <p:nvPr/>
        </p:nvSpPr>
        <p:spPr>
          <a:xfrm>
            <a:off x="328001" y="2094604"/>
            <a:ext cx="362115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Ex:</a:t>
            </a:r>
            <a:r>
              <a:rPr lang="zh-TW" altLang="en-US" dirty="0">
                <a:solidFill>
                  <a:srgbClr val="0070C0"/>
                </a:solidFill>
              </a:rPr>
              <a:t>利用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list </a:t>
            </a:r>
            <a:r>
              <a:rPr lang="zh-TW" altLang="en-US" dirty="0">
                <a:solidFill>
                  <a:srgbClr val="0070C0"/>
                </a:solidFill>
              </a:rPr>
              <a:t>建立兩個矩陣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並相加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import </a:t>
            </a:r>
            <a:r>
              <a:rPr lang="zh-TW" altLang="en-US" dirty="0">
                <a:solidFill>
                  <a:srgbClr val="FF0000"/>
                </a:solidFill>
              </a:rPr>
              <a:t>numpy</a:t>
            </a:r>
            <a:r>
              <a:rPr lang="zh-TW" altLang="en-US" sz="1400" dirty="0"/>
              <a:t> as np</a:t>
            </a:r>
          </a:p>
          <a:p>
            <a:r>
              <a:rPr lang="zh-TW" altLang="en-US" sz="1400" dirty="0"/>
              <a:t>array1 = np.</a:t>
            </a:r>
            <a:r>
              <a:rPr lang="zh-TW" altLang="en-US" sz="1400" dirty="0">
                <a:solidFill>
                  <a:srgbClr val="FF0000"/>
                </a:solidFill>
              </a:rPr>
              <a:t>array</a:t>
            </a:r>
            <a:r>
              <a:rPr lang="zh-TW" altLang="en-US" sz="1400" dirty="0"/>
              <a:t>([1,2,3,4,5,6])</a:t>
            </a:r>
          </a:p>
          <a:p>
            <a:r>
              <a:rPr lang="zh-TW" altLang="en-US" sz="1400" dirty="0"/>
              <a:t>array2 = np.array([1,1,1,1,1,1])</a:t>
            </a:r>
          </a:p>
          <a:p>
            <a:r>
              <a:rPr lang="zh-TW" altLang="en-US" sz="1400" dirty="0"/>
              <a:t>print(array1 + array2)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6DDE12-C30C-48E6-9552-C8403BB6A9F1}"/>
              </a:ext>
            </a:extLst>
          </p:cNvPr>
          <p:cNvSpPr/>
          <p:nvPr/>
        </p:nvSpPr>
        <p:spPr>
          <a:xfrm>
            <a:off x="4210633" y="2956378"/>
            <a:ext cx="1292341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[2 3 4 5 6 7]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4290E-B632-41C6-A54D-B999BE6F59E0}"/>
              </a:ext>
            </a:extLst>
          </p:cNvPr>
          <p:cNvSpPr/>
          <p:nvPr/>
        </p:nvSpPr>
        <p:spPr>
          <a:xfrm>
            <a:off x="328001" y="3763031"/>
            <a:ext cx="362115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Ex:</a:t>
            </a:r>
            <a:r>
              <a:rPr lang="zh-TW" altLang="en-US" dirty="0">
                <a:solidFill>
                  <a:srgbClr val="0070C0"/>
                </a:solidFill>
              </a:rPr>
              <a:t>利用 </a:t>
            </a:r>
            <a:r>
              <a:rPr lang="en-US" altLang="zh-TW" dirty="0">
                <a:solidFill>
                  <a:srgbClr val="0070C0"/>
                </a:solidFill>
              </a:rPr>
              <a:t>zeros /ones </a:t>
            </a:r>
            <a:r>
              <a:rPr lang="zh-TW" altLang="en-US" dirty="0">
                <a:solidFill>
                  <a:srgbClr val="0070C0"/>
                </a:solidFill>
              </a:rPr>
              <a:t>建立一維矩陣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array00 = </a:t>
            </a:r>
            <a:r>
              <a:rPr lang="en-US" altLang="zh-TW" sz="1400" dirty="0" err="1"/>
              <a:t>np.</a:t>
            </a:r>
            <a:r>
              <a:rPr lang="en-US" altLang="zh-TW" sz="1400" dirty="0" err="1">
                <a:solidFill>
                  <a:srgbClr val="FF0000"/>
                </a:solidFill>
              </a:rPr>
              <a:t>zeros</a:t>
            </a:r>
            <a:r>
              <a:rPr lang="en-US" altLang="zh-TW" sz="1400" dirty="0"/>
              <a:t>(6)</a:t>
            </a:r>
          </a:p>
          <a:p>
            <a:r>
              <a:rPr lang="en-US" altLang="zh-TW" sz="1400" dirty="0"/>
              <a:t>array11 = </a:t>
            </a:r>
            <a:r>
              <a:rPr lang="en-US" altLang="zh-TW" sz="1400" dirty="0" err="1"/>
              <a:t>np.</a:t>
            </a:r>
            <a:r>
              <a:rPr lang="en-US" altLang="zh-TW" sz="1400" dirty="0" err="1">
                <a:solidFill>
                  <a:srgbClr val="FF0000"/>
                </a:solidFill>
              </a:rPr>
              <a:t>ones</a:t>
            </a:r>
            <a:r>
              <a:rPr lang="en-US" altLang="zh-TW" sz="1400" dirty="0"/>
              <a:t>(6)</a:t>
            </a:r>
          </a:p>
          <a:p>
            <a:r>
              <a:rPr lang="en-US" altLang="zh-TW" sz="1400" dirty="0"/>
              <a:t>print(array00, array11 )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93B5AF-6AA2-4A2C-8ECA-0B8908D8A80C}"/>
              </a:ext>
            </a:extLst>
          </p:cNvPr>
          <p:cNvSpPr/>
          <p:nvPr/>
        </p:nvSpPr>
        <p:spPr>
          <a:xfrm>
            <a:off x="2376450" y="4479190"/>
            <a:ext cx="3145413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[0. 0. 0. 0. 0. 0.] [1. 1. 1. 1. 1. 1.]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90B7E6-1D74-4E2E-B40C-994F8E3534E8}"/>
              </a:ext>
            </a:extLst>
          </p:cNvPr>
          <p:cNvSpPr/>
          <p:nvPr/>
        </p:nvSpPr>
        <p:spPr>
          <a:xfrm>
            <a:off x="328001" y="5349238"/>
            <a:ext cx="406841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Ex.</a:t>
            </a:r>
            <a:r>
              <a:rPr lang="zh-TW" altLang="en-US" dirty="0">
                <a:solidFill>
                  <a:srgbClr val="0070C0"/>
                </a:solidFill>
              </a:rPr>
              <a:t>利用 </a:t>
            </a:r>
            <a:r>
              <a:rPr lang="en-US" altLang="zh-TW" dirty="0">
                <a:solidFill>
                  <a:srgbClr val="0070C0"/>
                </a:solidFill>
              </a:rPr>
              <a:t>arrange </a:t>
            </a:r>
            <a:r>
              <a:rPr lang="zh-TW" altLang="en-US" dirty="0">
                <a:solidFill>
                  <a:srgbClr val="0070C0"/>
                </a:solidFill>
              </a:rPr>
              <a:t>建立連續整數的矩陣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arrayX = np.</a:t>
            </a:r>
            <a:r>
              <a:rPr lang="zh-TW" altLang="en-US" sz="1400" dirty="0">
                <a:solidFill>
                  <a:srgbClr val="FF0000"/>
                </a:solidFill>
              </a:rPr>
              <a:t>arange</a:t>
            </a:r>
            <a:r>
              <a:rPr lang="zh-TW" altLang="en-US" sz="1400" dirty="0"/>
              <a:t>(1,8)</a:t>
            </a:r>
          </a:p>
          <a:p>
            <a:r>
              <a:rPr lang="zh-TW" altLang="en-US" sz="1400" dirty="0"/>
              <a:t>print(arrayX)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DD135-C9DB-4429-9AF6-C1D7CEDE77B4}"/>
              </a:ext>
            </a:extLst>
          </p:cNvPr>
          <p:cNvSpPr/>
          <p:nvPr/>
        </p:nvSpPr>
        <p:spPr>
          <a:xfrm>
            <a:off x="4491141" y="5758176"/>
            <a:ext cx="1462260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[1 2 3 4 5 6 7]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E8C72-ABB9-432F-B9B1-BCDDF697EE3B}"/>
              </a:ext>
            </a:extLst>
          </p:cNvPr>
          <p:cNvSpPr/>
          <p:nvPr/>
        </p:nvSpPr>
        <p:spPr>
          <a:xfrm>
            <a:off x="6119200" y="5349237"/>
            <a:ext cx="3829878" cy="800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利用 </a:t>
            </a:r>
            <a:r>
              <a:rPr lang="en-US" altLang="zh-TW" dirty="0">
                <a:solidFill>
                  <a:srgbClr val="0070C0"/>
                </a:solidFill>
              </a:rPr>
              <a:t>arrange </a:t>
            </a:r>
            <a:r>
              <a:rPr lang="zh-TW" altLang="en-US" dirty="0">
                <a:solidFill>
                  <a:srgbClr val="0070C0"/>
                </a:solidFill>
              </a:rPr>
              <a:t>建立連續浮點數的矩陣</a:t>
            </a:r>
            <a:endParaRPr lang="en-US" altLang="zh-TW" dirty="0"/>
          </a:p>
          <a:p>
            <a:r>
              <a:rPr lang="zh-TW" altLang="en-US" sz="1400" dirty="0"/>
              <a:t>arrayX = np.</a:t>
            </a:r>
            <a:r>
              <a:rPr lang="zh-TW" altLang="en-US" sz="1400" dirty="0">
                <a:solidFill>
                  <a:srgbClr val="FF0000"/>
                </a:solidFill>
              </a:rPr>
              <a:t>arange</a:t>
            </a:r>
            <a:r>
              <a:rPr lang="zh-TW" altLang="en-US" sz="1400" dirty="0"/>
              <a:t>(1,4, 0.5)</a:t>
            </a:r>
          </a:p>
          <a:p>
            <a:r>
              <a:rPr lang="zh-TW" altLang="en-US" sz="1400" dirty="0"/>
              <a:t>print(arrayX)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EF8AAD-3A14-4770-B283-7DA68ABF229E}"/>
              </a:ext>
            </a:extLst>
          </p:cNvPr>
          <p:cNvSpPr/>
          <p:nvPr/>
        </p:nvSpPr>
        <p:spPr>
          <a:xfrm>
            <a:off x="10043655" y="5780124"/>
            <a:ext cx="2148345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[1.  1.5 2.  2.5 3.  3.5]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D0B3E4-92AE-4BD3-A56A-3900FDF01D1D}"/>
              </a:ext>
            </a:extLst>
          </p:cNvPr>
          <p:cNvSpPr/>
          <p:nvPr/>
        </p:nvSpPr>
        <p:spPr>
          <a:xfrm>
            <a:off x="5764450" y="1734407"/>
            <a:ext cx="4376530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將字串</a:t>
            </a:r>
            <a:r>
              <a:rPr lang="en-US" altLang="zh-TW" dirty="0">
                <a:solidFill>
                  <a:srgbClr val="0070C0"/>
                </a:solidFill>
              </a:rPr>
              <a:t>list</a:t>
            </a:r>
            <a:r>
              <a:rPr lang="zh-TW" altLang="en-US" dirty="0">
                <a:solidFill>
                  <a:srgbClr val="0070C0"/>
                </a:solidFill>
              </a:rPr>
              <a:t>轉成整數矩陣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arrayX = np.array(['1', '2','3'], </a:t>
            </a:r>
            <a:r>
              <a:rPr lang="zh-TW" altLang="en-US" sz="1400" dirty="0">
                <a:solidFill>
                  <a:srgbClr val="FF0000"/>
                </a:solidFill>
              </a:rPr>
              <a:t>int</a:t>
            </a:r>
            <a:r>
              <a:rPr lang="zh-TW" altLang="en-US" sz="1400" dirty="0"/>
              <a:t>)</a:t>
            </a:r>
          </a:p>
          <a:p>
            <a:r>
              <a:rPr lang="zh-TW" altLang="en-US" sz="1400" dirty="0"/>
              <a:t>print(arrayX) # --&gt; [1 2 3]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將字串</a:t>
            </a:r>
            <a:r>
              <a:rPr lang="en-US" altLang="zh-TW" dirty="0">
                <a:solidFill>
                  <a:srgbClr val="0070C0"/>
                </a:solidFill>
              </a:rPr>
              <a:t>list</a:t>
            </a:r>
            <a:r>
              <a:rPr lang="zh-TW" altLang="en-US" dirty="0">
                <a:solidFill>
                  <a:srgbClr val="0070C0"/>
                </a:solidFill>
              </a:rPr>
              <a:t>轉成浮點數矩陣</a:t>
            </a:r>
          </a:p>
          <a:p>
            <a:r>
              <a:rPr lang="zh-TW" altLang="en-US" sz="1400" dirty="0"/>
              <a:t>arrayX = np.array(['1', '2','3'], </a:t>
            </a:r>
            <a:r>
              <a:rPr lang="zh-TW" altLang="en-US" sz="1400" dirty="0">
                <a:solidFill>
                  <a:srgbClr val="FF0000"/>
                </a:solidFill>
              </a:rPr>
              <a:t>float</a:t>
            </a:r>
            <a:r>
              <a:rPr lang="zh-TW" altLang="en-US" sz="1400" dirty="0"/>
              <a:t>)</a:t>
            </a:r>
          </a:p>
          <a:p>
            <a:r>
              <a:rPr lang="zh-TW" altLang="en-US" sz="1400" dirty="0"/>
              <a:t>print(arrayX) # --&gt; [1. 2. 3.]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5A3B74-A956-47D0-BFB0-5A8998A55283}"/>
              </a:ext>
            </a:extLst>
          </p:cNvPr>
          <p:cNvSpPr/>
          <p:nvPr/>
        </p:nvSpPr>
        <p:spPr>
          <a:xfrm>
            <a:off x="10296692" y="2596181"/>
            <a:ext cx="1564011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[1 2 3]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[1. 2. 3.]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54A7D3-423D-4DBF-A11C-D6EDF1E3A916}"/>
              </a:ext>
            </a:extLst>
          </p:cNvPr>
          <p:cNvSpPr txBox="1"/>
          <p:nvPr/>
        </p:nvSpPr>
        <p:spPr>
          <a:xfrm>
            <a:off x="8034139" y="4326652"/>
            <a:ext cx="35051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注意</a:t>
            </a:r>
            <a:r>
              <a:rPr lang="en-US" altLang="zh-TW" dirty="0">
                <a:solidFill>
                  <a:schemeClr val="bg1"/>
                </a:solidFill>
              </a:rPr>
              <a:t>:List</a:t>
            </a:r>
            <a:r>
              <a:rPr lang="zh-TW" altLang="en-US" dirty="0">
                <a:solidFill>
                  <a:schemeClr val="bg1"/>
                </a:solidFill>
              </a:rPr>
              <a:t>的元素用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隔開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>
                <a:solidFill>
                  <a:schemeClr val="bg1"/>
                </a:solidFill>
              </a:rPr>
              <a:t>矩陣沒有</a:t>
            </a:r>
          </a:p>
        </p:txBody>
      </p:sp>
    </p:spTree>
    <p:extLst>
      <p:ext uri="{BB962C8B-B14F-4D97-AF65-F5344CB8AC3E}">
        <p14:creationId xmlns:p14="http://schemas.microsoft.com/office/powerpoint/2010/main" val="4119780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79188" y="2633849"/>
            <a:ext cx="437653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Ex:</a:t>
            </a:r>
            <a:r>
              <a:rPr lang="zh-TW" altLang="en-US" dirty="0">
                <a:solidFill>
                  <a:srgbClr val="0070C0"/>
                </a:solidFill>
              </a:rPr>
              <a:t>利用 </a:t>
            </a:r>
            <a:r>
              <a:rPr lang="en-US" altLang="zh-TW" dirty="0">
                <a:solidFill>
                  <a:srgbClr val="0070C0"/>
                </a:solidFill>
              </a:rPr>
              <a:t>zeros /ones </a:t>
            </a:r>
            <a:r>
              <a:rPr lang="zh-TW" altLang="en-US" dirty="0">
                <a:solidFill>
                  <a:srgbClr val="0070C0"/>
                </a:solidFill>
              </a:rPr>
              <a:t>建立二維矩陣</a:t>
            </a:r>
            <a:endParaRPr lang="en-US" altLang="zh-TW" dirty="0"/>
          </a:p>
          <a:p>
            <a:r>
              <a:rPr lang="zh-TW" altLang="en-US" sz="1400" dirty="0"/>
              <a:t>array00 = np.zeros((3,3))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不是</a:t>
            </a:r>
            <a:r>
              <a:rPr lang="en-US" altLang="zh-TW" sz="1400" dirty="0">
                <a:solidFill>
                  <a:srgbClr val="FF0000"/>
                </a:solidFill>
              </a:rPr>
              <a:t>.zero(3,3)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/>
              <a:t>array11 = np.ones((3,3))</a:t>
            </a:r>
          </a:p>
          <a:p>
            <a:r>
              <a:rPr lang="zh-TW" altLang="en-US" sz="1400" dirty="0"/>
              <a:t>print(array00,'\n', array11 ) </a:t>
            </a:r>
          </a:p>
        </p:txBody>
      </p:sp>
      <p:sp>
        <p:nvSpPr>
          <p:cNvPr id="6" name="矩形 5"/>
          <p:cNvSpPr/>
          <p:nvPr/>
        </p:nvSpPr>
        <p:spPr>
          <a:xfrm>
            <a:off x="6708387" y="2633849"/>
            <a:ext cx="1490390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[[0. 0. 0.]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 0. 0.]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 0. 0.]]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[[1. 1. 1.]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[1. 1. 1.]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[1. 1. 1.]]</a:t>
            </a:r>
          </a:p>
        </p:txBody>
      </p:sp>
      <p:sp>
        <p:nvSpPr>
          <p:cNvPr id="7" name="矩形 6"/>
          <p:cNvSpPr/>
          <p:nvPr/>
        </p:nvSpPr>
        <p:spPr>
          <a:xfrm>
            <a:off x="1642504" y="5107880"/>
            <a:ext cx="444989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Ex:</a:t>
            </a:r>
            <a:r>
              <a:rPr lang="zh-TW" altLang="en-US" sz="1400" dirty="0">
                <a:solidFill>
                  <a:srgbClr val="0070C0"/>
                </a:solidFill>
              </a:rPr>
              <a:t>建立一維矩陣</a:t>
            </a:r>
            <a:r>
              <a:rPr lang="en-US" altLang="zh-TW" sz="1400" dirty="0">
                <a:solidFill>
                  <a:srgbClr val="0070C0"/>
                </a:solidFill>
              </a:rPr>
              <a:t>, 2</a:t>
            </a:r>
            <a:r>
              <a:rPr lang="zh-TW" altLang="en-US" sz="1400" dirty="0">
                <a:solidFill>
                  <a:srgbClr val="0070C0"/>
                </a:solidFill>
              </a:rPr>
              <a:t>個</a:t>
            </a:r>
            <a:r>
              <a:rPr lang="en-US" altLang="zh-TW" sz="1400" dirty="0">
                <a:solidFill>
                  <a:srgbClr val="0070C0"/>
                </a:solidFill>
              </a:rPr>
              <a:t>7</a:t>
            </a:r>
            <a:r>
              <a:rPr lang="zh-TW" altLang="en-US" sz="1400" dirty="0">
                <a:solidFill>
                  <a:srgbClr val="0070C0"/>
                </a:solidFill>
              </a:rPr>
              <a:t>的元素</a:t>
            </a:r>
            <a:endParaRPr lang="en-US" altLang="zh-TW" sz="1400" dirty="0"/>
          </a:p>
          <a:p>
            <a:r>
              <a:rPr lang="zh-TW" altLang="en-US" sz="1400" dirty="0"/>
              <a:t>arrayX = np.full(2,7) #一維, 2個元素都是7</a:t>
            </a:r>
          </a:p>
          <a:p>
            <a:r>
              <a:rPr lang="zh-TW" altLang="en-US" sz="1400" dirty="0"/>
              <a:t>print(arrayX)</a:t>
            </a:r>
            <a:endParaRPr lang="en-US" altLang="zh-TW" sz="1400" dirty="0"/>
          </a:p>
          <a:p>
            <a:r>
              <a:rPr lang="en-US" altLang="zh-TW" sz="1400" dirty="0">
                <a:solidFill>
                  <a:srgbClr val="0070C0"/>
                </a:solidFill>
              </a:rPr>
              <a:t>Ex:</a:t>
            </a:r>
            <a:r>
              <a:rPr lang="zh-TW" altLang="en-US" sz="1400" dirty="0">
                <a:solidFill>
                  <a:srgbClr val="0070C0"/>
                </a:solidFill>
              </a:rPr>
              <a:t>建立二維</a:t>
            </a:r>
            <a:r>
              <a:rPr lang="en-US" altLang="zh-TW" sz="1400" dirty="0">
                <a:solidFill>
                  <a:srgbClr val="0070C0"/>
                </a:solidFill>
              </a:rPr>
              <a:t>3x4</a:t>
            </a:r>
            <a:r>
              <a:rPr lang="zh-TW" altLang="en-US" sz="1400" dirty="0">
                <a:solidFill>
                  <a:srgbClr val="0070C0"/>
                </a:solidFill>
              </a:rPr>
              <a:t>矩陣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元素都是</a:t>
            </a:r>
            <a:r>
              <a:rPr lang="en-US" altLang="zh-TW" sz="1400" dirty="0">
                <a:solidFill>
                  <a:srgbClr val="0070C0"/>
                </a:solidFill>
              </a:rPr>
              <a:t>5</a:t>
            </a:r>
            <a:endParaRPr lang="zh-TW" altLang="en-US" sz="1400" dirty="0"/>
          </a:p>
          <a:p>
            <a:r>
              <a:rPr lang="zh-TW" altLang="en-US" sz="1400" dirty="0"/>
              <a:t>arrayX = np.full((3,4),5) </a:t>
            </a:r>
            <a:endParaRPr lang="en-US" altLang="zh-TW" sz="1400" dirty="0"/>
          </a:p>
          <a:p>
            <a:r>
              <a:rPr lang="zh-TW" altLang="en-US" sz="1400" dirty="0"/>
              <a:t>print(arrayX)</a:t>
            </a:r>
          </a:p>
        </p:txBody>
      </p:sp>
      <p:sp>
        <p:nvSpPr>
          <p:cNvPr id="8" name="矩形 7"/>
          <p:cNvSpPr/>
          <p:nvPr/>
        </p:nvSpPr>
        <p:spPr>
          <a:xfrm>
            <a:off x="6708387" y="5081879"/>
            <a:ext cx="1782417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[7 7]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[[5 5 5 5]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[5 5 5 5]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[5 5 5 5]]</a:t>
            </a:r>
          </a:p>
        </p:txBody>
      </p:sp>
      <p:sp>
        <p:nvSpPr>
          <p:cNvPr id="9" name="矩形 8"/>
          <p:cNvSpPr/>
          <p:nvPr/>
        </p:nvSpPr>
        <p:spPr>
          <a:xfrm>
            <a:off x="1768895" y="781764"/>
            <a:ext cx="4286823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#</a:t>
            </a:r>
            <a:r>
              <a:rPr lang="zh-TW" altLang="en-US" dirty="0">
                <a:solidFill>
                  <a:srgbClr val="0070C0"/>
                </a:solidFill>
              </a:rPr>
              <a:t>利用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list </a:t>
            </a:r>
            <a:r>
              <a:rPr lang="zh-TW" altLang="en-US" dirty="0">
                <a:solidFill>
                  <a:srgbClr val="0070C0"/>
                </a:solidFill>
              </a:rPr>
              <a:t>建立二矩陣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並相加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array21 = </a:t>
            </a:r>
            <a:r>
              <a:rPr lang="en-US" altLang="zh-TW" sz="1400" dirty="0" err="1"/>
              <a:t>np.array</a:t>
            </a:r>
            <a:r>
              <a:rPr lang="en-US" altLang="zh-TW" sz="1400" dirty="0"/>
              <a:t>([[11,12,13],[21,22,23]])</a:t>
            </a:r>
          </a:p>
          <a:p>
            <a:r>
              <a:rPr lang="en-US" altLang="zh-TW" sz="1400" dirty="0"/>
              <a:t>array22 = </a:t>
            </a:r>
            <a:r>
              <a:rPr lang="en-US" altLang="zh-TW" sz="1400" dirty="0" err="1"/>
              <a:t>np.array</a:t>
            </a:r>
            <a:r>
              <a:rPr lang="en-US" altLang="zh-TW" sz="1400" dirty="0"/>
              <a:t>([[11,12,13],[21,22,23]])</a:t>
            </a:r>
          </a:p>
          <a:p>
            <a:r>
              <a:rPr lang="en-US" altLang="zh-TW" sz="1400" dirty="0"/>
              <a:t>print(array21+array22)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708387" y="781764"/>
            <a:ext cx="1454426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[[11 12 13]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[21 22 23]]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[[11 12 13]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[21 22 23]]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[[22 24 26]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[42 44 46]]</a:t>
            </a:r>
          </a:p>
        </p:txBody>
      </p:sp>
    </p:spTree>
    <p:extLst>
      <p:ext uri="{BB962C8B-B14F-4D97-AF65-F5344CB8AC3E}">
        <p14:creationId xmlns:p14="http://schemas.microsoft.com/office/powerpoint/2010/main" val="906094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4618" y="524255"/>
            <a:ext cx="5668617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#複製</a:t>
            </a:r>
            <a:r>
              <a:rPr lang="en-US" altLang="zh-TW" dirty="0">
                <a:solidFill>
                  <a:srgbClr val="0070C0"/>
                </a:solidFill>
              </a:rPr>
              <a:t>array21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>
                <a:solidFill>
                  <a:srgbClr val="0070C0"/>
                </a:solidFill>
              </a:rPr>
              <a:t>shape, </a:t>
            </a:r>
            <a:r>
              <a:rPr lang="zh-TW" altLang="en-US" dirty="0">
                <a:solidFill>
                  <a:srgbClr val="0070C0"/>
                </a:solidFill>
              </a:rPr>
              <a:t>並且設定所有元素都是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也可用</a:t>
            </a:r>
            <a:r>
              <a:rPr lang="zh-TW" altLang="en-US" dirty="0"/>
              <a:t>np.</a:t>
            </a:r>
            <a:r>
              <a:rPr lang="en-US" altLang="zh-TW" dirty="0"/>
              <a:t>empty</a:t>
            </a:r>
            <a:r>
              <a:rPr lang="zh-TW" altLang="en-US" dirty="0"/>
              <a:t>_like</a:t>
            </a:r>
            <a:r>
              <a:rPr lang="en-US" altLang="zh-TW" dirty="0"/>
              <a:t>, </a:t>
            </a:r>
            <a:r>
              <a:rPr lang="zh-TW" altLang="en-US" dirty="0"/>
              <a:t>同</a:t>
            </a:r>
            <a:r>
              <a:rPr lang="en-US" altLang="zh-TW" dirty="0"/>
              <a:t>.</a:t>
            </a:r>
            <a:r>
              <a:rPr lang="en-US" altLang="zh-TW" dirty="0" err="1"/>
              <a:t>omes_like</a:t>
            </a:r>
            <a:r>
              <a:rPr lang="en-US" altLang="zh-TW" dirty="0"/>
              <a:t>()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arrayX = np.ones_like(array21)</a:t>
            </a:r>
          </a:p>
          <a:p>
            <a:r>
              <a:rPr lang="zh-TW" altLang="en-US" sz="1400" dirty="0"/>
              <a:t>print(arrayX)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#複製</a:t>
            </a:r>
            <a:r>
              <a:rPr lang="en-US" altLang="zh-TW" dirty="0">
                <a:solidFill>
                  <a:srgbClr val="0070C0"/>
                </a:solidFill>
              </a:rPr>
              <a:t>array21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>
                <a:solidFill>
                  <a:srgbClr val="0070C0"/>
                </a:solidFill>
              </a:rPr>
              <a:t>shape, </a:t>
            </a:r>
            <a:r>
              <a:rPr lang="zh-TW" altLang="en-US" dirty="0">
                <a:solidFill>
                  <a:srgbClr val="0070C0"/>
                </a:solidFill>
              </a:rPr>
              <a:t>並且設定所有元素都是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</a:p>
          <a:p>
            <a:r>
              <a:rPr lang="zh-TW" altLang="en-US" sz="1400" dirty="0"/>
              <a:t>arrayX = np.zeros_like(array21)</a:t>
            </a:r>
          </a:p>
          <a:p>
            <a:r>
              <a:rPr lang="zh-TW" altLang="en-US" sz="1400" dirty="0"/>
              <a:t>print(arrayX)</a:t>
            </a:r>
          </a:p>
        </p:txBody>
      </p:sp>
      <p:sp>
        <p:nvSpPr>
          <p:cNvPr id="4" name="矩形 3"/>
          <p:cNvSpPr/>
          <p:nvPr/>
        </p:nvSpPr>
        <p:spPr>
          <a:xfrm>
            <a:off x="6158947" y="524255"/>
            <a:ext cx="1355035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[[1 1 1]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 1 1]]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[[0 0 0]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 0 0]]</a:t>
            </a:r>
          </a:p>
        </p:txBody>
      </p:sp>
      <p:sp>
        <p:nvSpPr>
          <p:cNvPr id="5" name="矩形 4"/>
          <p:cNvSpPr/>
          <p:nvPr/>
        </p:nvSpPr>
        <p:spPr>
          <a:xfrm>
            <a:off x="334618" y="2749970"/>
            <a:ext cx="5668617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#eye()產生對角線都是1, 當然必須是 nxn階</a:t>
            </a:r>
          </a:p>
          <a:p>
            <a:r>
              <a:rPr lang="zh-TW" altLang="en-US" sz="1400" dirty="0"/>
              <a:t>arrayEye = np.eye(4)</a:t>
            </a:r>
          </a:p>
          <a:p>
            <a:r>
              <a:rPr lang="zh-TW" altLang="en-US" sz="1400" dirty="0"/>
              <a:t>print(arrayEye)</a:t>
            </a:r>
            <a:endParaRPr lang="en-US" altLang="zh-TW" sz="1400" dirty="0"/>
          </a:p>
          <a:p>
            <a:r>
              <a:rPr lang="zh-TW" altLang="en-US" dirty="0">
                <a:solidFill>
                  <a:srgbClr val="0070C0"/>
                </a:solidFill>
              </a:rPr>
              <a:t>#eye()產生對角線右移兩位都是1, 當然必須是 nxn階</a:t>
            </a:r>
            <a:endParaRPr lang="zh-TW" altLang="en-US" dirty="0"/>
          </a:p>
          <a:p>
            <a:r>
              <a:rPr lang="zh-TW" altLang="en-US" sz="1400" dirty="0"/>
              <a:t>arrayEye = np.eye(4, k=2)</a:t>
            </a:r>
          </a:p>
          <a:p>
            <a:r>
              <a:rPr lang="zh-TW" altLang="en-US" sz="1400" dirty="0"/>
              <a:t>print(arrayEye)</a:t>
            </a:r>
          </a:p>
        </p:txBody>
      </p:sp>
      <p:sp>
        <p:nvSpPr>
          <p:cNvPr id="6" name="矩形 5"/>
          <p:cNvSpPr/>
          <p:nvPr/>
        </p:nvSpPr>
        <p:spPr>
          <a:xfrm>
            <a:off x="6158946" y="2749970"/>
            <a:ext cx="1355035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[[1. 0. 0. 0.]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 1. 0. 0.]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 0. 1. 0.]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 0. 0. 1.]]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[[0. 0. 1. 0.]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[0. 0. 0. 1.]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[0. 0. 0. 0.]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[0. 0. 0. 0.]]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618" y="5198109"/>
            <a:ext cx="5668617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#用亂數填矩陣</a:t>
            </a:r>
          </a:p>
          <a:p>
            <a:r>
              <a:rPr lang="zh-TW" altLang="en-US" sz="1400" dirty="0"/>
              <a:t>arrayR = np.random.rand(3)</a:t>
            </a:r>
          </a:p>
          <a:p>
            <a:r>
              <a:rPr lang="zh-TW" altLang="en-US" sz="1400" dirty="0"/>
              <a:t>print(arrayR)</a:t>
            </a:r>
          </a:p>
          <a:p>
            <a:r>
              <a:rPr lang="zh-TW" altLang="en-US" sz="1400" dirty="0"/>
              <a:t>arrayR = np.random.rand(2,2)</a:t>
            </a:r>
          </a:p>
          <a:p>
            <a:r>
              <a:rPr lang="zh-TW" altLang="en-US" sz="1400" dirty="0"/>
              <a:t>print(arrayR)</a:t>
            </a:r>
          </a:p>
        </p:txBody>
      </p:sp>
      <p:sp>
        <p:nvSpPr>
          <p:cNvPr id="8" name="矩形 7"/>
          <p:cNvSpPr/>
          <p:nvPr/>
        </p:nvSpPr>
        <p:spPr>
          <a:xfrm>
            <a:off x="6158946" y="5198109"/>
            <a:ext cx="3700670" cy="9233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[0.9310851  0.23650792 0.68305475]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[[0.78687829 0.4991367 ]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[0.16712501 0.97145871]]</a:t>
            </a:r>
          </a:p>
        </p:txBody>
      </p:sp>
    </p:spTree>
    <p:extLst>
      <p:ext uri="{BB962C8B-B14F-4D97-AF65-F5344CB8AC3E}">
        <p14:creationId xmlns:p14="http://schemas.microsoft.com/office/powerpoint/2010/main" val="40899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14739" y="622997"/>
            <a:ext cx="4336774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#Reshape:元素數量一樣, 維度改變</a:t>
            </a:r>
          </a:p>
          <a:p>
            <a:r>
              <a:rPr lang="zh-TW" altLang="en-US" sz="1400" dirty="0"/>
              <a:t>arrayOrig = np.arange(15)</a:t>
            </a:r>
          </a:p>
          <a:p>
            <a:r>
              <a:rPr lang="zh-TW" altLang="en-US" sz="1400" dirty="0"/>
              <a:t>arrayNew = arrayOrig.reshape((3,5))</a:t>
            </a:r>
          </a:p>
          <a:p>
            <a:r>
              <a:rPr lang="zh-TW" altLang="en-US" sz="1400" dirty="0"/>
              <a:t>print(arrayOrig)</a:t>
            </a:r>
          </a:p>
          <a:p>
            <a:r>
              <a:rPr lang="zh-TW" altLang="en-US" sz="1400" dirty="0"/>
              <a:t>print(arrayNew)</a:t>
            </a:r>
          </a:p>
        </p:txBody>
      </p:sp>
      <p:sp>
        <p:nvSpPr>
          <p:cNvPr id="4" name="矩形 3"/>
          <p:cNvSpPr/>
          <p:nvPr/>
        </p:nvSpPr>
        <p:spPr>
          <a:xfrm>
            <a:off x="5383696" y="622997"/>
            <a:ext cx="4018722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[ 0  1  2  3  4  5  6  7  8  9 10 11 12 13 14]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[[ 0  1  2  3  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[ 5  6  7  8  9]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[10 11 12 13 14]]</a:t>
            </a:r>
          </a:p>
        </p:txBody>
      </p:sp>
      <p:sp>
        <p:nvSpPr>
          <p:cNvPr id="5" name="矩形 4"/>
          <p:cNvSpPr/>
          <p:nvPr/>
        </p:nvSpPr>
        <p:spPr>
          <a:xfrm>
            <a:off x="314739" y="2705119"/>
            <a:ext cx="4336774" cy="33855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print("dtype:元素資料型態:",arrayNew.dtype)</a:t>
            </a:r>
          </a:p>
          <a:p>
            <a:r>
              <a:rPr lang="zh-TW" altLang="en-US" sz="1400" dirty="0"/>
              <a:t>print("size:元素數",arrayNew.size)</a:t>
            </a:r>
          </a:p>
          <a:p>
            <a:r>
              <a:rPr lang="zh-TW" altLang="en-US" sz="1400" dirty="0"/>
              <a:t>print("shape:形狀(nxm)", arrayNew.shape)</a:t>
            </a:r>
          </a:p>
          <a:p>
            <a:r>
              <a:rPr lang="zh-TW" altLang="en-US" sz="1400" dirty="0"/>
              <a:t>print("itemsize:一元素的位元數",arrayNew.itemsize)</a:t>
            </a:r>
          </a:p>
          <a:p>
            <a:r>
              <a:rPr lang="zh-TW" altLang="en-US" sz="1400" dirty="0"/>
              <a:t>print("ndim:維度/列數",arrayNew.ndim)</a:t>
            </a:r>
          </a:p>
          <a:p>
            <a:r>
              <a:rPr lang="zh-TW" altLang="en-US" sz="1400" dirty="0"/>
              <a:t>print("nbytes:佔的位元數",arrayNew.nbytes)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dirty="0">
                <a:solidFill>
                  <a:srgbClr val="0070C0"/>
                </a:solidFill>
              </a:rPr>
              <a:t>#visit each element</a:t>
            </a:r>
          </a:p>
          <a:p>
            <a:r>
              <a:rPr lang="zh-TW" altLang="en-US" sz="1400" dirty="0"/>
              <a:t>print("----")</a:t>
            </a:r>
          </a:p>
          <a:p>
            <a:r>
              <a:rPr lang="zh-TW" altLang="en-US" sz="1400" dirty="0"/>
              <a:t>for ele in arrayNew:</a:t>
            </a:r>
          </a:p>
          <a:p>
            <a:r>
              <a:rPr lang="zh-TW" altLang="en-US" sz="1400" dirty="0"/>
              <a:t>    print(ele, end='--&gt;')</a:t>
            </a:r>
          </a:p>
          <a:p>
            <a:endParaRPr lang="zh-TW" altLang="en-US" sz="1400" dirty="0"/>
          </a:p>
          <a:p>
            <a:r>
              <a:rPr lang="zh-TW" altLang="en-US" sz="1400" dirty="0"/>
              <a:t>for ele in arrayNew:</a:t>
            </a:r>
          </a:p>
          <a:p>
            <a:r>
              <a:rPr lang="zh-TW" altLang="en-US" sz="1400" dirty="0"/>
              <a:t>    for xlm in ele:</a:t>
            </a:r>
          </a:p>
          <a:p>
            <a:r>
              <a:rPr lang="zh-TW" altLang="en-US" sz="1400" dirty="0"/>
              <a:t>        print(xlm, end=":")</a:t>
            </a:r>
          </a:p>
        </p:txBody>
      </p:sp>
      <p:sp>
        <p:nvSpPr>
          <p:cNvPr id="6" name="矩形 5"/>
          <p:cNvSpPr/>
          <p:nvPr/>
        </p:nvSpPr>
        <p:spPr>
          <a:xfrm>
            <a:off x="5383696" y="2705119"/>
            <a:ext cx="6096000" cy="2585323"/>
          </a:xfrm>
          <a:prstGeom prst="rect">
            <a:avLst/>
          </a:prstGeom>
          <a:solidFill>
            <a:srgbClr val="0070C0"/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dtype:元素資料型態: int32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size:元素數 15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shape:形狀(nxm) (3, 5)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itemsize:一元素的位元數 4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ndim:維度/列數 2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nbytes:佔的位元數 60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----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[0 1 2 3 4]--&gt;[5 6 7 8 9]--&gt;[10 11 12 13 14]--&gt;0:1:2:3:4:5:6:7:8:9:10:11:12:13:14:</a:t>
            </a:r>
          </a:p>
        </p:txBody>
      </p:sp>
    </p:spTree>
    <p:extLst>
      <p:ext uri="{BB962C8B-B14F-4D97-AF65-F5344CB8AC3E}">
        <p14:creationId xmlns:p14="http://schemas.microsoft.com/office/powerpoint/2010/main" val="2624513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792" y="285612"/>
            <a:ext cx="3912704" cy="638727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的檔案操作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503583" y="1207248"/>
            <a:ext cx="5708374" cy="4493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</a:rPr>
              <a:t>#write / read array to binary file</a:t>
            </a:r>
          </a:p>
          <a:p>
            <a:r>
              <a:rPr lang="zh-TW" altLang="en-US" sz="1400" dirty="0"/>
              <a:t>fp = open("arrayData.dat", "wb")</a:t>
            </a:r>
          </a:p>
          <a:p>
            <a:r>
              <a:rPr lang="zh-TW" altLang="en-US" sz="1400" dirty="0"/>
              <a:t>np.save(fp, arrayNew)</a:t>
            </a:r>
          </a:p>
          <a:p>
            <a:r>
              <a:rPr lang="zh-TW" altLang="en-US" sz="1400" dirty="0"/>
              <a:t>fp.close()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sz="1400" dirty="0"/>
              <a:t>fp = open("arrayData.dat","rb")</a:t>
            </a:r>
          </a:p>
          <a:p>
            <a:r>
              <a:rPr lang="zh-TW" altLang="en-US" sz="1400" dirty="0"/>
              <a:t>arrayQ = np</a:t>
            </a:r>
            <a:r>
              <a:rPr lang="zh-TW" altLang="en-US" sz="1400" dirty="0">
                <a:solidFill>
                  <a:srgbClr val="FF0000"/>
                </a:solidFill>
              </a:rPr>
              <a:t>.load</a:t>
            </a:r>
            <a:r>
              <a:rPr lang="zh-TW" altLang="en-US" sz="1400" dirty="0"/>
              <a:t>(fp)</a:t>
            </a:r>
          </a:p>
          <a:p>
            <a:r>
              <a:rPr lang="zh-TW" altLang="en-US" sz="1400" dirty="0"/>
              <a:t>print("\n---infile---")</a:t>
            </a:r>
          </a:p>
          <a:p>
            <a:r>
              <a:rPr lang="zh-TW" altLang="en-US" sz="1400" dirty="0"/>
              <a:t>print(arrayQ)</a:t>
            </a:r>
          </a:p>
          <a:p>
            <a:r>
              <a:rPr lang="zh-TW" altLang="en-US" sz="1400" dirty="0"/>
              <a:t>fp.close()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sz="2400" dirty="0">
                <a:solidFill>
                  <a:srgbClr val="0070C0"/>
                </a:solidFill>
              </a:rPr>
              <a:t>#write / read array as text file:csv format</a:t>
            </a:r>
          </a:p>
          <a:p>
            <a:r>
              <a:rPr lang="zh-TW" altLang="en-US" sz="1400" dirty="0"/>
              <a:t>outfile = "arrayData.txt"</a:t>
            </a:r>
          </a:p>
          <a:p>
            <a:r>
              <a:rPr lang="zh-TW" altLang="en-US" sz="1400" dirty="0"/>
              <a:t>np.</a:t>
            </a:r>
            <a:r>
              <a:rPr lang="zh-TW" altLang="en-US" sz="1400" dirty="0">
                <a:solidFill>
                  <a:srgbClr val="FF0000"/>
                </a:solidFill>
              </a:rPr>
              <a:t>savetxt</a:t>
            </a:r>
            <a:r>
              <a:rPr lang="zh-TW" altLang="en-US" sz="1400" dirty="0"/>
              <a:t>(outfile,arrayNew, </a:t>
            </a:r>
            <a:r>
              <a:rPr lang="zh-TW" altLang="en-US" sz="1400" dirty="0">
                <a:solidFill>
                  <a:srgbClr val="FF0000"/>
                </a:solidFill>
              </a:rPr>
              <a:t>delimiter</a:t>
            </a:r>
            <a:r>
              <a:rPr lang="zh-TW" altLang="en-US" sz="1400" dirty="0"/>
              <a:t>=',')</a:t>
            </a:r>
          </a:p>
          <a:p>
            <a:endParaRPr lang="zh-TW" altLang="en-US" sz="1400" dirty="0"/>
          </a:p>
          <a:p>
            <a:r>
              <a:rPr lang="zh-TW" altLang="en-US" sz="1400" dirty="0"/>
              <a:t>infile = "arrayData.txt"</a:t>
            </a:r>
          </a:p>
          <a:p>
            <a:r>
              <a:rPr lang="zh-TW" altLang="en-US" sz="1400" dirty="0"/>
              <a:t>arrayQ = np.</a:t>
            </a:r>
            <a:r>
              <a:rPr lang="zh-TW" altLang="en-US" sz="1400" dirty="0">
                <a:solidFill>
                  <a:srgbClr val="FF0000"/>
                </a:solidFill>
              </a:rPr>
              <a:t>loadtxt</a:t>
            </a:r>
            <a:r>
              <a:rPr lang="zh-TW" altLang="en-US" sz="1400" dirty="0"/>
              <a:t>(infile, </a:t>
            </a:r>
            <a:r>
              <a:rPr lang="zh-TW" altLang="en-US" sz="1400" dirty="0">
                <a:solidFill>
                  <a:srgbClr val="FF0000"/>
                </a:solidFill>
              </a:rPr>
              <a:t>delimiter</a:t>
            </a:r>
            <a:r>
              <a:rPr lang="zh-TW" altLang="en-US" sz="1400" dirty="0"/>
              <a:t>=',')</a:t>
            </a:r>
          </a:p>
          <a:p>
            <a:r>
              <a:rPr lang="zh-TW" altLang="en-US" sz="1400" dirty="0"/>
              <a:t>print('---infile---')</a:t>
            </a:r>
          </a:p>
          <a:p>
            <a:r>
              <a:rPr lang="zh-TW" altLang="en-US" sz="1400" dirty="0"/>
              <a:t>print(arrayQ)</a:t>
            </a:r>
          </a:p>
        </p:txBody>
      </p:sp>
      <p:sp>
        <p:nvSpPr>
          <p:cNvPr id="5" name="矩形 4"/>
          <p:cNvSpPr/>
          <p:nvPr/>
        </p:nvSpPr>
        <p:spPr>
          <a:xfrm>
            <a:off x="6526695" y="1207248"/>
            <a:ext cx="3392557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---infile---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[[ 0  1  2  3  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[ 5  6  7  8  9]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[10 11 12 13 14]]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---infile---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[[ 0.  1.  2.  3.  4.]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[ 5.  6.  7.  8.  9.]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[10. 11. 12. 13. 14.]]</a:t>
            </a:r>
          </a:p>
        </p:txBody>
      </p:sp>
    </p:spTree>
    <p:extLst>
      <p:ext uri="{BB962C8B-B14F-4D97-AF65-F5344CB8AC3E}">
        <p14:creationId xmlns:p14="http://schemas.microsoft.com/office/powerpoint/2010/main" val="1850611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335307"/>
            <a:ext cx="10515600" cy="757997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一維矩陣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向量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(Vector)  + - * /</a:t>
            </a:r>
            <a:endParaRPr lang="zh-TW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922" y="1854152"/>
            <a:ext cx="2985052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import </a:t>
            </a:r>
            <a:r>
              <a:rPr lang="en-US" altLang="zh-TW" dirty="0" err="1">
                <a:solidFill>
                  <a:srgbClr val="0070C0"/>
                </a:solidFill>
              </a:rPr>
              <a:t>numpy</a:t>
            </a:r>
            <a:r>
              <a:rPr lang="en-US" altLang="zh-TW" dirty="0">
                <a:solidFill>
                  <a:srgbClr val="0070C0"/>
                </a:solidFill>
              </a:rPr>
              <a:t> as np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向量與純量 加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減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乘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除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vector1 = np.array([1,2,3])</a:t>
            </a:r>
          </a:p>
          <a:p>
            <a:r>
              <a:rPr lang="zh-TW" altLang="en-US" sz="1400" dirty="0"/>
              <a:t>scale = 3</a:t>
            </a:r>
          </a:p>
          <a:p>
            <a:r>
              <a:rPr lang="zh-TW" altLang="en-US" sz="1400" dirty="0"/>
              <a:t>print(vector1 + scale</a:t>
            </a:r>
            <a:r>
              <a:rPr lang="en-US" altLang="zh-TW" sz="1400" dirty="0"/>
              <a:t>, scale-vector1)</a:t>
            </a:r>
          </a:p>
          <a:p>
            <a:r>
              <a:rPr lang="zh-TW" altLang="en-US" sz="1400" dirty="0"/>
              <a:t>print(</a:t>
            </a:r>
            <a:r>
              <a:rPr lang="en-US" altLang="zh-TW" sz="1400" dirty="0"/>
              <a:t>scale-vector1) </a:t>
            </a:r>
            <a:r>
              <a:rPr lang="zh-TW" altLang="en-US" sz="1400" dirty="0"/>
              <a:t>print(</a:t>
            </a:r>
            <a:r>
              <a:rPr lang="en-US" altLang="zh-TW" sz="1400" dirty="0"/>
              <a:t>scale*vector1)</a:t>
            </a:r>
          </a:p>
          <a:p>
            <a:r>
              <a:rPr lang="en-US" altLang="zh-TW" sz="1400" dirty="0"/>
              <a:t>print(scale/vector1</a:t>
            </a:r>
            <a:r>
              <a:rPr lang="zh-TW" altLang="en-US" sz="1400" dirty="0"/>
              <a:t>)</a:t>
            </a:r>
            <a:endParaRPr lang="en-US" altLang="zh-TW" sz="1400" dirty="0"/>
          </a:p>
          <a:p>
            <a:r>
              <a:rPr lang="en-US" altLang="zh-TW" sz="1400" dirty="0"/>
              <a:t>print("----")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np.add</a:t>
            </a:r>
            <a:r>
              <a:rPr lang="en-US" altLang="zh-TW" sz="1400" dirty="0"/>
              <a:t>(vector1,scale))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np.subtract</a:t>
            </a:r>
            <a:r>
              <a:rPr lang="en-US" altLang="zh-TW" sz="1400" dirty="0"/>
              <a:t>(scale,vector1))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np.multiply</a:t>
            </a:r>
            <a:r>
              <a:rPr lang="en-US" altLang="zh-TW" sz="1400" dirty="0"/>
              <a:t>(scale, vector1))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np.divide</a:t>
            </a:r>
            <a:r>
              <a:rPr lang="en-US" altLang="zh-TW" sz="1400" dirty="0"/>
              <a:t>(scale, vector1))</a:t>
            </a:r>
          </a:p>
          <a:p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588027" y="1854152"/>
            <a:ext cx="1178528" cy="2585323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[4 5 6]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[2 1 0]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[3 6 9] 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[3.  1.5 1. 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----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[4 5 6]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[2 1 0]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[3 6 9]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[3.  1.5 1. 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4608" y="1854152"/>
            <a:ext cx="2985052" cy="2739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向量與向量 加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減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乘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zh-TW" altLang="en-US" dirty="0">
                <a:solidFill>
                  <a:srgbClr val="0070C0"/>
                </a:solidFill>
              </a:rPr>
              <a:t>除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vector1 = np.array([1,2,3])</a:t>
            </a:r>
          </a:p>
          <a:p>
            <a:r>
              <a:rPr lang="en-US" altLang="zh-TW" sz="1400" dirty="0"/>
              <a:t>vector2= </a:t>
            </a:r>
            <a:r>
              <a:rPr lang="en-US" altLang="zh-TW" sz="1400" dirty="0" err="1"/>
              <a:t>np.array</a:t>
            </a:r>
            <a:r>
              <a:rPr lang="en-US" altLang="zh-TW" sz="1400" dirty="0"/>
              <a:t>([2,3,4])</a:t>
            </a:r>
          </a:p>
          <a:p>
            <a:r>
              <a:rPr lang="en-US" altLang="zh-TW" sz="1400" dirty="0"/>
              <a:t>print(vector1 + vector2)</a:t>
            </a:r>
          </a:p>
          <a:p>
            <a:r>
              <a:rPr lang="en-US" altLang="zh-TW" sz="1400" dirty="0"/>
              <a:t>print(vector2-vector1)</a:t>
            </a:r>
          </a:p>
          <a:p>
            <a:r>
              <a:rPr lang="en-US" altLang="zh-TW" sz="1400" dirty="0"/>
              <a:t>print(vector2*vector1)</a:t>
            </a:r>
          </a:p>
          <a:p>
            <a:r>
              <a:rPr lang="en-US" altLang="zh-TW" sz="1400" dirty="0"/>
              <a:t>print(vector2/vector1)</a:t>
            </a:r>
          </a:p>
          <a:p>
            <a:r>
              <a:rPr lang="en-US" altLang="zh-TW" sz="1400" dirty="0"/>
              <a:t>print('\n')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np.add</a:t>
            </a:r>
            <a:r>
              <a:rPr lang="en-US" altLang="zh-TW" sz="1400" dirty="0"/>
              <a:t>(vector1,vector2))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np.subtract</a:t>
            </a:r>
            <a:r>
              <a:rPr lang="en-US" altLang="zh-TW" sz="1400" dirty="0"/>
              <a:t>(vector2,vector1))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np.multiply</a:t>
            </a:r>
            <a:r>
              <a:rPr lang="en-US" altLang="zh-TW" sz="1400" dirty="0"/>
              <a:t>(vector2, vector1))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np.divide</a:t>
            </a:r>
            <a:r>
              <a:rPr lang="en-US" altLang="zh-TW" sz="1400" dirty="0"/>
              <a:t>(vector2, vector1))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8387713" y="1854152"/>
            <a:ext cx="2985052" cy="2585323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[3 5 7]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[1 1 1]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[ 2  6 12]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[2.         1.5        1.33333333]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[3 5 7]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[1 1 1]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[ 2  6 12]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[2.         1.5        1.33333333]</a:t>
            </a:r>
          </a:p>
        </p:txBody>
      </p:sp>
    </p:spTree>
    <p:extLst>
      <p:ext uri="{BB962C8B-B14F-4D97-AF65-F5344CB8AC3E}">
        <p14:creationId xmlns:p14="http://schemas.microsoft.com/office/powerpoint/2010/main" val="428460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81000" y="335307"/>
            <a:ext cx="10515600" cy="757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二維矩陣</a:t>
            </a:r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非向量</a:t>
            </a:r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- * /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1253933"/>
            <a:ext cx="66161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import numpy as np</a:t>
            </a:r>
          </a:p>
          <a:p>
            <a:endParaRPr lang="zh-TW" altLang="en-US" dirty="0"/>
          </a:p>
          <a:p>
            <a:r>
              <a:rPr lang="zh-TW" altLang="en-US" dirty="0"/>
              <a:t>vector1 = np.array([[1,2,3],[3,2,1]])</a:t>
            </a:r>
          </a:p>
          <a:p>
            <a:r>
              <a:rPr lang="zh-TW" altLang="en-US" dirty="0"/>
              <a:t>vector2= np.array([[2,3,4],[4,3,2]])</a:t>
            </a:r>
          </a:p>
          <a:p>
            <a:r>
              <a:rPr lang="zh-TW" altLang="en-US" dirty="0"/>
              <a:t>scale = 3</a:t>
            </a:r>
          </a:p>
          <a:p>
            <a:r>
              <a:rPr lang="en-US" altLang="zh-TW" dirty="0"/>
              <a:t>print(vector1 + scale, '\n',scale-vector1, '\n', scale*vector1, '\n', scale/vector1)</a:t>
            </a:r>
          </a:p>
          <a:p>
            <a:r>
              <a:rPr lang="zh-TW" altLang="en-US" dirty="0"/>
              <a:t>print(np.add(vector1,scale))</a:t>
            </a:r>
          </a:p>
          <a:p>
            <a:r>
              <a:rPr lang="zh-TW" altLang="en-US" dirty="0"/>
              <a:t>print(np.subtract(scale,vector1))</a:t>
            </a:r>
          </a:p>
          <a:p>
            <a:r>
              <a:rPr lang="zh-TW" altLang="en-US" dirty="0"/>
              <a:t>print(np.multiply(scale, vector1))</a:t>
            </a:r>
          </a:p>
          <a:p>
            <a:r>
              <a:rPr lang="zh-TW" altLang="en-US" dirty="0"/>
              <a:t>print(np.divide(scale, vector1))</a:t>
            </a:r>
          </a:p>
          <a:p>
            <a:r>
              <a:rPr lang="zh-TW" altLang="en-US" dirty="0"/>
              <a:t>print("++++")</a:t>
            </a:r>
          </a:p>
          <a:p>
            <a:r>
              <a:rPr lang="zh-TW" altLang="en-US" dirty="0"/>
              <a:t>print(vector1 + vector2, vector2-vector1, vector2*vector1, vector2/vector1)</a:t>
            </a:r>
          </a:p>
          <a:p>
            <a:r>
              <a:rPr lang="zh-TW" altLang="en-US" dirty="0"/>
              <a:t>print(np.add(vector1,vector2))</a:t>
            </a:r>
          </a:p>
          <a:p>
            <a:r>
              <a:rPr lang="zh-TW" altLang="en-US" dirty="0"/>
              <a:t>print(np.subtract(vector2,vector1))</a:t>
            </a:r>
          </a:p>
          <a:p>
            <a:r>
              <a:rPr lang="zh-TW" altLang="en-US" dirty="0"/>
              <a:t>print(np.multiply(vector2, vector1))</a:t>
            </a:r>
          </a:p>
          <a:p>
            <a:r>
              <a:rPr lang="zh-TW" altLang="en-US" dirty="0"/>
              <a:t>print(np.divide(vector2, vector1))</a:t>
            </a:r>
          </a:p>
        </p:txBody>
      </p:sp>
      <p:sp>
        <p:nvSpPr>
          <p:cNvPr id="5" name="矩形 4"/>
          <p:cNvSpPr/>
          <p:nvPr/>
        </p:nvSpPr>
        <p:spPr>
          <a:xfrm>
            <a:off x="6808119" y="156929"/>
            <a:ext cx="4432852" cy="65556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[[4 5 6]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[6 5 4]]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[[2 1 0]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[0 1 2]]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[[3 6 9]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[9 6 3]]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[[3.  1.5 1. 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[1.  1.5 3. 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[[4 5 6]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[6 5 4]]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[[2 1 0]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[0 1 2]]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[[3 6 9]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[9 6 3]]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[[3.  1.5 1. 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[1.  1.5 3. 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++++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[[3 5 7]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[7 5 3]] [[1 1 1]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 1 1]] [[ 2  6 12]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[12  6  2]] [[2.         1.5        1.33333333]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[1.33333333 1.5        2.        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[[3 5 7]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[7 5 3]]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[[1 1 1]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 1 1]]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[[ 2  6 12]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[12  6  2]]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[[2.         1.5        1.33333333]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[1.33333333 1.5        2.        ]]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0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936315"/>
            <a:ext cx="10515600" cy="757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向量</a:t>
            </a:r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(Vector)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70342" y="1898497"/>
            <a:ext cx="3743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vec1 = [2,3,4]</a:t>
            </a:r>
          </a:p>
          <a:p>
            <a:r>
              <a:rPr lang="en-US" altLang="zh-TW" dirty="0"/>
              <a:t>vec2 = [5,6,7]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# vector . vector </a:t>
            </a:r>
            <a:r>
              <a:rPr lang="zh-TW" altLang="en-US" dirty="0">
                <a:solidFill>
                  <a:srgbClr val="0070C0"/>
                </a:solidFill>
              </a:rPr>
              <a:t>結果是個純量</a:t>
            </a:r>
            <a:r>
              <a:rPr lang="en-US" altLang="zh-TW" dirty="0">
                <a:solidFill>
                  <a:srgbClr val="0070C0"/>
                </a:solidFill>
              </a:rPr>
              <a:t>(scale)</a:t>
            </a:r>
          </a:p>
          <a:p>
            <a:r>
              <a:rPr lang="en-US" altLang="zh-TW" dirty="0"/>
              <a:t>c = vec1 . vec2 = 2x5 + 3x6 + 4x7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0342" y="3303011"/>
            <a:ext cx="637264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/>
              <a:t>import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as np</a:t>
            </a:r>
          </a:p>
          <a:p>
            <a:r>
              <a:rPr lang="zh-TW" altLang="en-US" sz="1400" dirty="0"/>
              <a:t>vector1 = np.array([2,3,4])</a:t>
            </a:r>
          </a:p>
          <a:p>
            <a:r>
              <a:rPr lang="zh-TW" altLang="en-US" sz="1400" dirty="0"/>
              <a:t>vector2= np.array([5,6,7])</a:t>
            </a:r>
          </a:p>
          <a:p>
            <a:r>
              <a:rPr lang="zh-TW" altLang="en-US" sz="1400" dirty="0"/>
              <a:t>print(vector1</a:t>
            </a:r>
            <a:r>
              <a:rPr lang="zh-TW" altLang="en-US" sz="1400" dirty="0">
                <a:solidFill>
                  <a:srgbClr val="FF0000"/>
                </a:solidFill>
              </a:rPr>
              <a:t>.dot</a:t>
            </a:r>
            <a:r>
              <a:rPr lang="zh-TW" altLang="en-US" sz="1400" dirty="0"/>
              <a:t>(vector2))</a:t>
            </a:r>
          </a:p>
        </p:txBody>
      </p:sp>
      <p:sp>
        <p:nvSpPr>
          <p:cNvPr id="6" name="矩形 5"/>
          <p:cNvSpPr/>
          <p:nvPr/>
        </p:nvSpPr>
        <p:spPr>
          <a:xfrm>
            <a:off x="8524281" y="3319134"/>
            <a:ext cx="418704" cy="923330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56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5486" y="152840"/>
            <a:ext cx="714067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</a:rPr>
              <a:t>ex: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name1 =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('Clark')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name2 = "Mary"</a:t>
            </a:r>
            <a:r>
              <a:rPr lang="zh-TW" altLang="en-US" sz="1400" dirty="0"/>
              <a:t>    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同上作用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</a:t>
            </a:r>
            <a:r>
              <a:rPr lang="en-US" altLang="zh-TW" sz="1400" dirty="0" err="1"/>
              <a:t>ch</a:t>
            </a:r>
            <a:r>
              <a:rPr lang="en-US" altLang="zh-TW" sz="1400" dirty="0"/>
              <a:t> in name1: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</a:t>
            </a:r>
            <a:r>
              <a:rPr lang="en-US" altLang="zh-TW" sz="1400" dirty="0" err="1"/>
              <a:t>ch</a:t>
            </a:r>
            <a:r>
              <a:rPr lang="en-US" altLang="zh-TW" sz="1400" dirty="0"/>
              <a:t>, end='-')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</a:t>
            </a:r>
            <a:r>
              <a:rPr lang="en-US" altLang="zh-TW" sz="1400" dirty="0" err="1"/>
              <a:t>ch</a:t>
            </a:r>
            <a:r>
              <a:rPr lang="en-US" altLang="zh-TW" sz="1400" dirty="0"/>
              <a:t> in name2: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</a:t>
            </a:r>
            <a:r>
              <a:rPr lang="en-US" altLang="zh-TW" sz="1400" dirty="0" err="1"/>
              <a:t>ch</a:t>
            </a:r>
            <a:r>
              <a:rPr lang="en-US" altLang="zh-TW" sz="1400" dirty="0"/>
              <a:t>, end='-')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print(name1 </a:t>
            </a:r>
            <a:r>
              <a:rPr lang="en-US" altLang="zh-TW" sz="1400" dirty="0">
                <a:solidFill>
                  <a:srgbClr val="FF0000"/>
                </a:solidFill>
              </a:rPr>
              <a:t>*</a:t>
            </a:r>
            <a:r>
              <a:rPr lang="en-US" altLang="zh-TW" sz="1400" dirty="0"/>
              <a:t> 2</a:t>
            </a:r>
            <a:r>
              <a:rPr lang="en-US" altLang="zh-TW" sz="1400" dirty="0">
                <a:solidFill>
                  <a:srgbClr val="00B050"/>
                </a:solidFill>
              </a:rPr>
              <a:t>)</a:t>
            </a:r>
            <a:r>
              <a:rPr lang="zh-TW" altLang="en-US" sz="1400" dirty="0">
                <a:solidFill>
                  <a:srgbClr val="00B050"/>
                </a:solidFill>
              </a:rPr>
              <a:t>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 </a:t>
            </a:r>
            <a:r>
              <a:rPr lang="en-US" altLang="zh-TW" sz="1400" dirty="0">
                <a:solidFill>
                  <a:srgbClr val="00B050"/>
                </a:solidFill>
              </a:rPr>
              <a:t>name1</a:t>
            </a:r>
            <a:r>
              <a:rPr lang="zh-TW" altLang="en-US" sz="1400" dirty="0">
                <a:solidFill>
                  <a:srgbClr val="00B050"/>
                </a:solidFill>
              </a:rPr>
              <a:t>重複</a:t>
            </a:r>
            <a:r>
              <a:rPr lang="en-US" altLang="zh-TW" sz="1400" dirty="0">
                <a:solidFill>
                  <a:srgbClr val="00B050"/>
                </a:solidFill>
              </a:rPr>
              <a:t>2</a:t>
            </a:r>
            <a:r>
              <a:rPr lang="zh-TW" altLang="en-US" sz="1400" dirty="0">
                <a:solidFill>
                  <a:srgbClr val="00B050"/>
                </a:solidFill>
              </a:rPr>
              <a:t>次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</a:t>
            </a:r>
            <a:r>
              <a:rPr lang="en-US" altLang="zh-TW" sz="1400" dirty="0" err="1"/>
              <a:t>pos</a:t>
            </a:r>
            <a:r>
              <a:rPr lang="en-US" altLang="zh-TW" sz="1400" dirty="0"/>
              <a:t> in range(0, </a:t>
            </a:r>
            <a:r>
              <a:rPr lang="en-US" altLang="zh-TW" dirty="0" err="1">
                <a:solidFill>
                  <a:srgbClr val="FF0000"/>
                </a:solidFill>
              </a:rPr>
              <a:t>len</a:t>
            </a:r>
            <a:r>
              <a:rPr lang="en-US" altLang="zh-TW" sz="1400" dirty="0"/>
              <a:t>(name2)):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不可用</a:t>
            </a:r>
            <a:r>
              <a:rPr lang="en-US" altLang="zh-TW" sz="1400" dirty="0">
                <a:solidFill>
                  <a:srgbClr val="00B050"/>
                </a:solidFill>
              </a:rPr>
              <a:t>name2.len()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print(name2</a:t>
            </a:r>
            <a:r>
              <a:rPr lang="en-US" altLang="zh-TW" sz="1400" dirty="0">
                <a:solidFill>
                  <a:srgbClr val="FF0000"/>
                </a:solidFill>
              </a:rPr>
              <a:t>[</a:t>
            </a:r>
            <a:r>
              <a:rPr lang="en-US" altLang="zh-TW" sz="1400" dirty="0" err="1">
                <a:solidFill>
                  <a:srgbClr val="FF0000"/>
                </a:solidFill>
              </a:rPr>
              <a:t>pos</a:t>
            </a:r>
            <a:r>
              <a:rPr lang="en-US" altLang="zh-TW" sz="1400" dirty="0">
                <a:solidFill>
                  <a:srgbClr val="FF0000"/>
                </a:solidFill>
              </a:rPr>
              <a:t>]</a:t>
            </a:r>
            <a:r>
              <a:rPr lang="en-US" altLang="zh-TW" sz="1400" dirty="0"/>
              <a:t>, end=':')   </a:t>
            </a:r>
            <a:r>
              <a:rPr lang="en-US" altLang="zh-TW" sz="1400" dirty="0">
                <a:solidFill>
                  <a:srgbClr val="00B050"/>
                </a:solidFill>
              </a:rPr>
              <a:t>#.[</a:t>
            </a:r>
            <a:r>
              <a:rPr lang="en-US" altLang="zh-TW" sz="1400" dirty="0" err="1">
                <a:solidFill>
                  <a:srgbClr val="00B050"/>
                </a:solidFill>
              </a:rPr>
              <a:t>idx</a:t>
            </a:r>
            <a:r>
              <a:rPr lang="en-US" altLang="zh-TW" sz="1400" dirty="0">
                <a:solidFill>
                  <a:srgbClr val="00B050"/>
                </a:solidFill>
              </a:rPr>
              <a:t>]</a:t>
            </a:r>
            <a:r>
              <a:rPr lang="zh-TW" altLang="en-US" sz="1400" dirty="0">
                <a:solidFill>
                  <a:srgbClr val="00B050"/>
                </a:solidFill>
              </a:rPr>
              <a:t>標示地</a:t>
            </a:r>
            <a:r>
              <a:rPr lang="en-US" altLang="zh-TW" sz="1400" dirty="0" err="1">
                <a:solidFill>
                  <a:srgbClr val="00B050"/>
                </a:solidFill>
              </a:rPr>
              <a:t>idx</a:t>
            </a:r>
            <a:r>
              <a:rPr lang="zh-TW" altLang="en-US" sz="1400" dirty="0">
                <a:solidFill>
                  <a:srgbClr val="00B050"/>
                </a:solidFill>
              </a:rPr>
              <a:t>個位置的字元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print("k</a:t>
            </a:r>
            <a:r>
              <a:rPr lang="zh-TW" altLang="en-US" sz="1400" dirty="0"/>
              <a:t>在</a:t>
            </a:r>
            <a:r>
              <a:rPr lang="en-US" altLang="zh-TW" sz="1400" dirty="0"/>
              <a:t>'Clark'</a:t>
            </a:r>
            <a:r>
              <a:rPr lang="zh-TW" altLang="en-US" sz="1400" dirty="0"/>
              <a:t>內嗎</a:t>
            </a:r>
            <a:r>
              <a:rPr lang="en-US" altLang="zh-TW" sz="1400" dirty="0"/>
              <a:t>? ", </a:t>
            </a:r>
            <a:r>
              <a:rPr lang="en-US" altLang="zh-TW" sz="1400" dirty="0">
                <a:solidFill>
                  <a:srgbClr val="FF0000"/>
                </a:solidFill>
              </a:rPr>
              <a:t>'k' in name1</a:t>
            </a:r>
            <a:r>
              <a:rPr lang="en-US" altLang="zh-TW" sz="1400" dirty="0"/>
              <a:t>)</a:t>
            </a:r>
            <a:r>
              <a:rPr lang="zh-TW" altLang="en-US" sz="1400" dirty="0"/>
              <a:t>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傳回</a:t>
            </a:r>
            <a:r>
              <a:rPr lang="en-US" altLang="zh-TW" sz="1400" dirty="0">
                <a:solidFill>
                  <a:srgbClr val="00B050"/>
                </a:solidFill>
              </a:rPr>
              <a:t>True / False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print("name1='{0}',name1[1:3]</a:t>
            </a:r>
            <a:r>
              <a:rPr lang="zh-TW" altLang="en-US" sz="1400" dirty="0"/>
              <a:t>為</a:t>
            </a:r>
            <a:r>
              <a:rPr lang="zh-TW" altLang="en-US" sz="1400" dirty="0">
                <a:solidFill>
                  <a:srgbClr val="0070C0"/>
                </a:solidFill>
              </a:rPr>
              <a:t>第</a:t>
            </a:r>
            <a:r>
              <a:rPr lang="en-US" altLang="zh-TW" sz="1400" dirty="0">
                <a:solidFill>
                  <a:srgbClr val="0070C0"/>
                </a:solidFill>
              </a:rPr>
              <a:t>1</a:t>
            </a:r>
            <a:r>
              <a:rPr lang="zh-TW" altLang="en-US" sz="1400" dirty="0">
                <a:solidFill>
                  <a:srgbClr val="0070C0"/>
                </a:solidFill>
              </a:rPr>
              <a:t>到第</a:t>
            </a:r>
            <a:r>
              <a:rPr lang="en-US" altLang="zh-TW" sz="1400" dirty="0">
                <a:solidFill>
                  <a:srgbClr val="0070C0"/>
                </a:solidFill>
              </a:rPr>
              <a:t>3</a:t>
            </a:r>
            <a:r>
              <a:rPr lang="zh-TW" altLang="en-US" sz="1400" dirty="0">
                <a:solidFill>
                  <a:srgbClr val="0070C0"/>
                </a:solidFill>
              </a:rPr>
              <a:t>個字元</a:t>
            </a:r>
            <a:r>
              <a:rPr lang="en-US" altLang="zh-TW" sz="1400" dirty="0"/>
              <a:t>='{1}' ".format(name1, </a:t>
            </a:r>
            <a:r>
              <a:rPr lang="en-US" altLang="zh-TW" sz="1400" dirty="0">
                <a:solidFill>
                  <a:srgbClr val="FF0000"/>
                </a:solidFill>
              </a:rPr>
              <a:t>name1[1:3]</a:t>
            </a:r>
            <a:r>
              <a:rPr lang="en-US" altLang="zh-TW" sz="1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print("name1='{0}',name1[0:</a:t>
            </a:r>
            <a:r>
              <a:rPr lang="en-US" altLang="zh-TW" sz="1400" b="1" dirty="0">
                <a:solidFill>
                  <a:srgbClr val="FF0000"/>
                </a:solidFill>
              </a:rPr>
              <a:t>-1</a:t>
            </a:r>
            <a:r>
              <a:rPr lang="en-US" altLang="zh-TW" sz="1400" dirty="0"/>
              <a:t>]</a:t>
            </a:r>
            <a:r>
              <a:rPr lang="zh-TW" altLang="en-US" sz="1400" dirty="0"/>
              <a:t>為第</a:t>
            </a:r>
            <a:r>
              <a:rPr lang="en-US" altLang="zh-TW" sz="1400" dirty="0"/>
              <a:t>1</a:t>
            </a:r>
            <a:r>
              <a:rPr lang="zh-TW" altLang="en-US" sz="1400" dirty="0"/>
              <a:t>到最後</a:t>
            </a:r>
            <a:r>
              <a:rPr lang="zh-TW" altLang="en-US" sz="1400" dirty="0">
                <a:solidFill>
                  <a:srgbClr val="FF0000"/>
                </a:solidFill>
              </a:rPr>
              <a:t>倒數</a:t>
            </a:r>
            <a:r>
              <a:rPr lang="en-US" altLang="zh-TW" sz="1400" dirty="0">
                <a:solidFill>
                  <a:srgbClr val="FF0000"/>
                </a:solidFill>
              </a:rPr>
              <a:t>1</a:t>
            </a:r>
            <a:r>
              <a:rPr lang="zh-TW" altLang="en-US" sz="1400" dirty="0">
                <a:solidFill>
                  <a:srgbClr val="FF0000"/>
                </a:solidFill>
              </a:rPr>
              <a:t>個</a:t>
            </a:r>
            <a:r>
              <a:rPr lang="zh-TW" altLang="en-US" sz="1400" dirty="0"/>
              <a:t>字元</a:t>
            </a:r>
            <a:r>
              <a:rPr lang="en-US" altLang="zh-TW" sz="1400" dirty="0"/>
              <a:t>='{1}' ".format(name1, </a:t>
            </a:r>
            <a:r>
              <a:rPr lang="en-US" altLang="zh-TW" sz="1400" dirty="0">
                <a:solidFill>
                  <a:srgbClr val="FF0000"/>
                </a:solidFill>
              </a:rPr>
              <a:t>name1[0:-1]</a:t>
            </a:r>
            <a:r>
              <a:rPr lang="en-US" altLang="zh-TW" sz="1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print('\n')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51" y="258836"/>
            <a:ext cx="4543425" cy="3171825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V="1">
            <a:off x="3040912" y="1297172"/>
            <a:ext cx="4263655" cy="222220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 flipV="1">
            <a:off x="7427751" y="2828261"/>
            <a:ext cx="3980984" cy="3413051"/>
          </a:xfrm>
          <a:prstGeom prst="bentConnector3">
            <a:avLst>
              <a:gd name="adj1" fmla="val 100212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6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40462" y="677139"/>
            <a:ext cx="5953939" cy="5586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/>
              <a:t>vectorx = np.array([1,2,3,4,5,6])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print(vectorx[1:3])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print(vectorx[:3])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print(vectorx[1:])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print(vectorx[1:5:2]) </a:t>
            </a:r>
            <a:r>
              <a:rPr lang="zh-TW" altLang="en-US" sz="1400" dirty="0">
                <a:solidFill>
                  <a:srgbClr val="FF0000"/>
                </a:solidFill>
              </a:rPr>
              <a:t>#第1個位置開始取到第5個位置, 每取一次跳2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print(vectorx[::2]) </a:t>
            </a:r>
            <a:r>
              <a:rPr lang="zh-TW" altLang="en-US" sz="1400" dirty="0">
                <a:solidFill>
                  <a:srgbClr val="FF0000"/>
                </a:solidFill>
              </a:rPr>
              <a:t>#第1個位置開始取到最後, 每取一次跳2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print(vectorx[::-1])</a:t>
            </a:r>
            <a:r>
              <a:rPr lang="zh-TW" altLang="en-US" sz="1400" dirty="0">
                <a:solidFill>
                  <a:srgbClr val="FF0000"/>
                </a:solidFill>
              </a:rPr>
              <a:t>#從最大取到最小, 每取一次跳1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print(vectorx[2:-2])</a:t>
            </a:r>
            <a:r>
              <a:rPr lang="zh-TW" altLang="en-US" sz="1400" dirty="0">
                <a:solidFill>
                  <a:srgbClr val="FF0000"/>
                </a:solidFill>
              </a:rPr>
              <a:t>#從第2取到倒數第</a:t>
            </a:r>
            <a:r>
              <a:rPr lang="en-US" altLang="zh-TW" sz="1400" dirty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print("vector:",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[1]:",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[1])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zh-TW" altLang="en-US" sz="1400" dirty="0">
                <a:solidFill>
                  <a:srgbClr val="FF0000"/>
                </a:solidFill>
              </a:rPr>
              <a:t>倒數第一個元素</a:t>
            </a:r>
            <a:r>
              <a:rPr lang="en-US" altLang="zh-TW" sz="1400" dirty="0"/>
              <a:t>: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[-1]:", 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[-1])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zh-TW" altLang="en-US" sz="1400" dirty="0">
                <a:solidFill>
                  <a:srgbClr val="FF0000"/>
                </a:solidFill>
              </a:rPr>
              <a:t>第</a:t>
            </a:r>
            <a:r>
              <a:rPr lang="en-US" altLang="zh-TW" sz="1400" dirty="0">
                <a:solidFill>
                  <a:srgbClr val="FF0000"/>
                </a:solidFill>
              </a:rPr>
              <a:t>2</a:t>
            </a:r>
            <a:r>
              <a:rPr lang="zh-TW" altLang="en-US" sz="1400" dirty="0">
                <a:solidFill>
                  <a:srgbClr val="FF0000"/>
                </a:solidFill>
              </a:rPr>
              <a:t>到</a:t>
            </a:r>
            <a:r>
              <a:rPr lang="en-US" altLang="zh-TW" sz="1400" dirty="0">
                <a:solidFill>
                  <a:srgbClr val="FF0000"/>
                </a:solidFill>
              </a:rPr>
              <a:t>4</a:t>
            </a:r>
            <a:r>
              <a:rPr lang="zh-TW" altLang="en-US" sz="1400" dirty="0">
                <a:solidFill>
                  <a:srgbClr val="FF0000"/>
                </a:solidFill>
              </a:rPr>
              <a:t>元素</a:t>
            </a:r>
            <a:r>
              <a:rPr lang="en-US" altLang="zh-TW" sz="1400" dirty="0"/>
              <a:t>: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[range(2,4)]:", 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[range(2,5)])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vectorx</a:t>
            </a:r>
            <a:r>
              <a:rPr lang="en-US" altLang="zh-TW" sz="1400" dirty="0"/>
              <a:t>[[2,4]] = 1000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 將第</a:t>
            </a:r>
            <a:r>
              <a:rPr lang="en-US" altLang="zh-TW" sz="1400" dirty="0">
                <a:solidFill>
                  <a:srgbClr val="FF0000"/>
                </a:solidFill>
              </a:rPr>
              <a:t>2</a:t>
            </a:r>
            <a:r>
              <a:rPr lang="zh-TW" altLang="en-US" sz="1400" dirty="0">
                <a:solidFill>
                  <a:srgbClr val="FF0000"/>
                </a:solidFill>
              </a:rPr>
              <a:t>與第</a:t>
            </a:r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r>
              <a:rPr lang="zh-TW" altLang="en-US" sz="1400" dirty="0">
                <a:solidFill>
                  <a:srgbClr val="FF0000"/>
                </a:solidFill>
              </a:rPr>
              <a:t>個元素更改為 </a:t>
            </a:r>
            <a:r>
              <a:rPr lang="en-US" altLang="zh-TW" sz="1400" dirty="0">
                <a:solidFill>
                  <a:srgbClr val="FF0000"/>
                </a:solidFill>
              </a:rPr>
              <a:t>1000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vectorx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609831" y="678029"/>
            <a:ext cx="5134865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[1 2 3 4 5 6]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[2 3]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[1 2 3]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[2 3 4 5 6]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第</a:t>
            </a:r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個位置開始取到第</a:t>
            </a:r>
            <a:r>
              <a:rPr lang="en-US" altLang="zh-TW" dirty="0">
                <a:solidFill>
                  <a:schemeClr val="bg1"/>
                </a:solidFill>
              </a:rPr>
              <a:t>5</a:t>
            </a:r>
            <a:r>
              <a:rPr lang="zh-TW" altLang="en-US" dirty="0">
                <a:solidFill>
                  <a:schemeClr val="bg1"/>
                </a:solidFill>
              </a:rPr>
              <a:t>個位置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每取一次跳</a:t>
            </a:r>
            <a:r>
              <a:rPr lang="en-US" altLang="zh-TW" dirty="0">
                <a:solidFill>
                  <a:schemeClr val="bg1"/>
                </a:solidFill>
              </a:rPr>
              <a:t>2: [2 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第</a:t>
            </a:r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個位置開始取到最後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每取一次跳</a:t>
            </a:r>
            <a:r>
              <a:rPr lang="en-US" altLang="zh-TW" dirty="0">
                <a:solidFill>
                  <a:schemeClr val="bg1"/>
                </a:solidFill>
              </a:rPr>
              <a:t>2: [1 3 5]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從最大取到最小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每取一次跳</a:t>
            </a:r>
            <a:r>
              <a:rPr lang="en-US" altLang="zh-TW" dirty="0">
                <a:solidFill>
                  <a:schemeClr val="bg1"/>
                </a:solidFill>
              </a:rPr>
              <a:t>1: [6 5 4 3 2 1]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從第</a:t>
            </a:r>
            <a:r>
              <a:rPr lang="en-US" altLang="zh-TW" dirty="0">
                <a:solidFill>
                  <a:schemeClr val="bg1"/>
                </a:solidFill>
              </a:rPr>
              <a:t>2</a:t>
            </a:r>
            <a:r>
              <a:rPr lang="zh-TW" altLang="en-US" dirty="0">
                <a:solidFill>
                  <a:schemeClr val="bg1"/>
                </a:solidFill>
              </a:rPr>
              <a:t>取到倒數第</a:t>
            </a:r>
            <a:r>
              <a:rPr lang="en-US" altLang="zh-TW" dirty="0">
                <a:solidFill>
                  <a:schemeClr val="bg1"/>
                </a:solidFill>
              </a:rPr>
              <a:t>2: [3 4]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25675" y="211943"/>
            <a:ext cx="10515600" cy="757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擷取向量的元素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6593862" y="4281630"/>
            <a:ext cx="5150834" cy="147732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vector: [1 2 3 4 5 6]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vectorx[1]: 2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倒數第一個元素:vectorx[-1]: 6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第2到4元素:vectorx[range(2,4)]: [3 4 5]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   1    2 1000    4 1000    6]</a:t>
            </a:r>
          </a:p>
        </p:txBody>
      </p:sp>
    </p:spTree>
    <p:extLst>
      <p:ext uri="{BB962C8B-B14F-4D97-AF65-F5344CB8AC3E}">
        <p14:creationId xmlns:p14="http://schemas.microsoft.com/office/powerpoint/2010/main" val="4293702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59178" y="683269"/>
            <a:ext cx="435032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布林陣列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vectorx = np.array([1,2,3,4,5,6])</a:t>
            </a:r>
            <a:endParaRPr lang="en-US" altLang="zh-TW" sz="1400" dirty="0"/>
          </a:p>
          <a:p>
            <a:r>
              <a:rPr lang="zh-TW" altLang="en-US" sz="1400" dirty="0"/>
              <a:t>newVectorx = (vectorx % 2 == 0)</a:t>
            </a:r>
          </a:p>
          <a:p>
            <a:r>
              <a:rPr lang="zh-TW" altLang="en-US" sz="1400" dirty="0"/>
              <a:t>print(newVectorx)</a:t>
            </a:r>
          </a:p>
        </p:txBody>
      </p:sp>
      <p:sp>
        <p:nvSpPr>
          <p:cNvPr id="4" name="矩形 3"/>
          <p:cNvSpPr/>
          <p:nvPr/>
        </p:nvSpPr>
        <p:spPr>
          <a:xfrm>
            <a:off x="5355770" y="742215"/>
            <a:ext cx="3399520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[False  True  True  True  True  True]</a:t>
            </a:r>
          </a:p>
        </p:txBody>
      </p:sp>
      <p:sp>
        <p:nvSpPr>
          <p:cNvPr id="5" name="矩形 4"/>
          <p:cNvSpPr/>
          <p:nvPr/>
        </p:nvSpPr>
        <p:spPr>
          <a:xfrm>
            <a:off x="506680" y="2270696"/>
            <a:ext cx="4302826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#隨機產生</a:t>
            </a:r>
            <a:r>
              <a:rPr lang="en-US" altLang="zh-TW" dirty="0">
                <a:solidFill>
                  <a:srgbClr val="0070C0"/>
                </a:solidFill>
              </a:rPr>
              <a:t>:1&lt;=(</a:t>
            </a:r>
            <a:r>
              <a:rPr lang="zh-TW" altLang="en-US" dirty="0">
                <a:solidFill>
                  <a:srgbClr val="0070C0"/>
                </a:solidFill>
              </a:rPr>
              <a:t>元素</a:t>
            </a:r>
            <a:r>
              <a:rPr lang="en-US" altLang="zh-TW" dirty="0">
                <a:solidFill>
                  <a:srgbClr val="0070C0"/>
                </a:solidFill>
              </a:rPr>
              <a:t>) &lt;=10, 1x3</a:t>
            </a:r>
            <a:r>
              <a:rPr lang="zh-TW" altLang="en-US" dirty="0">
                <a:solidFill>
                  <a:srgbClr val="0070C0"/>
                </a:solidFill>
              </a:rPr>
              <a:t>階 </a:t>
            </a:r>
          </a:p>
          <a:p>
            <a:r>
              <a:rPr lang="zh-TW" altLang="en-US" sz="1400" dirty="0"/>
              <a:t>for idx in range(1,6):</a:t>
            </a:r>
          </a:p>
          <a:p>
            <a:r>
              <a:rPr lang="zh-TW" altLang="en-US" sz="1400" dirty="0"/>
              <a:t>    randV = np.random</a:t>
            </a:r>
            <a:r>
              <a:rPr lang="zh-TW" altLang="en-US" sz="1400" dirty="0">
                <a:solidFill>
                  <a:srgbClr val="FF0000"/>
                </a:solidFill>
              </a:rPr>
              <a:t>.randint</a:t>
            </a:r>
            <a:r>
              <a:rPr lang="zh-TW" altLang="en-US" sz="1400" dirty="0"/>
              <a:t>(1,11,3)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產生範圍</a:t>
            </a:r>
            <a:r>
              <a:rPr lang="en-US" altLang="zh-TW" sz="1400" dirty="0"/>
              <a:t>1..10</a:t>
            </a:r>
            <a:endParaRPr lang="zh-TW" altLang="en-US" sz="1400" dirty="0"/>
          </a:p>
          <a:p>
            <a:r>
              <a:rPr lang="zh-TW" altLang="en-US" sz="1400" dirty="0"/>
              <a:t>    print("randV</a:t>
            </a:r>
            <a:r>
              <a:rPr lang="en-US" altLang="zh-TW" sz="1400" dirty="0"/>
              <a:t>:</a:t>
            </a:r>
            <a:r>
              <a:rPr lang="zh-TW" altLang="en-US" sz="1400" dirty="0"/>
              <a:t>", randV)</a:t>
            </a:r>
          </a:p>
        </p:txBody>
      </p:sp>
      <p:sp>
        <p:nvSpPr>
          <p:cNvPr id="6" name="矩形 5"/>
          <p:cNvSpPr/>
          <p:nvPr/>
        </p:nvSpPr>
        <p:spPr>
          <a:xfrm>
            <a:off x="5355770" y="2270696"/>
            <a:ext cx="2153392" cy="147732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randV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[3 3 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randV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[2 9 9]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randV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[ 4 10 10]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randV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[1 1 3]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randV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[2 5 7]</a:t>
            </a:r>
          </a:p>
        </p:txBody>
      </p:sp>
      <p:sp>
        <p:nvSpPr>
          <p:cNvPr id="7" name="矩形 6"/>
          <p:cNvSpPr/>
          <p:nvPr/>
        </p:nvSpPr>
        <p:spPr>
          <a:xfrm>
            <a:off x="5355770" y="4318063"/>
            <a:ext cx="4290951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[[0.08611111 0.97313391 0.80012169]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[0.28418654 0.51841546 0.13902867]]</a:t>
            </a:r>
          </a:p>
        </p:txBody>
      </p:sp>
      <p:sp>
        <p:nvSpPr>
          <p:cNvPr id="8" name="矩形 7"/>
          <p:cNvSpPr/>
          <p:nvPr/>
        </p:nvSpPr>
        <p:spPr>
          <a:xfrm>
            <a:off x="506680" y="4332216"/>
            <a:ext cx="430282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隨機產生</a:t>
            </a:r>
            <a:r>
              <a:rPr lang="en-US" altLang="zh-TW" dirty="0">
                <a:solidFill>
                  <a:srgbClr val="0070C0"/>
                </a:solidFill>
              </a:rPr>
              <a:t>2x3</a:t>
            </a:r>
            <a:r>
              <a:rPr lang="zh-TW" altLang="en-US" dirty="0">
                <a:solidFill>
                  <a:srgbClr val="0070C0"/>
                </a:solidFill>
              </a:rPr>
              <a:t>階的浮點數矩陣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/>
              <a:t>randV = np.random</a:t>
            </a:r>
            <a:r>
              <a:rPr lang="zh-TW" altLang="en-US" dirty="0">
                <a:solidFill>
                  <a:srgbClr val="FF0000"/>
                </a:solidFill>
              </a:rPr>
              <a:t>.rand</a:t>
            </a:r>
            <a:r>
              <a:rPr lang="zh-TW" altLang="en-US" dirty="0"/>
              <a:t>(2,3)</a:t>
            </a:r>
          </a:p>
          <a:p>
            <a:r>
              <a:rPr lang="zh-TW" altLang="en-US" dirty="0"/>
              <a:t>print( randV)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zh-TW" altLang="en-US" dirty="0">
                <a:solidFill>
                  <a:srgbClr val="0070C0"/>
                </a:solidFill>
              </a:rPr>
              <a:t>隨機產生</a:t>
            </a:r>
            <a:r>
              <a:rPr lang="en-US" altLang="zh-TW" dirty="0">
                <a:solidFill>
                  <a:srgbClr val="0070C0"/>
                </a:solidFill>
              </a:rPr>
              <a:t>2x3</a:t>
            </a:r>
            <a:r>
              <a:rPr lang="zh-TW" altLang="en-US" dirty="0">
                <a:solidFill>
                  <a:srgbClr val="0070C0"/>
                </a:solidFill>
              </a:rPr>
              <a:t>階的整數矩陣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/>
              <a:t>randV</a:t>
            </a:r>
            <a:r>
              <a:rPr lang="en-US" altLang="zh-TW" dirty="0"/>
              <a:t> = </a:t>
            </a:r>
            <a:r>
              <a:rPr lang="en-US" altLang="zh-TW" dirty="0" err="1"/>
              <a:t>np.random.randint</a:t>
            </a:r>
            <a:r>
              <a:rPr lang="en-US" altLang="zh-TW" dirty="0"/>
              <a:t>(1,11,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=(2,3))</a:t>
            </a:r>
          </a:p>
          <a:p>
            <a:r>
              <a:rPr lang="en-US" altLang="zh-TW" dirty="0"/>
              <a:t>print( </a:t>
            </a:r>
            <a:r>
              <a:rPr lang="en-US" altLang="zh-TW" dirty="0" err="1"/>
              <a:t>randV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55770" y="5814802"/>
            <a:ext cx="1915887" cy="646331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[[1 7 9]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[5 7 7]]</a:t>
            </a:r>
          </a:p>
        </p:txBody>
      </p:sp>
    </p:spTree>
    <p:extLst>
      <p:ext uri="{BB962C8B-B14F-4D97-AF65-F5344CB8AC3E}">
        <p14:creationId xmlns:p14="http://schemas.microsoft.com/office/powerpoint/2010/main" val="3578684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3756" y="463138"/>
            <a:ext cx="902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矩陣的四捨五入  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round() / around() / floor()  </a:t>
            </a:r>
            <a:r>
              <a:rPr lang="en-US" altLang="zh-TW" sz="3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ceil()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01" y="1233537"/>
            <a:ext cx="6096000" cy="2646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sz="1400" dirty="0"/>
              <a:t>randV = np.random</a:t>
            </a:r>
            <a:r>
              <a:rPr lang="zh-TW" altLang="en-US" sz="1400" dirty="0">
                <a:solidFill>
                  <a:srgbClr val="FF0000"/>
                </a:solidFill>
              </a:rPr>
              <a:t>.rand</a:t>
            </a:r>
            <a:r>
              <a:rPr lang="zh-TW" altLang="en-US" sz="1400" dirty="0"/>
              <a:t>(2,3) </a:t>
            </a:r>
            <a:r>
              <a:rPr lang="en-US" altLang="zh-TW" dirty="0"/>
              <a:t>#</a:t>
            </a:r>
            <a:r>
              <a:rPr lang="zh-TW" altLang="en-US" dirty="0"/>
              <a:t>亂數產生</a:t>
            </a:r>
            <a:r>
              <a:rPr lang="en-US" altLang="zh-TW" dirty="0"/>
              <a:t>2x3</a:t>
            </a:r>
            <a:r>
              <a:rPr lang="zh-TW" altLang="en-US" dirty="0"/>
              <a:t>階矩陣</a:t>
            </a:r>
          </a:p>
          <a:p>
            <a:r>
              <a:rPr lang="zh-TW" altLang="en-US" sz="1400" dirty="0"/>
              <a:t>print(randV)</a:t>
            </a:r>
          </a:p>
          <a:p>
            <a:r>
              <a:rPr lang="zh-TW" altLang="en-US" sz="1400" dirty="0"/>
              <a:t>print(np.round(randV, </a:t>
            </a:r>
            <a:r>
              <a:rPr lang="zh-TW" altLang="en-US" sz="1400" dirty="0">
                <a:solidFill>
                  <a:srgbClr val="FF0000"/>
                </a:solidFill>
              </a:rPr>
              <a:t>decimals</a:t>
            </a:r>
            <a:r>
              <a:rPr lang="zh-TW" altLang="en-US" sz="1400" dirty="0"/>
              <a:t>=2)) </a:t>
            </a:r>
            <a:r>
              <a:rPr lang="zh-TW" altLang="en-US" dirty="0">
                <a:solidFill>
                  <a:srgbClr val="7030A0"/>
                </a:solidFill>
              </a:rPr>
              <a:t>#取至小數點後2為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nn-NO" altLang="zh-TW" sz="1400" dirty="0"/>
              <a:t>randV = 1000 * randV   </a:t>
            </a:r>
            <a:r>
              <a:rPr lang="nn-NO" altLang="zh-TW" dirty="0"/>
              <a:t>#</a:t>
            </a:r>
            <a:r>
              <a:rPr lang="zh-TW" altLang="en-US" dirty="0"/>
              <a:t>每個元素</a:t>
            </a:r>
            <a:r>
              <a:rPr lang="nn-NO" altLang="zh-TW" dirty="0"/>
              <a:t>x1000</a:t>
            </a:r>
          </a:p>
          <a:p>
            <a:r>
              <a:rPr lang="nn-NO" altLang="zh-TW" sz="1400" dirty="0"/>
              <a:t>print(randV)</a:t>
            </a:r>
          </a:p>
          <a:p>
            <a:r>
              <a:rPr lang="nn-NO" altLang="zh-TW" sz="1400" dirty="0"/>
              <a:t>print(np.</a:t>
            </a:r>
            <a:r>
              <a:rPr lang="nn-NO" altLang="zh-TW" sz="1400" dirty="0">
                <a:solidFill>
                  <a:srgbClr val="FF0000"/>
                </a:solidFill>
              </a:rPr>
              <a:t>floor</a:t>
            </a:r>
            <a:r>
              <a:rPr lang="nn-NO" altLang="zh-TW" sz="1400" dirty="0"/>
              <a:t>(randV</a:t>
            </a:r>
            <a:r>
              <a:rPr lang="nn-NO" altLang="zh-TW" sz="1400" dirty="0">
                <a:solidFill>
                  <a:srgbClr val="7030A0"/>
                </a:solidFill>
              </a:rPr>
              <a:t>))   #</a:t>
            </a:r>
            <a:r>
              <a:rPr lang="zh-TW" altLang="en-US" sz="1400" dirty="0">
                <a:solidFill>
                  <a:srgbClr val="7030A0"/>
                </a:solidFill>
              </a:rPr>
              <a:t>每個元素取最小整數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zh-TW" altLang="en-US" sz="1400" dirty="0">
                <a:solidFill>
                  <a:srgbClr val="7030A0"/>
                </a:solidFill>
              </a:rPr>
              <a:t>正數去小數點</a:t>
            </a:r>
            <a:r>
              <a:rPr lang="en-US" altLang="zh-TW" sz="1400" dirty="0">
                <a:solidFill>
                  <a:srgbClr val="7030A0"/>
                </a:solidFill>
              </a:rPr>
              <a:t>)</a:t>
            </a:r>
          </a:p>
          <a:p>
            <a:r>
              <a:rPr lang="nn-NO" altLang="zh-TW" sz="1400" dirty="0"/>
              <a:t>randV = -1 * randV</a:t>
            </a:r>
          </a:p>
          <a:p>
            <a:r>
              <a:rPr lang="nn-NO" altLang="zh-TW" sz="1400" dirty="0"/>
              <a:t>print(np.</a:t>
            </a:r>
            <a:r>
              <a:rPr lang="nn-NO" altLang="zh-TW" sz="1400" dirty="0">
                <a:solidFill>
                  <a:srgbClr val="FF0000"/>
                </a:solidFill>
              </a:rPr>
              <a:t>floor</a:t>
            </a:r>
            <a:r>
              <a:rPr lang="nn-NO" altLang="zh-TW" sz="1400" dirty="0"/>
              <a:t>(randV))   #</a:t>
            </a:r>
            <a:r>
              <a:rPr lang="zh-TW" altLang="en-US" sz="1400" dirty="0"/>
              <a:t>每個元素取最小整數</a:t>
            </a:r>
            <a:r>
              <a:rPr lang="en-US" altLang="zh-TW" sz="1400" dirty="0"/>
              <a:t>(</a:t>
            </a:r>
            <a:r>
              <a:rPr lang="zh-TW" altLang="en-US" sz="1400" dirty="0"/>
              <a:t>負數進位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598721" y="1233537"/>
            <a:ext cx="4564084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[[0.59691137 0.04460984 0.1397223 ]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[0.95340613 0.7698503  0.40167329]]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[[0.6  0.04 0.14]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[0.95 0.77 0.4 ]]</a:t>
            </a:r>
          </a:p>
        </p:txBody>
      </p:sp>
      <p:sp>
        <p:nvSpPr>
          <p:cNvPr id="7" name="矩形 6"/>
          <p:cNvSpPr/>
          <p:nvPr/>
        </p:nvSpPr>
        <p:spPr>
          <a:xfrm>
            <a:off x="6598721" y="2848720"/>
            <a:ext cx="4564084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[[397.91649032 881.13581586 165.2602264 ]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[466.6679756  845.36983016 415.17906534]]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[[397. 881. 165.]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[466. 845. 415.]]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[[-398. -882. -166.]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[-467. -846. -416.]]</a:t>
            </a:r>
          </a:p>
        </p:txBody>
      </p:sp>
      <p:sp>
        <p:nvSpPr>
          <p:cNvPr id="8" name="矩形 7"/>
          <p:cNvSpPr/>
          <p:nvPr/>
        </p:nvSpPr>
        <p:spPr>
          <a:xfrm>
            <a:off x="6479968" y="2743200"/>
            <a:ext cx="4801590" cy="75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79968" y="3639289"/>
            <a:ext cx="4801590" cy="75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01743" y="4475014"/>
            <a:ext cx="4801590" cy="75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/>
          <p:nvPr/>
        </p:nvCxnSpPr>
        <p:spPr>
          <a:xfrm>
            <a:off x="1520042" y="3045497"/>
            <a:ext cx="4998523" cy="193734"/>
          </a:xfrm>
          <a:prstGeom prst="bentConnector3">
            <a:avLst>
              <a:gd name="adj1" fmla="val 70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>
            <a:off x="5047013" y="3370157"/>
            <a:ext cx="1401288" cy="6484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endCxn id="10" idx="1"/>
          </p:cNvCxnSpPr>
          <p:nvPr/>
        </p:nvCxnSpPr>
        <p:spPr>
          <a:xfrm>
            <a:off x="4773881" y="3749814"/>
            <a:ext cx="1727862" cy="11045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72007" y="5371103"/>
            <a:ext cx="4661062" cy="147732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[[-544. -278. -771.]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[-284. -925. -260.]]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[[545. 279. 772.]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[285. 926. 261.]]</a:t>
            </a:r>
          </a:p>
        </p:txBody>
      </p:sp>
      <p:sp>
        <p:nvSpPr>
          <p:cNvPr id="24" name="矩形 23"/>
          <p:cNvSpPr/>
          <p:nvPr/>
        </p:nvSpPr>
        <p:spPr>
          <a:xfrm>
            <a:off x="352301" y="5338523"/>
            <a:ext cx="60960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sz="1400" dirty="0"/>
              <a:t>print(np.</a:t>
            </a:r>
            <a:r>
              <a:rPr lang="zh-TW" altLang="en-US" sz="1400" dirty="0">
                <a:solidFill>
                  <a:srgbClr val="FF0000"/>
                </a:solidFill>
              </a:rPr>
              <a:t>ceil</a:t>
            </a:r>
            <a:r>
              <a:rPr lang="zh-TW" altLang="en-US" sz="1400" dirty="0"/>
              <a:t>(randV))   </a:t>
            </a:r>
            <a:r>
              <a:rPr lang="zh-TW" altLang="en-US" dirty="0"/>
              <a:t>#每個元素取最大整數</a:t>
            </a:r>
            <a:r>
              <a:rPr lang="en-US" altLang="zh-TW" dirty="0"/>
              <a:t>(</a:t>
            </a:r>
            <a:r>
              <a:rPr lang="zh-TW" altLang="en-US" dirty="0"/>
              <a:t>正數進位)</a:t>
            </a:r>
          </a:p>
          <a:p>
            <a:r>
              <a:rPr lang="zh-TW" altLang="en-US" sz="1400" dirty="0"/>
              <a:t>randV = -1 * randV</a:t>
            </a:r>
          </a:p>
          <a:p>
            <a:r>
              <a:rPr lang="zh-TW" altLang="en-US" sz="1400" dirty="0"/>
              <a:t>print(np.</a:t>
            </a:r>
            <a:r>
              <a:rPr lang="zh-TW" altLang="en-US" sz="1400" dirty="0">
                <a:solidFill>
                  <a:srgbClr val="FF0000"/>
                </a:solidFill>
              </a:rPr>
              <a:t>ceil</a:t>
            </a:r>
            <a:r>
              <a:rPr lang="zh-TW" altLang="en-US" sz="1400" dirty="0"/>
              <a:t>(randV)</a:t>
            </a:r>
            <a:r>
              <a:rPr lang="zh-TW" altLang="en-US" dirty="0"/>
              <a:t>)   #每個元素取最小整數(負數去小數點)</a:t>
            </a:r>
          </a:p>
        </p:txBody>
      </p:sp>
    </p:spTree>
    <p:extLst>
      <p:ext uri="{BB962C8B-B14F-4D97-AF65-F5344CB8AC3E}">
        <p14:creationId xmlns:p14="http://schemas.microsoft.com/office/powerpoint/2010/main" val="7156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70367" y="1287122"/>
            <a:ext cx="595423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ord</a:t>
            </a:r>
            <a:r>
              <a:rPr lang="en-US" altLang="zh-TW" dirty="0"/>
              <a:t>(</a:t>
            </a:r>
            <a:r>
              <a:rPr lang="zh-TW" altLang="en-US" dirty="0"/>
              <a:t>字元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ASCII </a:t>
            </a:r>
            <a:r>
              <a:rPr lang="zh-TW" altLang="en-US" dirty="0"/>
              <a:t>數字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chr</a:t>
            </a:r>
            <a:r>
              <a:rPr lang="en-US" altLang="zh-TW" dirty="0"/>
              <a:t>(ASCII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ASCII</a:t>
            </a:r>
            <a:r>
              <a:rPr lang="zh-TW" altLang="en-US" dirty="0"/>
              <a:t> 字元</a:t>
            </a:r>
            <a:endParaRPr lang="en-US" altLang="zh-TW" dirty="0"/>
          </a:p>
          <a:p>
            <a:r>
              <a:rPr lang="en-US" altLang="zh-TW" b="1" dirty="0" err="1">
                <a:solidFill>
                  <a:srgbClr val="3366FF"/>
                </a:solidFill>
              </a:rPr>
              <a:t>len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 字串長度</a:t>
            </a:r>
            <a:endParaRPr lang="en-US" altLang="zh-TW" dirty="0"/>
          </a:p>
          <a:p>
            <a:r>
              <a:rPr lang="en-US" altLang="zh-TW" b="1" dirty="0">
                <a:solidFill>
                  <a:srgbClr val="3366FF"/>
                </a:solidFill>
              </a:rPr>
              <a:t>max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ASCII</a:t>
            </a:r>
            <a:r>
              <a:rPr lang="zh-TW" altLang="en-US" dirty="0"/>
              <a:t>數字最大字元</a:t>
            </a:r>
            <a:endParaRPr lang="en-US" altLang="zh-TW" dirty="0"/>
          </a:p>
          <a:p>
            <a:r>
              <a:rPr lang="en-US" altLang="zh-TW" b="1" dirty="0">
                <a:solidFill>
                  <a:srgbClr val="3366FF"/>
                </a:solidFill>
              </a:rPr>
              <a:t>mix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ASCII</a:t>
            </a:r>
            <a:r>
              <a:rPr lang="zh-TW" altLang="en-US" dirty="0"/>
              <a:t>數字最小字元</a:t>
            </a:r>
            <a:endParaRPr lang="en-US" altLang="zh-TW" dirty="0"/>
          </a:p>
          <a:p>
            <a:r>
              <a:rPr lang="en-US" altLang="zh-TW" dirty="0"/>
              <a:t>ex: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ascii</a:t>
            </a:r>
            <a:r>
              <a:rPr lang="en-US" altLang="zh-TW" dirty="0"/>
              <a:t> in range(100, 105):</a:t>
            </a:r>
          </a:p>
          <a:p>
            <a:r>
              <a:rPr lang="en-US" altLang="zh-TW" dirty="0"/>
              <a:t>    print(</a:t>
            </a:r>
            <a:r>
              <a:rPr lang="en-US" altLang="zh-TW" dirty="0" err="1"/>
              <a:t>ascii</a:t>
            </a:r>
            <a:r>
              <a:rPr lang="en-US" altLang="zh-TW" dirty="0"/>
              <a:t>, </a:t>
            </a:r>
            <a:r>
              <a:rPr lang="en-US" altLang="zh-TW" dirty="0" err="1"/>
              <a:t>chr</a:t>
            </a:r>
            <a:r>
              <a:rPr lang="en-US" altLang="zh-TW" dirty="0"/>
              <a:t>(</a:t>
            </a:r>
            <a:r>
              <a:rPr lang="en-US" altLang="zh-TW" dirty="0" err="1"/>
              <a:t>ascii</a:t>
            </a:r>
            <a:r>
              <a:rPr lang="en-US" altLang="zh-TW" dirty="0"/>
              <a:t>), end="    ")</a:t>
            </a:r>
          </a:p>
          <a:p>
            <a:r>
              <a:rPr lang="en-US" altLang="zh-TW" dirty="0"/>
              <a:t>print('\n')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ascii</a:t>
            </a:r>
            <a:r>
              <a:rPr lang="en-US" altLang="zh-TW" dirty="0"/>
              <a:t> in ('A', 'B', 'C', 'D', 'E'):</a:t>
            </a:r>
          </a:p>
          <a:p>
            <a:r>
              <a:rPr lang="en-US" altLang="zh-TW" dirty="0"/>
              <a:t>    print(</a:t>
            </a:r>
            <a:r>
              <a:rPr lang="en-US" altLang="zh-TW" dirty="0" err="1"/>
              <a:t>ascii</a:t>
            </a:r>
            <a:r>
              <a:rPr lang="en-US" altLang="zh-TW" dirty="0"/>
              <a:t>, </a:t>
            </a:r>
            <a:r>
              <a:rPr lang="en-US" altLang="zh-TW" dirty="0" err="1"/>
              <a:t>ord</a:t>
            </a:r>
            <a:r>
              <a:rPr lang="en-US" altLang="zh-TW" dirty="0"/>
              <a:t>(</a:t>
            </a:r>
            <a:r>
              <a:rPr lang="en-US" altLang="zh-TW" dirty="0" err="1"/>
              <a:t>ascii</a:t>
            </a:r>
            <a:r>
              <a:rPr lang="en-US" altLang="zh-TW" dirty="0"/>
              <a:t>), end="    ")</a:t>
            </a:r>
          </a:p>
          <a:p>
            <a:r>
              <a:rPr lang="en-US" altLang="zh-TW" dirty="0"/>
              <a:t>print('\n')</a:t>
            </a:r>
          </a:p>
          <a:p>
            <a:r>
              <a:rPr lang="en-US" altLang="zh-TW" dirty="0"/>
              <a:t>string = "</a:t>
            </a:r>
            <a:r>
              <a:rPr lang="en-US" altLang="zh-TW" dirty="0" err="1"/>
              <a:t>ABCabc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print("</a:t>
            </a:r>
            <a:r>
              <a:rPr lang="en-US" altLang="zh-TW" dirty="0" err="1"/>
              <a:t>len</a:t>
            </a:r>
            <a:r>
              <a:rPr lang="en-US" altLang="zh-TW" dirty="0"/>
              <a:t>({0})=".format(string) +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(string)), \</a:t>
            </a:r>
          </a:p>
          <a:p>
            <a:r>
              <a:rPr lang="en-US" altLang="zh-TW" dirty="0"/>
              <a:t>      "max({0})=".format(string) + max(string), \</a:t>
            </a:r>
          </a:p>
          <a:p>
            <a:r>
              <a:rPr lang="en-US" altLang="zh-TW" dirty="0"/>
              <a:t>      "min{0}=".format(string) + min(string))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994" y="3923492"/>
            <a:ext cx="4286250" cy="179070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32144" y="173739"/>
            <a:ext cx="8720470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字串函數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70366" y="205637"/>
            <a:ext cx="10953307" cy="4854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常用字串函數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續       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判斷字串各屬性是否為真</a:t>
            </a:r>
            <a:endParaRPr lang="zh-TW" altLang="en-US" sz="3100" dirty="0"/>
          </a:p>
          <a:p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66059" y="691116"/>
            <a:ext cx="113712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ABCabc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"123456"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isLower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islower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小寫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.upper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轉大寫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string = 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.lower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轉小寫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isupper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.isupper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大寫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isalnum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()".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format(number),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.isalnum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是否都是數字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或字母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/>
              <a:t>print("{0}.</a:t>
            </a:r>
            <a:r>
              <a:rPr lang="en-US" altLang="zh-TW" dirty="0" err="1"/>
              <a:t>isalnum</a:t>
            </a:r>
            <a:r>
              <a:rPr lang="en-US" altLang="zh-TW" dirty="0"/>
              <a:t>()".format(string), </a:t>
            </a:r>
            <a:r>
              <a:rPr lang="en-US" altLang="zh-TW" dirty="0" err="1"/>
              <a:t>string.</a:t>
            </a:r>
            <a:r>
              <a:rPr lang="en-US" altLang="zh-TW" dirty="0" err="1">
                <a:solidFill>
                  <a:srgbClr val="3366FF"/>
                </a:solidFill>
              </a:rPr>
              <a:t>isalnum</a:t>
            </a:r>
            <a:r>
              <a:rPr lang="en-US" altLang="zh-TW" dirty="0">
                <a:solidFill>
                  <a:srgbClr val="3366FF"/>
                </a:solidFill>
              </a:rPr>
              <a:t>()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是否都是數字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或字母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isalalpha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isalpha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字母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isalalpha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"123ABC"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"123ABC"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isalpha()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字母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.format(number),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number.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string.isdigit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isspace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isspace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空白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注意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是空字串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不是空白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63" y="4592915"/>
            <a:ext cx="475297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2156525" y="5301843"/>
            <a:ext cx="297712" cy="1913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8218968" y="2399276"/>
            <a:ext cx="299371" cy="2061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8" y="4397005"/>
            <a:ext cx="6208237" cy="2453241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53408" y="280065"/>
            <a:ext cx="11176591" cy="4854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常用字串函數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續      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字串長度</a:t>
            </a:r>
            <a:r>
              <a:rPr lang="en-US" altLang="zh-TW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大小寫轉換</a:t>
            </a:r>
            <a:r>
              <a:rPr lang="en-US" altLang="zh-TW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尋找</a:t>
            </a:r>
            <a:r>
              <a:rPr lang="en-US" altLang="zh-TW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字數</a:t>
            </a:r>
            <a:r>
              <a:rPr lang="en-US" altLang="zh-TW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</a:t>
            </a:r>
            <a:r>
              <a:rPr lang="zh-TW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取代</a:t>
            </a:r>
            <a:endParaRPr lang="zh-TW" altLang="en-US" sz="3100" dirty="0"/>
          </a:p>
        </p:txBody>
      </p:sp>
      <p:sp>
        <p:nvSpPr>
          <p:cNvPr id="5" name="矩形 4"/>
          <p:cNvSpPr/>
          <p:nvPr/>
        </p:nvSpPr>
        <p:spPr>
          <a:xfrm>
            <a:off x="253409" y="751029"/>
            <a:ext cx="11729484" cy="3612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string = "\'hello, Clark, I need your Apple II. I don't need Apple I \'"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print(string)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print(".capitalize()",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.capitalize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第一個字的第一個字母換為大寫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print(".title()",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.title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每個字的第一個字母換為大寫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swapcase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.swapcase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大小寫互換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print(".replace('II', 'TWO')",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.replace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("II", "TWO"))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將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'II'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用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"TWO"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取代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print(".count('APPLE')",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.count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('APPLE'))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出現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的次數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print(".find('Apple')",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.find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('Apple'))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最早出現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的位置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rfind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('Apple')",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.rfind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('Apple'))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最後出現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的位置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startwith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('Apple')",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.startswith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('hello'))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以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..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開頭否</a:t>
            </a:r>
            <a:endParaRPr lang="en-US" altLang="zh-TW" sz="1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endwith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('I ')", 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sz="1400" b="1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endswith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('I '))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以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..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結束否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45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5919" y="1421799"/>
            <a:ext cx="8567531" cy="32434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 =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"Hello World!"</a:t>
            </a:r>
            <a:endParaRPr lang="en-US" altLang="zh-TW" dirty="0">
              <a:solidFill>
                <a:srgbClr val="7D2727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print(x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'llo World!'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第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位到最後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'He'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最前面開始到第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(2-1)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位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x[:-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'Hello Worl'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最前面開始到倒數第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'd!'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位到最後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'llo Worl'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位到倒數第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3409" y="280065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常用內建函數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續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substring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781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58444</TotalTime>
  <Words>7262</Words>
  <Application>Microsoft Office PowerPoint</Application>
  <PresentationFormat>寬螢幕</PresentationFormat>
  <Paragraphs>746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細明體</vt:lpstr>
      <vt:lpstr>PMingLiU</vt:lpstr>
      <vt:lpstr>Arial</vt:lpstr>
      <vt:lpstr>Calibri</vt:lpstr>
      <vt:lpstr>Calibri Light</vt:lpstr>
      <vt:lpstr>Consolas</vt:lpstr>
      <vt:lpstr>Wingdings</vt:lpstr>
      <vt:lpstr>Office 佈景主題</vt:lpstr>
      <vt:lpstr>Python</vt:lpstr>
      <vt:lpstr>PowerPoint 簡報</vt:lpstr>
      <vt:lpstr>PowerPoint 簡報</vt:lpstr>
      <vt:lpstr>String – 字串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練習: 大數相加            計算9........9(20個9) + 1....1(10個1) </vt:lpstr>
      <vt:lpstr>PowerPoint 簡報</vt:lpstr>
      <vt:lpstr>PowerPoint 簡報</vt:lpstr>
      <vt:lpstr>Tuple – 元組</vt:lpstr>
      <vt:lpstr>Tuple  操作 – list to tuple, string to tuple, enumerate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 NumPy(Numeric Python)                                     建立矩陣</vt:lpstr>
      <vt:lpstr>PowerPoint 簡報</vt:lpstr>
      <vt:lpstr>PowerPoint 簡報</vt:lpstr>
      <vt:lpstr>PowerPoint 簡報</vt:lpstr>
      <vt:lpstr>PowerPoint 簡報</vt:lpstr>
      <vt:lpstr>NumPy的檔案操作</vt:lpstr>
      <vt:lpstr>一維矩陣- 向量(Vector)  + - * /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487</cp:revision>
  <dcterms:created xsi:type="dcterms:W3CDTF">2019-03-09T08:50:44Z</dcterms:created>
  <dcterms:modified xsi:type="dcterms:W3CDTF">2020-07-03T01:48:43Z</dcterms:modified>
</cp:coreProperties>
</file>