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6" r:id="rId2"/>
    <p:sldId id="298" r:id="rId3"/>
    <p:sldId id="300" r:id="rId4"/>
    <p:sldId id="299" r:id="rId5"/>
    <p:sldId id="301" r:id="rId6"/>
    <p:sldId id="27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6AB43E6-CBCC-4651-A195-2A3DB057E589}">
          <p14:sldIdLst>
            <p14:sldId id="316"/>
          </p14:sldIdLst>
        </p14:section>
        <p14:section name="未命名的章節" id="{BF9EEB29-C692-4F5B-BD72-4D9552BCF927}">
          <p14:sldIdLst>
            <p14:sldId id="298"/>
            <p14:sldId id="300"/>
            <p14:sldId id="299"/>
            <p14:sldId id="301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Yeh" initials="CY" lastIdx="1" clrIdx="0">
    <p:extLst>
      <p:ext uri="{19B8F6BF-5375-455C-9EA6-DF929625EA0E}">
        <p15:presenceInfo xmlns:p15="http://schemas.microsoft.com/office/powerpoint/2012/main" userId="ffd5b34d3f90dc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FF99"/>
    <a:srgbClr val="75B6E5"/>
    <a:srgbClr val="FB4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48C5C-E9CD-4FA8-9EB0-D5293BD0DFDB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5A01-F216-4095-B18A-6CFD4B26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81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72952-02AD-466E-A0BE-DCFDA9507BC1}"/>
              </a:ext>
            </a:extLst>
          </p:cNvPr>
          <p:cNvSpPr/>
          <p:nvPr userDrawn="1"/>
        </p:nvSpPr>
        <p:spPr>
          <a:xfrm>
            <a:off x="8289758" y="0"/>
            <a:ext cx="3902242" cy="503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B1EE1F2-A782-4A94-9362-A7BEC8CDC6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23813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AE6D90-0E16-456F-AB0C-01B986F3EFA6}"/>
              </a:ext>
            </a:extLst>
          </p:cNvPr>
          <p:cNvSpPr txBox="1"/>
          <p:nvPr userDrawn="1"/>
        </p:nvSpPr>
        <p:spPr>
          <a:xfrm>
            <a:off x="10277061" y="-42377"/>
            <a:ext cx="19281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>
                <a:solidFill>
                  <a:schemeClr val="bg1"/>
                </a:solidFill>
                <a:effectLst/>
              </a:rPr>
              <a:t>DATA SCIENCE </a:t>
            </a:r>
          </a:p>
          <a:p>
            <a:r>
              <a:rPr lang="en-US" altLang="zh-TW" sz="1200" b="0" i="1" baseline="0" dirty="0">
                <a:solidFill>
                  <a:schemeClr val="bg1"/>
                </a:solidFill>
                <a:effectLst/>
              </a:rPr>
              <a:t>                              Clark Yeh</a:t>
            </a:r>
            <a:endParaRPr lang="zh-TW" altLang="en-US" sz="1200" b="0" i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68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-2457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181556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10600" y="-24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61023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320842" y="63119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356350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" y="6333333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2507934" y="6264280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282032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10600" y="3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89758" y="1589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1589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797692" y="-44447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184699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  <p:sp>
        <p:nvSpPr>
          <p:cNvPr id="11" name="矩形 10"/>
          <p:cNvSpPr/>
          <p:nvPr userDrawn="1"/>
        </p:nvSpPr>
        <p:spPr>
          <a:xfrm>
            <a:off x="8289758" y="6354763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757" y="6331226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837857" y="6375161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9376996" y="6624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4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153400" y="104723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84" y="156004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499953" y="7773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12442" y="21529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1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>
          <a:xfrm>
            <a:off x="8610600" y="-24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94" y="5948362"/>
            <a:ext cx="3511011" cy="457201"/>
          </a:xfrm>
          <a:prstGeom prst="rect">
            <a:avLst/>
          </a:prstGeom>
          <a:noFill/>
        </p:spPr>
      </p:pic>
      <p:sp>
        <p:nvSpPr>
          <p:cNvPr id="8" name="投影片編號版面配置區 5"/>
          <p:cNvSpPr txBox="1">
            <a:spLocks/>
          </p:cNvSpPr>
          <p:nvPr userDrawn="1"/>
        </p:nvSpPr>
        <p:spPr>
          <a:xfrm>
            <a:off x="9448800" y="88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8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99" y="6044406"/>
            <a:ext cx="3511011" cy="457201"/>
          </a:xfrm>
          <a:prstGeom prst="rect">
            <a:avLst/>
          </a:prstGeom>
          <a:noFill/>
        </p:spPr>
      </p:pic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10600" y="-24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字方塊 15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9378411" y="85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0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-2457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352529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89758" y="6354763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31746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字方塊 10"/>
          <p:cNvSpPr txBox="1"/>
          <p:nvPr userDrawn="1"/>
        </p:nvSpPr>
        <p:spPr>
          <a:xfrm>
            <a:off x="10797692" y="6262693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6660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-2457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8800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766F-EDA2-4DCF-83CF-779DE5C10B25}" type="datetimeFigureOut">
              <a:rPr lang="zh-TW" altLang="en-US" smtClean="0"/>
              <a:t>2020/9/26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5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23C0FF6D-02AD-4313-B336-EE203B9AC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2711" y="4283733"/>
            <a:ext cx="3582955" cy="518984"/>
          </a:xfrm>
        </p:spPr>
        <p:txBody>
          <a:bodyPr/>
          <a:lstStyle/>
          <a:p>
            <a:r>
              <a:rPr lang="en-US" altLang="zh-TW" dirty="0"/>
              <a:t>clark.yeh@pccu.edu.tw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BDC93E-DBA1-45EA-9776-6FD94B5DF479}"/>
              </a:ext>
            </a:extLst>
          </p:cNvPr>
          <p:cNvSpPr/>
          <p:nvPr/>
        </p:nvSpPr>
        <p:spPr>
          <a:xfrm>
            <a:off x="2892490" y="2413097"/>
            <a:ext cx="2640563" cy="830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/>
              <a:t>Python</a:t>
            </a:r>
            <a:endParaRPr lang="zh-TW" altLang="en-US" sz="4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449832-4887-4BC9-A805-5A1E3F9F55D4}"/>
              </a:ext>
            </a:extLst>
          </p:cNvPr>
          <p:cNvSpPr/>
          <p:nvPr/>
        </p:nvSpPr>
        <p:spPr>
          <a:xfrm>
            <a:off x="5533053" y="2416207"/>
            <a:ext cx="2640563" cy="8304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bg1"/>
                </a:solidFill>
              </a:rPr>
              <a:t>Package</a:t>
            </a:r>
            <a:endParaRPr lang="zh-TW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72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8260" y="2641187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分辨 </a:t>
            </a:r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import / Module / Package</a:t>
            </a:r>
            <a:endParaRPr lang="zh-TW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675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65313" y="1103243"/>
            <a:ext cx="78376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一個檔案</a:t>
            </a:r>
            <a:r>
              <a:rPr lang="en-US" altLang="zh-TW" dirty="0"/>
              <a:t>(*.</a:t>
            </a:r>
            <a:r>
              <a:rPr lang="en-US" altLang="zh-TW" dirty="0" err="1"/>
              <a:t>py</a:t>
            </a:r>
            <a:r>
              <a:rPr lang="en-US" altLang="zh-TW" dirty="0"/>
              <a:t>)</a:t>
            </a:r>
            <a:r>
              <a:rPr lang="zh-TW" altLang="en-US" dirty="0"/>
              <a:t>就是一個 </a:t>
            </a:r>
            <a:r>
              <a:rPr lang="en-US" altLang="zh-TW" dirty="0"/>
              <a:t>module</a:t>
            </a:r>
            <a:r>
              <a:rPr lang="zh-TW" altLang="en-US" dirty="0"/>
              <a:t>，裡頭可以定義 </a:t>
            </a:r>
            <a:r>
              <a:rPr lang="en-US" altLang="zh-TW" dirty="0"/>
              <a:t>function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dirty="0"/>
              <a:t>class</a:t>
            </a:r>
            <a:r>
              <a:rPr lang="zh-TW" altLang="en-US" dirty="0"/>
              <a:t> 和 </a:t>
            </a:r>
            <a:r>
              <a:rPr lang="en-US" altLang="zh-TW" dirty="0"/>
              <a:t>variable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把一個 </a:t>
            </a:r>
            <a:r>
              <a:rPr lang="en-US" altLang="zh-TW" dirty="0"/>
              <a:t>module </a:t>
            </a:r>
            <a:r>
              <a:rPr lang="zh-TW" altLang="en-US" dirty="0"/>
              <a:t>想成一個檔案，那一個</a:t>
            </a:r>
            <a:r>
              <a:rPr lang="en-US" altLang="zh-TW" dirty="0"/>
              <a:t>package</a:t>
            </a:r>
            <a:r>
              <a:rPr lang="zh-TW" altLang="en-US" dirty="0"/>
              <a:t>就是一個目錄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了解 </a:t>
            </a:r>
            <a:r>
              <a:rPr lang="en-US" altLang="zh-TW" dirty="0">
                <a:solidFill>
                  <a:srgbClr val="0070C0"/>
                </a:solidFill>
              </a:rPr>
              <a:t>from. . import . . 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3365" y="2737438"/>
            <a:ext cx="24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module: m_imported.py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92695" y="3498575"/>
            <a:ext cx="270344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say_hello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     print("Hello!")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say_goodbye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     print("Good Bye")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650151" y="2730362"/>
            <a:ext cx="223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module: m_import.py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84142" y="3498575"/>
            <a:ext cx="348755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from</a:t>
            </a:r>
            <a:r>
              <a:rPr lang="en-US" altLang="zh-TW" dirty="0"/>
              <a:t> </a:t>
            </a:r>
            <a:r>
              <a:rPr lang="en-US" altLang="zh-TW" dirty="0" err="1"/>
              <a:t>m_imported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import</a:t>
            </a:r>
            <a:r>
              <a:rPr lang="en-US" altLang="zh-TW" dirty="0"/>
              <a:t> </a:t>
            </a:r>
            <a:r>
              <a:rPr lang="en-US" altLang="zh-TW" dirty="0" err="1"/>
              <a:t>say_hello</a:t>
            </a:r>
            <a:endParaRPr lang="en-US" altLang="zh-TW" dirty="0"/>
          </a:p>
          <a:p>
            <a:r>
              <a:rPr lang="en-US" altLang="zh-TW" dirty="0"/>
              <a:t> . . . . . 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可直接呼叫 </a:t>
            </a:r>
            <a:r>
              <a:rPr lang="en-US" altLang="zh-TW" dirty="0" err="1"/>
              <a:t>say_hello</a:t>
            </a:r>
            <a:r>
              <a:rPr lang="en-US" altLang="zh-TW" dirty="0"/>
              <a:t>()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say_hello</a:t>
            </a:r>
            <a:r>
              <a:rPr lang="en-US" altLang="zh-TW" dirty="0">
                <a:solidFill>
                  <a:srgbClr val="0070C0"/>
                </a:solidFill>
              </a:rPr>
              <a:t>()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29FFBC-C97F-426F-A7E5-A122E48E3F59}"/>
              </a:ext>
            </a:extLst>
          </p:cNvPr>
          <p:cNvSpPr txBox="1"/>
          <p:nvPr/>
        </p:nvSpPr>
        <p:spPr>
          <a:xfrm>
            <a:off x="462367" y="278451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endParaRPr lang="zh-TW" altLang="en-US" sz="3200" dirty="0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15EF16BE-77B8-4007-A743-730D31191158}"/>
              </a:ext>
            </a:extLst>
          </p:cNvPr>
          <p:cNvCxnSpPr/>
          <p:nvPr/>
        </p:nvCxnSpPr>
        <p:spPr>
          <a:xfrm>
            <a:off x="2789853" y="3291436"/>
            <a:ext cx="3125755" cy="207139"/>
          </a:xfrm>
          <a:prstGeom prst="bentConnector3">
            <a:avLst>
              <a:gd name="adj1" fmla="val 998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A6536A1-B422-42C7-A4EB-3B3CC756EEC9}"/>
              </a:ext>
            </a:extLst>
          </p:cNvPr>
          <p:cNvCxnSpPr/>
          <p:nvPr/>
        </p:nvCxnSpPr>
        <p:spPr>
          <a:xfrm flipV="1">
            <a:off x="2789853" y="3106770"/>
            <a:ext cx="0" cy="184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43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package: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28598" y="1997049"/>
            <a:ext cx="197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myPackage</a:t>
            </a:r>
            <a:r>
              <a:rPr lang="en-US" altLang="zh-TW" dirty="0"/>
              <a:t>&gt;</a:t>
            </a:r>
            <a:r>
              <a:rPr lang="zh-TW" altLang="en-US" dirty="0"/>
              <a:t>目錄</a:t>
            </a:r>
            <a:r>
              <a:rPr lang="en-US" altLang="zh-TW" dirty="0"/>
              <a:t>: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2093911" y="2366381"/>
            <a:ext cx="9939" cy="1688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95084" y="3019195"/>
            <a:ext cx="163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m_imported.py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395084" y="3523497"/>
            <a:ext cx="223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module: m_import.py</a:t>
            </a:r>
            <a:endParaRPr lang="zh-TW" altLang="en-US" dirty="0"/>
          </a:p>
        </p:txBody>
      </p:sp>
      <p:cxnSp>
        <p:nvCxnSpPr>
          <p:cNvPr id="9" name="直線接點 8"/>
          <p:cNvCxnSpPr>
            <a:endCxn id="6" idx="1"/>
          </p:cNvCxnSpPr>
          <p:nvPr/>
        </p:nvCxnSpPr>
        <p:spPr>
          <a:xfrm>
            <a:off x="2108399" y="3203861"/>
            <a:ext cx="286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108399" y="3725592"/>
            <a:ext cx="286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103850" y="2769853"/>
            <a:ext cx="286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90535" y="2545143"/>
            <a:ext cx="111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__init_.py</a:t>
            </a:r>
            <a:endParaRPr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5491128" y="2461884"/>
            <a:ext cx="6054895" cy="648201"/>
          </a:xfrm>
          <a:prstGeom prst="wedgeRectCallout">
            <a:avLst>
              <a:gd name="adj1" fmla="val -79933"/>
              <a:gd name="adj2" fmla="val -2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  <a:latin typeface="medium-content-serif-font"/>
              </a:rPr>
              <a:t>__init_.py</a:t>
            </a:r>
            <a:r>
              <a:rPr lang="zh-TW" altLang="en-US" sz="1400" dirty="0">
                <a:solidFill>
                  <a:schemeClr val="tx1"/>
                </a:solidFill>
                <a:latin typeface="medium-content-serif-font"/>
              </a:rPr>
              <a:t>是空的沒關係，但一定要有，如此</a:t>
            </a:r>
            <a:r>
              <a:rPr lang="en-US" altLang="zh-TW" sz="1400" dirty="0" err="1">
                <a:solidFill>
                  <a:schemeClr val="tx1"/>
                </a:solidFill>
                <a:latin typeface="medium-content-serif-font"/>
              </a:rPr>
              <a:t>myPackage</a:t>
            </a:r>
            <a:r>
              <a:rPr lang="zh-TW" altLang="en-US" sz="1400" dirty="0">
                <a:solidFill>
                  <a:schemeClr val="tx1"/>
                </a:solidFill>
                <a:latin typeface="medium-content-serif-font"/>
              </a:rPr>
              <a:t>目錄才可能成為一個</a:t>
            </a:r>
            <a:r>
              <a:rPr lang="en-US" altLang="zh-TW" sz="1400" dirty="0">
                <a:solidFill>
                  <a:schemeClr val="tx1"/>
                </a:solidFill>
                <a:latin typeface="medium-content-serif-font"/>
              </a:rPr>
              <a:t>package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5A6E0C-A11C-4B89-8BF3-D6BA9213F343}"/>
              </a:ext>
            </a:extLst>
          </p:cNvPr>
          <p:cNvSpPr/>
          <p:nvPr/>
        </p:nvSpPr>
        <p:spPr>
          <a:xfrm>
            <a:off x="1374913" y="5015679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※</a:t>
            </a:r>
            <a:r>
              <a:rPr lang="en-US" altLang="zh-TW" dirty="0"/>
              <a:t>Python </a:t>
            </a:r>
            <a:r>
              <a:rPr lang="zh-TW" altLang="en-US" dirty="0"/>
              <a:t>的 </a:t>
            </a:r>
            <a:r>
              <a:rPr lang="en-US" altLang="zh-TW" dirty="0"/>
              <a:t>package </a:t>
            </a:r>
            <a:r>
              <a:rPr lang="zh-TW" altLang="en-US" dirty="0"/>
              <a:t>是指一個資料夾包起來的所有東西，資料夾裡面有一個檔案 </a:t>
            </a:r>
            <a:r>
              <a:rPr lang="en-US" altLang="zh-TW" dirty="0"/>
              <a:t>__init__.py (</a:t>
            </a:r>
            <a:r>
              <a:rPr lang="zh-TW" altLang="en-US" dirty="0"/>
              <a:t>內容可以是空的</a:t>
            </a:r>
            <a:r>
              <a:rPr lang="en-US" altLang="zh-TW" dirty="0"/>
              <a:t>,  python 3.3 </a:t>
            </a:r>
            <a:r>
              <a:rPr lang="zh-TW" altLang="en-US" dirty="0"/>
              <a:t>以後不一定會有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Python </a:t>
            </a:r>
            <a:r>
              <a:rPr lang="zh-TW" altLang="en-US" dirty="0"/>
              <a:t>在解譯的時候才會把這個資料夾視為一個 </a:t>
            </a:r>
            <a:r>
              <a:rPr lang="en-US" altLang="zh-TW" dirty="0"/>
              <a:t>package</a:t>
            </a:r>
            <a:r>
              <a:rPr lang="zh-TW" altLang="en-US" dirty="0"/>
              <a:t>，而裡面的每一個檔案都是一個 </a:t>
            </a:r>
            <a:r>
              <a:rPr lang="en-US" altLang="zh-TW" dirty="0"/>
              <a:t>module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88894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0513" y="147147"/>
            <a:ext cx="7252253" cy="577505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入口的設計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65288" y="2497944"/>
            <a:ext cx="5872431" cy="17113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#Calling.py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import Called 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zh-TW" altLang="en-US" sz="1400" dirty="0">
                <a:solidFill>
                  <a:srgbClr val="00B050"/>
                </a:solidFill>
              </a:rPr>
              <a:t>不可寫</a:t>
            </a:r>
            <a:r>
              <a:rPr lang="en-US" altLang="zh-TW" sz="1400" dirty="0">
                <a:solidFill>
                  <a:srgbClr val="00B050"/>
                </a:solidFill>
              </a:rPr>
              <a:t>called,</a:t>
            </a:r>
            <a:r>
              <a:rPr lang="zh-TW" altLang="en-US" sz="1400" dirty="0">
                <a:solidFill>
                  <a:srgbClr val="00B050"/>
                </a:solidFill>
              </a:rPr>
              <a:t> 大小寫不同</a:t>
            </a:r>
            <a:endParaRPr lang="en-US" altLang="zh-TW" sz="1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print('Here is calling program')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print('This program name is :' , __name__)  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602493" y="2475448"/>
            <a:ext cx="5218031" cy="17113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#Called.py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import Called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print('Here is calling program')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print('This program name is :' , __name__)</a:t>
            </a:r>
            <a:endParaRPr lang="zh-TW" altLang="en-US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664624" y="6398760"/>
            <a:ext cx="76985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0" rIns="38088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" name="圖說文字: 直線 3">
            <a:extLst>
              <a:ext uri="{FF2B5EF4-FFF2-40B4-BE49-F238E27FC236}">
                <a16:creationId xmlns:a16="http://schemas.microsoft.com/office/drawing/2014/main" id="{FED1ED1C-B41B-4D30-9C74-26D8FE6498B1}"/>
              </a:ext>
            </a:extLst>
          </p:cNvPr>
          <p:cNvSpPr/>
          <p:nvPr/>
        </p:nvSpPr>
        <p:spPr>
          <a:xfrm>
            <a:off x="2397825" y="1782116"/>
            <a:ext cx="1035698" cy="382555"/>
          </a:xfrm>
          <a:prstGeom prst="borderCallout1">
            <a:avLst>
              <a:gd name="adj1" fmla="val -12957"/>
              <a:gd name="adj2" fmla="val 68461"/>
              <a:gd name="adj3" fmla="val -94817"/>
              <a:gd name="adj4" fmla="val 68698"/>
            </a:avLst>
          </a:prstGeom>
          <a:solidFill>
            <a:schemeClr val="bg1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3366FF"/>
                </a:solidFill>
              </a:rPr>
              <a:t>兩個底線 </a:t>
            </a:r>
            <a:r>
              <a:rPr lang="en-US" altLang="zh-TW" sz="1400" dirty="0">
                <a:solidFill>
                  <a:srgbClr val="3366FF"/>
                </a:solidFill>
              </a:rPr>
              <a:t>_</a:t>
            </a:r>
          </a:p>
        </p:txBody>
      </p:sp>
      <p:sp>
        <p:nvSpPr>
          <p:cNvPr id="9" name="圖說文字: 直線 8">
            <a:extLst>
              <a:ext uri="{FF2B5EF4-FFF2-40B4-BE49-F238E27FC236}">
                <a16:creationId xmlns:a16="http://schemas.microsoft.com/office/drawing/2014/main" id="{F3E514CE-B54B-4816-A694-8C823A57D1C4}"/>
              </a:ext>
            </a:extLst>
          </p:cNvPr>
          <p:cNvSpPr/>
          <p:nvPr/>
        </p:nvSpPr>
        <p:spPr>
          <a:xfrm>
            <a:off x="3511400" y="1778356"/>
            <a:ext cx="1035698" cy="382555"/>
          </a:xfrm>
          <a:prstGeom prst="borderCallout1">
            <a:avLst>
              <a:gd name="adj1" fmla="val -10467"/>
              <a:gd name="adj2" fmla="val 36273"/>
              <a:gd name="adj3" fmla="val -87347"/>
              <a:gd name="adj4" fmla="val 36510"/>
            </a:avLst>
          </a:prstGeom>
          <a:solidFill>
            <a:schemeClr val="bg1"/>
          </a:solidFill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3366FF"/>
                </a:solidFill>
              </a:rPr>
              <a:t>兩個底線 </a:t>
            </a:r>
            <a:r>
              <a:rPr lang="en-US" altLang="zh-TW" sz="1400" dirty="0">
                <a:solidFill>
                  <a:srgbClr val="3366FF"/>
                </a:solidFill>
              </a:rPr>
              <a:t>_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EC2D4B6-EC01-49D8-BE56-44130B36A895}"/>
              </a:ext>
            </a:extLst>
          </p:cNvPr>
          <p:cNvSpPr txBox="1"/>
          <p:nvPr/>
        </p:nvSpPr>
        <p:spPr>
          <a:xfrm>
            <a:off x="415994" y="851481"/>
            <a:ext cx="1136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TW" dirty="0"/>
              <a:t>__name__:.</a:t>
            </a:r>
            <a:r>
              <a:rPr lang="en-US" altLang="zh-TW" dirty="0" err="1"/>
              <a:t>py</a:t>
            </a:r>
            <a:r>
              <a:rPr lang="zh-TW" altLang="en-US" dirty="0"/>
              <a:t>程式內的預設</a:t>
            </a:r>
            <a:r>
              <a:rPr lang="en-US" altLang="zh-TW" dirty="0"/>
              <a:t>module</a:t>
            </a:r>
            <a:r>
              <a:rPr lang="zh-TW" altLang="en-US" dirty="0"/>
              <a:t>名稱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TW" altLang="en-US" dirty="0"/>
              <a:t>若是直接被呼叫的</a:t>
            </a:r>
            <a:r>
              <a:rPr lang="en-US" altLang="zh-TW" dirty="0"/>
              <a:t>.</a:t>
            </a:r>
            <a:r>
              <a:rPr lang="en-US" altLang="zh-TW" dirty="0" err="1"/>
              <a:t>py</a:t>
            </a:r>
            <a:r>
              <a:rPr lang="en-US" altLang="zh-TW" dirty="0"/>
              <a:t>, __name__</a:t>
            </a:r>
            <a:r>
              <a:rPr lang="zh-TW" altLang="en-US" dirty="0"/>
              <a:t>被預設為</a:t>
            </a:r>
            <a:r>
              <a:rPr lang="en-US" altLang="zh-TW" dirty="0"/>
              <a:t>'__main__'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83CE1A5-9C66-4047-823F-1A7BD27505B5}"/>
              </a:ext>
            </a:extLst>
          </p:cNvPr>
          <p:cNvSpPr txBox="1"/>
          <p:nvPr/>
        </p:nvSpPr>
        <p:spPr>
          <a:xfrm>
            <a:off x="666750" y="4386380"/>
            <a:ext cx="2244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由</a:t>
            </a:r>
            <a:r>
              <a:rPr lang="en-US" altLang="zh-TW" dirty="0"/>
              <a:t>Calling.py</a:t>
            </a:r>
            <a:r>
              <a:rPr lang="zh-TW" altLang="en-US" dirty="0"/>
              <a:t>開始執行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B2C3DE0-1754-462C-881B-94C671091549}"/>
              </a:ext>
            </a:extLst>
          </p:cNvPr>
          <p:cNvSpPr/>
          <p:nvPr/>
        </p:nvSpPr>
        <p:spPr>
          <a:xfrm>
            <a:off x="565288" y="4928898"/>
            <a:ext cx="573647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Here is called program</a:t>
            </a:r>
          </a:p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This program is: Called</a:t>
            </a:r>
          </a:p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Here is calling program</a:t>
            </a:r>
          </a:p>
          <a:p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This program name is : __main__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C990A73-4DCA-40A8-BDFE-38DD02AEF67D}"/>
              </a:ext>
            </a:extLst>
          </p:cNvPr>
          <p:cNvSpPr txBox="1"/>
          <p:nvPr/>
        </p:nvSpPr>
        <p:spPr>
          <a:xfrm>
            <a:off x="6703954" y="4386380"/>
            <a:ext cx="238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由</a:t>
            </a:r>
            <a:r>
              <a:rPr lang="en-US" altLang="zh-TW" dirty="0"/>
              <a:t>Called.py</a:t>
            </a:r>
            <a:r>
              <a:rPr lang="zh-TW" altLang="en-US" dirty="0"/>
              <a:t>開始執行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3B5AFB7-3655-43FD-AF4D-F81ED3DA733C}"/>
              </a:ext>
            </a:extLst>
          </p:cNvPr>
          <p:cNvSpPr/>
          <p:nvPr/>
        </p:nvSpPr>
        <p:spPr>
          <a:xfrm>
            <a:off x="6602493" y="4928898"/>
            <a:ext cx="52180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Here is called program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This program is: Called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Here is calling program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This program name is : Calling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Here is called program</a:t>
            </a:r>
          </a:p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This program is: __main__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74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28600" y="821293"/>
            <a:ext cx="169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pg_imported.py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2425" y="1428750"/>
            <a:ext cx="296555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print("Here is </a:t>
            </a:r>
            <a:r>
              <a:rPr lang="en-US" altLang="zh-TW" dirty="0" err="1"/>
              <a:t>pg_imported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msg</a:t>
            </a:r>
            <a:r>
              <a:rPr lang="en-US" altLang="zh-TW" dirty="0"/>
              <a:t> = "This is Hello Message"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8778" y="228600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MainProgram.py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70856" y="2762250"/>
            <a:ext cx="294266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pg_imported</a:t>
            </a:r>
            <a:endParaRPr lang="en-US" altLang="zh-TW" dirty="0"/>
          </a:p>
          <a:p>
            <a:r>
              <a:rPr lang="en-US" altLang="zh-TW" dirty="0"/>
              <a:t>print("Here is </a:t>
            </a:r>
            <a:r>
              <a:rPr lang="en-US" altLang="zh-TW" dirty="0" err="1"/>
              <a:t>MainProgram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pg_imported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pg_imported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05350" y="2101334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 </a:t>
            </a:r>
            <a:r>
              <a:rPr lang="en-US" altLang="zh-TW" dirty="0" err="1"/>
              <a:t>MainProgram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750582"/>
            <a:ext cx="2990850" cy="179070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657598" y="2750582"/>
            <a:ext cx="695325" cy="416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52425" y="5141912"/>
            <a:ext cx="294266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print("Here is </a:t>
            </a:r>
            <a:r>
              <a:rPr lang="en-US" altLang="zh-TW" dirty="0" err="1"/>
              <a:t>MainProgram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pg_imported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pg_imported</a:t>
            </a:r>
            <a:r>
              <a:rPr lang="en-US" altLang="zh-TW" dirty="0"/>
              <a:t> as </a:t>
            </a:r>
            <a:r>
              <a:rPr lang="en-US" altLang="zh-TW" dirty="0" err="1">
                <a:solidFill>
                  <a:srgbClr val="FF0000"/>
                </a:solidFill>
              </a:rPr>
              <a:t>im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print("Message=" + </a:t>
            </a:r>
            <a:r>
              <a:rPr lang="en-US" altLang="zh-TW" dirty="0">
                <a:solidFill>
                  <a:srgbClr val="FF0000"/>
                </a:solidFill>
              </a:rPr>
              <a:t>im</a:t>
            </a:r>
            <a:r>
              <a:rPr lang="en-US" altLang="zh-TW" dirty="0"/>
              <a:t>.msg)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3657599" y="5141912"/>
            <a:ext cx="695325" cy="416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18777" y="4589681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MainProgram.py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896225" y="2750582"/>
            <a:ext cx="33618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import</a:t>
            </a:r>
            <a:r>
              <a:rPr lang="zh-TW" altLang="en-US" dirty="0"/>
              <a:t>只有在主程式</a:t>
            </a:r>
            <a:r>
              <a:rPr lang="zh-TW" altLang="en-US" dirty="0">
                <a:solidFill>
                  <a:srgbClr val="FF0000"/>
                </a:solidFill>
              </a:rPr>
              <a:t>前</a:t>
            </a:r>
            <a:r>
              <a:rPr lang="zh-TW" altLang="en-US" dirty="0"/>
              <a:t>執行一次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284956" y="5142865"/>
            <a:ext cx="33618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import</a:t>
            </a:r>
            <a:r>
              <a:rPr lang="zh-TW" altLang="en-US" dirty="0"/>
              <a:t>只有在主程式</a:t>
            </a:r>
            <a:r>
              <a:rPr lang="zh-TW" altLang="en-US" dirty="0">
                <a:solidFill>
                  <a:srgbClr val="FF0000"/>
                </a:solidFill>
              </a:rPr>
              <a:t>後</a:t>
            </a:r>
            <a:r>
              <a:rPr lang="zh-TW" altLang="en-US" dirty="0"/>
              <a:t>執行一次</a:t>
            </a: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281761" y="247244"/>
            <a:ext cx="7896225" cy="482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關於 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65" y="5103901"/>
            <a:ext cx="3409950" cy="1276350"/>
          </a:xfrm>
          <a:prstGeom prst="rect">
            <a:avLst/>
          </a:prstGeom>
        </p:spPr>
      </p:pic>
      <p:sp>
        <p:nvSpPr>
          <p:cNvPr id="19" name="矩形圖說文字 18"/>
          <p:cNvSpPr/>
          <p:nvPr/>
        </p:nvSpPr>
        <p:spPr>
          <a:xfrm>
            <a:off x="893135" y="6485970"/>
            <a:ext cx="4625163" cy="319583"/>
          </a:xfrm>
          <a:prstGeom prst="wedgeRectCallout">
            <a:avLst>
              <a:gd name="adj1" fmla="val -17472"/>
              <a:gd name="adj2" fmla="val -1076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0070C0"/>
                </a:solidFill>
              </a:rPr>
              <a:t>取用</a:t>
            </a:r>
            <a:r>
              <a:rPr lang="en-US" altLang="zh-TW" sz="1400" dirty="0">
                <a:solidFill>
                  <a:srgbClr val="0070C0"/>
                </a:solidFill>
              </a:rPr>
              <a:t>import module</a:t>
            </a:r>
            <a:r>
              <a:rPr lang="zh-TW" altLang="en-US" sz="1400" dirty="0">
                <a:solidFill>
                  <a:srgbClr val="0070C0"/>
                </a:solidFill>
              </a:rPr>
              <a:t>內的變數</a:t>
            </a:r>
            <a:r>
              <a:rPr lang="en-US" altLang="zh-TW" sz="1400" dirty="0">
                <a:solidFill>
                  <a:srgbClr val="0070C0"/>
                </a:solidFill>
              </a:rPr>
              <a:t>, </a:t>
            </a:r>
            <a:r>
              <a:rPr lang="zh-TW" altLang="en-US" sz="1400" dirty="0">
                <a:solidFill>
                  <a:srgbClr val="0070C0"/>
                </a:solidFill>
              </a:rPr>
              <a:t>也可用全稱</a:t>
            </a:r>
            <a:r>
              <a:rPr lang="en-US" altLang="zh-TW" sz="1400" dirty="0">
                <a:solidFill>
                  <a:srgbClr val="0070C0"/>
                </a:solidFill>
              </a:rPr>
              <a:t>pg_imported.msg</a:t>
            </a:r>
          </a:p>
        </p:txBody>
      </p:sp>
    </p:spTree>
    <p:extLst>
      <p:ext uri="{BB962C8B-B14F-4D97-AF65-F5344CB8AC3E}">
        <p14:creationId xmlns:p14="http://schemas.microsoft.com/office/powerpoint/2010/main" val="44446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2" id="{B613FFF1-D39E-4F03-98D4-BA3E700EE474}" vid="{0FF511F1-E672-4BB1-8A34-0EAD07F262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pccu2</Template>
  <TotalTime>71827</TotalTime>
  <Words>492</Words>
  <Application>Microsoft Office PowerPoint</Application>
  <PresentationFormat>寬螢幕</PresentationFormat>
  <Paragraphs>72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4" baseType="lpstr">
      <vt:lpstr>medium-content-serif-font</vt:lpstr>
      <vt:lpstr>新細明體</vt:lpstr>
      <vt:lpstr>新細明體</vt:lpstr>
      <vt:lpstr>Arial</vt:lpstr>
      <vt:lpstr>Calibri</vt:lpstr>
      <vt:lpstr>Calibri Light</vt:lpstr>
      <vt:lpstr>Wingdings</vt:lpstr>
      <vt:lpstr>Office 佈景主題</vt:lpstr>
      <vt:lpstr>PowerPoint 簡報</vt:lpstr>
      <vt:lpstr>分辨 import / Module / Package</vt:lpstr>
      <vt:lpstr>PowerPoint 簡報</vt:lpstr>
      <vt:lpstr>package:</vt:lpstr>
      <vt:lpstr>package 入口的設計: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in Android</dc:title>
  <dc:creator>Clark Yeh</dc:creator>
  <cp:lastModifiedBy>Clark Yeh</cp:lastModifiedBy>
  <cp:revision>625</cp:revision>
  <dcterms:created xsi:type="dcterms:W3CDTF">2019-03-09T08:50:44Z</dcterms:created>
  <dcterms:modified xsi:type="dcterms:W3CDTF">2020-09-28T08:49:31Z</dcterms:modified>
</cp:coreProperties>
</file>