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8" r:id="rId2"/>
    <p:sldId id="282" r:id="rId3"/>
    <p:sldId id="283" r:id="rId4"/>
    <p:sldId id="284" r:id="rId5"/>
    <p:sldId id="29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Yeh" initials="CY" lastIdx="1" clrIdx="0">
    <p:extLst>
      <p:ext uri="{19B8F6BF-5375-455C-9EA6-DF929625EA0E}">
        <p15:presenceInfo xmlns:p15="http://schemas.microsoft.com/office/powerpoint/2012/main" userId="ffd5b34d3f90d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FF99"/>
    <a:srgbClr val="75B6E5"/>
    <a:srgbClr val="FB4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C5C-E9CD-4FA8-9EB0-D5293BD0DFDB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A01-F216-4095-B18A-6CFD4B26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8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023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3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699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4" y="5948362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48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99" y="6044406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00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660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66F-EDA2-4DCF-83CF-779DE5C10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C0768-1D46-485F-B49D-EB69D84C1D4C}"/>
              </a:ext>
            </a:extLst>
          </p:cNvPr>
          <p:cNvSpPr/>
          <p:nvPr userDrawn="1"/>
        </p:nvSpPr>
        <p:spPr>
          <a:xfrm>
            <a:off x="8289758" y="0"/>
            <a:ext cx="3902242" cy="503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AE0015A-E4F6-4C8E-AE07-E7D1EE0912B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2381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5FF0AF1-CAE8-4E9D-8329-E539083FB573}"/>
              </a:ext>
            </a:extLst>
          </p:cNvPr>
          <p:cNvSpPr txBox="1"/>
          <p:nvPr userDrawn="1"/>
        </p:nvSpPr>
        <p:spPr>
          <a:xfrm>
            <a:off x="10277061" y="-42377"/>
            <a:ext cx="19281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chemeClr val="bg1"/>
                </a:solidFill>
                <a:effectLst/>
              </a:rPr>
              <a:t>DATA SCIENCE </a:t>
            </a:r>
          </a:p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                              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6CBB0-C046-4B84-9BBE-69863B61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015" y="2452007"/>
            <a:ext cx="3127310" cy="791871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</a:rPr>
              <a:t>Python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D6F92E-1D75-4429-A533-07BDD439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049" y="3250034"/>
            <a:ext cx="3881535" cy="702971"/>
          </a:xfrm>
          <a:solidFill>
            <a:srgbClr val="FFC0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通用</a:t>
            </a:r>
            <a:r>
              <a:rPr lang="zh-TW" altLang="en-US" sz="3600" dirty="0" smtClean="0">
                <a:solidFill>
                  <a:schemeClr val="bg1"/>
                </a:solidFill>
              </a:rPr>
              <a:t>容器</a:t>
            </a:r>
            <a:r>
              <a:rPr lang="en-US" altLang="zh-TW" sz="3600" dirty="0" smtClean="0">
                <a:solidFill>
                  <a:schemeClr val="bg1"/>
                </a:solidFill>
              </a:rPr>
              <a:t>-</a:t>
            </a:r>
            <a:r>
              <a:rPr lang="zh-TW" altLang="en-US" sz="3600" dirty="0" smtClean="0">
                <a:solidFill>
                  <a:schemeClr val="bg1"/>
                </a:solidFill>
              </a:rPr>
              <a:t>字典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左大括弧 5"/>
          <p:cNvSpPr/>
          <p:nvPr/>
        </p:nvSpPr>
        <p:spPr>
          <a:xfrm>
            <a:off x="5237922" y="4939747"/>
            <a:ext cx="245453" cy="73549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左大括弧 6"/>
          <p:cNvSpPr/>
          <p:nvPr/>
        </p:nvSpPr>
        <p:spPr>
          <a:xfrm flipH="1">
            <a:off x="6881192" y="4939747"/>
            <a:ext cx="235226" cy="735496"/>
          </a:xfrm>
          <a:prstGeom prst="leftBrace">
            <a:avLst>
              <a:gd name="adj1" fmla="val 8333"/>
              <a:gd name="adj2" fmla="val 4729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9980" y="1069358"/>
            <a:ext cx="11497339" cy="300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/>
              <a:t>dict1 = {1:"apple",  2:100, 3:(1,2,3), 4:[1,2,3,4</a:t>
            </a:r>
            <a:r>
              <a:rPr lang="en-US" altLang="zh-TW" sz="1400" dirty="0" smtClean="0"/>
              <a:t>]}</a:t>
            </a:r>
            <a:r>
              <a:rPr lang="zh-TW" altLang="en-US" sz="1400" dirty="0" smtClean="0"/>
              <a:t>   </a:t>
            </a:r>
            <a:r>
              <a:rPr lang="en-US" altLang="zh-TW" sz="1400" dirty="0" smtClean="0">
                <a:solidFill>
                  <a:srgbClr val="00B050"/>
                </a:solidFill>
              </a:rPr>
              <a:t>#</a:t>
            </a:r>
            <a:r>
              <a:rPr lang="zh-TW" altLang="en-US" sz="1400" dirty="0" smtClean="0">
                <a:solidFill>
                  <a:srgbClr val="00B050"/>
                </a:solidFill>
              </a:rPr>
              <a:t>初始化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print(dict1, end='\n\n')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en-US" altLang="zh-TW" sz="1400" dirty="0" err="1">
                <a:solidFill>
                  <a:srgbClr val="FF0000"/>
                </a:solidFill>
              </a:rPr>
              <a:t>dict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只放一個參數</a:t>
            </a:r>
            <a:r>
              <a:rPr lang="en-US" altLang="zh-TW" sz="1400" dirty="0">
                <a:solidFill>
                  <a:srgbClr val="FF0000"/>
                </a:solidFill>
              </a:rPr>
              <a:t>), </a:t>
            </a:r>
            <a:r>
              <a:rPr lang="zh-TW" altLang="en-US" sz="1400" dirty="0">
                <a:solidFill>
                  <a:srgbClr val="FF0000"/>
                </a:solidFill>
              </a:rPr>
              <a:t>下例是</a:t>
            </a:r>
            <a:r>
              <a:rPr lang="en-US" altLang="zh-TW" sz="1400" dirty="0">
                <a:solidFill>
                  <a:srgbClr val="FF0000"/>
                </a:solidFill>
              </a:rPr>
              <a:t>list[tuple],</a:t>
            </a:r>
            <a:r>
              <a:rPr lang="zh-TW" altLang="en-US" sz="1400" dirty="0">
                <a:solidFill>
                  <a:srgbClr val="FF0000"/>
                </a:solidFill>
              </a:rPr>
              <a:t>也可</a:t>
            </a:r>
            <a:r>
              <a:rPr lang="en-US" altLang="zh-TW" sz="1400" dirty="0">
                <a:solidFill>
                  <a:srgbClr val="FF0000"/>
                </a:solidFill>
              </a:rPr>
              <a:t>tuple(tuple()) 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dict2 = </a:t>
            </a:r>
            <a:r>
              <a:rPr lang="en-US" altLang="zh-TW" sz="1400" dirty="0" err="1">
                <a:solidFill>
                  <a:srgbClr val="FF0000"/>
                </a:solidFill>
              </a:rPr>
              <a:t>dict</a:t>
            </a:r>
            <a:r>
              <a:rPr lang="en-US" altLang="zh-TW" sz="1400" dirty="0"/>
              <a:t>([("</a:t>
            </a:r>
            <a:r>
              <a:rPr lang="en-US" altLang="zh-TW" sz="1400" dirty="0" err="1"/>
              <a:t>FE","Far</a:t>
            </a:r>
            <a:r>
              <a:rPr lang="en-US" altLang="zh-TW" sz="1400" dirty="0"/>
              <a:t> East"),("MI","</a:t>
            </a:r>
            <a:r>
              <a:rPr lang="zh-TW" altLang="en-US" sz="1400" dirty="0"/>
              <a:t>小米</a:t>
            </a:r>
            <a:r>
              <a:rPr lang="en-US" altLang="zh-TW" sz="1400" dirty="0"/>
              <a:t>"),("SOGO","</a:t>
            </a:r>
            <a:r>
              <a:rPr lang="zh-TW" altLang="en-US" sz="1400" dirty="0"/>
              <a:t>遠東</a:t>
            </a:r>
            <a:r>
              <a:rPr lang="en-US" altLang="zh-TW" sz="1400" dirty="0"/>
              <a:t>SOGO</a:t>
            </a:r>
            <a:r>
              <a:rPr lang="zh-TW" altLang="en-US" sz="1400" dirty="0"/>
              <a:t>百貨</a:t>
            </a:r>
            <a:r>
              <a:rPr lang="en-US" altLang="zh-TW" sz="1400" dirty="0"/>
              <a:t>"),("</a:t>
            </a:r>
            <a:r>
              <a:rPr lang="zh-TW" altLang="en-US" sz="1400" dirty="0"/>
              <a:t>中大</a:t>
            </a:r>
            <a:r>
              <a:rPr lang="en-US" altLang="zh-TW" sz="1400" dirty="0"/>
              <a:t>",('</a:t>
            </a:r>
            <a:r>
              <a:rPr lang="zh-TW" altLang="en-US" sz="1400" dirty="0"/>
              <a:t>中央</a:t>
            </a:r>
            <a:r>
              <a:rPr lang="en-US" altLang="zh-TW" sz="1400" dirty="0"/>
              <a:t>', '</a:t>
            </a:r>
            <a:r>
              <a:rPr lang="zh-TW" altLang="en-US" sz="1400" dirty="0"/>
              <a:t>中興</a:t>
            </a:r>
            <a:r>
              <a:rPr lang="en-US" altLang="zh-TW" sz="1400" dirty="0"/>
              <a:t>','</a:t>
            </a:r>
            <a:r>
              <a:rPr lang="zh-TW" altLang="en-US" sz="1400" dirty="0"/>
              <a:t>中正</a:t>
            </a:r>
            <a:r>
              <a:rPr lang="en-US" altLang="zh-TW" sz="1400" dirty="0"/>
              <a:t>'))]) </a:t>
            </a:r>
            <a:endParaRPr lang="en-US" altLang="zh-TW" sz="1400" dirty="0" smtClean="0"/>
          </a:p>
          <a:p>
            <a:pPr>
              <a:lnSpc>
                <a:spcPct val="150000"/>
              </a:lnSpc>
            </a:pPr>
            <a:r>
              <a:rPr lang="en-US" altLang="zh-TW" sz="1400" dirty="0" smtClean="0"/>
              <a:t>print(dict2</a:t>
            </a:r>
            <a:r>
              <a:rPr lang="en-US" altLang="zh-TW" sz="1400" dirty="0"/>
              <a:t>, end='\n\n')        </a:t>
            </a:r>
            <a:r>
              <a:rPr lang="en-US" altLang="zh-TW" sz="1400" dirty="0">
                <a:solidFill>
                  <a:srgbClr val="FF0000"/>
                </a:solidFill>
              </a:rPr>
              <a:t>tuple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for key in dict2: #</a:t>
            </a:r>
            <a:r>
              <a:rPr lang="zh-TW" altLang="en-US" sz="1400" dirty="0"/>
              <a:t>所有的 </a:t>
            </a:r>
            <a:r>
              <a:rPr lang="en-US" altLang="zh-TW" sz="1400" dirty="0"/>
              <a:t>key,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不可使用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enumeratetyple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    print(key, </a:t>
            </a:r>
            <a:r>
              <a:rPr lang="en-US" altLang="zh-TW" sz="1400" dirty="0">
                <a:solidFill>
                  <a:srgbClr val="FF0000"/>
                </a:solidFill>
              </a:rPr>
              <a:t>dict2[key]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print('\n')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 dict2["</a:t>
            </a:r>
            <a:r>
              <a:rPr lang="zh-TW" altLang="en-US" sz="1400" dirty="0"/>
              <a:t>中大</a:t>
            </a:r>
            <a:r>
              <a:rPr lang="en-US" altLang="zh-TW" sz="1400" dirty="0"/>
              <a:t>"][1]) </a:t>
            </a:r>
            <a:r>
              <a:rPr lang="en-US" altLang="zh-TW" sz="1400" dirty="0">
                <a:solidFill>
                  <a:srgbClr val="FF0000"/>
                </a:solidFill>
              </a:rPr>
              <a:t># dict2[3]:</a:t>
            </a:r>
            <a:r>
              <a:rPr lang="zh-TW" altLang="en-US" sz="1400" dirty="0">
                <a:solidFill>
                  <a:srgbClr val="FF0000"/>
                </a:solidFill>
              </a:rPr>
              <a:t>沒有這樣的寫法</a:t>
            </a:r>
            <a:r>
              <a:rPr lang="en-US" altLang="zh-TW" sz="1400" dirty="0">
                <a:solidFill>
                  <a:srgbClr val="FF0000"/>
                </a:solidFill>
              </a:rPr>
              <a:t>, []</a:t>
            </a:r>
            <a:r>
              <a:rPr lang="zh-TW" altLang="en-US" sz="1400" dirty="0">
                <a:solidFill>
                  <a:srgbClr val="FF0000"/>
                </a:solidFill>
              </a:rPr>
              <a:t>內一定是</a:t>
            </a:r>
            <a:r>
              <a:rPr lang="en-US" altLang="zh-TW" sz="1400" dirty="0">
                <a:solidFill>
                  <a:srgbClr val="FF0000"/>
                </a:solidFill>
              </a:rPr>
              <a:t>key value</a:t>
            </a:r>
            <a:endParaRPr lang="en-US" altLang="zh-TW" sz="14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895" y="122746"/>
            <a:ext cx="4581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zh-TW" altLang="en-US" sz="2400" dirty="0"/>
              <a:t>產生與呼叫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0" y="4238060"/>
            <a:ext cx="7757451" cy="2515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7962" y="935414"/>
            <a:ext cx="434162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key1 = 1; value1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"Clark"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key2 = 2; value2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"Age"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可以用變數帶入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dict2 = { key1:value1,</a:t>
            </a:r>
          </a:p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key2:value2</a:t>
            </a:r>
          </a:p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print(dict2, end=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'\n\n'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5895" y="122746"/>
            <a:ext cx="4581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zh-TW" altLang="en-US" sz="2400" dirty="0"/>
              <a:t>產生與呼叫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30" y="1637162"/>
            <a:ext cx="5271474" cy="12537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28" y="4242614"/>
            <a:ext cx="6356991" cy="8985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7962" y="4138384"/>
            <a:ext cx="4267201" cy="235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tp1 = (1,2,3,4,5,6)</a:t>
            </a:r>
          </a:p>
          <a:p>
            <a:pPr>
              <a:lnSpc>
                <a:spcPct val="150000"/>
              </a:lnSpc>
            </a:pPr>
            <a:r>
              <a:rPr lang="pl-PL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tp2 = (1000,2000,3000, 4000, 5000, 6000)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dict3 = {}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#(1)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先設一個空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dictionary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(0,len(tp1)):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#(2)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直接指定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與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做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dict3[tp1[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]] = tp2[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print(dict3)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72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5895" y="122746"/>
            <a:ext cx="11404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en-US" altLang="zh-TW" sz="2400" dirty="0"/>
              <a:t>pop(key), </a:t>
            </a:r>
            <a:r>
              <a:rPr lang="en-US" altLang="zh-TW" sz="2400" dirty="0" err="1"/>
              <a:t>popitem</a:t>
            </a:r>
            <a:r>
              <a:rPr lang="en-US" altLang="zh-TW" sz="2400" dirty="0"/>
              <a:t>(), del(), clear(), in, 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(), sorted(). values(), keys()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43023" y="975181"/>
            <a:ext cx="7692102" cy="3016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endParaRPr lang="zh-TW" altLang="en-US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tp1 = (1,2,3,4,5,6)</a:t>
            </a:r>
          </a:p>
          <a:p>
            <a:r>
              <a:rPr lang="pl-PL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tp2 = (1000,2000,3000, 4000, 5000, 6000)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dict3 = {}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(0,len(tp1)):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dict3[tp1[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]] = tp2[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print(dict3)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所有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dict3</a:t>
            </a:r>
            <a:r>
              <a:rPr lang="en-US" altLang="zh-TW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.keys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所有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所有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vallue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dict3</a:t>
            </a:r>
            <a:r>
              <a:rPr lang="en-US" altLang="zh-TW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.values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所有</a:t>
            </a:r>
            <a:r>
              <a:rPr lang="en-US" altLang="zh-TW" sz="14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vallue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print(dict3.get(6))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#.get(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欲尋找的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key)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傳回對應的</a:t>
            </a:r>
            <a:r>
              <a:rPr lang="en-US" altLang="zh-TW" sz="14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vallue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print(dict3.get(7,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"999"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#.get(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欲尋找的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key, 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找不到傳回的</a:t>
            </a:r>
            <a:r>
              <a:rPr lang="en-US" altLang="zh-TW" sz="14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vallue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dict3.pop(4);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dict3)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key=4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的項目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之後從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dict3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刪除</a:t>
            </a:r>
            <a:endParaRPr lang="zh-TW" altLang="en-US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dict3.popitem();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dict3)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傳回任意項目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之後從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dict3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刪除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74" y="4361465"/>
            <a:ext cx="7692102" cy="23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5895" y="122746"/>
            <a:ext cx="6822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en-US" altLang="zh-TW" sz="2400" dirty="0"/>
              <a:t>items() </a:t>
            </a:r>
            <a:r>
              <a:rPr lang="zh-TW" altLang="en-US" sz="2400" dirty="0"/>
              <a:t>走訪所有 </a:t>
            </a:r>
            <a:r>
              <a:rPr lang="en-US" altLang="zh-TW" sz="2400" dirty="0"/>
              <a:t>key </a:t>
            </a:r>
            <a:r>
              <a:rPr lang="zh-TW" altLang="en-US" sz="2400" dirty="0"/>
              <a:t>與 </a:t>
            </a:r>
            <a:r>
              <a:rPr lang="en-US" altLang="zh-TW" sz="2400" dirty="0"/>
              <a:t>value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5894" y="1500809"/>
            <a:ext cx="7536323" cy="1800493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dict1 = {1:"apple",  2:100, 3:(1,2,3), 4:[1,2,3,4]}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print(dict1, end='\n\n')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 dict1.</a:t>
            </a:r>
            <a:r>
              <a:rPr lang="en-US" altLang="zh-TW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(): </a:t>
            </a:r>
            <a:r>
              <a:rPr lang="en-US" altLang="zh-TW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第一個參數對應</a:t>
            </a:r>
            <a:r>
              <a:rPr lang="en-US" altLang="zh-TW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key,</a:t>
            </a:r>
            <a:r>
              <a:rPr lang="zh-TW" altLang="en-US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第一個參數對應</a:t>
            </a:r>
            <a:r>
              <a:rPr lang="en-US" altLang="zh-TW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print("key:{0}, value:{1}".format(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85" y="4185617"/>
            <a:ext cx="8109710" cy="1390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8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B613FFF1-D39E-4F03-98D4-BA3E700EE474}" vid="{0FF511F1-E672-4BB1-8A34-0EAD07F262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pccu2</Template>
  <TotalTime>58451</TotalTime>
  <Words>435</Words>
  <Application>Microsoft Office PowerPoint</Application>
  <PresentationFormat>寬螢幕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細明體</vt:lpstr>
      <vt:lpstr>新細明體</vt:lpstr>
      <vt:lpstr>Arial</vt:lpstr>
      <vt:lpstr>Calibri</vt:lpstr>
      <vt:lpstr>Calibri Light</vt:lpstr>
      <vt:lpstr>Office 佈景主題</vt:lpstr>
      <vt:lpstr>Python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Clark Yeh</dc:creator>
  <cp:lastModifiedBy>Clark Yeh</cp:lastModifiedBy>
  <cp:revision>490</cp:revision>
  <dcterms:created xsi:type="dcterms:W3CDTF">2019-03-09T08:50:44Z</dcterms:created>
  <dcterms:modified xsi:type="dcterms:W3CDTF">2020-12-08T13:07:18Z</dcterms:modified>
</cp:coreProperties>
</file>