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Yeh" initials="CY" lastIdx="1" clrIdx="0">
    <p:extLst>
      <p:ext uri="{19B8F6BF-5375-455C-9EA6-DF929625EA0E}">
        <p15:presenceInfo xmlns:p15="http://schemas.microsoft.com/office/powerpoint/2012/main" userId="ffd5b34d3f90dc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3366FF"/>
    <a:srgbClr val="FFFF99"/>
    <a:srgbClr val="75B6E5"/>
    <a:srgbClr val="FB4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9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48C5C-E9CD-4FA8-9EB0-D5293BD0DFDB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5A01-F216-4095-B18A-6CFD4B26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81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1587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289758" y="0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0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字方塊 8"/>
          <p:cNvSpPr txBox="1"/>
          <p:nvPr userDrawn="1"/>
        </p:nvSpPr>
        <p:spPr>
          <a:xfrm>
            <a:off x="10797692" y="-46036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33468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-24572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方塊 13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181556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10600" y="-245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610230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320842" y="63119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356350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" y="6333333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2507934" y="6264280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282032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10600" y="31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89758" y="1589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1589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/>
          <p:cNvSpPr txBox="1"/>
          <p:nvPr userDrawn="1"/>
        </p:nvSpPr>
        <p:spPr>
          <a:xfrm>
            <a:off x="10797692" y="-44447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184699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  <p:sp>
        <p:nvSpPr>
          <p:cNvPr id="11" name="矩形 10"/>
          <p:cNvSpPr/>
          <p:nvPr userDrawn="1"/>
        </p:nvSpPr>
        <p:spPr>
          <a:xfrm>
            <a:off x="8289758" y="6354763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757" y="6331226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/>
          <p:cNvSpPr txBox="1"/>
          <p:nvPr userDrawn="1"/>
        </p:nvSpPr>
        <p:spPr>
          <a:xfrm>
            <a:off x="10837857" y="6375161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9376996" y="6624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4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153400" y="104723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84" y="156004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/>
          <p:cNvSpPr txBox="1"/>
          <p:nvPr userDrawn="1"/>
        </p:nvSpPr>
        <p:spPr>
          <a:xfrm>
            <a:off x="10499953" y="7773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12442" y="215292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16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 userDrawn="1"/>
        </p:nvSpPr>
        <p:spPr>
          <a:xfrm>
            <a:off x="8610600" y="-245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方塊 13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94" y="5948362"/>
            <a:ext cx="3511011" cy="457201"/>
          </a:xfrm>
          <a:prstGeom prst="rect">
            <a:avLst/>
          </a:prstGeom>
          <a:noFill/>
        </p:spPr>
      </p:pic>
      <p:sp>
        <p:nvSpPr>
          <p:cNvPr id="8" name="投影片編號版面配置區 5"/>
          <p:cNvSpPr txBox="1">
            <a:spLocks/>
          </p:cNvSpPr>
          <p:nvPr userDrawn="1"/>
        </p:nvSpPr>
        <p:spPr>
          <a:xfrm>
            <a:off x="9448800" y="88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80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99" y="6044406"/>
            <a:ext cx="3511011" cy="457201"/>
          </a:xfrm>
          <a:prstGeom prst="rect">
            <a:avLst/>
          </a:prstGeom>
          <a:noFill/>
        </p:spPr>
      </p:pic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10600" y="-245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字方塊 15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9378411" y="85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0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-24572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352529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289758" y="6354763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31746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字方塊 10"/>
          <p:cNvSpPr txBox="1"/>
          <p:nvPr userDrawn="1"/>
        </p:nvSpPr>
        <p:spPr>
          <a:xfrm>
            <a:off x="10797692" y="6262693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66600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-24572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方塊 13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8800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766F-EDA2-4DCF-83CF-779DE5C10B25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5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enter.taichung.gov.tw/swagger/OpenData/e0c55c8f-1c74-47ce-909c-8ecacbfaaeb7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210.69.35.216/od/data/api/60B082F3-8AA1-46D9-8C24-2CFFC8ED3021?$format=json&#28858;&#27511;&#24180;&#37325;&#22823;&#20132;&#36890;&#20107;&#25925;&#22320;&#40670;&#36039;&#26009;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35" y="4619003"/>
            <a:ext cx="3095625" cy="14763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816627" y="1709531"/>
            <a:ext cx="567187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TW" sz="4400" dirty="0"/>
              <a:t>Open Data Download</a:t>
            </a: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TW" sz="4400" dirty="0" err="1">
                <a:solidFill>
                  <a:srgbClr val="0070C0"/>
                </a:solidFill>
              </a:rPr>
              <a:t>Json</a:t>
            </a:r>
            <a:r>
              <a:rPr lang="en-US" altLang="zh-TW" sz="4400" dirty="0">
                <a:solidFill>
                  <a:srgbClr val="0070C0"/>
                </a:solidFill>
              </a:rPr>
              <a:t> IO</a:t>
            </a:r>
          </a:p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altLang="zh-TW" sz="4400" b="1" dirty="0">
                <a:solidFill>
                  <a:srgbClr val="00B050"/>
                </a:solidFill>
              </a:rPr>
              <a:t>XML</a:t>
            </a:r>
            <a:r>
              <a:rPr lang="zh-TW" altLang="en-US" sz="4400" b="1" dirty="0">
                <a:solidFill>
                  <a:srgbClr val="00B050"/>
                </a:solidFill>
              </a:rPr>
              <a:t> </a:t>
            </a:r>
            <a:r>
              <a:rPr lang="en-US" altLang="zh-TW" sz="4400" b="1" dirty="0">
                <a:solidFill>
                  <a:srgbClr val="00B050"/>
                </a:solidFill>
              </a:rPr>
              <a:t>IO</a:t>
            </a:r>
            <a:endParaRPr lang="zh-TW" altLang="en-US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1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3014" y="305491"/>
            <a:ext cx="4914969" cy="579092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直接讀取網路的</a:t>
            </a:r>
            <a:r>
              <a:rPr lang="en-US" altLang="zh-TW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JsonData</a:t>
            </a:r>
            <a:endParaRPr lang="zh-TW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4190" y="1120388"/>
            <a:ext cx="11463132" cy="4151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import </a:t>
            </a:r>
            <a:r>
              <a:rPr lang="en-US" altLang="zh-TW" sz="1400" dirty="0">
                <a:solidFill>
                  <a:srgbClr val="0070C0"/>
                </a:solidFill>
                <a:latin typeface="Consolas" panose="020B0609020204030204" pitchFamily="49" charset="0"/>
              </a:rPr>
              <a:t>requests</a:t>
            </a:r>
          </a:p>
          <a:p>
            <a:pPr algn="l"/>
            <a:r>
              <a:rPr lang="en-US" altLang="zh-TW" sz="1400" dirty="0" err="1">
                <a:latin typeface="Consolas" panose="020B0609020204030204" pitchFamily="49" charset="0"/>
              </a:rPr>
              <a:t>websource</a:t>
            </a:r>
            <a:r>
              <a:rPr lang="en-US" altLang="zh-TW" sz="1400" dirty="0"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requests.get</a:t>
            </a:r>
            <a:r>
              <a:rPr lang="en-US" altLang="zh-TW" sz="1400" dirty="0">
                <a:latin typeface="Consolas" panose="020B0609020204030204" pitchFamily="49" charset="0"/>
              </a:rPr>
              <a:t>('</a:t>
            </a:r>
            <a:r>
              <a:rPr lang="en-US" altLang="zh-TW" sz="1400" b="0" i="0" u="sng" dirty="0">
                <a:solidFill>
                  <a:srgbClr val="009245"/>
                </a:solidFill>
                <a:effectLst/>
                <a:latin typeface="蘋果儷中黑"/>
                <a:hlinkClick r:id="rId2" tooltip="下載格式為 JSON"/>
              </a:rPr>
              <a:t>https://datacenter.taichung.gov.tw/swagger/OpenData/e0c55c8f-1c74-47ce-909c-8ecacbfaaeb7</a:t>
            </a:r>
            <a:r>
              <a:rPr lang="en-US" altLang="zh-TW" sz="1400" dirty="0">
                <a:latin typeface="Consolas" panose="020B06090202040302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B050"/>
                </a:solidFill>
              </a:rPr>
              <a:t>#print("</a:t>
            </a:r>
            <a:r>
              <a:rPr lang="en-US" altLang="zh-TW" sz="1400" dirty="0" err="1">
                <a:solidFill>
                  <a:srgbClr val="00B050"/>
                </a:solidFill>
              </a:rPr>
              <a:t>websource</a:t>
            </a:r>
            <a:r>
              <a:rPr lang="en-US" altLang="zh-TW" sz="1400" dirty="0">
                <a:solidFill>
                  <a:srgbClr val="00B050"/>
                </a:solidFill>
              </a:rPr>
              <a:t>:", type(</a:t>
            </a:r>
            <a:r>
              <a:rPr lang="en-US" altLang="zh-TW" sz="1400" dirty="0" err="1">
                <a:solidFill>
                  <a:srgbClr val="00B050"/>
                </a:solidFill>
              </a:rPr>
              <a:t>websource</a:t>
            </a:r>
            <a:r>
              <a:rPr lang="en-US" altLang="zh-TW" sz="1400" dirty="0">
                <a:solidFill>
                  <a:srgbClr val="00B050"/>
                </a:solidFill>
              </a:rPr>
              <a:t>)) #&lt;class '</a:t>
            </a:r>
            <a:r>
              <a:rPr lang="en-US" altLang="zh-TW" sz="1400" dirty="0" err="1">
                <a:solidFill>
                  <a:srgbClr val="00B050"/>
                </a:solidFill>
              </a:rPr>
              <a:t>requests.models.Response</a:t>
            </a:r>
            <a:r>
              <a:rPr lang="en-US" altLang="zh-TW" sz="1400" dirty="0">
                <a:solidFill>
                  <a:srgbClr val="00B050"/>
                </a:solidFill>
              </a:rPr>
              <a:t>'&gt;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myJson</a:t>
            </a:r>
            <a:r>
              <a:rPr lang="en-US" altLang="zh-TW" sz="1400" dirty="0"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websource.json</a:t>
            </a:r>
            <a:r>
              <a:rPr lang="en-US" altLang="zh-TW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B050"/>
                </a:solidFill>
                <a:latin typeface="Consolas" panose="020B0609020204030204" pitchFamily="49" charset="0"/>
              </a:rPr>
              <a:t>#print(type(</a:t>
            </a:r>
            <a:r>
              <a:rPr lang="en-US" altLang="zh-TW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myJson</a:t>
            </a:r>
            <a:r>
              <a:rPr lang="en-US" altLang="zh-TW" sz="1400" dirty="0">
                <a:solidFill>
                  <a:srgbClr val="00B050"/>
                </a:solidFill>
                <a:latin typeface="Consolas" panose="020B0609020204030204" pitchFamily="49" charset="0"/>
              </a:rPr>
              <a:t>))</a:t>
            </a:r>
            <a:r>
              <a:rPr lang="en-US" altLang="zh-TW" sz="1400" dirty="0"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00B050"/>
                </a:solidFill>
                <a:latin typeface="Consolas" panose="020B0609020204030204" pitchFamily="49" charset="0"/>
              </a:rPr>
              <a:t>#</a:t>
            </a:r>
            <a:r>
              <a:rPr lang="en-US" altLang="zh-TW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myJson</a:t>
            </a:r>
            <a:r>
              <a:rPr lang="en-US" altLang="zh-TW" sz="1400" dirty="0">
                <a:solidFill>
                  <a:srgbClr val="00B050"/>
                </a:solidFill>
                <a:latin typeface="Consolas" panose="020B0609020204030204" pitchFamily="49" charset="0"/>
              </a:rPr>
              <a:t> is a list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for </a:t>
            </a:r>
            <a:r>
              <a:rPr lang="en-US" altLang="zh-TW" sz="1400" dirty="0" err="1">
                <a:latin typeface="Consolas" panose="020B0609020204030204" pitchFamily="49" charset="0"/>
              </a:rPr>
              <a:t>idx</a:t>
            </a:r>
            <a:r>
              <a:rPr lang="en-US" altLang="zh-TW" sz="1400" dirty="0">
                <a:latin typeface="Consolas" panose="020B0609020204030204" pitchFamily="49" charset="0"/>
              </a:rPr>
              <a:t> , content in enumerate(myJson,0):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print("====================")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print("</a:t>
            </a:r>
            <a:r>
              <a:rPr lang="en-US" altLang="zh-TW" sz="1400" dirty="0" err="1">
                <a:latin typeface="Consolas" panose="020B0609020204030204" pitchFamily="49" charset="0"/>
              </a:rPr>
              <a:t>idx</a:t>
            </a:r>
            <a:r>
              <a:rPr lang="en-US" altLang="zh-TW" sz="1400" dirty="0">
                <a:latin typeface="Consolas" panose="020B0609020204030204" pitchFamily="49" charset="0"/>
              </a:rPr>
              <a:t>={0}, content={1}".format(</a:t>
            </a:r>
            <a:r>
              <a:rPr lang="en-US" altLang="zh-TW" sz="1400" dirty="0" err="1">
                <a:latin typeface="Consolas" panose="020B0609020204030204" pitchFamily="49" charset="0"/>
              </a:rPr>
              <a:t>idx</a:t>
            </a:r>
            <a:r>
              <a:rPr lang="en-US" altLang="zh-TW" sz="1400" dirty="0">
                <a:latin typeface="Consolas" panose="020B0609020204030204" pitchFamily="49" charset="0"/>
              </a:rPr>
              <a:t>, content))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</a:t>
            </a:r>
            <a:r>
              <a:rPr lang="en-US" altLang="zh-TW" sz="1400" dirty="0">
                <a:solidFill>
                  <a:srgbClr val="00B050"/>
                </a:solidFill>
                <a:latin typeface="Consolas" panose="020B0609020204030204" pitchFamily="49" charset="0"/>
              </a:rPr>
              <a:t>#print("content type:", type(content)) #content is a dictionary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print("---")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for key in content: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    print("key:", key, "value:", content</a:t>
            </a:r>
            <a:r>
              <a:rPr lang="en-US" altLang="zh-TW" sz="1400" dirty="0">
                <a:solidFill>
                  <a:srgbClr val="FF0000"/>
                </a:solidFill>
                <a:latin typeface="Consolas" panose="020B0609020204030204" pitchFamily="49" charset="0"/>
              </a:rPr>
              <a:t>[key]</a:t>
            </a:r>
            <a:r>
              <a:rPr lang="en-US" altLang="zh-TW" sz="1400" dirty="0">
                <a:latin typeface="Consolas" panose="020B0609020204030204" pitchFamily="49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</a:t>
            </a:r>
            <a:endParaRPr lang="en-US" altLang="zh-TW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5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" y="332754"/>
            <a:ext cx="11970855" cy="59340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075044" y="1331843"/>
            <a:ext cx="29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第</a:t>
            </a:r>
            <a:r>
              <a:rPr lang="en-US" altLang="zh-TW" dirty="0">
                <a:solidFill>
                  <a:srgbClr val="FFFF00"/>
                </a:solidFill>
              </a:rPr>
              <a:t>1</a:t>
            </a:r>
            <a:r>
              <a:rPr lang="zh-TW" altLang="en-US" dirty="0">
                <a:solidFill>
                  <a:srgbClr val="FFFF00"/>
                </a:solidFill>
              </a:rPr>
              <a:t>列是 </a:t>
            </a:r>
            <a:r>
              <a:rPr lang="en-US" altLang="zh-TW" dirty="0">
                <a:solidFill>
                  <a:srgbClr val="FFFF00"/>
                </a:solidFill>
              </a:rPr>
              <a:t>title, </a:t>
            </a:r>
            <a:r>
              <a:rPr lang="zh-TW" altLang="en-US" dirty="0">
                <a:solidFill>
                  <a:srgbClr val="FFFF00"/>
                </a:solidFill>
              </a:rPr>
              <a:t>之後才是 </a:t>
            </a:r>
            <a:r>
              <a:rPr lang="en-US" altLang="zh-TW" dirty="0">
                <a:solidFill>
                  <a:srgbClr val="FFFF00"/>
                </a:solidFill>
              </a:rPr>
              <a:t>data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7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06896" y="1232452"/>
            <a:ext cx="111517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import </a:t>
            </a:r>
            <a:r>
              <a:rPr lang="en-US" altLang="zh-TW" sz="1400" dirty="0" err="1">
                <a:latin typeface="Consolas" panose="020B0609020204030204" pitchFamily="49" charset="0"/>
              </a:rPr>
              <a:t>urllib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import </a:t>
            </a:r>
            <a:r>
              <a:rPr lang="en-US" altLang="zh-TW" sz="1400" dirty="0" err="1">
                <a:latin typeface="Consolas" panose="020B0609020204030204" pitchFamily="49" charset="0"/>
              </a:rPr>
              <a:t>gzip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import </a:t>
            </a:r>
            <a:r>
              <a:rPr lang="en-US" altLang="zh-TW" sz="1400" dirty="0" err="1">
                <a:latin typeface="Consolas" panose="020B0609020204030204" pitchFamily="49" charset="0"/>
              </a:rPr>
              <a:t>json</a:t>
            </a:r>
            <a:endParaRPr lang="en-US" altLang="zh-TW" sz="1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br>
              <a:rPr lang="en-US" altLang="zh-TW" sz="1400" dirty="0">
                <a:latin typeface="Consolas" panose="020B0609020204030204" pitchFamily="49" charset="0"/>
              </a:rPr>
            </a:br>
            <a:r>
              <a:rPr lang="en-US" altLang="zh-TW" sz="1400" dirty="0" err="1">
                <a:latin typeface="Consolas" panose="020B0609020204030204" pitchFamily="49" charset="0"/>
              </a:rPr>
              <a:t>url</a:t>
            </a:r>
            <a:r>
              <a:rPr lang="en-US" altLang="zh-TW" sz="1400" dirty="0">
                <a:latin typeface="Consolas" panose="020B0609020204030204" pitchFamily="49" charset="0"/>
              </a:rPr>
              <a:t> = "http://210.69.35.216/od/data/</a:t>
            </a:r>
            <a:r>
              <a:rPr lang="en-US" altLang="zh-TW" sz="1400" dirty="0" err="1">
                <a:latin typeface="Consolas" panose="020B0609020204030204" pitchFamily="49" charset="0"/>
              </a:rPr>
              <a:t>api</a:t>
            </a:r>
            <a:r>
              <a:rPr lang="en-US" altLang="zh-TW" sz="1400" dirty="0">
                <a:latin typeface="Consolas" panose="020B0609020204030204" pitchFamily="49" charset="0"/>
              </a:rPr>
              <a:t>/60B082F3-8AA1-46D9-8C24-2CFFC8ED3021?$format=</a:t>
            </a:r>
            <a:r>
              <a:rPr lang="en-US" altLang="zh-TW" sz="1400" dirty="0" err="1">
                <a:latin typeface="Consolas" panose="020B0609020204030204" pitchFamily="49" charset="0"/>
              </a:rPr>
              <a:t>json</a:t>
            </a:r>
            <a:r>
              <a:rPr lang="en-US" altLang="zh-TW" sz="1400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urllib.urlretrieve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url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f = </a:t>
            </a:r>
            <a:r>
              <a:rPr lang="en-US" altLang="zh-TW" sz="1400" dirty="0" err="1">
                <a:latin typeface="Consolas" panose="020B0609020204030204" pitchFamily="49" charset="0"/>
              </a:rPr>
              <a:t>gzip.open</a:t>
            </a:r>
            <a:r>
              <a:rPr lang="en-US" altLang="zh-TW" sz="1400" dirty="0">
                <a:latin typeface="Consolas" panose="020B0609020204030204" pitchFamily="49" charset="0"/>
              </a:rPr>
              <a:t>("data.gz", 'r')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jdata</a:t>
            </a:r>
            <a:r>
              <a:rPr lang="en-US" altLang="zh-TW" sz="1400" dirty="0">
                <a:latin typeface="Consolas" panose="020B0609020204030204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</a:rPr>
              <a:t>f.read</a:t>
            </a:r>
            <a:r>
              <a:rPr lang="en-US" altLang="zh-TW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latin typeface="Consolas" panose="020B0609020204030204" pitchFamily="49" charset="0"/>
              </a:rPr>
              <a:t>f.close</a:t>
            </a:r>
            <a:r>
              <a:rPr lang="en-US" altLang="zh-TW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data = </a:t>
            </a:r>
            <a:r>
              <a:rPr lang="en-US" altLang="zh-TW" sz="1400" dirty="0" err="1">
                <a:latin typeface="Consolas" panose="020B0609020204030204" pitchFamily="49" charset="0"/>
              </a:rPr>
              <a:t>json.loads</a:t>
            </a:r>
            <a:r>
              <a:rPr lang="en-US" altLang="zh-TW" sz="1400" dirty="0">
                <a:latin typeface="Consolas" panose="020B0609020204030204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</a:rPr>
              <a:t>jdata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for </a:t>
            </a:r>
            <a:r>
              <a:rPr lang="en-US" altLang="zh-TW" sz="1400" dirty="0" err="1">
                <a:latin typeface="Consolas" panose="020B0609020204030204" pitchFamily="49" charset="0"/>
              </a:rPr>
              <a:t>key,value</a:t>
            </a:r>
            <a:r>
              <a:rPr lang="en-US" altLang="zh-TW" sz="1400" dirty="0">
                <a:latin typeface="Consolas" panose="020B0609020204030204" pitchFamily="49" charset="0"/>
              </a:rPr>
              <a:t> in data["</a:t>
            </a:r>
            <a:r>
              <a:rPr lang="en-US" altLang="zh-TW" sz="1400" dirty="0" err="1">
                <a:latin typeface="Consolas" panose="020B0609020204030204" pitchFamily="49" charset="0"/>
              </a:rPr>
              <a:t>retVal</a:t>
            </a:r>
            <a:r>
              <a:rPr lang="en-US" altLang="zh-TW" sz="1400" dirty="0">
                <a:latin typeface="Consolas" panose="020B0609020204030204" pitchFamily="49" charset="0"/>
              </a:rPr>
              <a:t>"].</a:t>
            </a:r>
            <a:r>
              <a:rPr lang="en-US" altLang="zh-TW" sz="1400" dirty="0" err="1">
                <a:latin typeface="Consolas" panose="020B0609020204030204" pitchFamily="49" charset="0"/>
              </a:rPr>
              <a:t>iteritems</a:t>
            </a:r>
            <a:r>
              <a:rPr lang="en-US" altLang="zh-TW" sz="1400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latin typeface="Consolas" panose="020B0609020204030204" pitchFamily="49" charset="0"/>
              </a:rPr>
              <a:t>sno</a:t>
            </a:r>
            <a:r>
              <a:rPr lang="en-US" altLang="zh-TW" sz="1400" dirty="0">
                <a:latin typeface="Consolas" panose="020B0609020204030204" pitchFamily="49" charset="0"/>
              </a:rPr>
              <a:t> = value["</a:t>
            </a:r>
            <a:r>
              <a:rPr lang="en-US" altLang="zh-TW" sz="1400" dirty="0" err="1">
                <a:latin typeface="Consolas" panose="020B0609020204030204" pitchFamily="49" charset="0"/>
              </a:rPr>
              <a:t>sno</a:t>
            </a:r>
            <a:r>
              <a:rPr lang="en-US" altLang="zh-TW" sz="1400" dirty="0">
                <a:latin typeface="Consolas" panose="020B0609020204030204" pitchFamily="49" charset="0"/>
              </a:rPr>
              <a:t>"]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</a:t>
            </a:r>
            <a:r>
              <a:rPr lang="en-US" altLang="zh-TW" sz="1400" dirty="0" err="1">
                <a:latin typeface="Consolas" panose="020B0609020204030204" pitchFamily="49" charset="0"/>
              </a:rPr>
              <a:t>sna</a:t>
            </a:r>
            <a:r>
              <a:rPr lang="en-US" altLang="zh-TW" sz="1400" dirty="0">
                <a:latin typeface="Consolas" panose="020B0609020204030204" pitchFamily="49" charset="0"/>
              </a:rPr>
              <a:t> = value["</a:t>
            </a:r>
            <a:r>
              <a:rPr lang="en-US" altLang="zh-TW" sz="1400" dirty="0" err="1">
                <a:latin typeface="Consolas" panose="020B0609020204030204" pitchFamily="49" charset="0"/>
              </a:rPr>
              <a:t>sna</a:t>
            </a:r>
            <a:r>
              <a:rPr lang="en-US" altLang="zh-TW" sz="1400" dirty="0">
                <a:latin typeface="Consolas" panose="020B0609020204030204" pitchFamily="49" charset="0"/>
              </a:rPr>
              <a:t>"]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Consolas" panose="020B0609020204030204" pitchFamily="49" charset="0"/>
              </a:rPr>
              <a:t>    print("NO." + </a:t>
            </a:r>
            <a:r>
              <a:rPr lang="en-US" altLang="zh-TW" sz="1400" dirty="0" err="1">
                <a:latin typeface="Consolas" panose="020B0609020204030204" pitchFamily="49" charset="0"/>
              </a:rPr>
              <a:t>sno</a:t>
            </a:r>
            <a:r>
              <a:rPr lang="en-US" altLang="zh-TW" sz="1400" dirty="0">
                <a:latin typeface="Consolas" panose="020B0609020204030204" pitchFamily="49" charset="0"/>
              </a:rPr>
              <a:t> + " " + </a:t>
            </a:r>
            <a:r>
              <a:rPr lang="en-US" altLang="zh-TW" sz="1400" dirty="0" err="1">
                <a:latin typeface="Consolas" panose="020B0609020204030204" pitchFamily="49" charset="0"/>
              </a:rPr>
              <a:t>sna</a:t>
            </a:r>
            <a:r>
              <a:rPr lang="en-US" altLang="zh-TW" sz="1400" dirty="0">
                <a:latin typeface="Consolas" panose="020B0609020204030204" pitchFamily="49" charset="0"/>
              </a:rPr>
              <a:t>)</a:t>
            </a:r>
            <a:endParaRPr lang="en-US" altLang="zh-TW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6896" y="143974"/>
            <a:ext cx="85872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使用 </a:t>
            </a:r>
            <a:r>
              <a:rPr lang="en-US" altLang="zh-TW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urllib</a:t>
            </a:r>
            <a:r>
              <a:rPr lang="en-US" altLang="zh-TW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</a:t>
            </a:r>
            <a:r>
              <a:rPr lang="zh-TW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來抓檔案，透過 </a:t>
            </a:r>
            <a:r>
              <a:rPr lang="en-US" altLang="zh-TW" sz="28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gzip</a:t>
            </a:r>
            <a:r>
              <a:rPr lang="en-US" altLang="zh-TW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 </a:t>
            </a:r>
            <a:r>
              <a:rPr lang="zh-TW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解壓縮後，將 </a:t>
            </a:r>
            <a:r>
              <a:rPr lang="en-US" altLang="zh-TW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JSON </a:t>
            </a:r>
            <a:r>
              <a:rPr lang="zh-TW" altLang="en-US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</a:rPr>
              <a:t>資料讀取出來</a:t>
            </a:r>
            <a:endParaRPr lang="zh-TW" altLang="en-US" sz="2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601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0250FBF-2144-466C-9362-BA8B61E4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9E0DD25-D065-470D-AC5C-977440F4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75" y="1858617"/>
            <a:ext cx="5776159" cy="2921276"/>
          </a:xfrm>
          <a:prstGeom prst="rect">
            <a:avLst/>
          </a:prstGeom>
        </p:spPr>
      </p:pic>
      <p:sp>
        <p:nvSpPr>
          <p:cNvPr id="4" name="投影片編號版面配置區 1">
            <a:extLst>
              <a:ext uri="{FF2B5EF4-FFF2-40B4-BE49-F238E27FC236}">
                <a16:creationId xmlns:a16="http://schemas.microsoft.com/office/drawing/2014/main" id="{B78E290A-B09F-4840-8FD7-417A0540FCC7}"/>
              </a:ext>
            </a:extLst>
          </p:cNvPr>
          <p:cNvSpPr txBox="1">
            <a:spLocks/>
          </p:cNvSpPr>
          <p:nvPr/>
        </p:nvSpPr>
        <p:spPr>
          <a:xfrm>
            <a:off x="9094119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BFBDCA3-5153-4462-9154-6BEFAFE22FFE}"/>
              </a:ext>
            </a:extLst>
          </p:cNvPr>
          <p:cNvSpPr txBox="1">
            <a:spLocks/>
          </p:cNvSpPr>
          <p:nvPr/>
        </p:nvSpPr>
        <p:spPr>
          <a:xfrm>
            <a:off x="172279" y="-38832"/>
            <a:ext cx="1119808" cy="11023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10000"/>
              </a:lnSpc>
            </a:pPr>
            <a:r>
              <a:rPr lang="zh-TW" altLang="en-US" sz="3200" dirty="0">
                <a:solidFill>
                  <a:srgbClr val="0070C0"/>
                </a:solidFill>
              </a:rPr>
              <a:t>練習</a:t>
            </a:r>
            <a:r>
              <a:rPr lang="en-US" altLang="zh-TW" sz="3200" dirty="0">
                <a:solidFill>
                  <a:srgbClr val="0070C0"/>
                </a:solidFill>
              </a:rPr>
              <a:t>: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4ACF80-76C4-4A1F-BD94-1EDBB7FF9E7C}"/>
              </a:ext>
            </a:extLst>
          </p:cNvPr>
          <p:cNvSpPr/>
          <p:nvPr/>
        </p:nvSpPr>
        <p:spPr>
          <a:xfrm>
            <a:off x="222727" y="766127"/>
            <a:ext cx="6096000" cy="590931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lnSpc>
                <a:spcPct val="210000"/>
              </a:lnSpc>
            </a:pPr>
            <a:r>
              <a:rPr lang="zh-TW" altLang="en-US" dirty="0">
                <a:solidFill>
                  <a:srgbClr val="0070C0"/>
                </a:solidFill>
              </a:rPr>
              <a:t>網址 </a:t>
            </a:r>
            <a:r>
              <a:rPr lang="en-US" altLang="zh-TW" dirty="0">
                <a:hlinkClick r:id="rId3"/>
              </a:rPr>
              <a:t>http://210.69.35.216/od/data/api/60B082F3-8AA1-46D9-8C24-2CFFC8ED3021?$format=json</a:t>
            </a:r>
            <a:r>
              <a:rPr lang="zh-TW" altLang="en-US" dirty="0">
                <a:hlinkClick r:id="rId3"/>
              </a:rPr>
              <a:t>為</a:t>
            </a:r>
            <a:r>
              <a:rPr lang="zh-TW" altLang="en-US" b="1" dirty="0">
                <a:hlinkClick r:id="rId3"/>
              </a:rPr>
              <a:t>歷年重大交通事故地點資料</a:t>
            </a:r>
            <a:r>
              <a:rPr lang="en-US" altLang="zh-TW" b="1" dirty="0"/>
              <a:t>, </a:t>
            </a:r>
            <a:r>
              <a:rPr lang="zh-TW" altLang="en-US" b="1" dirty="0"/>
              <a:t>設計程式</a:t>
            </a:r>
            <a:r>
              <a:rPr lang="en-US" altLang="zh-TW" b="1" dirty="0"/>
              <a:t>:</a:t>
            </a:r>
          </a:p>
          <a:p>
            <a:pPr marL="457200" indent="-457200">
              <a:lnSpc>
                <a:spcPct val="21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b="1" dirty="0"/>
              <a:t>建立資料庫</a:t>
            </a:r>
            <a:endParaRPr lang="en-US" altLang="zh-TW" b="1" dirty="0"/>
          </a:p>
          <a:p>
            <a:pPr marL="457200" indent="-457200">
              <a:lnSpc>
                <a:spcPct val="21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b="1" dirty="0"/>
              <a:t>建立</a:t>
            </a:r>
            <a:r>
              <a:rPr lang="en-US" altLang="zh-TW" b="1" dirty="0"/>
              <a:t>table: event , </a:t>
            </a:r>
            <a:r>
              <a:rPr lang="zh-TW" altLang="en-US" b="1" dirty="0"/>
              <a:t>與相關的資料欄位</a:t>
            </a:r>
            <a:endParaRPr lang="en-US" altLang="zh-TW" b="1" dirty="0"/>
          </a:p>
          <a:p>
            <a:pPr marL="457200" indent="-457200">
              <a:lnSpc>
                <a:spcPct val="21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b="1" dirty="0"/>
              <a:t>即時讀取網頁的</a:t>
            </a:r>
            <a:r>
              <a:rPr lang="en-US" altLang="zh-TW" b="1" dirty="0" err="1"/>
              <a:t>json</a:t>
            </a:r>
            <a:r>
              <a:rPr lang="zh-TW" altLang="en-US" b="1" dirty="0"/>
              <a:t>檔案   </a:t>
            </a:r>
            <a:r>
              <a:rPr lang="en-US" altLang="zh-TW" b="1" dirty="0"/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請練習尋找相關指令</a:t>
            </a:r>
            <a:r>
              <a:rPr lang="en-US" altLang="zh-TW" b="1" dirty="0">
                <a:solidFill>
                  <a:srgbClr val="FF0000"/>
                </a:solidFill>
              </a:rPr>
              <a:t>, XML</a:t>
            </a:r>
            <a:r>
              <a:rPr lang="zh-TW" altLang="en-US" b="1" dirty="0">
                <a:solidFill>
                  <a:srgbClr val="FF0000"/>
                </a:solidFill>
              </a:rPr>
              <a:t>格式也可以</a:t>
            </a:r>
            <a:r>
              <a:rPr lang="en-US" altLang="zh-TW" b="1" dirty="0"/>
              <a:t>)</a:t>
            </a:r>
          </a:p>
          <a:p>
            <a:pPr marL="457200" indent="-457200">
              <a:lnSpc>
                <a:spcPct val="21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b="1" dirty="0"/>
              <a:t>讀入</a:t>
            </a:r>
            <a:r>
              <a:rPr lang="en-US" altLang="zh-TW" b="1" dirty="0" err="1"/>
              <a:t>json</a:t>
            </a:r>
            <a:r>
              <a:rPr lang="zh-TW" altLang="en-US" b="1" dirty="0"/>
              <a:t>資料</a:t>
            </a:r>
            <a:r>
              <a:rPr lang="en-US" altLang="zh-TW" b="1" dirty="0"/>
              <a:t>, </a:t>
            </a:r>
            <a:r>
              <a:rPr lang="zh-TW" altLang="en-US" b="1" dirty="0"/>
              <a:t>並解析</a:t>
            </a:r>
            <a:r>
              <a:rPr lang="en-US" altLang="zh-TW" b="1" dirty="0" err="1"/>
              <a:t>json</a:t>
            </a:r>
            <a:r>
              <a:rPr lang="en-US" altLang="zh-TW" b="1" dirty="0"/>
              <a:t> data, </a:t>
            </a:r>
            <a:r>
              <a:rPr lang="zh-TW" altLang="en-US" b="1" dirty="0"/>
              <a:t>利用</a:t>
            </a:r>
            <a:r>
              <a:rPr lang="en-US" altLang="zh-TW" b="1" dirty="0">
                <a:solidFill>
                  <a:srgbClr val="0070C0"/>
                </a:solidFill>
              </a:rPr>
              <a:t>Dictionary</a:t>
            </a:r>
            <a:r>
              <a:rPr lang="zh-TW" altLang="en-US" b="1" dirty="0"/>
              <a:t>的觀念</a:t>
            </a:r>
            <a:endParaRPr lang="en-US" altLang="zh-TW" b="1" dirty="0"/>
          </a:p>
          <a:p>
            <a:pPr marL="457200" indent="-457200">
              <a:lnSpc>
                <a:spcPct val="21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b="1" dirty="0"/>
              <a:t>寫入資料庫</a:t>
            </a:r>
            <a:endParaRPr lang="en-US" altLang="zh-TW" b="1" dirty="0"/>
          </a:p>
          <a:p>
            <a:pPr marL="457200" indent="-457200">
              <a:lnSpc>
                <a:spcPct val="21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b="1" dirty="0"/>
              <a:t>讀出資料庫所有關於</a:t>
            </a:r>
            <a:r>
              <a:rPr lang="en-US" altLang="zh-TW" b="1" dirty="0"/>
              <a:t>"</a:t>
            </a:r>
            <a:r>
              <a:rPr lang="zh-TW" altLang="en-US" b="1" dirty="0"/>
              <a:t>國道</a:t>
            </a:r>
            <a:r>
              <a:rPr lang="en-US" altLang="zh-TW" b="1" dirty="0"/>
              <a:t>"</a:t>
            </a:r>
            <a:r>
              <a:rPr lang="zh-TW" altLang="en-US" b="1" dirty="0"/>
              <a:t>的相關資料</a:t>
            </a:r>
            <a:r>
              <a:rPr lang="en-US" altLang="zh-TW" b="1" dirty="0"/>
              <a:t>(</a:t>
            </a:r>
            <a:r>
              <a:rPr lang="zh-TW" altLang="en-US" b="1" dirty="0"/>
              <a:t>所有欄位</a:t>
            </a:r>
            <a:r>
              <a:rPr lang="en-US" altLang="zh-TW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172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2" id="{B613FFF1-D39E-4F03-98D4-BA3E700EE474}" vid="{0FF511F1-E672-4BB1-8A34-0EAD07F262C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pccu2</Template>
  <TotalTime>51849</TotalTime>
  <Words>361</Words>
  <Application>Microsoft Office PowerPoint</Application>
  <PresentationFormat>寬螢幕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Roboto</vt:lpstr>
      <vt:lpstr>蘋果儷中黑</vt:lpstr>
      <vt:lpstr>Arial</vt:lpstr>
      <vt:lpstr>Calibri</vt:lpstr>
      <vt:lpstr>Calibri Light</vt:lpstr>
      <vt:lpstr>Consolas</vt:lpstr>
      <vt:lpstr>Wingdings</vt:lpstr>
      <vt:lpstr>Office 佈景主題</vt:lpstr>
      <vt:lpstr>PowerPoint 簡報</vt:lpstr>
      <vt:lpstr>直接讀取網路的JsonData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 in Android</dc:title>
  <dc:creator>Clark Yeh</dc:creator>
  <cp:lastModifiedBy>Clark</cp:lastModifiedBy>
  <cp:revision>501</cp:revision>
  <dcterms:created xsi:type="dcterms:W3CDTF">2019-03-09T08:50:44Z</dcterms:created>
  <dcterms:modified xsi:type="dcterms:W3CDTF">2020-12-15T06:36:33Z</dcterms:modified>
</cp:coreProperties>
</file>