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Yeh" initials="CY" lastIdx="1" clrIdx="0">
    <p:extLst>
      <p:ext uri="{19B8F6BF-5375-455C-9EA6-DF929625EA0E}">
        <p15:presenceInfo xmlns:p15="http://schemas.microsoft.com/office/powerpoint/2012/main" userId="ffd5b34d3f90d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75B6E5"/>
    <a:srgbClr val="FB4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8C5C-E9CD-4FA8-9EB0-D5293BD0DFDB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5A01-F216-4095-B18A-6CFD4B26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8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699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1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9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660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766F-EDA2-4DCF-83CF-779DE5C10B25}" type="datetimeFigureOut">
              <a:rPr lang="zh-TW" altLang="en-US" smtClean="0"/>
              <a:t>2021/3/11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7F7D10-641C-4485-9679-81B68DAA53A8}"/>
              </a:ext>
            </a:extLst>
          </p:cNvPr>
          <p:cNvSpPr/>
          <p:nvPr userDrawn="1"/>
        </p:nvSpPr>
        <p:spPr>
          <a:xfrm>
            <a:off x="8289758" y="0"/>
            <a:ext cx="3902242" cy="503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76CBBAB-AF5E-4607-9252-48655CC5EF7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2381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43F24B4-A02B-42F0-B7F7-C5A8DD2F02D5}"/>
              </a:ext>
            </a:extLst>
          </p:cNvPr>
          <p:cNvSpPr txBox="1"/>
          <p:nvPr userDrawn="1"/>
        </p:nvSpPr>
        <p:spPr>
          <a:xfrm>
            <a:off x="10277061" y="-42377"/>
            <a:ext cx="19281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chemeClr val="bg1"/>
                </a:solidFill>
                <a:effectLst/>
              </a:rPr>
              <a:t>DATA SCIENCE </a:t>
            </a:r>
          </a:p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                              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2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idx="1"/>
          </p:nvPr>
        </p:nvSpPr>
        <p:spPr>
          <a:xfrm>
            <a:off x="2952524" y="2016020"/>
            <a:ext cx="6009861" cy="907636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altLang="zh-TW" sz="17600" b="1" dirty="0">
                <a:solidFill>
                  <a:srgbClr val="002060"/>
                </a:solidFill>
              </a:rPr>
              <a:t>Python</a:t>
            </a:r>
            <a:r>
              <a:rPr lang="zh-TW" altLang="en-US" sz="17600" b="1" dirty="0">
                <a:solidFill>
                  <a:srgbClr val="002060"/>
                </a:solidFill>
              </a:rPr>
              <a:t> </a:t>
            </a:r>
            <a:r>
              <a:rPr lang="en-US" altLang="zh-TW" sz="17600" b="1" dirty="0">
                <a:solidFill>
                  <a:srgbClr val="002060"/>
                </a:solidFill>
              </a:rPr>
              <a:t>– </a:t>
            </a:r>
            <a:r>
              <a:rPr lang="en-US" altLang="zh-TW" sz="17600" b="1" dirty="0" err="1">
                <a:solidFill>
                  <a:srgbClr val="002060"/>
                </a:solidFill>
              </a:rPr>
              <a:t>MatPlotLib</a:t>
            </a:r>
            <a:endParaRPr lang="en-US" altLang="zh-TW" sz="176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US" altLang="zh-TW" sz="44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9800" b="1" dirty="0">
                <a:solidFill>
                  <a:srgbClr val="002060"/>
                </a:solidFill>
              </a:rPr>
              <a:t>繪製圖表</a:t>
            </a:r>
            <a:endParaRPr lang="en-US" altLang="zh-TW" sz="9800" b="1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zh-TW" altLang="en-US" sz="9800" b="1" dirty="0">
                <a:solidFill>
                  <a:srgbClr val="002060"/>
                </a:solidFill>
              </a:rPr>
              <a:t>視覺化 </a:t>
            </a:r>
            <a:r>
              <a:rPr lang="en-US" altLang="zh-TW" sz="9800" b="1" dirty="0">
                <a:solidFill>
                  <a:srgbClr val="002060"/>
                </a:solidFill>
              </a:rPr>
              <a:t>Pandas</a:t>
            </a:r>
            <a:endParaRPr lang="zh-TW" altLang="en-US" sz="9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1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7DB147-2588-419D-9147-07D88665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Figure: </a:t>
            </a:r>
            <a:r>
              <a:rPr lang="zh-TW" altLang="en-US" dirty="0"/>
              <a:t>新建一張畫布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E58864-F15E-4A3F-9638-CB4019727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29" y="2308313"/>
            <a:ext cx="749416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 Unicode MS"/>
                <a:ea typeface="細明體" panose="02020509000000000000" pitchFamily="49" charset="-120"/>
                <a:cs typeface="細明體" panose="02020509000000000000" pitchFamily="49" charset="-120"/>
              </a:rPr>
              <a:t>matplotlib.pyplot.figure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num=None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zh-TW" sz="1200" b="0" i="1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dpi=None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zh-TW" sz="1200" b="0" i="1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facecolor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zh-TW" sz="1200" b="0" i="1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edgecolor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=None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zh-TW" sz="1200" b="0" i="1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frameon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kumimoji="0" lang="en-US" altLang="zh-TW" sz="1200" b="0" i="1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FigureClass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=&lt;class '</a:t>
            </a:r>
            <a:r>
              <a:rPr kumimoji="0" lang="en-US" altLang="zh-TW" sz="1200" b="0" i="1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matplotlib.figure.Figure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'&gt;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clear=False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zh-TW" sz="1200" b="0" i="1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kumimoji="0" lang="en-US" altLang="zh-TW" sz="1200" b="0" i="1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kwargs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 dirty="0" err="1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kumimoji="0" lang="en-US" altLang="zh-TW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創建一個畫布。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 dirty="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Ex:</a:t>
            </a:r>
            <a:r>
              <a:rPr lang="zh-TW" altLang="en-US" sz="1200" dirty="0"/>
              <a:t>    fig = Figure(figsize = (5, 5),  dpi = 100) </a:t>
            </a:r>
            <a:endParaRPr lang="en-US" altLang="zh-TW" sz="12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 dirty="0">
              <a:solidFill>
                <a:srgbClr val="4D4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</p:txBody>
      </p:sp>
      <p:sp>
        <p:nvSpPr>
          <p:cNvPr id="4" name="圖說文字: 折線 3">
            <a:extLst>
              <a:ext uri="{FF2B5EF4-FFF2-40B4-BE49-F238E27FC236}">
                <a16:creationId xmlns:a16="http://schemas.microsoft.com/office/drawing/2014/main" id="{06A6B89C-D00B-46FA-ABA6-90FD4F3BF6DB}"/>
              </a:ext>
            </a:extLst>
          </p:cNvPr>
          <p:cNvSpPr/>
          <p:nvPr/>
        </p:nvSpPr>
        <p:spPr>
          <a:xfrm>
            <a:off x="1828800" y="1583323"/>
            <a:ext cx="699608" cy="319120"/>
          </a:xfrm>
          <a:prstGeom prst="borderCallout2">
            <a:avLst>
              <a:gd name="adj1" fmla="val 105288"/>
              <a:gd name="adj2" fmla="val 24123"/>
              <a:gd name="adj3" fmla="val 159134"/>
              <a:gd name="adj4" fmla="val 53508"/>
              <a:gd name="adj5" fmla="val 220192"/>
              <a:gd name="adj6" fmla="val 44561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99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9ACD185-1EFE-4BDB-99FC-2353AB8009E4}"/>
              </a:ext>
            </a:extLst>
          </p:cNvPr>
          <p:cNvSpPr txBox="1"/>
          <p:nvPr/>
        </p:nvSpPr>
        <p:spPr>
          <a:xfrm>
            <a:off x="388160" y="809096"/>
            <a:ext cx="11621778" cy="3159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zh-TW" altLang="en-US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關於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matplotlib: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一個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figure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物件</a:t>
            </a:r>
            <a:r>
              <a:rPr lang="zh-TW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可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包含了多個子圖，用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subplot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（）函數來繪製子圖：</a:t>
            </a:r>
            <a:endParaRPr lang="en-US" altLang="zh-TW" sz="18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subplot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（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numbRow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numbCol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，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plotNum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）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或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  subplot(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numbRow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numbCol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plotNum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);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numbRow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plot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圖的行數；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numbCol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plot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圖的列數；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plotNum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Times New Roman" panose="02020603050405020304" pitchFamily="18" charset="0"/>
              </a:rPr>
              <a:t>是指第幾行第幾列的第幾幅圖</a:t>
            </a:r>
            <a:r>
              <a:rPr lang="zh-TW" altLang="zh-TW" sz="1800" dirty="0">
                <a:solidFill>
                  <a:srgbClr val="000000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TW" sz="180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zh-TW" sz="2800" dirty="0" err="1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Ex: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subplot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（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2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，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2 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，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1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），那麼這個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figure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就是個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2x2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的矩陣圖，也就是總共有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4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個圖，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1</a:t>
            </a:r>
            <a:r>
              <a:rPr lang="zh-TW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就代表了第一幅圖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;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也可寫成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新細明體" panose="02020500000000000000" pitchFamily="18" charset="-120"/>
                <a:cs typeface="新細明體" panose="02020500000000000000" pitchFamily="18" charset="-120"/>
              </a:rPr>
              <a:t>subplot(221)</a:t>
            </a:r>
            <a:endParaRPr lang="zh-TW" altLang="zh-TW" sz="1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endParaRPr lang="zh-TW" altLang="zh-TW" sz="28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FD7B1B-4A50-40CA-A36D-4F4694CEC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14751"/>
              </p:ext>
            </p:extLst>
          </p:nvPr>
        </p:nvGraphicFramePr>
        <p:xfrm>
          <a:off x="3167329" y="3358538"/>
          <a:ext cx="248476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384">
                  <a:extLst>
                    <a:ext uri="{9D8B030D-6E8A-4147-A177-3AD203B41FA5}">
                      <a16:colId xmlns:a16="http://schemas.microsoft.com/office/drawing/2014/main" val="3685101608"/>
                    </a:ext>
                  </a:extLst>
                </a:gridCol>
                <a:gridCol w="1242384">
                  <a:extLst>
                    <a:ext uri="{9D8B030D-6E8A-4147-A177-3AD203B41FA5}">
                      <a16:colId xmlns:a16="http://schemas.microsoft.com/office/drawing/2014/main" val="2517780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221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222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41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223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224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408409"/>
                  </a:ext>
                </a:extLst>
              </a:tr>
            </a:tbl>
          </a:graphicData>
        </a:graphic>
      </p:graphicFrame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8E91648A-2451-4E37-A15A-A40AAF27A04D}"/>
              </a:ext>
            </a:extLst>
          </p:cNvPr>
          <p:cNvCxnSpPr/>
          <p:nvPr/>
        </p:nvCxnSpPr>
        <p:spPr>
          <a:xfrm>
            <a:off x="2737063" y="3172784"/>
            <a:ext cx="656650" cy="3559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76A94F9-2F71-4D88-AF62-4685EAD39C86}"/>
              </a:ext>
            </a:extLst>
          </p:cNvPr>
          <p:cNvSpPr/>
          <p:nvPr/>
        </p:nvSpPr>
        <p:spPr>
          <a:xfrm>
            <a:off x="6284198" y="3370812"/>
            <a:ext cx="2239974" cy="2206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window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10B65A-91E7-48D2-B545-2DA6C1968964}"/>
              </a:ext>
            </a:extLst>
          </p:cNvPr>
          <p:cNvSpPr/>
          <p:nvPr/>
        </p:nvSpPr>
        <p:spPr>
          <a:xfrm>
            <a:off x="6725033" y="3842369"/>
            <a:ext cx="2239974" cy="2206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Canvas</a:t>
            </a:r>
            <a:r>
              <a:rPr lang="en-US" altLang="zh-TW" sz="1400" dirty="0"/>
              <a:t>(</a:t>
            </a:r>
            <a:r>
              <a:rPr lang="zh-TW" altLang="en-US" sz="1400" dirty="0">
                <a:solidFill>
                  <a:srgbClr val="FF0000"/>
                </a:solidFill>
              </a:rPr>
              <a:t>可貼在</a:t>
            </a:r>
            <a:r>
              <a:rPr lang="en-US" altLang="zh-TW" sz="1400" dirty="0">
                <a:solidFill>
                  <a:srgbClr val="FF0000"/>
                </a:solidFill>
              </a:rPr>
              <a:t>window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C5575A-9214-447F-B6F6-9368F9BCF230}"/>
              </a:ext>
            </a:extLst>
          </p:cNvPr>
          <p:cNvSpPr/>
          <p:nvPr/>
        </p:nvSpPr>
        <p:spPr>
          <a:xfrm>
            <a:off x="7624603" y="4324116"/>
            <a:ext cx="2304922" cy="22065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Figure</a:t>
            </a:r>
            <a:endParaRPr lang="zh-TW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3913AAA-42CA-40E1-891C-872FCEDA1365}"/>
              </a:ext>
            </a:extLst>
          </p:cNvPr>
          <p:cNvSpPr/>
          <p:nvPr/>
        </p:nvSpPr>
        <p:spPr>
          <a:xfrm>
            <a:off x="7727909" y="4814672"/>
            <a:ext cx="1029466" cy="6226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subplot</a:t>
            </a:r>
            <a:endParaRPr lang="zh-TW" altLang="en-US" sz="1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7B8B6C-56DB-48D1-98A5-12221756B8A6}"/>
              </a:ext>
            </a:extLst>
          </p:cNvPr>
          <p:cNvSpPr/>
          <p:nvPr/>
        </p:nvSpPr>
        <p:spPr>
          <a:xfrm>
            <a:off x="8815678" y="4814672"/>
            <a:ext cx="1029466" cy="6226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subplot</a:t>
            </a:r>
            <a:endParaRPr lang="zh-TW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0FD0E3-A487-4CAA-8DDC-29BD7BE81AC2}"/>
              </a:ext>
            </a:extLst>
          </p:cNvPr>
          <p:cNvSpPr/>
          <p:nvPr/>
        </p:nvSpPr>
        <p:spPr>
          <a:xfrm>
            <a:off x="7747598" y="5552397"/>
            <a:ext cx="2097546" cy="6226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subplot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154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BF1A154-9E8C-4C6F-8349-00492E749B0B}"/>
              </a:ext>
            </a:extLst>
          </p:cNvPr>
          <p:cNvSpPr txBox="1"/>
          <p:nvPr/>
        </p:nvSpPr>
        <p:spPr>
          <a:xfrm>
            <a:off x="271558" y="123823"/>
            <a:ext cx="6423814" cy="67117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/>
              <a:t>from </a:t>
            </a:r>
            <a:r>
              <a:rPr lang="en-US" altLang="zh-TW" sz="1200" dirty="0" err="1"/>
              <a:t>tkinter</a:t>
            </a:r>
            <a:r>
              <a:rPr lang="en-US" altLang="zh-TW" sz="1200" dirty="0"/>
              <a:t> import * 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from </a:t>
            </a:r>
            <a:r>
              <a:rPr lang="en-US" altLang="zh-TW" sz="1200" dirty="0" err="1"/>
              <a:t>matplotlib.figure</a:t>
            </a:r>
            <a:r>
              <a:rPr lang="en-US" altLang="zh-TW" sz="1200" dirty="0"/>
              <a:t> import Figure 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from </a:t>
            </a:r>
            <a:r>
              <a:rPr lang="en-US" altLang="zh-TW" sz="1200" dirty="0" err="1"/>
              <a:t>matplotlib.backends.backend_tkagg</a:t>
            </a:r>
            <a:r>
              <a:rPr lang="en-US" altLang="zh-TW" sz="1200" dirty="0"/>
              <a:t> import (</a:t>
            </a:r>
            <a:r>
              <a:rPr lang="en-US" altLang="zh-TW" sz="1200" dirty="0" err="1"/>
              <a:t>FigureCanvasTkAgg</a:t>
            </a:r>
            <a:r>
              <a:rPr lang="en-US" altLang="zh-TW" sz="1200" dirty="0"/>
              <a:t>,  NavigationToolbar2Tk) 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import </a:t>
            </a:r>
            <a:r>
              <a:rPr lang="en-US" altLang="zh-TW" sz="1200" dirty="0" err="1"/>
              <a:t>numpy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dirty="0"/>
              <a:t>from pandas import </a:t>
            </a:r>
            <a:r>
              <a:rPr lang="en-US" altLang="zh-TW" sz="1200" dirty="0" err="1"/>
              <a:t>DataFrame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dirty="0"/>
              <a:t>import </a:t>
            </a:r>
            <a:r>
              <a:rPr lang="en-US" altLang="zh-TW" sz="1200" dirty="0" err="1"/>
              <a:t>matplotlib.pyplot</a:t>
            </a:r>
            <a:r>
              <a:rPr lang="en-US" altLang="zh-TW" sz="1200" dirty="0"/>
              <a:t> as </a:t>
            </a:r>
            <a:r>
              <a:rPr lang="en-US" altLang="zh-TW" sz="1200" dirty="0" err="1"/>
              <a:t>plt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dirty="0"/>
              <a:t>win = Tk()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/>
              <a:t>win.geometry</a:t>
            </a:r>
            <a:r>
              <a:rPr lang="en-US" altLang="zh-TW" sz="1200" dirty="0"/>
              <a:t>('500x500')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/>
              <a:t>win.title</a:t>
            </a:r>
            <a:r>
              <a:rPr lang="en-US" altLang="zh-TW" sz="1200" dirty="0"/>
              <a:t>("</a:t>
            </a:r>
            <a:r>
              <a:rPr lang="zh-TW" altLang="en-US" sz="1200" dirty="0"/>
              <a:t>統計圖表</a:t>
            </a:r>
            <a:r>
              <a:rPr lang="en-US" altLang="zh-TW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x=list(range(1,11))</a:t>
            </a:r>
          </a:p>
          <a:p>
            <a:pPr>
              <a:lnSpc>
                <a:spcPct val="150000"/>
              </a:lnSpc>
            </a:pP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dirty="0"/>
              <a:t>y1 = list(</a:t>
            </a:r>
            <a:r>
              <a:rPr lang="en-US" altLang="zh-TW" sz="1200" dirty="0" err="1"/>
              <a:t>numpy.sin</a:t>
            </a:r>
            <a:r>
              <a:rPr lang="en-US" altLang="zh-TW" sz="1200" dirty="0"/>
              <a:t>(x))</a:t>
            </a:r>
            <a:r>
              <a:rPr lang="zh-TW" altLang="en-US" sz="1200" dirty="0"/>
              <a:t> </a:t>
            </a:r>
            <a:r>
              <a:rPr lang="zh-TW" altLang="en-US" sz="1200" dirty="0">
                <a:solidFill>
                  <a:srgbClr val="00B050"/>
                </a:solidFill>
              </a:rPr>
              <a:t> </a:t>
            </a:r>
            <a:r>
              <a:rPr lang="en-US" altLang="zh-TW" sz="1200" dirty="0">
                <a:solidFill>
                  <a:srgbClr val="00B050"/>
                </a:solidFill>
              </a:rPr>
              <a:t>#</a:t>
            </a:r>
            <a:r>
              <a:rPr lang="zh-TW" altLang="en-US" sz="1200" dirty="0">
                <a:solidFill>
                  <a:srgbClr val="00B050"/>
                </a:solidFill>
              </a:rPr>
              <a:t> </a:t>
            </a:r>
            <a:r>
              <a:rPr lang="en-US" altLang="zh-TW" sz="1200" dirty="0">
                <a:solidFill>
                  <a:srgbClr val="00B050"/>
                </a:solidFill>
              </a:rPr>
              <a:t>list1</a:t>
            </a:r>
          </a:p>
          <a:p>
            <a:pPr>
              <a:lnSpc>
                <a:spcPct val="150000"/>
              </a:lnSpc>
            </a:pP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dirty="0"/>
              <a:t>y2 = list(</a:t>
            </a:r>
            <a:r>
              <a:rPr lang="en-US" altLang="zh-TW" sz="1200" dirty="0" err="1"/>
              <a:t>numpy.cos</a:t>
            </a:r>
            <a:r>
              <a:rPr lang="en-US" altLang="zh-TW" sz="1200" dirty="0"/>
              <a:t>(x))  </a:t>
            </a:r>
            <a:r>
              <a:rPr lang="en-US" altLang="zh-TW" sz="1200" dirty="0">
                <a:solidFill>
                  <a:srgbClr val="00B050"/>
                </a:solidFill>
              </a:rPr>
              <a:t>#list2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print(x, y1, y2)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fig = Figure(</a:t>
            </a:r>
            <a:r>
              <a:rPr lang="en-US" altLang="zh-TW" sz="1200" dirty="0" err="1"/>
              <a:t>figsize</a:t>
            </a:r>
            <a:r>
              <a:rPr lang="en-US" altLang="zh-TW" sz="1200" dirty="0"/>
              <a:t> = (5, 5),  dpi = 100)  </a:t>
            </a:r>
            <a:r>
              <a:rPr lang="en-US" altLang="zh-TW" sz="1200" dirty="0">
                <a:solidFill>
                  <a:srgbClr val="FF0000"/>
                </a:solidFill>
              </a:rPr>
              <a:t>#1.</a:t>
            </a:r>
            <a:r>
              <a:rPr lang="zh-TW" altLang="en-US" sz="1200" dirty="0">
                <a:solidFill>
                  <a:srgbClr val="FF0000"/>
                </a:solidFill>
              </a:rPr>
              <a:t>設定</a:t>
            </a:r>
            <a:r>
              <a:rPr lang="en-US" altLang="zh-TW" sz="1200" dirty="0">
                <a:solidFill>
                  <a:srgbClr val="FF0000"/>
                </a:solidFill>
              </a:rPr>
              <a:t>Figure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plot1 = </a:t>
            </a:r>
            <a:r>
              <a:rPr lang="en-US" altLang="zh-TW" sz="1200" dirty="0" err="1"/>
              <a:t>fig.add_subplot</a:t>
            </a:r>
            <a:r>
              <a:rPr lang="en-US" altLang="zh-TW" sz="1200" dirty="0"/>
              <a:t>(111) </a:t>
            </a:r>
            <a:r>
              <a:rPr lang="en-US" altLang="zh-TW" sz="1200" dirty="0">
                <a:solidFill>
                  <a:srgbClr val="FF0000"/>
                </a:solidFill>
              </a:rPr>
              <a:t>#2.</a:t>
            </a:r>
            <a:r>
              <a:rPr lang="zh-TW" altLang="en-US" sz="1200" dirty="0">
                <a:solidFill>
                  <a:srgbClr val="FF0000"/>
                </a:solidFill>
              </a:rPr>
              <a:t>設定由</a:t>
            </a:r>
            <a:r>
              <a:rPr lang="en-US" altLang="zh-TW" sz="1200" dirty="0">
                <a:solidFill>
                  <a:srgbClr val="FF0000"/>
                </a:solidFill>
              </a:rPr>
              <a:t>fig</a:t>
            </a:r>
            <a:r>
              <a:rPr lang="zh-TW" altLang="en-US" sz="1200" dirty="0">
                <a:solidFill>
                  <a:srgbClr val="FF0000"/>
                </a:solidFill>
              </a:rPr>
              <a:t>產生的子圖</a:t>
            </a:r>
            <a:r>
              <a:rPr lang="en-US" altLang="zh-TW" sz="1200" dirty="0">
                <a:solidFill>
                  <a:srgbClr val="FF0000"/>
                </a:solidFill>
              </a:rPr>
              <a:t>:subplot(111)</a:t>
            </a:r>
            <a:r>
              <a:rPr lang="zh-TW" altLang="en-US" sz="1200" dirty="0">
                <a:solidFill>
                  <a:srgbClr val="FF0000"/>
                </a:solidFill>
              </a:rPr>
              <a:t>表示只要一張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dirty="0"/>
              <a:t>plot1.plot(y1, 'b') </a:t>
            </a:r>
            <a:r>
              <a:rPr lang="en-US" altLang="zh-TW" sz="1200" dirty="0">
                <a:solidFill>
                  <a:srgbClr val="FF0000"/>
                </a:solidFill>
              </a:rPr>
              <a:t>#3.</a:t>
            </a:r>
            <a:r>
              <a:rPr lang="zh-TW" altLang="en-US" sz="1200" dirty="0">
                <a:solidFill>
                  <a:srgbClr val="FF0000"/>
                </a:solidFill>
              </a:rPr>
              <a:t>在子圖畫圖</a:t>
            </a:r>
            <a:r>
              <a:rPr lang="en-US" altLang="zh-TW" sz="1200" dirty="0">
                <a:solidFill>
                  <a:srgbClr val="FF0000"/>
                </a:solidFill>
              </a:rPr>
              <a:t>(plot)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dirty="0"/>
              <a:t>plot1.plot(y2,'r')</a:t>
            </a:r>
          </a:p>
          <a:p>
            <a:pPr>
              <a:lnSpc>
                <a:spcPct val="150000"/>
              </a:lnSpc>
            </a:pPr>
            <a:r>
              <a:rPr lang="en-US" altLang="zh-TW" sz="1200" dirty="0"/>
              <a:t>plot1.legend(y2,loc='best') </a:t>
            </a:r>
            <a:r>
              <a:rPr lang="en-US" altLang="zh-TW" sz="1200" dirty="0">
                <a:solidFill>
                  <a:srgbClr val="00B050"/>
                </a:solidFill>
              </a:rPr>
              <a:t>#</a:t>
            </a:r>
            <a:r>
              <a:rPr lang="zh-TW" altLang="en-US" sz="1200" dirty="0">
                <a:solidFill>
                  <a:srgbClr val="00B050"/>
                </a:solidFill>
              </a:rPr>
              <a:t>圖示</a:t>
            </a:r>
            <a:endParaRPr lang="en-US" altLang="zh-TW" sz="12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200" dirty="0"/>
              <a:t>canvas = </a:t>
            </a:r>
            <a:r>
              <a:rPr lang="en-US" altLang="zh-TW" sz="1200" dirty="0" err="1"/>
              <a:t>FigureCanvasTkAgg</a:t>
            </a:r>
            <a:r>
              <a:rPr lang="en-US" altLang="zh-TW" sz="1200" dirty="0"/>
              <a:t>(fig, master = win) </a:t>
            </a:r>
            <a:r>
              <a:rPr lang="en-US" altLang="zh-TW" sz="1200" dirty="0">
                <a:solidFill>
                  <a:srgbClr val="FF0000"/>
                </a:solidFill>
              </a:rPr>
              <a:t>#4.</a:t>
            </a:r>
            <a:r>
              <a:rPr lang="zh-TW" altLang="en-US" sz="1200" dirty="0">
                <a:solidFill>
                  <a:srgbClr val="FF0000"/>
                </a:solidFill>
              </a:rPr>
              <a:t>設定</a:t>
            </a:r>
            <a:r>
              <a:rPr lang="en-US" altLang="zh-TW" sz="1200" dirty="0">
                <a:solidFill>
                  <a:srgbClr val="FF0000"/>
                </a:solidFill>
              </a:rPr>
              <a:t>canvas</a:t>
            </a:r>
            <a:r>
              <a:rPr lang="zh-TW" altLang="en-US" sz="1200" dirty="0">
                <a:solidFill>
                  <a:srgbClr val="FF0000"/>
                </a:solidFill>
              </a:rPr>
              <a:t>並將</a:t>
            </a:r>
            <a:r>
              <a:rPr lang="en-US" altLang="zh-TW" sz="1200" dirty="0">
                <a:solidFill>
                  <a:srgbClr val="FF0000"/>
                </a:solidFill>
              </a:rPr>
              <a:t>Figure</a:t>
            </a:r>
            <a:r>
              <a:rPr lang="zh-TW" altLang="en-US" sz="1200" dirty="0">
                <a:solidFill>
                  <a:srgbClr val="FF0000"/>
                </a:solidFill>
              </a:rPr>
              <a:t>貼上</a:t>
            </a:r>
            <a:r>
              <a:rPr lang="en-US" altLang="zh-TW" sz="1200" dirty="0">
                <a:solidFill>
                  <a:srgbClr val="FF0000"/>
                </a:solidFill>
              </a:rPr>
              <a:t>win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dirty="0"/>
              <a:t>#canvas.draw() </a:t>
            </a:r>
          </a:p>
          <a:p>
            <a:pPr>
              <a:lnSpc>
                <a:spcPct val="150000"/>
              </a:lnSpc>
            </a:pPr>
            <a:r>
              <a:rPr lang="en-US" altLang="zh-TW" sz="1200" dirty="0" err="1"/>
              <a:t>canvas.get_tk_widget</a:t>
            </a:r>
            <a:r>
              <a:rPr lang="en-US" altLang="zh-TW" sz="1200" dirty="0"/>
              <a:t>().grid(row=2, column=0)</a:t>
            </a:r>
            <a:r>
              <a:rPr lang="zh-TW" altLang="en-US" sz="1200" dirty="0"/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#5.</a:t>
            </a:r>
            <a:r>
              <a:rPr lang="zh-TW" altLang="en-US" sz="1200" dirty="0">
                <a:solidFill>
                  <a:srgbClr val="FF0000"/>
                </a:solidFill>
              </a:rPr>
              <a:t>將</a:t>
            </a:r>
            <a:r>
              <a:rPr lang="en-US" altLang="zh-TW" sz="1200" dirty="0">
                <a:solidFill>
                  <a:srgbClr val="FF0000"/>
                </a:solidFill>
              </a:rPr>
              <a:t>canvas</a:t>
            </a:r>
            <a:r>
              <a:rPr lang="zh-TW" altLang="en-US" sz="1200" dirty="0">
                <a:solidFill>
                  <a:srgbClr val="FF0000"/>
                </a:solidFill>
              </a:rPr>
              <a:t>貼在</a:t>
            </a:r>
            <a:r>
              <a:rPr lang="en-US" altLang="zh-TW" sz="1200" dirty="0">
                <a:solidFill>
                  <a:srgbClr val="FF0000"/>
                </a:solidFill>
              </a:rPr>
              <a:t>window</a:t>
            </a:r>
            <a:endParaRPr lang="en-US" altLang="zh-TW" sz="1200" dirty="0"/>
          </a:p>
          <a:p>
            <a:pPr>
              <a:lnSpc>
                <a:spcPct val="150000"/>
              </a:lnSpc>
            </a:pPr>
            <a:r>
              <a:rPr lang="en-US" altLang="zh-TW" sz="1200" dirty="0" err="1"/>
              <a:t>win.mainloop</a:t>
            </a:r>
            <a:r>
              <a:rPr lang="en-US" altLang="zh-TW" sz="1200" dirty="0"/>
              <a:t>()</a:t>
            </a:r>
            <a:endParaRPr lang="zh-TW" altLang="en-US" sz="1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11A636-CD5F-4A23-A34E-315CE07B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29" y="1926990"/>
            <a:ext cx="4357941" cy="462416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1F7361D1-6923-4311-A295-6B428F3096C9}"/>
              </a:ext>
            </a:extLst>
          </p:cNvPr>
          <p:cNvCxnSpPr>
            <a:cxnSpLocks/>
          </p:cNvCxnSpPr>
          <p:nvPr/>
        </p:nvCxnSpPr>
        <p:spPr>
          <a:xfrm flipV="1">
            <a:off x="2951855" y="3111416"/>
            <a:ext cx="5075227" cy="185948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63DAB0B6-40F3-4238-9A01-02C73AC1267F}"/>
              </a:ext>
            </a:extLst>
          </p:cNvPr>
          <p:cNvCxnSpPr>
            <a:cxnSpLocks/>
          </p:cNvCxnSpPr>
          <p:nvPr/>
        </p:nvCxnSpPr>
        <p:spPr>
          <a:xfrm flipV="1">
            <a:off x="2252247" y="4013544"/>
            <a:ext cx="5848478" cy="1233516"/>
          </a:xfrm>
          <a:prstGeom prst="bentConnector3">
            <a:avLst>
              <a:gd name="adj1" fmla="val 608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0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566057" y="1190594"/>
            <a:ext cx="6096000" cy="22048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/>
              <a:t>繪製圖表</a:t>
            </a:r>
            <a:endParaRPr lang="en-US" altLang="zh-TW" sz="2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TW" altLang="en-US" sz="2400" dirty="0"/>
              <a:t>視覺化 </a:t>
            </a:r>
            <a:r>
              <a:rPr lang="en-US" altLang="zh-TW" sz="2400" dirty="0"/>
              <a:t>Pandas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en-US" altLang="zh-TW" sz="2400" dirty="0"/>
              <a:t>import </a:t>
            </a:r>
            <a:r>
              <a:rPr lang="en-US" altLang="zh-TW" sz="2400" dirty="0" err="1">
                <a:solidFill>
                  <a:srgbClr val="7030A0"/>
                </a:solidFill>
              </a:rPr>
              <a:t>matplotlib.pyplot</a:t>
            </a:r>
            <a:endParaRPr lang="zh-TW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02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40427" y="1915373"/>
            <a:ext cx="6096000" cy="29578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import </a:t>
            </a:r>
            <a:r>
              <a:rPr lang="zh-TW" altLang="en-US" dirty="0">
                <a:solidFill>
                  <a:srgbClr val="7030A0"/>
                </a:solidFill>
              </a:rPr>
              <a:t>matplotlib.pyplot </a:t>
            </a:r>
            <a:r>
              <a:rPr lang="zh-TW" altLang="en-US" dirty="0"/>
              <a:t>as mp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def easyPlot(data):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    mp.</a:t>
            </a:r>
            <a:r>
              <a:rPr lang="zh-TW" altLang="en-US" dirty="0">
                <a:solidFill>
                  <a:srgbClr val="FF0000"/>
                </a:solidFill>
              </a:rPr>
              <a:t>plot</a:t>
            </a:r>
            <a:r>
              <a:rPr lang="zh-TW" altLang="en-US" dirty="0"/>
              <a:t>(data)  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預設為折線圖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    mp.</a:t>
            </a:r>
            <a:r>
              <a:rPr lang="zh-TW" altLang="en-US" dirty="0">
                <a:solidFill>
                  <a:srgbClr val="FF0000"/>
                </a:solidFill>
              </a:rPr>
              <a:t>show</a:t>
            </a:r>
            <a:r>
              <a:rPr lang="zh-TW" altLang="en-US" dirty="0"/>
              <a:t>() </a:t>
            </a:r>
            <a:r>
              <a:rPr lang="en-US" altLang="zh-TW" dirty="0"/>
              <a:t>#.show</a:t>
            </a:r>
            <a:r>
              <a:rPr lang="zh-TW" altLang="en-US" dirty="0"/>
              <a:t>才會顯示圖形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# case 1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data = [100,200,150, 300, 250, 600] 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只給</a:t>
            </a:r>
            <a:r>
              <a:rPr lang="en-US" altLang="zh-TW" dirty="0">
                <a:solidFill>
                  <a:srgbClr val="00B050"/>
                </a:solidFill>
              </a:rPr>
              <a:t>y</a:t>
            </a:r>
            <a:r>
              <a:rPr lang="zh-TW" altLang="en-US" dirty="0">
                <a:solidFill>
                  <a:srgbClr val="00B050"/>
                </a:solidFill>
              </a:rPr>
              <a:t>值    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easyPlot(data)</a:t>
            </a:r>
          </a:p>
        </p:txBody>
      </p:sp>
      <p:sp>
        <p:nvSpPr>
          <p:cNvPr id="4" name="矩形 3"/>
          <p:cNvSpPr/>
          <p:nvPr/>
        </p:nvSpPr>
        <p:spPr>
          <a:xfrm>
            <a:off x="3819896" y="51645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TW" altLang="en-US" dirty="0">
              <a:solidFill>
                <a:srgbClr val="7030A0"/>
              </a:solidFill>
            </a:endParaRPr>
          </a:p>
          <a:p>
            <a:r>
              <a:rPr lang="zh-TW" altLang="en-US" dirty="0">
                <a:solidFill>
                  <a:srgbClr val="7030A0"/>
                </a:solidFill>
              </a:rPr>
              <a:t>￼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97" y="1397056"/>
            <a:ext cx="4712896" cy="312136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8502732" y="4518424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7030A0"/>
                </a:solidFill>
              </a:rPr>
              <a:t>索引值</a:t>
            </a:r>
            <a:r>
              <a:rPr lang="en-US" altLang="zh-TW" dirty="0">
                <a:solidFill>
                  <a:srgbClr val="7030A0"/>
                </a:solidFill>
              </a:rPr>
              <a:t>X</a:t>
            </a:r>
            <a:r>
              <a:rPr lang="en-US" altLang="zh-TW" dirty="0"/>
              <a:t>:</a:t>
            </a:r>
            <a:r>
              <a:rPr lang="zh-TW" altLang="en-US" dirty="0"/>
              <a:t>預設為 </a:t>
            </a:r>
            <a:r>
              <a:rPr lang="en-US" altLang="zh-TW" dirty="0"/>
              <a:t>1..</a:t>
            </a:r>
            <a:r>
              <a:rPr lang="zh-TW" altLang="en-US" dirty="0"/>
              <a:t>資料的個數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667756" y="1915373"/>
            <a:ext cx="427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7030A0"/>
                </a:solidFill>
              </a:rPr>
              <a:t>資料預設為</a:t>
            </a:r>
            <a:r>
              <a:rPr lang="en-US" altLang="zh-TW" dirty="0">
                <a:solidFill>
                  <a:srgbClr val="7030A0"/>
                </a:solidFill>
              </a:rPr>
              <a:t>y</a:t>
            </a:r>
            <a:r>
              <a:rPr lang="zh-TW" altLang="en-US" dirty="0">
                <a:solidFill>
                  <a:srgbClr val="7030A0"/>
                </a:solidFill>
              </a:rPr>
              <a:t>值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268305" y="39952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</a:t>
            </a:r>
          </a:p>
        </p:txBody>
      </p:sp>
      <p:cxnSp>
        <p:nvCxnSpPr>
          <p:cNvPr id="19" name="直線接點 18"/>
          <p:cNvCxnSpPr/>
          <p:nvPr/>
        </p:nvCxnSpPr>
        <p:spPr>
          <a:xfrm>
            <a:off x="109098" y="3032450"/>
            <a:ext cx="318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向右箭號 21"/>
          <p:cNvSpPr/>
          <p:nvPr/>
        </p:nvSpPr>
        <p:spPr>
          <a:xfrm>
            <a:off x="5973288" y="3246205"/>
            <a:ext cx="570016" cy="463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074DF1B-428F-4551-9844-93C08EE52524}"/>
              </a:ext>
            </a:extLst>
          </p:cNvPr>
          <p:cNvSpPr txBox="1"/>
          <p:nvPr/>
        </p:nvSpPr>
        <p:spPr>
          <a:xfrm>
            <a:off x="653143" y="5487673"/>
            <a:ext cx="930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※ </a:t>
            </a:r>
            <a:r>
              <a:rPr lang="en-US" altLang="zh-TW" dirty="0">
                <a:solidFill>
                  <a:srgbClr val="0070C0"/>
                </a:solidFill>
              </a:rPr>
              <a:t>.show() </a:t>
            </a:r>
            <a:r>
              <a:rPr lang="zh-TW" altLang="en-US" dirty="0"/>
              <a:t>將目前的資料畫到圖上</a:t>
            </a:r>
            <a:r>
              <a:rPr lang="en-US" altLang="zh-TW" dirty="0"/>
              <a:t>; </a:t>
            </a:r>
            <a:r>
              <a:rPr lang="zh-TW" altLang="en-US" dirty="0"/>
              <a:t>所以如果要將不同的資料畫在不同的圖上</a:t>
            </a:r>
            <a:r>
              <a:rPr lang="en-US" altLang="zh-TW" dirty="0"/>
              <a:t>, </a:t>
            </a:r>
            <a:r>
              <a:rPr lang="zh-TW" altLang="en-US" dirty="0"/>
              <a:t>用兩個</a:t>
            </a:r>
            <a:r>
              <a:rPr lang="en-US" altLang="zh-TW" dirty="0"/>
              <a:t>.show()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92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16" y="356370"/>
            <a:ext cx="4891025" cy="31424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7928" y="1269865"/>
            <a:ext cx="6096000" cy="2321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/>
              <a:t>import </a:t>
            </a:r>
            <a:r>
              <a:rPr lang="zh-TW" altLang="en-US" sz="1400" dirty="0">
                <a:solidFill>
                  <a:srgbClr val="7030A0"/>
                </a:solidFill>
              </a:rPr>
              <a:t>matplotlib.pyplot </a:t>
            </a:r>
            <a:r>
              <a:rPr lang="zh-TW" altLang="en-US" sz="1400" dirty="0"/>
              <a:t>as mp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def easyPlot(data):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     mp.plot(data, </a:t>
            </a:r>
            <a:r>
              <a:rPr lang="zh-TW" altLang="en-US" sz="1400" dirty="0">
                <a:solidFill>
                  <a:srgbClr val="0070C0"/>
                </a:solidFill>
              </a:rPr>
              <a:t>"x--r"</a:t>
            </a:r>
            <a:r>
              <a:rPr lang="zh-TW" altLang="en-US" sz="1400" dirty="0"/>
              <a:t>)    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0070C0"/>
                </a:solidFill>
              </a:rPr>
              <a:t>設定折線規格</a:t>
            </a:r>
            <a:endParaRPr lang="zh-TW" altLang="en-US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/>
              <a:t>     mp.</a:t>
            </a:r>
            <a:r>
              <a:rPr lang="zh-TW" altLang="en-US" sz="1400" dirty="0">
                <a:solidFill>
                  <a:srgbClr val="FF0000"/>
                </a:solidFill>
              </a:rPr>
              <a:t>show</a:t>
            </a:r>
            <a:r>
              <a:rPr lang="zh-TW" altLang="en-US" sz="1400" dirty="0"/>
              <a:t>()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# case 1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data = [100,200,150, 300, 250, 600]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easyPlot(data)</a:t>
            </a:r>
          </a:p>
        </p:txBody>
      </p:sp>
      <p:sp>
        <p:nvSpPr>
          <p:cNvPr id="5" name="矩形 4"/>
          <p:cNvSpPr/>
          <p:nvPr/>
        </p:nvSpPr>
        <p:spPr>
          <a:xfrm>
            <a:off x="257299" y="101378"/>
            <a:ext cx="6096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 </a:t>
            </a:r>
            <a:r>
              <a:rPr lang="zh-TW" altLang="en-US" sz="2800" dirty="0">
                <a:solidFill>
                  <a:srgbClr val="0070C0"/>
                </a:solidFill>
              </a:rPr>
              <a:t>設定折線規格</a:t>
            </a:r>
            <a:r>
              <a:rPr lang="en-US" altLang="zh-TW" sz="2800" dirty="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zh-TW" altLang="en-US" dirty="0"/>
              <a:t>用</a:t>
            </a:r>
            <a:r>
              <a:rPr lang="en-US" altLang="zh-TW" dirty="0"/>
              <a:t>x</a:t>
            </a:r>
            <a:r>
              <a:rPr lang="zh-TW" altLang="en-US" dirty="0"/>
              <a:t>標示折點</a:t>
            </a:r>
            <a:r>
              <a:rPr lang="en-US" altLang="zh-TW" dirty="0"/>
              <a:t>, </a:t>
            </a:r>
            <a:r>
              <a:rPr lang="zh-TW" altLang="en-US" dirty="0"/>
              <a:t>使用</a:t>
            </a:r>
            <a:r>
              <a:rPr lang="en-US" altLang="zh-TW" dirty="0"/>
              <a:t>--</a:t>
            </a:r>
            <a:r>
              <a:rPr lang="zh-TW" altLang="en-US" dirty="0"/>
              <a:t>虛線</a:t>
            </a:r>
            <a:r>
              <a:rPr lang="en-US" altLang="zh-TW" dirty="0"/>
              <a:t>, r:</a:t>
            </a:r>
            <a:r>
              <a:rPr lang="zh-TW" altLang="en-US" dirty="0"/>
              <a:t>線條用紅色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7834"/>
              </p:ext>
            </p:extLst>
          </p:nvPr>
        </p:nvGraphicFramePr>
        <p:xfrm>
          <a:off x="947765" y="4494621"/>
          <a:ext cx="93995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831">
                  <a:extLst>
                    <a:ext uri="{9D8B030D-6E8A-4147-A177-3AD203B41FA5}">
                      <a16:colId xmlns:a16="http://schemas.microsoft.com/office/drawing/2014/main" val="2281911293"/>
                    </a:ext>
                  </a:extLst>
                </a:gridCol>
                <a:gridCol w="2277857">
                  <a:extLst>
                    <a:ext uri="{9D8B030D-6E8A-4147-A177-3AD203B41FA5}">
                      <a16:colId xmlns:a16="http://schemas.microsoft.com/office/drawing/2014/main" val="154829840"/>
                    </a:ext>
                  </a:extLst>
                </a:gridCol>
                <a:gridCol w="2975766">
                  <a:extLst>
                    <a:ext uri="{9D8B030D-6E8A-4147-A177-3AD203B41FA5}">
                      <a16:colId xmlns:a16="http://schemas.microsoft.com/office/drawing/2014/main" val="967201875"/>
                    </a:ext>
                  </a:extLst>
                </a:gridCol>
                <a:gridCol w="2565069">
                  <a:extLst>
                    <a:ext uri="{9D8B030D-6E8A-4147-A177-3AD203B41FA5}">
                      <a16:colId xmlns:a16="http://schemas.microsoft.com/office/drawing/2014/main" val="3067781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色彩字元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色彩字元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折點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/>
                        <a:t>線型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6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7030A0"/>
                          </a:solidFill>
                        </a:rPr>
                        <a:t>b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lue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7030A0"/>
                          </a:solidFill>
                        </a:rPr>
                        <a:t>m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agenta</a:t>
                      </a:r>
                      <a:r>
                        <a:rPr lang="en-US" altLang="zh-TW" sz="1800" dirty="0"/>
                        <a:t>)</a:t>
                      </a:r>
                      <a:r>
                        <a:rPr lang="zh-TW" altLang="en-US" sz="1800" dirty="0"/>
                        <a:t>洋紅</a:t>
                      </a:r>
                      <a:r>
                        <a:rPr lang="en-US" altLang="zh-TW" sz="1800" dirty="0"/>
                        <a:t>(</a:t>
                      </a:r>
                      <a:r>
                        <a:rPr lang="zh-TW" altLang="en-US" sz="1800" dirty="0">
                          <a:solidFill>
                            <a:srgbClr val="CC00CC"/>
                          </a:solidFill>
                        </a:rPr>
                        <a:t>微紫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altLang="zh-TW" sz="1800" dirty="0"/>
                        <a:t>:  'X'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altLang="zh-TW" sz="1800" dirty="0"/>
                        <a:t>  :</a:t>
                      </a:r>
                      <a:r>
                        <a:rPr lang="zh-TW" altLang="en-US" sz="1800" dirty="0"/>
                        <a:t>實心線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3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7030A0"/>
                          </a:solidFill>
                        </a:rPr>
                        <a:t>g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reen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effectLst/>
                        </a:rPr>
                        <a:t>ellow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zh-TW" altLang="en-US" sz="18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TW" sz="1800" dirty="0"/>
                        <a:t>: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Point(</a:t>
                      </a:r>
                      <a:r>
                        <a:rPr lang="zh-TW" altLang="en-US" sz="1800" dirty="0"/>
                        <a:t>同圓點</a:t>
                      </a:r>
                      <a:r>
                        <a:rPr lang="en-US" altLang="zh-TW" sz="1800" dirty="0"/>
                        <a:t>)      </a:t>
                      </a:r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,</a:t>
                      </a:r>
                      <a:r>
                        <a:rPr lang="en-US" altLang="zh-TW" sz="1800" dirty="0"/>
                        <a:t>:  Pixel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--</a:t>
                      </a:r>
                      <a:r>
                        <a:rPr lang="en-US" altLang="zh-TW" sz="1800" dirty="0"/>
                        <a:t>: </a:t>
                      </a:r>
                      <a:r>
                        <a:rPr lang="zh-TW" altLang="en-US" sz="1800" dirty="0"/>
                        <a:t>短虛線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9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7030A0"/>
                          </a:solidFill>
                        </a:rPr>
                        <a:t>r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ed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blac</a:t>
                      </a:r>
                      <a:r>
                        <a:rPr lang="en-US" altLang="zh-TW" sz="1800" dirty="0"/>
                        <a:t>)</a:t>
                      </a:r>
                      <a:r>
                        <a:rPr lang="en-US" altLang="zh-TW" sz="1800" b="1" dirty="0">
                          <a:solidFill>
                            <a:srgbClr val="7030A0"/>
                          </a:solidFill>
                        </a:rPr>
                        <a:t>k</a:t>
                      </a:r>
                      <a:endParaRPr lang="zh-TW" altLang="en-US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o</a:t>
                      </a:r>
                      <a:r>
                        <a:rPr lang="en-US" altLang="zh-TW" sz="1800" dirty="0"/>
                        <a:t>:</a:t>
                      </a:r>
                      <a:r>
                        <a:rPr lang="zh-TW" altLang="en-US" sz="1800" dirty="0"/>
                        <a:t>圓點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en-US" altLang="zh-TW" sz="1800" dirty="0"/>
                        <a:t> : </a:t>
                      </a:r>
                      <a:r>
                        <a:rPr lang="zh-TW" altLang="en-US" sz="1800" dirty="0"/>
                        <a:t>點虛線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9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7030A0"/>
                          </a:solidFill>
                        </a:rPr>
                        <a:t>c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yan</a:t>
                      </a:r>
                      <a:r>
                        <a:rPr lang="en-US" altLang="zh-TW" sz="1800" dirty="0"/>
                        <a:t>)</a:t>
                      </a:r>
                      <a:r>
                        <a:rPr lang="zh-TW" altLang="en-US" sz="1800" dirty="0"/>
                        <a:t>青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7030A0"/>
                          </a:solidFill>
                        </a:rPr>
                        <a:t>w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hite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quare</a:t>
                      </a:r>
                      <a:r>
                        <a:rPr lang="en-US" altLang="zh-TW" sz="1800" dirty="0"/>
                        <a:t>)</a:t>
                      </a:r>
                      <a:r>
                        <a:rPr lang="en-US" altLang="zh-TW" sz="1800" baseline="0" dirty="0"/>
                        <a:t> </a:t>
                      </a:r>
                      <a:r>
                        <a:rPr lang="zh-TW" altLang="en-US" sz="1800" baseline="0" dirty="0"/>
                        <a:t>方形</a:t>
                      </a:r>
                      <a:endParaRPr lang="zh-TW" altLang="en-US" sz="1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1" dirty="0">
                          <a:solidFill>
                            <a:srgbClr val="FF0000"/>
                          </a:solidFill>
                        </a:rPr>
                        <a:t>-. </a:t>
                      </a:r>
                      <a:r>
                        <a:rPr lang="en-US" altLang="zh-TW" sz="1800" dirty="0"/>
                        <a:t>  :</a:t>
                      </a:r>
                      <a:r>
                        <a:rPr lang="zh-TW" altLang="en-US" sz="1800" dirty="0"/>
                        <a:t>短畫點虛線</a:t>
                      </a:r>
                      <a:r>
                        <a:rPr lang="en-US" altLang="zh-TW" sz="1800" dirty="0"/>
                        <a:t>(1</a:t>
                      </a:r>
                      <a:r>
                        <a:rPr lang="zh-TW" altLang="en-US" sz="1800" dirty="0"/>
                        <a:t>減</a:t>
                      </a:r>
                      <a:r>
                        <a:rPr lang="en-US" altLang="zh-TW" sz="1800" dirty="0"/>
                        <a:t>1</a:t>
                      </a:r>
                      <a:r>
                        <a:rPr lang="zh-TW" altLang="en-US" sz="1800" dirty="0"/>
                        <a:t>點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7134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676A9911-B0BB-411A-9FE3-43939EC70345}"/>
              </a:ext>
            </a:extLst>
          </p:cNvPr>
          <p:cNvSpPr txBox="1"/>
          <p:nvPr/>
        </p:nvSpPr>
        <p:spPr>
          <a:xfrm>
            <a:off x="2506578" y="3635835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參數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704FB396-F1FA-458E-8223-E9374A7FF2BE}"/>
              </a:ext>
            </a:extLst>
          </p:cNvPr>
          <p:cNvSpPr/>
          <p:nvPr/>
        </p:nvSpPr>
        <p:spPr>
          <a:xfrm rot="5400000">
            <a:off x="2737998" y="2329952"/>
            <a:ext cx="300513" cy="37407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A69E083-17C5-453B-A92A-15394218AA25}"/>
              </a:ext>
            </a:extLst>
          </p:cNvPr>
          <p:cNvSpPr txBox="1"/>
          <p:nvPr/>
        </p:nvSpPr>
        <p:spPr>
          <a:xfrm>
            <a:off x="5734122" y="405518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參數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673B81-179F-4CFE-B502-8099AFF5841C}"/>
              </a:ext>
            </a:extLst>
          </p:cNvPr>
          <p:cNvSpPr txBox="1"/>
          <p:nvPr/>
        </p:nvSpPr>
        <p:spPr>
          <a:xfrm>
            <a:off x="8639901" y="405005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參數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5DF68D-86E5-4AAA-BD98-2D9520B1A7CA}"/>
              </a:ext>
            </a:extLst>
          </p:cNvPr>
          <p:cNvSpPr txBox="1"/>
          <p:nvPr/>
        </p:nvSpPr>
        <p:spPr>
          <a:xfrm>
            <a:off x="947765" y="6427025"/>
            <a:ext cx="3632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※</a:t>
            </a:r>
            <a:r>
              <a:rPr lang="zh-TW" altLang="en-US" sz="1400" dirty="0">
                <a:solidFill>
                  <a:srgbClr val="0070C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zh-TW" altLang="en-US" sz="1400" dirty="0">
                <a:solidFill>
                  <a:srgbClr val="0070C0"/>
                </a:solidFill>
              </a:rPr>
              <a:t>三個參數選擇採用即可</a:t>
            </a:r>
            <a:r>
              <a:rPr lang="en-US" altLang="zh-TW" sz="1400" dirty="0">
                <a:solidFill>
                  <a:srgbClr val="0070C0"/>
                </a:solidFill>
              </a:rPr>
              <a:t>, </a:t>
            </a:r>
            <a:r>
              <a:rPr lang="zh-TW" altLang="en-US" sz="1400" dirty="0">
                <a:solidFill>
                  <a:srgbClr val="0070C0"/>
                </a:solidFill>
              </a:rPr>
              <a:t>亦即不必全都有</a:t>
            </a:r>
          </a:p>
        </p:txBody>
      </p:sp>
    </p:spTree>
    <p:extLst>
      <p:ext uri="{BB962C8B-B14F-4D97-AF65-F5344CB8AC3E}">
        <p14:creationId xmlns:p14="http://schemas.microsoft.com/office/powerpoint/2010/main" val="294510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38932" y="263628"/>
            <a:ext cx="25154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範例   兩條線</a:t>
            </a:r>
          </a:p>
        </p:txBody>
      </p:sp>
      <p:sp>
        <p:nvSpPr>
          <p:cNvPr id="4" name="矩形 3"/>
          <p:cNvSpPr/>
          <p:nvPr/>
        </p:nvSpPr>
        <p:spPr>
          <a:xfrm>
            <a:off x="340426" y="1166705"/>
            <a:ext cx="6096000" cy="2644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2"/>
                </a:solidFill>
              </a:rPr>
              <a:t>import matplotlib.pyplot as mp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2"/>
                </a:solidFill>
              </a:rPr>
              <a:t>def twoline(data1, data2):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2"/>
                </a:solidFill>
              </a:rPr>
              <a:t>    mp.</a:t>
            </a:r>
            <a:r>
              <a:rPr lang="zh-TW" altLang="en-US" sz="1400" dirty="0">
                <a:solidFill>
                  <a:srgbClr val="FF0000"/>
                </a:solidFill>
              </a:rPr>
              <a:t>plot</a:t>
            </a:r>
            <a:r>
              <a:rPr lang="zh-TW" altLang="en-US" sz="1400" dirty="0">
                <a:solidFill>
                  <a:schemeClr val="tx2"/>
                </a:solidFill>
              </a:rPr>
              <a:t>(data1, "x-r", data2, "x--b")  </a:t>
            </a:r>
            <a:r>
              <a:rPr lang="en-US" altLang="zh-TW" sz="1400" dirty="0">
                <a:solidFill>
                  <a:srgbClr val="00B050"/>
                </a:solidFill>
              </a:rPr>
              <a:t># </a:t>
            </a:r>
            <a:r>
              <a:rPr lang="zh-TW" altLang="en-US" sz="1400" dirty="0">
                <a:solidFill>
                  <a:srgbClr val="00B050"/>
                </a:solidFill>
              </a:rPr>
              <a:t>若再加</a:t>
            </a:r>
            <a:r>
              <a:rPr lang="en-US" altLang="zh-TW" sz="1400" dirty="0">
                <a:solidFill>
                  <a:srgbClr val="00B050"/>
                </a:solidFill>
              </a:rPr>
              <a:t>data3</a:t>
            </a:r>
            <a:r>
              <a:rPr lang="zh-TW" altLang="en-US" sz="1400" dirty="0">
                <a:solidFill>
                  <a:srgbClr val="00B050"/>
                </a:solidFill>
              </a:rPr>
              <a:t>當然就會有第</a:t>
            </a:r>
            <a:r>
              <a:rPr lang="en-US" altLang="zh-TW" sz="1400" dirty="0">
                <a:solidFill>
                  <a:srgbClr val="00B050"/>
                </a:solidFill>
              </a:rPr>
              <a:t>3</a:t>
            </a:r>
            <a:r>
              <a:rPr lang="zh-TW" altLang="en-US" sz="1400" dirty="0">
                <a:solidFill>
                  <a:srgbClr val="00B050"/>
                </a:solidFill>
              </a:rPr>
              <a:t>條線</a:t>
            </a:r>
            <a:r>
              <a:rPr lang="en-US" altLang="zh-TW" sz="1400" dirty="0">
                <a:solidFill>
                  <a:srgbClr val="00B050"/>
                </a:solidFill>
              </a:rPr>
              <a:t>,</a:t>
            </a:r>
            <a:r>
              <a:rPr lang="zh-TW" altLang="en-US" sz="1400" dirty="0">
                <a:solidFill>
                  <a:srgbClr val="00B050"/>
                </a:solidFill>
              </a:rPr>
              <a:t>資料數可不同</a:t>
            </a:r>
            <a:endParaRPr lang="en-US" altLang="zh-TW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/>
              <a:t>    mp.</a:t>
            </a:r>
            <a:r>
              <a:rPr lang="zh-TW" altLang="en-US" sz="1400" dirty="0">
                <a:solidFill>
                  <a:srgbClr val="FF0000"/>
                </a:solidFill>
              </a:rPr>
              <a:t>show</a:t>
            </a:r>
            <a:r>
              <a:rPr lang="zh-TW" altLang="en-US" sz="1400" dirty="0"/>
              <a:t>()</a:t>
            </a:r>
            <a:endParaRPr lang="zh-TW" altLang="en-US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2"/>
                </a:solidFill>
              </a:rPr>
              <a:t>data1 = [100,200,150, 300, 250, 600]    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2"/>
                </a:solidFill>
              </a:rPr>
              <a:t>data2 = [70, 150, 120, 320, 270, 500]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0070C0"/>
                </a:solidFill>
              </a:rPr>
              <a:t>twoline(data1,data2)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63" y="423226"/>
            <a:ext cx="5204556" cy="332880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719" y="3752028"/>
            <a:ext cx="4775413" cy="3084121"/>
          </a:xfrm>
          <a:prstGeom prst="rect">
            <a:avLst/>
          </a:prstGeom>
        </p:spPr>
      </p:pic>
      <p:sp>
        <p:nvSpPr>
          <p:cNvPr id="9" name="矩形圖說文字 8"/>
          <p:cNvSpPr/>
          <p:nvPr/>
        </p:nvSpPr>
        <p:spPr>
          <a:xfrm>
            <a:off x="340426" y="4560125"/>
            <a:ext cx="2561394" cy="515728"/>
          </a:xfrm>
          <a:prstGeom prst="wedgeRectCallout">
            <a:avLst>
              <a:gd name="adj1" fmla="val -33000"/>
              <a:gd name="adj2" fmla="val -51309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/>
                </a:solidFill>
              </a:rPr>
              <a:t>在</a:t>
            </a:r>
            <a:r>
              <a:rPr lang="en-US" altLang="zh-TW" sz="1400" dirty="0">
                <a:solidFill>
                  <a:schemeClr val="tx1"/>
                </a:solidFill>
              </a:rPr>
              <a:t>.plot()</a:t>
            </a:r>
            <a:r>
              <a:rPr lang="zh-TW" altLang="en-US" sz="1400" dirty="0">
                <a:solidFill>
                  <a:schemeClr val="tx1"/>
                </a:solidFill>
              </a:rPr>
              <a:t>之後加入</a:t>
            </a:r>
            <a:r>
              <a:rPr lang="en-US" altLang="zh-TW" sz="1400" dirty="0" err="1">
                <a:solidFill>
                  <a:schemeClr val="tx1"/>
                </a:solidFill>
              </a:rPr>
              <a:t>mp.grid</a:t>
            </a:r>
            <a:r>
              <a:rPr lang="en-US" altLang="zh-TW" sz="1400" dirty="0">
                <a:solidFill>
                  <a:schemeClr val="tx1"/>
                </a:solidFill>
              </a:rPr>
              <a:t>(True)</a:t>
            </a:r>
          </a:p>
          <a:p>
            <a:r>
              <a:rPr lang="zh-TW" altLang="en-US" sz="1400" dirty="0">
                <a:solidFill>
                  <a:schemeClr val="tx1"/>
                </a:solidFill>
              </a:rPr>
              <a:t>會顯示格線</a:t>
            </a:r>
          </a:p>
        </p:txBody>
      </p:sp>
    </p:spTree>
    <p:extLst>
      <p:ext uri="{BB962C8B-B14F-4D97-AF65-F5344CB8AC3E}">
        <p14:creationId xmlns:p14="http://schemas.microsoft.com/office/powerpoint/2010/main" val="229338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5063" y="174919"/>
            <a:ext cx="11488386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numpy.</a:t>
            </a:r>
            <a:r>
              <a:rPr lang="en-US" altLang="zh-TW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linespace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start, end, number of item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自動產生測試資料</a:t>
            </a:r>
          </a:p>
        </p:txBody>
      </p:sp>
      <p:sp>
        <p:nvSpPr>
          <p:cNvPr id="3" name="矩形 2"/>
          <p:cNvSpPr/>
          <p:nvPr/>
        </p:nvSpPr>
        <p:spPr>
          <a:xfrm>
            <a:off x="471055" y="1733543"/>
            <a:ext cx="4896592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import matplotlib.pyplot as mp</a:t>
            </a:r>
          </a:p>
          <a:p>
            <a:r>
              <a:rPr lang="zh-TW" altLang="en-US" sz="1400" dirty="0"/>
              <a:t>import </a:t>
            </a:r>
            <a:r>
              <a:rPr lang="zh-TW" altLang="en-US" sz="1400" dirty="0">
                <a:solidFill>
                  <a:srgbClr val="FF0000"/>
                </a:solidFill>
              </a:rPr>
              <a:t>numpy</a:t>
            </a:r>
            <a:r>
              <a:rPr lang="zh-TW" altLang="en-US" sz="1400" dirty="0"/>
              <a:t> as np</a:t>
            </a:r>
          </a:p>
          <a:p>
            <a:endParaRPr lang="zh-TW" altLang="en-US" sz="1400" dirty="0"/>
          </a:p>
          <a:p>
            <a:r>
              <a:rPr lang="zh-TW" altLang="en-US" sz="1400" dirty="0"/>
              <a:t>def mysin(data):</a:t>
            </a:r>
          </a:p>
          <a:p>
            <a:r>
              <a:rPr lang="zh-TW" altLang="en-US" sz="1400" dirty="0"/>
              <a:t>    mp.plot(</a:t>
            </a:r>
            <a:r>
              <a:rPr lang="zh-TW" altLang="en-US" sz="1400" dirty="0">
                <a:solidFill>
                  <a:srgbClr val="FF0000"/>
                </a:solidFill>
              </a:rPr>
              <a:t>np.sin</a:t>
            </a:r>
            <a:r>
              <a:rPr lang="zh-TW" altLang="en-US" sz="1400" dirty="0"/>
              <a:t>(data),".--b")</a:t>
            </a:r>
          </a:p>
          <a:p>
            <a:r>
              <a:rPr lang="en-US" altLang="zh-TW" sz="1400" dirty="0"/>
              <a:t>#. . . . . . . .</a:t>
            </a:r>
            <a:endParaRPr lang="zh-TW" altLang="en-US" sz="1400" dirty="0"/>
          </a:p>
          <a:p>
            <a:endParaRPr lang="zh-TW" altLang="en-US" sz="1400" dirty="0"/>
          </a:p>
          <a:p>
            <a:r>
              <a:rPr lang="zh-TW" altLang="en-US" sz="1400" dirty="0"/>
              <a:t>#case4:using linespace</a:t>
            </a:r>
          </a:p>
          <a:p>
            <a:endParaRPr lang="zh-TW" altLang="en-US" sz="1400" dirty="0"/>
          </a:p>
          <a:p>
            <a:r>
              <a:rPr lang="zh-TW" altLang="en-US" sz="1400" dirty="0"/>
              <a:t>data3 = </a:t>
            </a:r>
            <a:r>
              <a:rPr lang="zh-TW" altLang="en-US" sz="1400" dirty="0">
                <a:solidFill>
                  <a:srgbClr val="FF0000"/>
                </a:solidFill>
              </a:rPr>
              <a:t>np.linspace</a:t>
            </a:r>
            <a:r>
              <a:rPr lang="zh-TW" altLang="en-US" sz="1400" dirty="0"/>
              <a:t>(-10,10, 50) </a:t>
            </a:r>
            <a:r>
              <a:rPr lang="en-US" altLang="zh-TW" sz="1400" dirty="0"/>
              <a:t>#</a:t>
            </a:r>
            <a:r>
              <a:rPr lang="zh-TW" altLang="en-US" sz="1400" dirty="0"/>
              <a:t>產生</a:t>
            </a:r>
            <a:r>
              <a:rPr lang="en-US" altLang="zh-TW" sz="1400" dirty="0"/>
              <a:t>50</a:t>
            </a:r>
            <a:r>
              <a:rPr lang="zh-TW" altLang="en-US" sz="1400" dirty="0"/>
              <a:t>個項目</a:t>
            </a:r>
          </a:p>
          <a:p>
            <a:r>
              <a:rPr lang="zh-TW" altLang="en-US" sz="1400" dirty="0"/>
              <a:t>mysin(data3)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82" y="1423538"/>
            <a:ext cx="4841667" cy="25886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75063" y="5465020"/>
            <a:ext cx="499258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給  </a:t>
            </a:r>
            <a:r>
              <a:rPr lang="en-US" altLang="zh-TW" dirty="0" err="1">
                <a:solidFill>
                  <a:srgbClr val="FF0000"/>
                </a:solidFill>
              </a:rPr>
              <a:t>x,y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就可顯示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軸 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mp.plot(</a:t>
            </a:r>
            <a:r>
              <a:rPr lang="en-US" altLang="zh-TW" dirty="0"/>
              <a:t>data, </a:t>
            </a:r>
            <a:r>
              <a:rPr lang="zh-TW" altLang="en-US" dirty="0">
                <a:solidFill>
                  <a:srgbClr val="FF0000"/>
                </a:solidFill>
              </a:rPr>
              <a:t>np.sin</a:t>
            </a:r>
            <a:r>
              <a:rPr lang="zh-TW" altLang="en-US" dirty="0"/>
              <a:t>(data),".--</a:t>
            </a:r>
            <a:r>
              <a:rPr lang="en-US" altLang="zh-TW" dirty="0"/>
              <a:t>r</a:t>
            </a:r>
            <a:r>
              <a:rPr lang="zh-TW" altLang="en-US" dirty="0"/>
              <a:t>")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56" y="4133918"/>
            <a:ext cx="4351999" cy="2438400"/>
          </a:xfrm>
          <a:prstGeom prst="rect">
            <a:avLst/>
          </a:prstGeom>
        </p:spPr>
      </p:pic>
      <p:cxnSp>
        <p:nvCxnSpPr>
          <p:cNvPr id="10" name="肘形接點 9"/>
          <p:cNvCxnSpPr>
            <a:cxnSpLocks/>
          </p:cNvCxnSpPr>
          <p:nvPr/>
        </p:nvCxnSpPr>
        <p:spPr>
          <a:xfrm rot="16200000" flipH="1">
            <a:off x="-1122960" y="4103666"/>
            <a:ext cx="2775857" cy="316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cxnSpLocks/>
          </p:cNvCxnSpPr>
          <p:nvPr/>
        </p:nvCxnSpPr>
        <p:spPr>
          <a:xfrm>
            <a:off x="106877" y="2873829"/>
            <a:ext cx="54626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接點 18"/>
          <p:cNvCxnSpPr/>
          <p:nvPr/>
        </p:nvCxnSpPr>
        <p:spPr>
          <a:xfrm>
            <a:off x="3776353" y="6044540"/>
            <a:ext cx="3245429" cy="380011"/>
          </a:xfrm>
          <a:prstGeom prst="bentConnector3">
            <a:avLst>
              <a:gd name="adj1" fmla="val 5768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圖說文字: 折線 4">
            <a:extLst>
              <a:ext uri="{FF2B5EF4-FFF2-40B4-BE49-F238E27FC236}">
                <a16:creationId xmlns:a16="http://schemas.microsoft.com/office/drawing/2014/main" id="{8BE52486-BEF3-42E5-85E7-2500285EEA36}"/>
              </a:ext>
            </a:extLst>
          </p:cNvPr>
          <p:cNvSpPr/>
          <p:nvPr/>
        </p:nvSpPr>
        <p:spPr>
          <a:xfrm>
            <a:off x="1352938" y="6420310"/>
            <a:ext cx="410547" cy="2585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610"/>
              <a:gd name="adj6" fmla="val 787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1" name="圖說文字: 折線 10">
            <a:extLst>
              <a:ext uri="{FF2B5EF4-FFF2-40B4-BE49-F238E27FC236}">
                <a16:creationId xmlns:a16="http://schemas.microsoft.com/office/drawing/2014/main" id="{C7F98DCC-95C8-410E-8F08-024A16C77474}"/>
              </a:ext>
            </a:extLst>
          </p:cNvPr>
          <p:cNvSpPr/>
          <p:nvPr/>
        </p:nvSpPr>
        <p:spPr>
          <a:xfrm>
            <a:off x="2065728" y="6420310"/>
            <a:ext cx="410547" cy="2585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610"/>
              <a:gd name="adj6" fmla="val 7879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34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375063" y="174920"/>
            <a:ext cx="11488386" cy="751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顯示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title, x-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軸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y-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軸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375063" y="5997039"/>
            <a:ext cx="96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備註</a:t>
            </a:r>
            <a:r>
              <a:rPr lang="en-US" altLang="zh-TW" dirty="0"/>
              <a:t>:</a:t>
            </a:r>
            <a:r>
              <a:rPr lang="zh-TW" altLang="en-US" dirty="0"/>
              <a:t>如果你將</a:t>
            </a:r>
            <a:r>
              <a:rPr lang="en-US" altLang="zh-TW" dirty="0" err="1"/>
              <a:t>mp.title</a:t>
            </a:r>
            <a:r>
              <a:rPr lang="en-US" altLang="zh-TW" dirty="0"/>
              <a:t>("my Title")</a:t>
            </a:r>
            <a:r>
              <a:rPr lang="zh-TW" altLang="en-US" dirty="0"/>
              <a:t>寫成</a:t>
            </a:r>
            <a:r>
              <a:rPr lang="en-US" altLang="zh-TW" dirty="0" err="1"/>
              <a:t>mp.title</a:t>
            </a:r>
            <a:r>
              <a:rPr lang="en-US" altLang="zh-TW" dirty="0"/>
              <a:t>="my</a:t>
            </a:r>
            <a:r>
              <a:rPr lang="zh-TW" altLang="en-US" dirty="0"/>
              <a:t> </a:t>
            </a:r>
            <a:r>
              <a:rPr lang="en-US" altLang="zh-TW" dirty="0"/>
              <a:t>Title", </a:t>
            </a:r>
            <a:r>
              <a:rPr lang="zh-TW" altLang="en-US" dirty="0"/>
              <a:t>將必須點選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[Consoles]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Restart kernel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2" y="1608549"/>
            <a:ext cx="5687167" cy="384085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2974" y="1617590"/>
            <a:ext cx="4850080" cy="3831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matplotlib.pyplot as mp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numpy as np</a:t>
            </a:r>
          </a:p>
          <a:p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def mysin(data):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mp.plot(data, np.sin(data),".--r")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mp.</a:t>
            </a:r>
            <a:r>
              <a:rPr lang="zh-TW" altLang="en-US" dirty="0">
                <a:solidFill>
                  <a:srgbClr val="FF0000"/>
                </a:solidFill>
              </a:rPr>
              <a:t>xlabel</a:t>
            </a:r>
            <a:r>
              <a:rPr lang="zh-TW" altLang="en-US" dirty="0">
                <a:solidFill>
                  <a:srgbClr val="0070C0"/>
                </a:solidFill>
              </a:rPr>
              <a:t>("X")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mp.</a:t>
            </a:r>
            <a:r>
              <a:rPr lang="zh-TW" altLang="en-US" dirty="0">
                <a:solidFill>
                  <a:srgbClr val="FF0000"/>
                </a:solidFill>
              </a:rPr>
              <a:t>ylabel</a:t>
            </a:r>
            <a:r>
              <a:rPr lang="zh-TW" altLang="en-US" dirty="0">
                <a:solidFill>
                  <a:srgbClr val="0070C0"/>
                </a:solidFill>
              </a:rPr>
              <a:t>("sin(X)")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   mp.</a:t>
            </a:r>
            <a:r>
              <a:rPr lang="zh-TW" altLang="en-US" dirty="0">
                <a:solidFill>
                  <a:srgbClr val="FF0000"/>
                </a:solidFill>
              </a:rPr>
              <a:t>title</a:t>
            </a:r>
            <a:r>
              <a:rPr lang="zh-TW" altLang="en-US" dirty="0">
                <a:solidFill>
                  <a:srgbClr val="0070C0"/>
                </a:solidFill>
              </a:rPr>
              <a:t>("sin(-10)..sim(10)")   </a:t>
            </a:r>
          </a:p>
          <a:p>
            <a:r>
              <a:rPr lang="zh-TW" altLang="en-US" dirty="0"/>
              <a:t>    mp.show()</a:t>
            </a:r>
          </a:p>
          <a:p>
            <a:endParaRPr lang="zh-TW" altLang="en-US" dirty="0"/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#case4:using linespace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data3 = np.linspace(-10,10, 50)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mysin(data3)</a:t>
            </a:r>
          </a:p>
        </p:txBody>
      </p:sp>
      <p:sp>
        <p:nvSpPr>
          <p:cNvPr id="7" name="矩形 6"/>
          <p:cNvSpPr/>
          <p:nvPr/>
        </p:nvSpPr>
        <p:spPr>
          <a:xfrm>
            <a:off x="5961413" y="3028208"/>
            <a:ext cx="534390" cy="866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8405749" y="1608549"/>
            <a:ext cx="1823425" cy="534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990177" y="5130141"/>
            <a:ext cx="415080" cy="319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0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4294967295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75063" y="174920"/>
            <a:ext cx="11488386" cy="751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顯示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</a:t>
            </a:r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圖例</a:t>
            </a:r>
            <a:r>
              <a:rPr lang="en-US" altLang="zh-TW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029" y="2741777"/>
            <a:ext cx="5347298" cy="343660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5062" y="1368208"/>
            <a:ext cx="5610101" cy="42043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matplotlib.pyplot as mp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import numpy as np</a:t>
            </a:r>
          </a:p>
          <a:p>
            <a:pPr>
              <a:lnSpc>
                <a:spcPct val="150000"/>
              </a:lnSpc>
            </a:pP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showLegned</a:t>
            </a:r>
            <a:r>
              <a:rPr lang="en-US" altLang="zh-TW" dirty="0">
                <a:solidFill>
                  <a:srgbClr val="0070C0"/>
                </a:solidFill>
              </a:rPr>
              <a:t>(data1,data2):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mp.plot</a:t>
            </a:r>
            <a:r>
              <a:rPr lang="en-US" altLang="zh-TW" dirty="0">
                <a:solidFill>
                  <a:srgbClr val="0070C0"/>
                </a:solidFill>
              </a:rPr>
              <a:t>(data1, </a:t>
            </a:r>
            <a:r>
              <a:rPr lang="en-US" altLang="zh-TW" dirty="0" err="1">
                <a:solidFill>
                  <a:srgbClr val="0070C0"/>
                </a:solidFill>
              </a:rPr>
              <a:t>np.sin</a:t>
            </a:r>
            <a:r>
              <a:rPr lang="en-US" altLang="zh-TW" dirty="0">
                <a:solidFill>
                  <a:srgbClr val="0070C0"/>
                </a:solidFill>
              </a:rPr>
              <a:t>(data1), "x-r", label="data1")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mp.plot</a:t>
            </a:r>
            <a:r>
              <a:rPr lang="en-US" altLang="zh-TW" dirty="0">
                <a:solidFill>
                  <a:srgbClr val="0070C0"/>
                </a:solidFill>
              </a:rPr>
              <a:t>(data2, </a:t>
            </a:r>
            <a:r>
              <a:rPr lang="en-US" altLang="zh-TW" dirty="0" err="1">
                <a:solidFill>
                  <a:srgbClr val="0070C0"/>
                </a:solidFill>
              </a:rPr>
              <a:t>np.sin</a:t>
            </a:r>
            <a:r>
              <a:rPr lang="en-US" altLang="zh-TW" dirty="0">
                <a:solidFill>
                  <a:srgbClr val="0070C0"/>
                </a:solidFill>
              </a:rPr>
              <a:t>(data2), "x--b", label="data2")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mp.legend</a:t>
            </a:r>
            <a:r>
              <a:rPr lang="en-US" altLang="zh-TW" dirty="0">
                <a:solidFill>
                  <a:srgbClr val="0070C0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mp.show</a:t>
            </a:r>
            <a:r>
              <a:rPr lang="en-US" altLang="zh-TW" dirty="0">
                <a:solidFill>
                  <a:srgbClr val="0070C0"/>
                </a:solidFill>
              </a:rPr>
              <a:t>()</a:t>
            </a:r>
            <a:endParaRPr lang="zh-TW" altLang="en-US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#show legend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showLegned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(data1, data2) 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260281" y="2493818"/>
            <a:ext cx="1710046" cy="1199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5082639" y="1710047"/>
            <a:ext cx="4880758" cy="676893"/>
          </a:xfrm>
          <a:prstGeom prst="wedgeRectCallout">
            <a:avLst>
              <a:gd name="adj1" fmla="val -46342"/>
              <a:gd name="adj2" fmla="val 143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兩條線要分別用</a:t>
            </a:r>
            <a:r>
              <a:rPr lang="en-US" altLang="zh-TW" dirty="0"/>
              <a:t>plot(), </a:t>
            </a:r>
            <a:r>
              <a:rPr lang="zh-TW" altLang="en-US" dirty="0"/>
              <a:t>否則不能用</a:t>
            </a:r>
            <a:r>
              <a:rPr lang="en-US" altLang="zh-TW" dirty="0"/>
              <a:t>legend()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895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57948-9C2A-4DDC-BB4E-D82AC2C5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/>
              <a:t>tkinter</a:t>
            </a:r>
            <a:r>
              <a:rPr lang="zh-TW" altLang="en-US" dirty="0"/>
              <a:t>顯示圖形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C0DF710-AE80-4B4A-B25E-647441276B2D}"/>
              </a:ext>
            </a:extLst>
          </p:cNvPr>
          <p:cNvSpPr txBox="1"/>
          <p:nvPr/>
        </p:nvSpPr>
        <p:spPr>
          <a:xfrm>
            <a:off x="886528" y="1690688"/>
            <a:ext cx="10418943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Roboto"/>
              </a:rPr>
              <a:t>matplotlib.backend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Roboto"/>
              </a:rPr>
              <a:t>中提供了各種模組來選擇後端。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Roboto"/>
              </a:rPr>
              <a:t>backend_tkagg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Roboto"/>
              </a:rPr>
              <a:t>是其中一個這樣的模塊，可用於在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Roboto"/>
              </a:rPr>
              <a:t>Tkinter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Roboto"/>
              </a:rPr>
              <a:t>中嵌入繪圖。</a:t>
            </a:r>
            <a:endParaRPr lang="en-US" altLang="zh-TW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Roboto"/>
              </a:rPr>
              <a:t>使用</a:t>
            </a:r>
            <a:r>
              <a:rPr lang="en-US" altLang="zh-TW" dirty="0">
                <a:solidFill>
                  <a:srgbClr val="000000"/>
                </a:solidFill>
                <a:latin typeface="Roboto"/>
              </a:rPr>
              <a:t>Figure</a:t>
            </a:r>
            <a:r>
              <a:rPr lang="zh-TW" altLang="en-US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Roboto"/>
              </a:rPr>
              <a:t>class </a:t>
            </a:r>
            <a:r>
              <a:rPr lang="zh-TW" altLang="en-US" dirty="0">
                <a:solidFill>
                  <a:srgbClr val="000000"/>
                </a:solidFill>
                <a:latin typeface="Roboto"/>
              </a:rPr>
              <a:t>建立 </a:t>
            </a:r>
            <a:r>
              <a:rPr lang="zh-TW" altLang="en-US" dirty="0">
                <a:solidFill>
                  <a:srgbClr val="FF0000"/>
                </a:solidFill>
                <a:latin typeface="Roboto"/>
              </a:rPr>
              <a:t>物件</a:t>
            </a:r>
            <a:r>
              <a:rPr lang="en-US" altLang="zh-TW" dirty="0">
                <a:solidFill>
                  <a:srgbClr val="000000"/>
                </a:solidFill>
                <a:latin typeface="Roboto"/>
              </a:rPr>
              <a:t>, </a:t>
            </a:r>
            <a:r>
              <a:rPr lang="zh-TW" altLang="en-US" dirty="0">
                <a:solidFill>
                  <a:srgbClr val="000000"/>
                </a:solidFill>
                <a:latin typeface="Roboto"/>
              </a:rPr>
              <a:t>當成接著要在上面畫圖的載體</a:t>
            </a:r>
            <a:endParaRPr lang="en-US" altLang="zh-TW" dirty="0">
              <a:solidFill>
                <a:srgbClr val="000000"/>
              </a:solidFill>
              <a:latin typeface="Roboto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/>
              <a:t>使用</a:t>
            </a:r>
            <a:r>
              <a:rPr lang="en-US" altLang="zh-TW" dirty="0" err="1"/>
              <a:t>FigureCanvasTkAgg</a:t>
            </a:r>
            <a:r>
              <a:rPr lang="en-US" altLang="zh-TW" dirty="0"/>
              <a:t>()</a:t>
            </a:r>
            <a:r>
              <a:rPr lang="zh-TW" altLang="en-US" dirty="0"/>
              <a:t>創建畫布</a:t>
            </a:r>
            <a:r>
              <a:rPr lang="en-US" altLang="zh-TW" dirty="0"/>
              <a:t>(Canvas)</a:t>
            </a:r>
            <a:r>
              <a:rPr lang="zh-TW" altLang="en-US" dirty="0"/>
              <a:t> 來包含上面的載體</a:t>
            </a:r>
            <a:endParaRPr lang="en-US" altLang="zh-TW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dirty="0">
                <a:solidFill>
                  <a:srgbClr val="000000"/>
                </a:solidFill>
                <a:latin typeface="Roboto"/>
              </a:rPr>
              <a:t>預設情況是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Roboto"/>
              </a:rPr>
              <a:t>Matplotlib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Roboto"/>
              </a:rPr>
              <a:t>圖表在底部有一個工具欄。但是，在使用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Roboto"/>
              </a:rPr>
              <a:t>Tkinter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Roboto"/>
              </a:rPr>
              <a:t>時，需要使用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Roboto"/>
              </a:rPr>
              <a:t>NavigationToolbar2Tk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Roboto"/>
              </a:rPr>
              <a:t>將工具欄分別嵌入到畫布中。</a:t>
            </a:r>
            <a:endParaRPr lang="en-US" altLang="zh-TW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在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matplotlib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下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,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一個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Figure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物件可以包含多個子圖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(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Axes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), </a:t>
            </a:r>
            <a:r>
              <a:rPr lang="zh-TW" altLang="en-US" dirty="0">
                <a:solidFill>
                  <a:srgbClr val="4D4D4D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並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用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Consolas" panose="020B06090202040302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subplot()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 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來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快速繪製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TW" b="0" i="0" dirty="0">
              <a:solidFill>
                <a:srgbClr val="000000"/>
              </a:solidFill>
              <a:effectLst/>
              <a:latin typeface="Roboto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18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B613FFF1-D39E-4F03-98D4-BA3E700EE474}" vid="{0FF511F1-E672-4BB1-8A34-0EAD07F262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pccu2</Template>
  <TotalTime>20168</TotalTime>
  <Words>1348</Words>
  <Application>Microsoft Office PowerPoint</Application>
  <PresentationFormat>寬螢幕</PresentationFormat>
  <Paragraphs>168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Arial Unicode MS</vt:lpstr>
      <vt:lpstr>Microsoft YaHei</vt:lpstr>
      <vt:lpstr>Roboto</vt:lpstr>
      <vt:lpstr>PMingLiU</vt:lpstr>
      <vt:lpstr>PMingLiU</vt:lpstr>
      <vt:lpstr>Arial</vt:lpstr>
      <vt:lpstr>Calibri</vt:lpstr>
      <vt:lpstr>Calibri Light</vt:lpstr>
      <vt:lpstr>Consolas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使用numpy.linespace(start, end, number of item)自動產生測試資料</vt:lpstr>
      <vt:lpstr>PowerPoint 簡報</vt:lpstr>
      <vt:lpstr>PowerPoint 簡報</vt:lpstr>
      <vt:lpstr>在tkinter顯示圖形</vt:lpstr>
      <vt:lpstr>Figure: 新建一張畫布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Android</dc:title>
  <dc:creator>Clark Yeh</dc:creator>
  <cp:lastModifiedBy>Clark Yeh</cp:lastModifiedBy>
  <cp:revision>185</cp:revision>
  <dcterms:created xsi:type="dcterms:W3CDTF">2019-03-09T08:50:44Z</dcterms:created>
  <dcterms:modified xsi:type="dcterms:W3CDTF">2021-03-11T09:17:50Z</dcterms:modified>
</cp:coreProperties>
</file>