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78" r:id="rId2"/>
    <p:sldId id="279" r:id="rId3"/>
    <p:sldId id="280" r:id="rId4"/>
    <p:sldId id="281" r:id="rId5"/>
    <p:sldId id="296" r:id="rId6"/>
    <p:sldId id="282" r:id="rId7"/>
    <p:sldId id="283" r:id="rId8"/>
    <p:sldId id="295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7" r:id="rId21"/>
    <p:sldId id="298" r:id="rId22"/>
    <p:sldId id="299" r:id="rId23"/>
    <p:sldId id="300" r:id="rId24"/>
    <p:sldId id="301" r:id="rId25"/>
    <p:sldId id="315" r:id="rId26"/>
    <p:sldId id="316" r:id="rId27"/>
    <p:sldId id="314" r:id="rId28"/>
    <p:sldId id="313" r:id="rId29"/>
    <p:sldId id="302" r:id="rId30"/>
    <p:sldId id="307" r:id="rId31"/>
    <p:sldId id="308" r:id="rId32"/>
    <p:sldId id="309" r:id="rId33"/>
    <p:sldId id="310" r:id="rId34"/>
    <p:sldId id="311" r:id="rId35"/>
    <p:sldId id="303" r:id="rId36"/>
    <p:sldId id="304" r:id="rId37"/>
    <p:sldId id="306" r:id="rId38"/>
    <p:sldId id="312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k Yeh" initials="CY" lastIdx="1" clrIdx="0">
    <p:extLst>
      <p:ext uri="{19B8F6BF-5375-455C-9EA6-DF929625EA0E}">
        <p15:presenceInfo xmlns:p15="http://schemas.microsoft.com/office/powerpoint/2012/main" userId="ffd5b34d3f90dc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FF99"/>
    <a:srgbClr val="75B6E5"/>
    <a:srgbClr val="FB4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8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9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48C5C-E9CD-4FA8-9EB0-D5293BD0DFDB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F5A01-F216-4095-B18A-6CFD4B263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81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4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16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29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66600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3766F-EDA2-4DCF-83CF-779DE5C10B25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3B98AD-1DDA-480E-97BD-74F82FF5DDFE}"/>
              </a:ext>
            </a:extLst>
          </p:cNvPr>
          <p:cNvSpPr/>
          <p:nvPr userDrawn="1"/>
        </p:nvSpPr>
        <p:spPr>
          <a:xfrm>
            <a:off x="8289758" y="0"/>
            <a:ext cx="3902242" cy="5032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0D7D5F6-1C86-410C-83D2-3F40687B655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23813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03A7439-3032-4B28-991D-29706F572EED}"/>
              </a:ext>
            </a:extLst>
          </p:cNvPr>
          <p:cNvSpPr txBox="1"/>
          <p:nvPr userDrawn="1"/>
        </p:nvSpPr>
        <p:spPr>
          <a:xfrm>
            <a:off x="10277061" y="-42377"/>
            <a:ext cx="192819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b="0" dirty="0">
                <a:solidFill>
                  <a:schemeClr val="bg1"/>
                </a:solidFill>
                <a:effectLst/>
              </a:rPr>
              <a:t>DATA SCIENCE </a:t>
            </a:r>
          </a:p>
          <a:p>
            <a:r>
              <a:rPr lang="en-US" altLang="zh-TW" sz="1200" b="0" i="1" baseline="0" dirty="0">
                <a:solidFill>
                  <a:schemeClr val="bg1"/>
                </a:solidFill>
                <a:effectLst/>
              </a:rPr>
              <a:t>                              Clark Yeh</a:t>
            </a:r>
            <a:endParaRPr lang="zh-TW" altLang="en-US" sz="1200" b="0" i="1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25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1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ata.gov.tw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134393" y="2190554"/>
            <a:ext cx="4609916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>
                <a:solidFill>
                  <a:srgbClr val="0070C0"/>
                </a:solidFill>
              </a:rPr>
              <a:t>Pandas – </a:t>
            </a:r>
          </a:p>
          <a:p>
            <a:r>
              <a:rPr lang="en-US" altLang="zh-TW" sz="3200" b="1" dirty="0">
                <a:solidFill>
                  <a:srgbClr val="7030A0"/>
                </a:solidFill>
              </a:rPr>
              <a:t>P</a:t>
            </a:r>
            <a:r>
              <a:rPr lang="en-US" altLang="zh-TW" sz="3200" b="1" dirty="0">
                <a:solidFill>
                  <a:srgbClr val="0070C0"/>
                </a:solidFill>
              </a:rPr>
              <a:t>ython </a:t>
            </a:r>
            <a:r>
              <a:rPr lang="en-US" altLang="zh-TW" sz="3200" b="1" dirty="0">
                <a:solidFill>
                  <a:srgbClr val="7030A0"/>
                </a:solidFill>
              </a:rPr>
              <a:t>An</a:t>
            </a:r>
            <a:r>
              <a:rPr lang="en-US" altLang="zh-TW" sz="3200" b="1" dirty="0">
                <a:solidFill>
                  <a:srgbClr val="0070C0"/>
                </a:solidFill>
              </a:rPr>
              <a:t>d </a:t>
            </a:r>
            <a:r>
              <a:rPr lang="en-US" altLang="zh-TW" sz="3200" b="1" dirty="0">
                <a:solidFill>
                  <a:srgbClr val="7030A0"/>
                </a:solidFill>
              </a:rPr>
              <a:t>D</a:t>
            </a:r>
            <a:r>
              <a:rPr lang="en-US" altLang="zh-TW" sz="3200" b="1" dirty="0">
                <a:solidFill>
                  <a:srgbClr val="0070C0"/>
                </a:solidFill>
              </a:rPr>
              <a:t>ata </a:t>
            </a:r>
            <a:r>
              <a:rPr lang="en-US" altLang="zh-TW" sz="3200" b="1" dirty="0">
                <a:solidFill>
                  <a:srgbClr val="7030A0"/>
                </a:solidFill>
              </a:rPr>
              <a:t>A</a:t>
            </a:r>
            <a:r>
              <a:rPr lang="en-US" altLang="zh-TW" sz="3200" b="1" dirty="0">
                <a:solidFill>
                  <a:srgbClr val="0070C0"/>
                </a:solidFill>
              </a:rPr>
              <a:t>nalysis</a:t>
            </a:r>
            <a:endParaRPr lang="zh-TW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352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53279" y="1591632"/>
            <a:ext cx="5501101" cy="4201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 err="1"/>
              <a:t>myDict</a:t>
            </a:r>
            <a:r>
              <a:rPr lang="en-US" altLang="zh-TW" sz="1400" dirty="0"/>
              <a:t> = { "</a:t>
            </a:r>
            <a:r>
              <a:rPr lang="en-US" altLang="zh-TW" sz="1400" dirty="0" err="1"/>
              <a:t>Std_Id</a:t>
            </a:r>
            <a:r>
              <a:rPr lang="en-US" altLang="zh-TW" sz="1400" dirty="0"/>
              <a:t>": ["99001", "99002", "99003"], 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"</a:t>
            </a:r>
            <a:r>
              <a:rPr lang="en-US" altLang="zh-TW" sz="1400" dirty="0" err="1"/>
              <a:t>Std_Name</a:t>
            </a:r>
            <a:r>
              <a:rPr lang="en-US" altLang="zh-TW" sz="1400" dirty="0"/>
              <a:t>": ["</a:t>
            </a:r>
            <a:r>
              <a:rPr lang="en-US" altLang="zh-TW" sz="1400" dirty="0" err="1"/>
              <a:t>Andrew","William</a:t>
            </a:r>
            <a:r>
              <a:rPr lang="en-US" altLang="zh-TW" sz="1400" dirty="0"/>
              <a:t>", "Clark"],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"</a:t>
            </a:r>
            <a:r>
              <a:rPr lang="en-US" altLang="zh-TW" sz="1400" dirty="0" err="1"/>
              <a:t>Rcd</a:t>
            </a:r>
            <a:r>
              <a:rPr lang="en-US" altLang="zh-TW" sz="1400" dirty="0"/>
              <a:t>": [90,80,70] 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/>
              <a:t>idxList</a:t>
            </a:r>
            <a:r>
              <a:rPr lang="en-US" altLang="zh-TW" sz="1400" dirty="0"/>
              <a:t> = ["I", "II","III"]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/>
              <a:t>myData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pd.DataFrame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myDict</a:t>
            </a:r>
            <a:r>
              <a:rPr lang="en-US" altLang="zh-TW" sz="1400" dirty="0"/>
              <a:t>, </a:t>
            </a:r>
            <a:r>
              <a:rPr lang="en-US" altLang="zh-TW" sz="1400" dirty="0">
                <a:solidFill>
                  <a:srgbClr val="FF0000"/>
                </a:solidFill>
              </a:rPr>
              <a:t>columns</a:t>
            </a:r>
            <a:r>
              <a:rPr lang="en-US" altLang="zh-TW" sz="1400" dirty="0"/>
              <a:t>=("</a:t>
            </a:r>
            <a:r>
              <a:rPr lang="en-US" altLang="zh-TW" sz="1400" dirty="0" err="1"/>
              <a:t>Rcd</a:t>
            </a:r>
            <a:r>
              <a:rPr lang="en-US" altLang="zh-TW" sz="1400" dirty="0"/>
              <a:t>","</a:t>
            </a:r>
            <a:r>
              <a:rPr lang="en-US" altLang="zh-TW" sz="1400" dirty="0" err="1"/>
              <a:t>Std_Id</a:t>
            </a:r>
            <a:r>
              <a:rPr lang="en-US" altLang="zh-TW" sz="1400" dirty="0"/>
              <a:t>", "</a:t>
            </a:r>
            <a:r>
              <a:rPr lang="en-US" altLang="zh-TW" sz="1400" dirty="0" err="1"/>
              <a:t>Std_Name</a:t>
            </a:r>
            <a:r>
              <a:rPr lang="en-US" altLang="zh-TW" sz="1400" dirty="0"/>
              <a:t>"), index=</a:t>
            </a:r>
            <a:r>
              <a:rPr lang="en-US" altLang="zh-TW" sz="1400" dirty="0" err="1"/>
              <a:t>idxList</a:t>
            </a:r>
            <a:r>
              <a:rPr lang="en-US" altLang="zh-TW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</a:t>
            </a:r>
            <a:r>
              <a:rPr lang="en-US" altLang="zh-TW" sz="1400" dirty="0" err="1"/>
              <a:t>myData</a:t>
            </a:r>
            <a:r>
              <a:rPr lang="en-US" altLang="zh-TW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</a:rPr>
              <a:t>#</a:t>
            </a:r>
            <a:r>
              <a:rPr lang="zh-TW" altLang="en-US" sz="1400" b="1" dirty="0">
                <a:solidFill>
                  <a:srgbClr val="00B050"/>
                </a:solidFill>
              </a:rPr>
              <a:t>在</a:t>
            </a:r>
            <a:r>
              <a:rPr lang="en-US" altLang="zh-TW" sz="1400" b="1" dirty="0" err="1">
                <a:solidFill>
                  <a:srgbClr val="00B050"/>
                </a:solidFill>
              </a:rPr>
              <a:t>DataFrame</a:t>
            </a:r>
            <a:r>
              <a:rPr lang="zh-TW" altLang="en-US" sz="1400" b="1" dirty="0">
                <a:solidFill>
                  <a:srgbClr val="00B050"/>
                </a:solidFill>
              </a:rPr>
              <a:t>建立後才指定</a:t>
            </a:r>
            <a:r>
              <a:rPr lang="en-US" altLang="zh-TW" sz="1400" b="1" dirty="0">
                <a:solidFill>
                  <a:srgbClr val="00B050"/>
                </a:solidFill>
              </a:rPr>
              <a:t>columns, </a:t>
            </a:r>
            <a:r>
              <a:rPr lang="zh-TW" altLang="en-US" sz="1400" b="1" dirty="0">
                <a:solidFill>
                  <a:srgbClr val="00B050"/>
                </a:solidFill>
              </a:rPr>
              <a:t>指示更改</a:t>
            </a:r>
            <a:r>
              <a:rPr lang="en-US" altLang="zh-TW" sz="1400" b="1" dirty="0">
                <a:solidFill>
                  <a:srgbClr val="00B050"/>
                </a:solidFill>
              </a:rPr>
              <a:t>title, data</a:t>
            </a:r>
            <a:r>
              <a:rPr lang="zh-TW" altLang="en-US" sz="1400" b="1" dirty="0">
                <a:solidFill>
                  <a:srgbClr val="00B050"/>
                </a:solidFill>
              </a:rPr>
              <a:t>不會跟著搬</a:t>
            </a:r>
            <a:endParaRPr lang="en-US" altLang="zh-TW" sz="1400" b="1" dirty="0">
              <a:solidFill>
                <a:srgbClr val="00B050"/>
              </a:solidFill>
            </a:endParaRPr>
          </a:p>
          <a:p>
            <a:r>
              <a:rPr lang="en-US" altLang="zh-TW" sz="1400" dirty="0" err="1"/>
              <a:t>myData</a:t>
            </a:r>
            <a:r>
              <a:rPr lang="en-US" altLang="zh-TW" sz="1400" dirty="0" err="1">
                <a:solidFill>
                  <a:srgbClr val="FF0000"/>
                </a:solidFill>
              </a:rPr>
              <a:t>.columns</a:t>
            </a:r>
            <a:r>
              <a:rPr lang="en-US" altLang="zh-TW" sz="1400" dirty="0"/>
              <a:t>=("Std_Name","</a:t>
            </a:r>
            <a:r>
              <a:rPr lang="en-US" altLang="zh-TW" sz="1400" dirty="0" err="1"/>
              <a:t>Std_Id</a:t>
            </a:r>
            <a:r>
              <a:rPr lang="en-US" altLang="zh-TW" sz="1400" dirty="0"/>
              <a:t>", "</a:t>
            </a:r>
            <a:r>
              <a:rPr lang="en-US" altLang="zh-TW" sz="1400" dirty="0" err="1"/>
              <a:t>Rcd</a:t>
            </a:r>
            <a:r>
              <a:rPr lang="en-US" altLang="zh-TW" sz="1400" dirty="0"/>
              <a:t>")</a:t>
            </a:r>
          </a:p>
          <a:p>
            <a:r>
              <a:rPr lang="en-US" altLang="zh-TW" sz="1400" dirty="0"/>
              <a:t>print(</a:t>
            </a:r>
            <a:r>
              <a:rPr lang="en-US" altLang="zh-TW" sz="1400" dirty="0" err="1"/>
              <a:t>myData</a:t>
            </a:r>
            <a:r>
              <a:rPr lang="en-US" altLang="zh-TW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zh-TW" sz="1400" dirty="0"/>
          </a:p>
          <a:p>
            <a:pPr>
              <a:lnSpc>
                <a:spcPct val="150000"/>
              </a:lnSpc>
            </a:pPr>
            <a:endParaRPr lang="en-US" altLang="zh-TW" sz="1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41" y="1591632"/>
            <a:ext cx="3889535" cy="12708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94859" y="107821"/>
            <a:ext cx="7002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DataFrame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 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</a:t>
            </a:r>
            <a:r>
              <a:rPr lang="zh-TW" alt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TW" altLang="en-US" sz="2000" dirty="0"/>
              <a:t>調整欄位的順序</a:t>
            </a:r>
            <a:r>
              <a:rPr lang="en-US" altLang="zh-TW" sz="2000" dirty="0">
                <a:solidFill>
                  <a:srgbClr val="FF0000"/>
                </a:solidFill>
              </a:rPr>
              <a:t>columns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7" name="肘形接點 6"/>
          <p:cNvCxnSpPr/>
          <p:nvPr/>
        </p:nvCxnSpPr>
        <p:spPr>
          <a:xfrm flipV="1">
            <a:off x="5665305" y="2930460"/>
            <a:ext cx="2126974" cy="1194282"/>
          </a:xfrm>
          <a:prstGeom prst="bentConnector3">
            <a:avLst>
              <a:gd name="adj1" fmla="val 9953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041" y="4508500"/>
            <a:ext cx="3785360" cy="1202706"/>
          </a:xfrm>
          <a:prstGeom prst="rect">
            <a:avLst/>
          </a:prstGeom>
        </p:spPr>
      </p:pic>
      <p:sp>
        <p:nvSpPr>
          <p:cNvPr id="13" name="矩形圖說文字 12"/>
          <p:cNvSpPr/>
          <p:nvPr/>
        </p:nvSpPr>
        <p:spPr>
          <a:xfrm>
            <a:off x="3886200" y="2445026"/>
            <a:ext cx="1311965" cy="485434"/>
          </a:xfrm>
          <a:prstGeom prst="wedgeRectCallout">
            <a:avLst>
              <a:gd name="adj1" fmla="val -38370"/>
              <a:gd name="adj2" fmla="val 1280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不可寫為</a:t>
            </a:r>
            <a:r>
              <a:rPr lang="en-US" altLang="zh-TW" sz="1400" dirty="0" err="1"/>
              <a:t>rcd</a:t>
            </a:r>
            <a:r>
              <a:rPr lang="en-US" altLang="zh-TW" sz="1400" dirty="0"/>
              <a:t>,</a:t>
            </a:r>
            <a:r>
              <a:rPr lang="zh-TW" altLang="en-US" sz="1400" dirty="0"/>
              <a:t>大小寫不同</a:t>
            </a:r>
          </a:p>
        </p:txBody>
      </p:sp>
    </p:spTree>
    <p:extLst>
      <p:ext uri="{BB962C8B-B14F-4D97-AF65-F5344CB8AC3E}">
        <p14:creationId xmlns:p14="http://schemas.microsoft.com/office/powerpoint/2010/main" val="403448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44555" y="366238"/>
            <a:ext cx="7458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DataFrame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 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</a:t>
            </a:r>
            <a:r>
              <a:rPr lang="zh-TW" alt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TW" altLang="en-US" sz="2000" dirty="0"/>
              <a:t>利用現有欄位做為建立</a:t>
            </a:r>
            <a:r>
              <a:rPr lang="en-US" altLang="zh-TW" sz="2000" dirty="0"/>
              <a:t>index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522" y="3828975"/>
            <a:ext cx="4694444" cy="136290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4555" y="1321978"/>
            <a:ext cx="9266584" cy="23544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myDict</a:t>
            </a:r>
            <a:r>
              <a:rPr lang="en-US" altLang="zh-TW" sz="1400" dirty="0">
                <a:latin typeface="Consolas" panose="020B0609020204030204" pitchFamily="49" charset="0"/>
              </a:rPr>
              <a:t> = { "</a:t>
            </a:r>
            <a:r>
              <a:rPr lang="en-US" altLang="zh-TW" sz="1400" dirty="0" err="1">
                <a:latin typeface="Consolas" panose="020B0609020204030204" pitchFamily="49" charset="0"/>
              </a:rPr>
              <a:t>Std_Id</a:t>
            </a:r>
            <a:r>
              <a:rPr lang="en-US" altLang="zh-TW" sz="1400" dirty="0">
                <a:latin typeface="Consolas" panose="020B0609020204030204" pitchFamily="49" charset="0"/>
              </a:rPr>
              <a:t>": ["99001", "99002", "99003"],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latin typeface="Consolas" panose="020B0609020204030204" pitchFamily="49" charset="0"/>
              </a:rPr>
              <a:t>Std_Name</a:t>
            </a:r>
            <a:r>
              <a:rPr lang="en-US" altLang="zh-TW" sz="1400" dirty="0">
                <a:latin typeface="Consolas" panose="020B0609020204030204" pitchFamily="49" charset="0"/>
              </a:rPr>
              <a:t>": ["</a:t>
            </a:r>
            <a:r>
              <a:rPr lang="en-US" altLang="zh-TW" sz="1400" dirty="0" err="1">
                <a:latin typeface="Consolas" panose="020B0609020204030204" pitchFamily="49" charset="0"/>
              </a:rPr>
              <a:t>Andrew","William</a:t>
            </a:r>
            <a:r>
              <a:rPr lang="en-US" altLang="zh-TW" sz="1400" dirty="0">
                <a:latin typeface="Consolas" panose="020B0609020204030204" pitchFamily="49" charset="0"/>
              </a:rPr>
              <a:t>", "Clark"],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latin typeface="Consolas" panose="020B0609020204030204" pitchFamily="49" charset="0"/>
              </a:rPr>
              <a:t>Rcd</a:t>
            </a:r>
            <a:r>
              <a:rPr lang="en-US" altLang="zh-TW" sz="1400" dirty="0">
                <a:latin typeface="Consolas" panose="020B0609020204030204" pitchFamily="49" charset="0"/>
              </a:rPr>
              <a:t>": [90,80,70]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idxList</a:t>
            </a:r>
            <a:r>
              <a:rPr lang="en-US" altLang="zh-TW" sz="1400" dirty="0">
                <a:latin typeface="Consolas" panose="020B0609020204030204" pitchFamily="49" charset="0"/>
              </a:rPr>
              <a:t> = ["I", "II","III"]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myData</a:t>
            </a:r>
            <a:r>
              <a:rPr lang="en-US" altLang="zh-TW" sz="1400" dirty="0">
                <a:latin typeface="Consolas" panose="020B0609020204030204" pitchFamily="49" charset="0"/>
              </a:rPr>
              <a:t> = </a:t>
            </a:r>
            <a:r>
              <a:rPr lang="en-US" altLang="zh-TW" sz="1400" dirty="0" err="1">
                <a:latin typeface="Consolas" panose="020B0609020204030204" pitchFamily="49" charset="0"/>
              </a:rPr>
              <a:t>pd.DataFrame</a:t>
            </a:r>
            <a:r>
              <a:rPr lang="en-US" altLang="zh-TW" sz="1400" dirty="0"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</a:rPr>
              <a:t>myDict</a:t>
            </a:r>
            <a:r>
              <a:rPr lang="en-US" altLang="zh-TW" sz="1400" dirty="0">
                <a:latin typeface="Consolas" panose="020B0609020204030204" pitchFamily="49" charset="0"/>
              </a:rPr>
              <a:t>, columns=("</a:t>
            </a:r>
            <a:r>
              <a:rPr lang="en-US" altLang="zh-TW" sz="1400" dirty="0" err="1">
                <a:latin typeface="Consolas" panose="020B0609020204030204" pitchFamily="49" charset="0"/>
              </a:rPr>
              <a:t>Rcd</a:t>
            </a:r>
            <a:r>
              <a:rPr lang="en-US" altLang="zh-TW" sz="1400" dirty="0">
                <a:latin typeface="Consolas" panose="020B0609020204030204" pitchFamily="49" charset="0"/>
              </a:rPr>
              <a:t>","</a:t>
            </a:r>
            <a:r>
              <a:rPr lang="en-US" altLang="zh-TW" sz="1400" dirty="0" err="1">
                <a:latin typeface="Consolas" panose="020B0609020204030204" pitchFamily="49" charset="0"/>
              </a:rPr>
              <a:t>Std_Id</a:t>
            </a:r>
            <a:r>
              <a:rPr lang="en-US" altLang="zh-TW" sz="1400" dirty="0">
                <a:latin typeface="Consolas" panose="020B0609020204030204" pitchFamily="49" charset="0"/>
              </a:rPr>
              <a:t>", "</a:t>
            </a:r>
            <a:r>
              <a:rPr lang="en-US" altLang="zh-TW" sz="1400" dirty="0" err="1">
                <a:latin typeface="Consolas" panose="020B0609020204030204" pitchFamily="49" charset="0"/>
              </a:rPr>
              <a:t>Std_Name</a:t>
            </a:r>
            <a:r>
              <a:rPr lang="en-US" altLang="zh-TW" sz="1400" dirty="0">
                <a:latin typeface="Consolas" panose="020B0609020204030204" pitchFamily="49" charset="0"/>
              </a:rPr>
              <a:t>"), index=</a:t>
            </a:r>
            <a:r>
              <a:rPr lang="en-US" altLang="zh-TW" sz="1400" dirty="0" err="1">
                <a:latin typeface="Consolas" panose="020B0609020204030204" pitchFamily="49" charset="0"/>
              </a:rPr>
              <a:t>myDict</a:t>
            </a:r>
            <a:r>
              <a:rPr lang="en-US" altLang="zh-TW" sz="1400" dirty="0">
                <a:latin typeface="Consolas" panose="020B0609020204030204" pitchFamily="49" charset="0"/>
              </a:rPr>
              <a:t>["</a:t>
            </a:r>
            <a:r>
              <a:rPr lang="en-US" altLang="zh-TW" sz="1400" dirty="0" err="1">
                <a:latin typeface="Consolas" panose="020B0609020204030204" pitchFamily="49" charset="0"/>
              </a:rPr>
              <a:t>Rcd</a:t>
            </a:r>
            <a:r>
              <a:rPr lang="en-US" altLang="zh-TW" sz="1400" dirty="0">
                <a:latin typeface="Consolas" panose="020B0609020204030204" pitchFamily="49" charset="0"/>
              </a:rPr>
              <a:t>"])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print(</a:t>
            </a:r>
            <a:r>
              <a:rPr lang="en-US" altLang="zh-TW" sz="1400" dirty="0" err="1">
                <a:latin typeface="Consolas" panose="020B0609020204030204" pitchFamily="49" charset="0"/>
              </a:rPr>
              <a:t>myData</a:t>
            </a:r>
            <a:r>
              <a:rPr lang="en-US" altLang="zh-TW" sz="1400" dirty="0">
                <a:latin typeface="Consolas" panose="020B0609020204030204" pitchFamily="49" charset="0"/>
              </a:rPr>
              <a:t>)</a:t>
            </a:r>
            <a:endParaRPr lang="en-US" altLang="zh-TW" sz="14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肘形接點 6"/>
          <p:cNvCxnSpPr/>
          <p:nvPr/>
        </p:nvCxnSpPr>
        <p:spPr>
          <a:xfrm rot="10800000" flipV="1">
            <a:off x="5893904" y="3457572"/>
            <a:ext cx="2822714" cy="289479"/>
          </a:xfrm>
          <a:prstGeom prst="bentConnector3">
            <a:avLst>
              <a:gd name="adj1" fmla="val 10035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8726557" y="3309730"/>
            <a:ext cx="0" cy="1391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圖說文字 10"/>
          <p:cNvSpPr/>
          <p:nvPr/>
        </p:nvSpPr>
        <p:spPr>
          <a:xfrm>
            <a:off x="4114799" y="2094669"/>
            <a:ext cx="4870174" cy="638591"/>
          </a:xfrm>
          <a:prstGeom prst="wedgeRectCallout">
            <a:avLst>
              <a:gd name="adj1" fmla="val -39404"/>
              <a:gd name="adj2" fmla="val 97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利用現有欄位做為建立</a:t>
            </a:r>
            <a:r>
              <a:rPr lang="en-US" altLang="zh-TW" sz="1400" dirty="0"/>
              <a:t>index,</a:t>
            </a:r>
            <a:r>
              <a:rPr lang="zh-TW" altLang="en-US" sz="1400" dirty="0"/>
              <a:t> 通常會將該欄位從</a:t>
            </a:r>
            <a:r>
              <a:rPr lang="en-US" altLang="zh-TW" sz="1400" dirty="0"/>
              <a:t>columns</a:t>
            </a:r>
            <a:r>
              <a:rPr lang="zh-TW" altLang="en-US" sz="1400" dirty="0"/>
              <a:t>移除</a:t>
            </a:r>
            <a:r>
              <a:rPr lang="en-US" altLang="zh-TW" sz="1400" dirty="0"/>
              <a:t>,</a:t>
            </a:r>
            <a:r>
              <a:rPr lang="zh-TW" altLang="en-US" sz="1400" dirty="0"/>
              <a:t>也就是 </a:t>
            </a:r>
            <a:r>
              <a:rPr lang="en-US" altLang="zh-TW" sz="1400" dirty="0"/>
              <a:t>columns=("</a:t>
            </a:r>
            <a:r>
              <a:rPr lang="en-US" altLang="zh-TW" sz="1400" dirty="0" err="1"/>
              <a:t>std_id</a:t>
            </a:r>
            <a:r>
              <a:rPr lang="en-US" altLang="zh-TW" sz="1400" dirty="0"/>
              <a:t>", "</a:t>
            </a:r>
            <a:r>
              <a:rPr lang="en-US" altLang="zh-TW" sz="1400" dirty="0" err="1"/>
              <a:t>Std_Name</a:t>
            </a:r>
            <a:r>
              <a:rPr lang="en-US" altLang="zh-TW" sz="1400" dirty="0"/>
              <a:t>")</a:t>
            </a:r>
            <a:endParaRPr lang="zh-TW" altLang="en-US" sz="1400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993" y="5565085"/>
            <a:ext cx="3405783" cy="108419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540777" y="5784016"/>
            <a:ext cx="2084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zh-TW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欄列互換</a:t>
            </a:r>
            <a:endParaRPr lang="en-US" altLang="zh-TW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  <a:latin typeface="Consolas" panose="020B0609020204030204" pitchFamily="49" charset="0"/>
              </a:rPr>
              <a:t>myData.T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弧形箭號 (下彎) 16"/>
          <p:cNvSpPr/>
          <p:nvPr/>
        </p:nvSpPr>
        <p:spPr>
          <a:xfrm rot="8357638" flipV="1">
            <a:off x="4045666" y="4623211"/>
            <a:ext cx="1431082" cy="473283"/>
          </a:xfrm>
          <a:prstGeom prst="curvedDownArrow">
            <a:avLst>
              <a:gd name="adj1" fmla="val 25000"/>
              <a:gd name="adj2" fmla="val 5271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63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053" y="1161368"/>
            <a:ext cx="3571875" cy="50006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11217" y="1030190"/>
            <a:ext cx="7133191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myDict</a:t>
            </a:r>
            <a:r>
              <a:rPr lang="en-US" altLang="zh-TW" sz="1400" dirty="0">
                <a:latin typeface="Consolas" panose="020B0609020204030204" pitchFamily="49" charset="0"/>
              </a:rPr>
              <a:t> = { "</a:t>
            </a:r>
            <a:r>
              <a:rPr lang="en-US" altLang="zh-TW" sz="1400" dirty="0" err="1">
                <a:latin typeface="Consolas" panose="020B0609020204030204" pitchFamily="49" charset="0"/>
              </a:rPr>
              <a:t>Std_Id</a:t>
            </a:r>
            <a:r>
              <a:rPr lang="en-US" altLang="zh-TW" sz="1400" dirty="0">
                <a:latin typeface="Consolas" panose="020B0609020204030204" pitchFamily="49" charset="0"/>
              </a:rPr>
              <a:t>": </a:t>
            </a:r>
            <a:r>
              <a:rPr lang="zh-TW" altLang="en-US" sz="1400" dirty="0">
                <a:latin typeface="Consolas" panose="020B0609020204030204" pitchFamily="49" charset="0"/>
              </a:rPr>
              <a:t>  </a:t>
            </a:r>
            <a:r>
              <a:rPr lang="en-US" altLang="zh-TW" sz="1400" dirty="0">
                <a:latin typeface="Consolas" panose="020B0609020204030204" pitchFamily="49" charset="0"/>
              </a:rPr>
              <a:t>["99001", "99002", "99003"],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Consolas" panose="020B0609020204030204" pitchFamily="49" charset="0"/>
              </a:rPr>
              <a:t>           </a:t>
            </a:r>
            <a:r>
              <a:rPr lang="en-US" altLang="zh-TW" sz="1400" dirty="0"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latin typeface="Consolas" panose="020B0609020204030204" pitchFamily="49" charset="0"/>
              </a:rPr>
              <a:t>Std_Name</a:t>
            </a:r>
            <a:r>
              <a:rPr lang="en-US" altLang="zh-TW" sz="1400" dirty="0">
                <a:latin typeface="Consolas" panose="020B0609020204030204" pitchFamily="49" charset="0"/>
              </a:rPr>
              <a:t>": ["</a:t>
            </a:r>
            <a:r>
              <a:rPr lang="en-US" altLang="zh-TW" sz="1400" dirty="0" err="1">
                <a:latin typeface="Consolas" panose="020B0609020204030204" pitchFamily="49" charset="0"/>
              </a:rPr>
              <a:t>Andrew","William</a:t>
            </a:r>
            <a:r>
              <a:rPr lang="en-US" altLang="zh-TW" sz="1400" dirty="0">
                <a:latin typeface="Consolas" panose="020B0609020204030204" pitchFamily="49" charset="0"/>
              </a:rPr>
              <a:t>", "Clark"],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Consolas" panose="020B0609020204030204" pitchFamily="49" charset="0"/>
              </a:rPr>
              <a:t>           </a:t>
            </a:r>
            <a:r>
              <a:rPr lang="en-US" altLang="zh-TW" sz="1400" dirty="0"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latin typeface="Consolas" panose="020B0609020204030204" pitchFamily="49" charset="0"/>
              </a:rPr>
              <a:t>Rcd</a:t>
            </a:r>
            <a:r>
              <a:rPr lang="en-US" altLang="zh-TW" sz="1400" dirty="0">
                <a:latin typeface="Consolas" panose="020B0609020204030204" pitchFamily="49" charset="0"/>
              </a:rPr>
              <a:t>": </a:t>
            </a:r>
            <a:r>
              <a:rPr lang="zh-TW" altLang="en-US" sz="1400" dirty="0">
                <a:latin typeface="Consolas" panose="020B0609020204030204" pitchFamily="49" charset="0"/>
              </a:rPr>
              <a:t>     </a:t>
            </a:r>
            <a:r>
              <a:rPr lang="en-US" altLang="zh-TW" sz="1400" dirty="0">
                <a:latin typeface="Consolas" panose="020B0609020204030204" pitchFamily="49" charset="0"/>
              </a:rPr>
              <a:t>[90,80,70]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idxList</a:t>
            </a:r>
            <a:r>
              <a:rPr lang="en-US" altLang="zh-TW" sz="1400" dirty="0">
                <a:latin typeface="Consolas" panose="020B0609020204030204" pitchFamily="49" charset="0"/>
              </a:rPr>
              <a:t> = ["I", "II","III"]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myData</a:t>
            </a:r>
            <a:r>
              <a:rPr lang="en-US" altLang="zh-TW" sz="1400" dirty="0">
                <a:latin typeface="Consolas" panose="020B0609020204030204" pitchFamily="49" charset="0"/>
              </a:rPr>
              <a:t> = </a:t>
            </a:r>
            <a:r>
              <a:rPr lang="en-US" altLang="zh-TW" sz="1400" dirty="0" err="1">
                <a:latin typeface="Consolas" panose="020B0609020204030204" pitchFamily="49" charset="0"/>
              </a:rPr>
              <a:t>pd.DataFrame</a:t>
            </a:r>
            <a:r>
              <a:rPr lang="en-US" altLang="zh-TW" sz="1400" dirty="0"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</a:rPr>
              <a:t>myDict</a:t>
            </a:r>
            <a:r>
              <a:rPr lang="en-US" altLang="zh-TW" sz="1400" dirty="0">
                <a:latin typeface="Consolas" panose="020B0609020204030204" pitchFamily="49" charset="0"/>
              </a:rPr>
              <a:t>, columns=("</a:t>
            </a:r>
            <a:r>
              <a:rPr lang="en-US" altLang="zh-TW" sz="1400" dirty="0" err="1">
                <a:latin typeface="Consolas" panose="020B0609020204030204" pitchFamily="49" charset="0"/>
              </a:rPr>
              <a:t>Std_Id</a:t>
            </a:r>
            <a:r>
              <a:rPr lang="en-US" altLang="zh-TW" sz="1400" dirty="0">
                <a:latin typeface="Consolas" panose="020B0609020204030204" pitchFamily="49" charset="0"/>
              </a:rPr>
              <a:t>", "</a:t>
            </a:r>
            <a:r>
              <a:rPr lang="en-US" altLang="zh-TW" sz="1400" dirty="0" err="1">
                <a:latin typeface="Consolas" panose="020B0609020204030204" pitchFamily="49" charset="0"/>
              </a:rPr>
              <a:t>Std_Name</a:t>
            </a:r>
            <a:r>
              <a:rPr lang="en-US" altLang="zh-TW" sz="1400" dirty="0">
                <a:latin typeface="Consolas" panose="020B0609020204030204" pitchFamily="49" charset="0"/>
              </a:rPr>
              <a:t>"), index=</a:t>
            </a:r>
            <a:r>
              <a:rPr lang="en-US" altLang="zh-TW" sz="1400" dirty="0" err="1">
                <a:latin typeface="Consolas" panose="020B0609020204030204" pitchFamily="49" charset="0"/>
              </a:rPr>
              <a:t>myDict</a:t>
            </a:r>
            <a:r>
              <a:rPr lang="en-US" altLang="zh-TW" sz="1400" dirty="0">
                <a:latin typeface="Consolas" panose="020B0609020204030204" pitchFamily="49" charset="0"/>
              </a:rPr>
              <a:t>["</a:t>
            </a:r>
            <a:r>
              <a:rPr lang="en-US" altLang="zh-TW" sz="1400" dirty="0" err="1">
                <a:latin typeface="Consolas" panose="020B0609020204030204" pitchFamily="49" charset="0"/>
              </a:rPr>
              <a:t>Rcd</a:t>
            </a:r>
            <a:r>
              <a:rPr lang="en-US" altLang="zh-TW" sz="1400" dirty="0">
                <a:latin typeface="Consolas" panose="020B0609020204030204" pitchFamily="49" charset="0"/>
              </a:rPr>
              <a:t>"])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print("------</a:t>
            </a:r>
            <a:r>
              <a:rPr lang="en-US" altLang="zh-TW" sz="1400" dirty="0" err="1">
                <a:latin typeface="Consolas" panose="020B0609020204030204" pitchFamily="49" charset="0"/>
              </a:rPr>
              <a:t>myData</a:t>
            </a:r>
            <a:r>
              <a:rPr lang="en-US" altLang="zh-TW" sz="1400" dirty="0">
                <a:latin typeface="Consolas" panose="020B0609020204030204" pitchFamily="49" charset="0"/>
              </a:rPr>
              <a:t>:------")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print(</a:t>
            </a:r>
            <a:r>
              <a:rPr lang="en-US" altLang="zh-TW" sz="1400" dirty="0" err="1">
                <a:latin typeface="Consolas" panose="020B0609020204030204" pitchFamily="49" charset="0"/>
              </a:rPr>
              <a:t>myData</a:t>
            </a:r>
            <a:r>
              <a:rPr lang="en-US" altLang="zh-TW" sz="1400" dirty="0"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print("------index------");print(</a:t>
            </a:r>
            <a:r>
              <a:rPr lang="en-US" altLang="zh-TW" sz="1400" dirty="0" err="1">
                <a:latin typeface="Consolas" panose="020B0609020204030204" pitchFamily="49" charset="0"/>
              </a:rPr>
              <a:t>myData.</a:t>
            </a:r>
            <a:r>
              <a:rPr lang="en-US" altLang="zh-TW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index</a:t>
            </a:r>
            <a:r>
              <a:rPr lang="en-US" altLang="zh-TW" sz="1400" dirty="0">
                <a:latin typeface="Consolas" panose="020B0609020204030204" pitchFamily="49" charset="0"/>
              </a:rPr>
              <a:t>); </a:t>
            </a:r>
            <a:r>
              <a:rPr lang="en-US" altLang="zh-TW" sz="1400" dirty="0">
                <a:solidFill>
                  <a:srgbClr val="3366FF"/>
                </a:solidFill>
                <a:latin typeface="Consolas" panose="020B0609020204030204" pitchFamily="49" charset="0"/>
              </a:rPr>
              <a:t>#index list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print("------columns------");print(</a:t>
            </a:r>
            <a:r>
              <a:rPr lang="en-US" altLang="zh-TW" sz="1400" dirty="0" err="1">
                <a:latin typeface="Consolas" panose="020B0609020204030204" pitchFamily="49" charset="0"/>
              </a:rPr>
              <a:t>myData.</a:t>
            </a:r>
            <a:r>
              <a:rPr lang="en-US" altLang="zh-TW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columns</a:t>
            </a:r>
            <a:r>
              <a:rPr lang="en-US" altLang="zh-TW" sz="1400" dirty="0">
                <a:latin typeface="Consolas" panose="020B0609020204030204" pitchFamily="49" charset="0"/>
              </a:rPr>
              <a:t>); </a:t>
            </a:r>
            <a:r>
              <a:rPr lang="en-US" altLang="zh-TW" sz="1400" dirty="0">
                <a:solidFill>
                  <a:srgbClr val="3366FF"/>
                </a:solidFill>
                <a:latin typeface="Consolas" panose="020B0609020204030204" pitchFamily="49" charset="0"/>
              </a:rPr>
              <a:t>#columns list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print("------values------");print(</a:t>
            </a:r>
            <a:r>
              <a:rPr lang="en-US" altLang="zh-TW" sz="1400" dirty="0" err="1">
                <a:latin typeface="Consolas" panose="020B0609020204030204" pitchFamily="49" charset="0"/>
              </a:rPr>
              <a:t>myData.</a:t>
            </a:r>
            <a:r>
              <a:rPr lang="en-US" altLang="zh-TW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zh-TW" sz="1400" dirty="0">
                <a:latin typeface="Consolas" panose="020B0609020204030204" pitchFamily="49" charset="0"/>
              </a:rPr>
              <a:t>); </a:t>
            </a:r>
            <a:r>
              <a:rPr lang="en-US" altLang="zh-TW" sz="1400" dirty="0">
                <a:solidFill>
                  <a:srgbClr val="3366FF"/>
                </a:solidFill>
                <a:latin typeface="Consolas" panose="020B0609020204030204" pitchFamily="49" charset="0"/>
              </a:rPr>
              <a:t>#values list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print("------head()------");print(</a:t>
            </a:r>
            <a:r>
              <a:rPr lang="en-US" altLang="zh-TW" sz="1400" dirty="0" err="1">
                <a:latin typeface="Consolas" panose="020B0609020204030204" pitchFamily="49" charset="0"/>
              </a:rPr>
              <a:t>myData.</a:t>
            </a:r>
            <a:r>
              <a:rPr lang="en-US" altLang="zh-TW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head</a:t>
            </a:r>
            <a:r>
              <a:rPr lang="en-US" altLang="zh-TW" sz="1400" dirty="0">
                <a:latin typeface="Consolas" panose="020B0609020204030204" pitchFamily="49" charset="0"/>
              </a:rPr>
              <a:t>()); </a:t>
            </a:r>
            <a:r>
              <a:rPr lang="en-US" altLang="zh-TW" sz="1400" dirty="0">
                <a:solidFill>
                  <a:srgbClr val="3366FF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1400" dirty="0">
                <a:solidFill>
                  <a:srgbClr val="3366FF"/>
                </a:solidFill>
                <a:latin typeface="Consolas" panose="020B0609020204030204" pitchFamily="49" charset="0"/>
              </a:rPr>
              <a:t>前</a:t>
            </a:r>
            <a:r>
              <a:rPr lang="en-US" altLang="zh-TW" sz="1400" dirty="0">
                <a:solidFill>
                  <a:srgbClr val="3366FF"/>
                </a:solidFill>
                <a:latin typeface="Consolas" panose="020B0609020204030204" pitchFamily="49" charset="0"/>
              </a:rPr>
              <a:t>5</a:t>
            </a:r>
            <a:r>
              <a:rPr lang="zh-TW" altLang="en-US" sz="1400" dirty="0">
                <a:solidFill>
                  <a:srgbClr val="3366FF"/>
                </a:solidFill>
                <a:latin typeface="Consolas" panose="020B0609020204030204" pitchFamily="49" charset="0"/>
              </a:rPr>
              <a:t>筆</a:t>
            </a:r>
            <a:endParaRPr lang="en-US" altLang="zh-TW" sz="1400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print("------head(2)------");print(</a:t>
            </a:r>
            <a:r>
              <a:rPr lang="en-US" altLang="zh-TW" sz="1400" dirty="0" err="1">
                <a:latin typeface="Consolas" panose="020B0609020204030204" pitchFamily="49" charset="0"/>
              </a:rPr>
              <a:t>myData.head</a:t>
            </a:r>
            <a:r>
              <a:rPr lang="en-US" altLang="zh-TW" sz="1400" dirty="0">
                <a:latin typeface="Consolas" panose="020B0609020204030204" pitchFamily="49" charset="0"/>
              </a:rPr>
              <a:t>(2)); </a:t>
            </a:r>
            <a:r>
              <a:rPr lang="en-US" altLang="zh-TW" sz="1400" dirty="0">
                <a:solidFill>
                  <a:srgbClr val="3366FF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1400" dirty="0">
                <a:solidFill>
                  <a:srgbClr val="3366FF"/>
                </a:solidFill>
                <a:latin typeface="Consolas" panose="020B0609020204030204" pitchFamily="49" charset="0"/>
              </a:rPr>
              <a:t>前</a:t>
            </a:r>
            <a:r>
              <a:rPr lang="en-US" altLang="zh-TW" sz="1400" dirty="0">
                <a:solidFill>
                  <a:srgbClr val="3366FF"/>
                </a:solidFill>
                <a:latin typeface="Consolas" panose="020B0609020204030204" pitchFamily="49" charset="0"/>
              </a:rPr>
              <a:t>2</a:t>
            </a:r>
            <a:r>
              <a:rPr lang="zh-TW" altLang="en-US" sz="1400" dirty="0">
                <a:solidFill>
                  <a:srgbClr val="3366FF"/>
                </a:solidFill>
                <a:latin typeface="Consolas" panose="020B0609020204030204" pitchFamily="49" charset="0"/>
              </a:rPr>
              <a:t>筆</a:t>
            </a:r>
            <a:endParaRPr lang="en-US" altLang="zh-TW" sz="1400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print("------tail(2)------");print(</a:t>
            </a:r>
            <a:r>
              <a:rPr lang="en-US" altLang="zh-TW" sz="1400" dirty="0" err="1">
                <a:latin typeface="Consolas" panose="020B0609020204030204" pitchFamily="49" charset="0"/>
              </a:rPr>
              <a:t>myData.</a:t>
            </a:r>
            <a:r>
              <a:rPr lang="en-US" altLang="zh-TW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tail</a:t>
            </a:r>
            <a:r>
              <a:rPr lang="en-US" altLang="zh-TW" sz="1400" dirty="0">
                <a:latin typeface="Consolas" panose="020B0609020204030204" pitchFamily="49" charset="0"/>
              </a:rPr>
              <a:t>(2)); </a:t>
            </a:r>
            <a:r>
              <a:rPr lang="en-US" altLang="zh-TW" sz="1400" dirty="0">
                <a:solidFill>
                  <a:srgbClr val="3366FF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1400" dirty="0">
                <a:solidFill>
                  <a:srgbClr val="3366FF"/>
                </a:solidFill>
                <a:latin typeface="Consolas" panose="020B0609020204030204" pitchFamily="49" charset="0"/>
              </a:rPr>
              <a:t>最後</a:t>
            </a:r>
            <a:r>
              <a:rPr lang="en-US" altLang="zh-TW" sz="1400" dirty="0">
                <a:solidFill>
                  <a:srgbClr val="3366FF"/>
                </a:solidFill>
                <a:latin typeface="Consolas" panose="020B0609020204030204" pitchFamily="49" charset="0"/>
              </a:rPr>
              <a:t>2</a:t>
            </a:r>
            <a:r>
              <a:rPr lang="zh-TW" altLang="en-US" sz="1400" dirty="0">
                <a:solidFill>
                  <a:srgbClr val="3366FF"/>
                </a:solidFill>
                <a:latin typeface="Consolas" panose="020B0609020204030204" pitchFamily="49" charset="0"/>
              </a:rPr>
              <a:t>筆</a:t>
            </a:r>
            <a:endParaRPr lang="en-US" altLang="zh-TW" sz="1400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print("------")</a:t>
            </a:r>
            <a:endParaRPr lang="en-US" altLang="zh-TW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25894" y="86432"/>
            <a:ext cx="8412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DataFrame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 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  </a:t>
            </a:r>
            <a:r>
              <a:rPr lang="en-US" altLang="zh-TW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TW" sz="2000" dirty="0">
                <a:solidFill>
                  <a:srgbClr val="3366FF"/>
                </a:solidFill>
              </a:rPr>
              <a:t>index, .columns, .values, .head(), .tail()</a:t>
            </a:r>
            <a:endParaRPr lang="zh-TW" altLang="en-US" sz="20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65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25894" y="86432"/>
            <a:ext cx="8412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DataFrame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 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  </a:t>
            </a:r>
            <a:r>
              <a:rPr lang="en-US" altLang="zh-TW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TW" sz="2000" dirty="0">
                <a:solidFill>
                  <a:srgbClr val="3366FF"/>
                </a:solidFill>
              </a:rPr>
              <a:t>index, .columns, .values, .head(), .tail()</a:t>
            </a:r>
            <a:endParaRPr lang="zh-TW" altLang="en-US" sz="2000" dirty="0">
              <a:solidFill>
                <a:srgbClr val="3366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4496" y="1151717"/>
            <a:ext cx="6096000" cy="23544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print("------length:------"); print(</a:t>
            </a:r>
            <a:r>
              <a:rPr lang="en-US" altLang="zh-TW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1400" dirty="0"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</a:rPr>
              <a:t>myData</a:t>
            </a:r>
            <a:r>
              <a:rPr lang="en-US" altLang="zh-TW" sz="1400" dirty="0"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print("------shape:------"); print(</a:t>
            </a:r>
            <a:r>
              <a:rPr lang="en-US" altLang="zh-TW" sz="1400" dirty="0" err="1">
                <a:latin typeface="Consolas" panose="020B0609020204030204" pitchFamily="49" charset="0"/>
              </a:rPr>
              <a:t>myData.</a:t>
            </a:r>
            <a:r>
              <a:rPr lang="en-US" altLang="zh-TW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shape</a:t>
            </a:r>
            <a:r>
              <a:rPr lang="en-US" altLang="zh-TW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print("------info:------"); print(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myData.info</a:t>
            </a:r>
            <a:r>
              <a:rPr lang="en-US" altLang="zh-TW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print("------myData.info:------"); 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myData.info</a:t>
            </a:r>
            <a:r>
              <a:rPr lang="en-US" altLang="zh-TW" sz="14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print("------visit each record 1:------")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for </a:t>
            </a:r>
            <a:r>
              <a:rPr lang="en-US" altLang="zh-TW" sz="1400" dirty="0" err="1">
                <a:latin typeface="Consolas" panose="020B0609020204030204" pitchFamily="49" charset="0"/>
              </a:rPr>
              <a:t>idx</a:t>
            </a:r>
            <a:r>
              <a:rPr lang="en-US" altLang="zh-TW" sz="1400" dirty="0">
                <a:latin typeface="Consolas" panose="020B0609020204030204" pitchFamily="49" charset="0"/>
              </a:rPr>
              <a:t>, row in </a:t>
            </a:r>
            <a:r>
              <a:rPr lang="en-US" altLang="zh-TW" sz="1400" dirty="0" err="1">
                <a:latin typeface="Consolas" panose="020B0609020204030204" pitchFamily="49" charset="0"/>
              </a:rPr>
              <a:t>myData</a:t>
            </a:r>
            <a:r>
              <a:rPr lang="en-US" altLang="zh-TW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.iterrows</a:t>
            </a:r>
            <a:r>
              <a:rPr lang="en-US" altLang="zh-TW" sz="1400" dirty="0">
                <a:latin typeface="Consolas" panose="020B0609020204030204" pitchFamily="49" charset="0"/>
              </a:rPr>
              <a:t>():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    print("item:", </a:t>
            </a:r>
            <a:r>
              <a:rPr lang="en-US" altLang="zh-TW" sz="1400" dirty="0" err="1">
                <a:latin typeface="Consolas" panose="020B0609020204030204" pitchFamily="49" charset="0"/>
              </a:rPr>
              <a:t>idx</a:t>
            </a:r>
            <a:r>
              <a:rPr lang="en-US" altLang="zh-TW" sz="1400" dirty="0">
                <a:latin typeface="Consolas" panose="020B0609020204030204" pitchFamily="49" charset="0"/>
              </a:rPr>
              <a:t>, 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row</a:t>
            </a:r>
            <a:r>
              <a:rPr lang="en-US" altLang="zh-TW" sz="1400" dirty="0">
                <a:latin typeface="Consolas" panose="020B0609020204030204" pitchFamily="49" charset="0"/>
              </a:rPr>
              <a:t>["</a:t>
            </a:r>
            <a:r>
              <a:rPr lang="en-US" altLang="zh-TW" sz="1400" dirty="0" err="1">
                <a:latin typeface="Consolas" panose="020B0609020204030204" pitchFamily="49" charset="0"/>
              </a:rPr>
              <a:t>Std_Id</a:t>
            </a:r>
            <a:r>
              <a:rPr lang="en-US" altLang="zh-TW" sz="1400" dirty="0">
                <a:latin typeface="Consolas" panose="020B0609020204030204" pitchFamily="49" charset="0"/>
              </a:rPr>
              <a:t>"], row["</a:t>
            </a:r>
            <a:r>
              <a:rPr lang="en-US" altLang="zh-TW" sz="1400" dirty="0" err="1">
                <a:latin typeface="Consolas" panose="020B0609020204030204" pitchFamily="49" charset="0"/>
              </a:rPr>
              <a:t>Std_Name</a:t>
            </a:r>
            <a:r>
              <a:rPr lang="en-US" altLang="zh-TW" sz="1400" dirty="0">
                <a:latin typeface="Consolas" panose="020B0609020204030204" pitchFamily="49" charset="0"/>
              </a:rPr>
              <a:t>"])</a:t>
            </a:r>
            <a:endParaRPr lang="en-US" altLang="zh-TW" sz="14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072" y="1151717"/>
            <a:ext cx="38957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9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76198" y="595312"/>
            <a:ext cx="8441635" cy="61990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myDict</a:t>
            </a:r>
            <a:r>
              <a:rPr lang="en-US" altLang="zh-TW" sz="1400" dirty="0">
                <a:latin typeface="Consolas" panose="020B0609020204030204" pitchFamily="49" charset="0"/>
              </a:rPr>
              <a:t> = { "</a:t>
            </a:r>
            <a:r>
              <a:rPr lang="en-US" altLang="zh-TW" sz="1400" dirty="0" err="1">
                <a:latin typeface="Consolas" panose="020B0609020204030204" pitchFamily="49" charset="0"/>
              </a:rPr>
              <a:t>Std_Id</a:t>
            </a:r>
            <a:r>
              <a:rPr lang="en-US" altLang="zh-TW" sz="1400" dirty="0">
                <a:latin typeface="Consolas" panose="020B0609020204030204" pitchFamily="49" charset="0"/>
              </a:rPr>
              <a:t>":   ["99001", "99002", "99003", "99004", "99005"],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           "</a:t>
            </a:r>
            <a:r>
              <a:rPr lang="en-US" altLang="zh-TW" sz="1400" dirty="0" err="1">
                <a:latin typeface="Consolas" panose="020B0609020204030204" pitchFamily="49" charset="0"/>
              </a:rPr>
              <a:t>Std_Name</a:t>
            </a:r>
            <a:r>
              <a:rPr lang="en-US" altLang="zh-TW" sz="1400" dirty="0">
                <a:latin typeface="Consolas" panose="020B0609020204030204" pitchFamily="49" charset="0"/>
              </a:rPr>
              <a:t>": ["</a:t>
            </a:r>
            <a:r>
              <a:rPr lang="en-US" altLang="zh-TW" sz="1400" dirty="0" err="1">
                <a:latin typeface="Consolas" panose="020B0609020204030204" pitchFamily="49" charset="0"/>
              </a:rPr>
              <a:t>Andrew","William</a:t>
            </a:r>
            <a:r>
              <a:rPr lang="en-US" altLang="zh-TW" sz="1400" dirty="0">
                <a:latin typeface="Consolas" panose="020B0609020204030204" pitchFamily="49" charset="0"/>
              </a:rPr>
              <a:t>", "Clark", "Hellen", "</a:t>
            </a:r>
            <a:r>
              <a:rPr lang="en-US" altLang="zh-TW" sz="1400" dirty="0" err="1">
                <a:latin typeface="Consolas" panose="020B0609020204030204" pitchFamily="49" charset="0"/>
              </a:rPr>
              <a:t>Zex</a:t>
            </a:r>
            <a:r>
              <a:rPr lang="en-US" altLang="zh-TW" sz="1400" dirty="0">
                <a:latin typeface="Consolas" panose="020B0609020204030204" pitchFamily="49" charset="0"/>
              </a:rPr>
              <a:t>"],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            "</a:t>
            </a:r>
            <a:r>
              <a:rPr lang="en-US" altLang="zh-TW" sz="1400" dirty="0" err="1">
                <a:latin typeface="Consolas" panose="020B0609020204030204" pitchFamily="49" charset="0"/>
              </a:rPr>
              <a:t>Rcd</a:t>
            </a:r>
            <a:r>
              <a:rPr lang="en-US" altLang="zh-TW" sz="1400" dirty="0">
                <a:latin typeface="Consolas" panose="020B0609020204030204" pitchFamily="49" charset="0"/>
              </a:rPr>
              <a:t>":     [90,80,70, 100, 60],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            "Sex":     ["F", "F", "M", "M", "F"]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myData</a:t>
            </a:r>
            <a:r>
              <a:rPr lang="en-US" altLang="zh-TW" sz="1400" dirty="0">
                <a:latin typeface="Consolas" panose="020B0609020204030204" pitchFamily="49" charset="0"/>
              </a:rPr>
              <a:t> = </a:t>
            </a:r>
            <a:r>
              <a:rPr lang="en-US" altLang="zh-TW" sz="1400" dirty="0" err="1">
                <a:latin typeface="Consolas" panose="020B0609020204030204" pitchFamily="49" charset="0"/>
              </a:rPr>
              <a:t>pd.DataFrame</a:t>
            </a:r>
            <a:r>
              <a:rPr lang="en-US" altLang="zh-TW" sz="1400" dirty="0"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</a:rPr>
              <a:t>myDict</a:t>
            </a:r>
            <a:r>
              <a:rPr lang="en-US" altLang="zh-TW" sz="1400" dirty="0">
                <a:latin typeface="Consolas" panose="020B0609020204030204" pitchFamily="49" charset="0"/>
              </a:rPr>
              <a:t>, columns=("</a:t>
            </a:r>
            <a:r>
              <a:rPr lang="en-US" altLang="zh-TW" sz="1400" dirty="0" err="1">
                <a:latin typeface="Consolas" panose="020B0609020204030204" pitchFamily="49" charset="0"/>
              </a:rPr>
              <a:t>Std_Id</a:t>
            </a:r>
            <a:r>
              <a:rPr lang="en-US" altLang="zh-TW" sz="1400" dirty="0">
                <a:latin typeface="Consolas" panose="020B0609020204030204" pitchFamily="49" charset="0"/>
              </a:rPr>
              <a:t>", "</a:t>
            </a:r>
            <a:r>
              <a:rPr lang="en-US" altLang="zh-TW" sz="1400" dirty="0" err="1">
                <a:latin typeface="Consolas" panose="020B0609020204030204" pitchFamily="49" charset="0"/>
              </a:rPr>
              <a:t>Std_Name</a:t>
            </a:r>
            <a:r>
              <a:rPr lang="en-US" altLang="zh-TW" sz="1400" dirty="0">
                <a:latin typeface="Consolas" panose="020B0609020204030204" pitchFamily="49" charset="0"/>
              </a:rPr>
              <a:t>", "Sex", "</a:t>
            </a:r>
            <a:r>
              <a:rPr lang="en-US" altLang="zh-TW" sz="1400" dirty="0" err="1">
                <a:latin typeface="Consolas" panose="020B0609020204030204" pitchFamily="49" charset="0"/>
              </a:rPr>
              <a:t>Rcd</a:t>
            </a:r>
            <a:r>
              <a:rPr lang="en-US" altLang="zh-TW" sz="1400" dirty="0">
                <a:latin typeface="Consolas" panose="020B0609020204030204" pitchFamily="49" charset="0"/>
              </a:rPr>
              <a:t>"), index=</a:t>
            </a:r>
            <a:r>
              <a:rPr lang="en-US" altLang="zh-TW" sz="1400" dirty="0" err="1">
                <a:latin typeface="Consolas" panose="020B0609020204030204" pitchFamily="49" charset="0"/>
              </a:rPr>
              <a:t>myDict</a:t>
            </a:r>
            <a:r>
              <a:rPr lang="en-US" altLang="zh-TW" sz="1400" dirty="0">
                <a:latin typeface="Consolas" panose="020B0609020204030204" pitchFamily="49" charset="0"/>
              </a:rPr>
              <a:t>["</a:t>
            </a:r>
            <a:r>
              <a:rPr lang="en-US" altLang="zh-TW" sz="1400" dirty="0" err="1">
                <a:latin typeface="Consolas" panose="020B0609020204030204" pitchFamily="49" charset="0"/>
              </a:rPr>
              <a:t>Std_Id</a:t>
            </a:r>
            <a:r>
              <a:rPr lang="en-US" altLang="zh-TW" sz="1400" dirty="0">
                <a:latin typeface="Consolas" panose="020B0609020204030204" pitchFamily="49" charset="0"/>
              </a:rPr>
              <a:t>"])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print("------</a:t>
            </a:r>
            <a:r>
              <a:rPr lang="en-US" altLang="zh-TW" sz="1400" dirty="0" err="1">
                <a:latin typeface="Consolas" panose="020B0609020204030204" pitchFamily="49" charset="0"/>
              </a:rPr>
              <a:t>myData</a:t>
            </a:r>
            <a:r>
              <a:rPr lang="en-US" altLang="zh-TW" sz="1400" dirty="0">
                <a:latin typeface="Consolas" panose="020B0609020204030204" pitchFamily="49" charset="0"/>
              </a:rPr>
              <a:t>:------");print(</a:t>
            </a:r>
            <a:r>
              <a:rPr lang="en-US" altLang="zh-TW" sz="1400" dirty="0" err="1">
                <a:latin typeface="Consolas" panose="020B0609020204030204" pitchFamily="49" charset="0"/>
              </a:rPr>
              <a:t>myData</a:t>
            </a:r>
            <a:r>
              <a:rPr lang="en-US" altLang="zh-TW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print("------set index------");myData1 = </a:t>
            </a:r>
            <a:r>
              <a:rPr lang="en-US" altLang="zh-TW" sz="1400" dirty="0" err="1">
                <a:latin typeface="Consolas" panose="020B0609020204030204" pitchFamily="49" charset="0"/>
              </a:rPr>
              <a:t>myData</a:t>
            </a:r>
            <a:r>
              <a:rPr lang="en-US" altLang="zh-TW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.set_index</a:t>
            </a:r>
            <a:r>
              <a:rPr lang="en-US" altLang="zh-TW" sz="1400" dirty="0">
                <a:latin typeface="Consolas" panose="020B0609020204030204" pitchFamily="49" charset="0"/>
              </a:rPr>
              <a:t>("Sex")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#myData2 = myData1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.reset_index</a:t>
            </a:r>
            <a:r>
              <a:rPr lang="en-US" altLang="zh-TW" sz="14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print(myData1.head())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print("++++++++++++++++")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myData1 = </a:t>
            </a:r>
            <a:r>
              <a:rPr lang="en-US" altLang="zh-TW" sz="1400" dirty="0" err="1"/>
              <a:t>myData.set_index</a:t>
            </a:r>
            <a:r>
              <a:rPr lang="en-US" altLang="zh-TW" sz="1400" dirty="0"/>
              <a:t>("Sex")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myData1.</a:t>
            </a:r>
            <a:r>
              <a:rPr lang="en-US" altLang="zh-TW" sz="1400" dirty="0">
                <a:solidFill>
                  <a:srgbClr val="FF0000"/>
                </a:solidFill>
              </a:rPr>
              <a:t>sort_index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rgbClr val="FF0000"/>
                </a:solidFill>
              </a:rPr>
              <a:t>ascending</a:t>
            </a:r>
            <a:r>
              <a:rPr lang="en-US" altLang="zh-TW" sz="1400" dirty="0"/>
              <a:t>=True, </a:t>
            </a:r>
            <a:r>
              <a:rPr lang="en-US" altLang="zh-TW" sz="1400" dirty="0" err="1"/>
              <a:t>inplace</a:t>
            </a:r>
            <a:r>
              <a:rPr lang="en-US" altLang="zh-TW" sz="1400" dirty="0"/>
              <a:t>=True)</a:t>
            </a:r>
            <a:r>
              <a:rPr lang="zh-TW" altLang="en-US" sz="1400" dirty="0"/>
              <a:t> </a:t>
            </a:r>
            <a:r>
              <a:rPr lang="en-US" altLang="zh-TW" sz="1400" dirty="0"/>
              <a:t>#</a:t>
            </a:r>
            <a:r>
              <a:rPr lang="zh-TW" altLang="en-US" sz="1400" dirty="0"/>
              <a:t>先排</a:t>
            </a:r>
            <a:r>
              <a:rPr lang="en-US" altLang="zh-TW" sz="1400" dirty="0"/>
              <a:t>Sex(</a:t>
            </a:r>
            <a:r>
              <a:rPr lang="zh-TW" altLang="en-US" sz="1400" dirty="0"/>
              <a:t>由小到大</a:t>
            </a:r>
            <a:r>
              <a:rPr lang="en-US" altLang="zh-TW" sz="1400" dirty="0"/>
              <a:t>, ascending=True)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print(myData1.head())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print("++++++++++++++++")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myData1 = </a:t>
            </a:r>
            <a:r>
              <a:rPr lang="en-US" altLang="zh-TW" sz="1400" dirty="0" err="1"/>
              <a:t>myData</a:t>
            </a:r>
            <a:r>
              <a:rPr lang="en-US" altLang="zh-TW" sz="1400" dirty="0" err="1">
                <a:solidFill>
                  <a:srgbClr val="FF0000"/>
                </a:solidFill>
              </a:rPr>
              <a:t>.set_index</a:t>
            </a:r>
            <a:r>
              <a:rPr lang="en-US" altLang="zh-TW" sz="1400" dirty="0"/>
              <a:t>("Sex","</a:t>
            </a:r>
            <a:r>
              <a:rPr lang="en-US" altLang="zh-TW" sz="1400" dirty="0" err="1"/>
              <a:t>Std_Id</a:t>
            </a:r>
            <a:r>
              <a:rPr lang="en-US" altLang="zh-TW" sz="1400" dirty="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myData1.sort_index(ascending=False, </a:t>
            </a:r>
            <a:r>
              <a:rPr lang="en-US" altLang="zh-TW" sz="1400" dirty="0" err="1"/>
              <a:t>inplace</a:t>
            </a:r>
            <a:r>
              <a:rPr lang="en-US" altLang="zh-TW" sz="1400" dirty="0"/>
              <a:t>=True) </a:t>
            </a:r>
            <a:r>
              <a:rPr lang="en-US" altLang="zh-TW" sz="1400" b="1" dirty="0">
                <a:solidFill>
                  <a:srgbClr val="00B050"/>
                </a:solidFill>
              </a:rPr>
              <a:t>#</a:t>
            </a:r>
            <a:r>
              <a:rPr lang="zh-TW" altLang="en-US" sz="1400" b="1" dirty="0">
                <a:solidFill>
                  <a:srgbClr val="00B050"/>
                </a:solidFill>
              </a:rPr>
              <a:t>先排</a:t>
            </a:r>
            <a:r>
              <a:rPr lang="en-US" altLang="zh-TW" sz="1400" b="1" dirty="0">
                <a:solidFill>
                  <a:srgbClr val="00B050"/>
                </a:solidFill>
              </a:rPr>
              <a:t>Sex, </a:t>
            </a:r>
            <a:r>
              <a:rPr lang="zh-TW" altLang="en-US" sz="1400" b="1" dirty="0">
                <a:solidFill>
                  <a:srgbClr val="00B050"/>
                </a:solidFill>
              </a:rPr>
              <a:t>再排</a:t>
            </a:r>
            <a:r>
              <a:rPr lang="en-US" altLang="zh-TW" sz="1400" b="1" dirty="0" err="1">
                <a:solidFill>
                  <a:srgbClr val="00B050"/>
                </a:solidFill>
              </a:rPr>
              <a:t>Std_Id</a:t>
            </a:r>
            <a:r>
              <a:rPr lang="en-US" altLang="zh-TW" sz="1400" b="1" dirty="0">
                <a:solidFill>
                  <a:srgbClr val="00B050"/>
                </a:solidFill>
              </a:rPr>
              <a:t>(Sex</a:t>
            </a:r>
            <a:r>
              <a:rPr lang="zh-TW" altLang="en-US" sz="1400" b="1" dirty="0">
                <a:solidFill>
                  <a:srgbClr val="00B050"/>
                </a:solidFill>
              </a:rPr>
              <a:t>由大到小</a:t>
            </a:r>
            <a:r>
              <a:rPr lang="en-US" altLang="zh-TW" sz="1400" b="1" dirty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print(myData1.head())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869" y="595312"/>
            <a:ext cx="2457450" cy="566737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肘形接點 6"/>
          <p:cNvCxnSpPr/>
          <p:nvPr/>
        </p:nvCxnSpPr>
        <p:spPr>
          <a:xfrm>
            <a:off x="5565913" y="4492487"/>
            <a:ext cx="3717235" cy="10634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/>
          <p:nvPr/>
        </p:nvCxnSpPr>
        <p:spPr>
          <a:xfrm>
            <a:off x="6748670" y="3647661"/>
            <a:ext cx="2484782" cy="487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25894" y="86432"/>
            <a:ext cx="5535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DataFrame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 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 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sort_</a:t>
            </a:r>
            <a:r>
              <a:rPr lang="en-US" altLang="zh-TW" sz="2000" dirty="0" err="1">
                <a:solidFill>
                  <a:srgbClr val="FF0000"/>
                </a:solidFill>
              </a:rPr>
              <a:t>index</a:t>
            </a:r>
            <a:r>
              <a:rPr lang="en-US" altLang="zh-TW" sz="2000" dirty="0">
                <a:solidFill>
                  <a:srgbClr val="3366FF"/>
                </a:solidFill>
              </a:rPr>
              <a:t>, </a:t>
            </a:r>
            <a:endParaRPr lang="zh-TW" altLang="en-US" sz="2000" dirty="0">
              <a:solidFill>
                <a:srgbClr val="3366FF"/>
              </a:solidFill>
            </a:endParaRPr>
          </a:p>
        </p:txBody>
      </p:sp>
      <p:sp>
        <p:nvSpPr>
          <p:cNvPr id="11" name="矩形圖說文字 10"/>
          <p:cNvSpPr/>
          <p:nvPr/>
        </p:nvSpPr>
        <p:spPr>
          <a:xfrm>
            <a:off x="2725990" y="5292587"/>
            <a:ext cx="3376636" cy="372718"/>
          </a:xfrm>
          <a:prstGeom prst="wedgeRectCallout">
            <a:avLst>
              <a:gd name="adj1" fmla="val -37280"/>
              <a:gd name="adj2" fmla="val -96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sz="1400">
                <a:solidFill>
                  <a:schemeClr val="bg1"/>
                </a:solidFill>
              </a:rPr>
              <a:t>#inplace</a:t>
            </a:r>
            <a:r>
              <a:rPr lang="zh-TW" altLang="en-US" sz="1400">
                <a:solidFill>
                  <a:schemeClr val="bg1"/>
                </a:solidFill>
              </a:rPr>
              <a:t>表示將結果取代現有的</a:t>
            </a:r>
            <a:r>
              <a:rPr lang="en-US" altLang="zh-TW" sz="1400">
                <a:solidFill>
                  <a:schemeClr val="bg1"/>
                </a:solidFill>
              </a:rPr>
              <a:t>myData2</a:t>
            </a:r>
            <a:endParaRPr lang="en-US" altLang="zh-TW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55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68978" y="371926"/>
            <a:ext cx="7835286" cy="6232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import pandas as </a:t>
            </a:r>
            <a:r>
              <a:rPr lang="en-US" altLang="zh-TW" sz="1400" dirty="0" err="1">
                <a:latin typeface="Consolas" panose="020B0609020204030204" pitchFamily="49" charset="0"/>
              </a:rPr>
              <a:t>pd</a:t>
            </a:r>
            <a:endParaRPr lang="en-US" altLang="zh-TW" sz="1400" dirty="0"/>
          </a:p>
          <a:p>
            <a:pPr>
              <a:lnSpc>
                <a:spcPct val="150000"/>
              </a:lnSpc>
            </a:pPr>
            <a:r>
              <a:rPr lang="en-US" altLang="zh-TW" sz="1400" dirty="0" err="1"/>
              <a:t>myDict</a:t>
            </a:r>
            <a:r>
              <a:rPr lang="en-US" altLang="zh-TW" sz="1400" dirty="0"/>
              <a:t> = { "</a:t>
            </a:r>
            <a:r>
              <a:rPr lang="en-US" altLang="zh-TW" sz="1400" dirty="0" err="1"/>
              <a:t>Std_Id</a:t>
            </a:r>
            <a:r>
              <a:rPr lang="en-US" altLang="zh-TW" sz="1400" dirty="0"/>
              <a:t>": ["99001", "99002", "99003", "99004", "99005"], 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"</a:t>
            </a:r>
            <a:r>
              <a:rPr lang="en-US" altLang="zh-TW" sz="1400" dirty="0" err="1"/>
              <a:t>Std_Name</a:t>
            </a:r>
            <a:r>
              <a:rPr lang="en-US" altLang="zh-TW" sz="1400" dirty="0"/>
              <a:t>": ["</a:t>
            </a:r>
            <a:r>
              <a:rPr lang="en-US" altLang="zh-TW" sz="1400" dirty="0" err="1"/>
              <a:t>Andrew","William</a:t>
            </a:r>
            <a:r>
              <a:rPr lang="en-US" altLang="zh-TW" sz="1400" dirty="0"/>
              <a:t>", "Clark", "Hellen", "</a:t>
            </a:r>
            <a:r>
              <a:rPr lang="en-US" altLang="zh-TW" sz="1400" dirty="0" err="1"/>
              <a:t>Zex</a:t>
            </a:r>
            <a:r>
              <a:rPr lang="en-US" altLang="zh-TW" sz="1400" dirty="0"/>
              <a:t>"],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"</a:t>
            </a:r>
            <a:r>
              <a:rPr lang="en-US" altLang="zh-TW" sz="1400" dirty="0" err="1"/>
              <a:t>Rcd</a:t>
            </a:r>
            <a:r>
              <a:rPr lang="en-US" altLang="zh-TW" sz="1400" dirty="0"/>
              <a:t>": [90,80,70, 100, 60],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"Sex": ["F", "F", "M", "M", "F"] 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/>
              <a:t>myData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pd.DataFrame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myDict</a:t>
            </a:r>
            <a:r>
              <a:rPr lang="en-US" altLang="zh-TW" sz="1400" dirty="0"/>
              <a:t>, columns=("</a:t>
            </a:r>
            <a:r>
              <a:rPr lang="en-US" altLang="zh-TW" sz="1400" dirty="0" err="1"/>
              <a:t>Std_Id</a:t>
            </a:r>
            <a:r>
              <a:rPr lang="en-US" altLang="zh-TW" sz="1400" dirty="0"/>
              <a:t>", "</a:t>
            </a:r>
            <a:r>
              <a:rPr lang="en-US" altLang="zh-TW" sz="1400" dirty="0" err="1"/>
              <a:t>Std_Name</a:t>
            </a:r>
            <a:r>
              <a:rPr lang="en-US" altLang="zh-TW" sz="1400" dirty="0"/>
              <a:t>", "Sex", "</a:t>
            </a:r>
            <a:r>
              <a:rPr lang="en-US" altLang="zh-TW" sz="1400" dirty="0" err="1"/>
              <a:t>Rcd</a:t>
            </a:r>
            <a:r>
              <a:rPr lang="en-US" altLang="zh-TW" sz="1400" dirty="0"/>
              <a:t>"), index=</a:t>
            </a:r>
            <a:r>
              <a:rPr lang="en-US" altLang="zh-TW" sz="1400" dirty="0" err="1"/>
              <a:t>myDict</a:t>
            </a:r>
            <a:r>
              <a:rPr lang="en-US" altLang="zh-TW" sz="1400" dirty="0"/>
              <a:t>["</a:t>
            </a:r>
            <a:r>
              <a:rPr lang="en-US" altLang="zh-TW" sz="1400" dirty="0" err="1"/>
              <a:t>Std_Id</a:t>
            </a:r>
            <a:r>
              <a:rPr lang="en-US" altLang="zh-TW" sz="1400" dirty="0"/>
              <a:t>"])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print("++++++++++++++++")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myData1 = </a:t>
            </a:r>
            <a:r>
              <a:rPr lang="en-US" altLang="zh-TW" sz="1400" dirty="0" err="1"/>
              <a:t>myData.set_index</a:t>
            </a:r>
            <a:r>
              <a:rPr lang="en-US" altLang="zh-TW" sz="1400" dirty="0"/>
              <a:t>(["Sex","</a:t>
            </a:r>
            <a:r>
              <a:rPr lang="en-US" altLang="zh-TW" sz="1400" dirty="0" err="1"/>
              <a:t>Std_Id</a:t>
            </a:r>
            <a:r>
              <a:rPr lang="en-US" altLang="zh-TW" sz="1400" dirty="0"/>
              <a:t>"])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myData1.sort_index(</a:t>
            </a:r>
            <a:r>
              <a:rPr lang="en-US" altLang="zh-TW" sz="1400" dirty="0">
                <a:solidFill>
                  <a:srgbClr val="00B050"/>
                </a:solidFill>
              </a:rPr>
              <a:t>ascending</a:t>
            </a:r>
            <a:r>
              <a:rPr lang="en-US" altLang="zh-TW" sz="1400" dirty="0"/>
              <a:t>=False, </a:t>
            </a:r>
            <a:r>
              <a:rPr lang="en-US" altLang="zh-TW" sz="1400" dirty="0" err="1"/>
              <a:t>inplace</a:t>
            </a:r>
            <a:r>
              <a:rPr lang="en-US" altLang="zh-TW" sz="1400" dirty="0"/>
              <a:t>=True)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print(myData1.head())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print("----------------")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</a:t>
            </a:r>
            <a:r>
              <a:rPr lang="en-US" altLang="zh-TW" sz="1400" dirty="0">
                <a:solidFill>
                  <a:srgbClr val="FF0000"/>
                </a:solidFill>
              </a:rPr>
              <a:t>myData1["</a:t>
            </a:r>
            <a:r>
              <a:rPr lang="en-US" altLang="zh-TW" sz="1400" dirty="0" err="1">
                <a:solidFill>
                  <a:srgbClr val="FF0000"/>
                </a:solidFill>
              </a:rPr>
              <a:t>Std_Name</a:t>
            </a:r>
            <a:r>
              <a:rPr lang="en-US" altLang="zh-TW" sz="1400" dirty="0">
                <a:solidFill>
                  <a:srgbClr val="FF0000"/>
                </a:solidFill>
              </a:rPr>
              <a:t>"]</a:t>
            </a:r>
            <a:r>
              <a:rPr lang="en-US" altLang="zh-TW" sz="1400" dirty="0"/>
              <a:t>.head()) #</a:t>
            </a:r>
            <a:r>
              <a:rPr lang="zh-TW" altLang="en-US" sz="1400" dirty="0"/>
              <a:t>不可看 </a:t>
            </a:r>
            <a:r>
              <a:rPr lang="en-US" altLang="zh-TW" sz="1400" dirty="0"/>
              <a:t>"Sex" </a:t>
            </a:r>
            <a:r>
              <a:rPr lang="zh-TW" altLang="en-US" sz="1400" dirty="0"/>
              <a:t>或 </a:t>
            </a:r>
            <a:r>
              <a:rPr lang="en-US" altLang="zh-TW" sz="1400" dirty="0"/>
              <a:t>"</a:t>
            </a:r>
            <a:r>
              <a:rPr lang="en-US" altLang="zh-TW" sz="1400" dirty="0" err="1"/>
              <a:t>Std_Id</a:t>
            </a:r>
            <a:r>
              <a:rPr lang="en-US" altLang="zh-TW" sz="1400" dirty="0"/>
              <a:t>"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print("================")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print(myData1.</a:t>
            </a:r>
            <a:r>
              <a:rPr lang="en-US" altLang="zh-TW" sz="1400" dirty="0">
                <a:solidFill>
                  <a:srgbClr val="FF0000"/>
                </a:solidFill>
              </a:rPr>
              <a:t>Std_Name</a:t>
            </a:r>
            <a:r>
              <a:rPr lang="en-US" altLang="zh-TW" sz="1400" dirty="0"/>
              <a:t>.head(3)) </a:t>
            </a:r>
            <a:r>
              <a:rPr lang="en-US" altLang="zh-TW" sz="1400" dirty="0">
                <a:solidFill>
                  <a:srgbClr val="00B050"/>
                </a:solidFill>
              </a:rPr>
              <a:t>#</a:t>
            </a:r>
            <a:r>
              <a:rPr lang="zh-TW" altLang="en-US" sz="1400" dirty="0">
                <a:solidFill>
                  <a:srgbClr val="00B050"/>
                </a:solidFill>
              </a:rPr>
              <a:t>前三筆 </a:t>
            </a:r>
            <a:r>
              <a:rPr lang="en-US" altLang="zh-TW" sz="1400" dirty="0">
                <a:solidFill>
                  <a:srgbClr val="00B050"/>
                </a:solidFill>
              </a:rPr>
              <a:t>,</a:t>
            </a:r>
            <a:r>
              <a:rPr lang="zh-TW" altLang="en-US" sz="1400" dirty="0"/>
              <a:t>不可看 </a:t>
            </a:r>
            <a:r>
              <a:rPr lang="en-US" altLang="zh-TW" sz="1400" dirty="0"/>
              <a:t>"Sex" </a:t>
            </a:r>
            <a:r>
              <a:rPr lang="zh-TW" altLang="en-US" sz="1400" dirty="0"/>
              <a:t>或 </a:t>
            </a:r>
            <a:r>
              <a:rPr lang="en-US" altLang="zh-TW" sz="1400" dirty="0"/>
              <a:t>"</a:t>
            </a:r>
            <a:r>
              <a:rPr lang="en-US" altLang="zh-TW" sz="1400" dirty="0" err="1"/>
              <a:t>Std_Id</a:t>
            </a:r>
            <a:r>
              <a:rPr lang="en-US" altLang="zh-TW" sz="1400" dirty="0"/>
              <a:t>"</a:t>
            </a:r>
            <a:endParaRPr lang="en-US" altLang="zh-TW" sz="1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print("****************")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print(myData1[:3])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print("^^^^^^^^^^^^^^^^")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print(myData1[["</a:t>
            </a:r>
            <a:r>
              <a:rPr lang="en-US" altLang="zh-TW" sz="1400" dirty="0" err="1"/>
              <a:t>Std_Name</a:t>
            </a:r>
            <a:r>
              <a:rPr lang="en-US" altLang="zh-TW" sz="1400" dirty="0"/>
              <a:t>", "</a:t>
            </a:r>
            <a:r>
              <a:rPr lang="en-US" altLang="zh-TW" sz="1400" dirty="0" err="1"/>
              <a:t>Rcd</a:t>
            </a:r>
            <a:r>
              <a:rPr lang="en-US" altLang="zh-TW" sz="1400" dirty="0"/>
              <a:t>"]].head()) </a:t>
            </a:r>
            <a:r>
              <a:rPr lang="en-US" altLang="zh-TW" sz="1400" b="1" dirty="0">
                <a:solidFill>
                  <a:srgbClr val="00B050"/>
                </a:solidFill>
              </a:rPr>
              <a:t>#</a:t>
            </a:r>
            <a:r>
              <a:rPr lang="zh-TW" altLang="en-US" sz="1400" b="1" dirty="0">
                <a:solidFill>
                  <a:srgbClr val="00B050"/>
                </a:solidFill>
              </a:rPr>
              <a:t> 不可以有</a:t>
            </a:r>
            <a:r>
              <a:rPr lang="en-US" altLang="zh-TW" sz="1400" b="1" dirty="0">
                <a:solidFill>
                  <a:srgbClr val="00B050"/>
                </a:solidFill>
              </a:rPr>
              <a:t>"Sex", </a:t>
            </a:r>
            <a:r>
              <a:rPr lang="zh-TW" altLang="en-US" sz="1400" b="1" dirty="0">
                <a:solidFill>
                  <a:srgbClr val="00B050"/>
                </a:solidFill>
              </a:rPr>
              <a:t>它在</a:t>
            </a:r>
            <a:r>
              <a:rPr lang="en-US" altLang="zh-TW" sz="1400" b="1" dirty="0">
                <a:solidFill>
                  <a:srgbClr val="00B050"/>
                </a:solidFill>
              </a:rPr>
              <a:t>list Index </a:t>
            </a:r>
            <a:r>
              <a:rPr lang="zh-TW" altLang="en-US" sz="1400" b="1" dirty="0">
                <a:solidFill>
                  <a:srgbClr val="00B050"/>
                </a:solidFill>
              </a:rPr>
              <a:t>的</a:t>
            </a:r>
            <a:r>
              <a:rPr lang="en-US" altLang="zh-TW" sz="1400" b="1" dirty="0">
                <a:solidFill>
                  <a:srgbClr val="00B050"/>
                </a:solidFill>
              </a:rPr>
              <a:t>1st</a:t>
            </a:r>
            <a:r>
              <a:rPr lang="zh-TW" altLang="en-US" sz="1400" b="1" dirty="0">
                <a:solidFill>
                  <a:srgbClr val="00B050"/>
                </a:solidFill>
              </a:rPr>
              <a:t>欄位</a:t>
            </a:r>
            <a:endParaRPr lang="en-US" altLang="zh-TW" sz="1400" b="1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圖說文字 4"/>
          <p:cNvSpPr/>
          <p:nvPr/>
        </p:nvSpPr>
        <p:spPr>
          <a:xfrm>
            <a:off x="3528390" y="5287617"/>
            <a:ext cx="3120888" cy="616226"/>
          </a:xfrm>
          <a:prstGeom prst="wedgeRectCallout">
            <a:avLst>
              <a:gd name="adj1" fmla="val -104570"/>
              <a:gd name="adj2" fmla="val 107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欄位名稱清單不能有</a:t>
            </a:r>
            <a:r>
              <a:rPr lang="en-US" altLang="zh-TW" sz="1400" dirty="0"/>
              <a:t>["Sex", "</a:t>
            </a:r>
            <a:r>
              <a:rPr lang="en-US" altLang="zh-TW" sz="1400" dirty="0" err="1"/>
              <a:t>Std_Id</a:t>
            </a:r>
            <a:r>
              <a:rPr lang="en-US" altLang="zh-TW" sz="1400" dirty="0"/>
              <a:t>"]</a:t>
            </a:r>
            <a:r>
              <a:rPr lang="zh-TW" altLang="en-US" sz="1400" dirty="0"/>
              <a:t>任一欄位</a:t>
            </a:r>
            <a:r>
              <a:rPr lang="en-US" altLang="zh-TW" sz="1400" dirty="0"/>
              <a:t>, </a:t>
            </a:r>
            <a:r>
              <a:rPr lang="zh-TW" altLang="en-US" sz="1400" dirty="0"/>
              <a:t>因為已經會出現在</a:t>
            </a:r>
            <a:r>
              <a:rPr lang="en-US" altLang="zh-TW" sz="1400" dirty="0"/>
              <a:t>index </a:t>
            </a:r>
            <a:r>
              <a:rPr lang="zh-TW" altLang="en-US" sz="1400" dirty="0"/>
              <a:t>欄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856" y="192513"/>
            <a:ext cx="2424527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9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65043" y="1180886"/>
            <a:ext cx="6503505" cy="4062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print("%%%%%%sex = F")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print(myData1.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loc</a:t>
            </a:r>
            <a:r>
              <a:rPr lang="en-US" altLang="zh-TW" sz="1400" dirty="0">
                <a:latin typeface="Consolas" panose="020B0609020204030204" pitchFamily="49" charset="0"/>
              </a:rPr>
              <a:t>["F"]) #</a:t>
            </a:r>
            <a:r>
              <a:rPr lang="zh-TW" altLang="en-US" sz="1400" dirty="0">
                <a:latin typeface="Consolas" panose="020B0609020204030204" pitchFamily="49" charset="0"/>
              </a:rPr>
              <a:t>印出 </a:t>
            </a:r>
            <a:r>
              <a:rPr lang="en-US" altLang="zh-TW" sz="1400" dirty="0">
                <a:latin typeface="Consolas" panose="020B0609020204030204" pitchFamily="49" charset="0"/>
              </a:rPr>
              <a:t>Sex = "F"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print(myData1.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loc</a:t>
            </a:r>
            <a:r>
              <a:rPr lang="en-US" altLang="zh-TW" sz="1400" dirty="0">
                <a:latin typeface="Consolas" panose="020B0609020204030204" pitchFamily="49" charset="0"/>
              </a:rPr>
              <a:t>[:, ["</a:t>
            </a:r>
            <a:r>
              <a:rPr lang="en-US" altLang="zh-TW" sz="1400" dirty="0" err="1">
                <a:latin typeface="Consolas" panose="020B0609020204030204" pitchFamily="49" charset="0"/>
              </a:rPr>
              <a:t>Std_Name</a:t>
            </a:r>
            <a:r>
              <a:rPr lang="en-US" altLang="zh-TW" sz="1400" dirty="0">
                <a:latin typeface="Consolas" panose="020B0609020204030204" pitchFamily="49" charset="0"/>
              </a:rPr>
              <a:t>", "</a:t>
            </a:r>
            <a:r>
              <a:rPr lang="en-US" altLang="zh-TW" sz="1400" dirty="0" err="1">
                <a:latin typeface="Consolas" panose="020B0609020204030204" pitchFamily="49" charset="0"/>
              </a:rPr>
              <a:t>Rcd</a:t>
            </a:r>
            <a:r>
              <a:rPr lang="en-US" altLang="zh-TW" sz="1400" dirty="0">
                <a:latin typeface="Consolas" panose="020B0609020204030204" pitchFamily="49" charset="0"/>
              </a:rPr>
              <a:t>"]]) #</a:t>
            </a:r>
            <a:r>
              <a:rPr lang="zh-TW" altLang="en-US" sz="1400" dirty="0">
                <a:latin typeface="Consolas" panose="020B0609020204030204" pitchFamily="49" charset="0"/>
              </a:rPr>
              <a:t>印出 </a:t>
            </a:r>
            <a:r>
              <a:rPr lang="en-US" altLang="zh-TW" sz="1400" dirty="0" err="1">
                <a:latin typeface="Consolas" panose="020B0609020204030204" pitchFamily="49" charset="0"/>
              </a:rPr>
              <a:t>Std_Name</a:t>
            </a:r>
            <a:r>
              <a:rPr lang="en-US" altLang="zh-TW" sz="1400" dirty="0"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latin typeface="Consolas" panose="020B0609020204030204" pitchFamily="49" charset="0"/>
              </a:rPr>
              <a:t>Rcd</a:t>
            </a:r>
            <a:endParaRPr lang="en-US" altLang="zh-TW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print("--- </a:t>
            </a:r>
            <a:r>
              <a:rPr lang="en-US" altLang="zh-TW" sz="1400" dirty="0" err="1"/>
              <a:t>iloc</a:t>
            </a:r>
            <a:r>
              <a:rPr lang="en-US" altLang="zh-TW" sz="1400" dirty="0"/>
              <a:t>----")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print(myData1.</a:t>
            </a:r>
            <a:r>
              <a:rPr lang="en-US" altLang="zh-TW" sz="1400" dirty="0">
                <a:solidFill>
                  <a:srgbClr val="FF0000"/>
                </a:solidFill>
              </a:rPr>
              <a:t>iloc</a:t>
            </a:r>
            <a:r>
              <a:rPr lang="en-US" altLang="zh-TW" sz="1400" dirty="0"/>
              <a:t>[2])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print(myData1.iloc[</a:t>
            </a:r>
            <a:r>
              <a:rPr lang="en-US" altLang="zh-TW" sz="1400" dirty="0">
                <a:solidFill>
                  <a:srgbClr val="FF0000"/>
                </a:solidFill>
              </a:rPr>
              <a:t>1:3</a:t>
            </a:r>
            <a:r>
              <a:rPr lang="en-US" altLang="zh-TW" sz="1400" dirty="0"/>
              <a:t>, </a:t>
            </a:r>
            <a:r>
              <a:rPr lang="en-US" altLang="zh-TW" sz="1400" dirty="0">
                <a:solidFill>
                  <a:srgbClr val="FF0000"/>
                </a:solidFill>
              </a:rPr>
              <a:t>1:2</a:t>
            </a:r>
            <a:r>
              <a:rPr lang="en-US" altLang="zh-TW" sz="1400" dirty="0"/>
              <a:t>]) # 1:3 </a:t>
            </a:r>
            <a:r>
              <a:rPr lang="zh-TW" altLang="en-US" sz="1400" dirty="0"/>
              <a:t>表 第</a:t>
            </a:r>
            <a:r>
              <a:rPr lang="en-US" altLang="zh-TW" sz="1400" dirty="0"/>
              <a:t>2</a:t>
            </a:r>
            <a:r>
              <a:rPr lang="zh-TW" altLang="en-US" sz="1400" dirty="0"/>
              <a:t>筆到第</a:t>
            </a:r>
            <a:r>
              <a:rPr lang="en-US" altLang="zh-TW" sz="1400" dirty="0"/>
              <a:t>4</a:t>
            </a:r>
            <a:r>
              <a:rPr lang="zh-TW" altLang="en-US" sz="1400" dirty="0"/>
              <a:t>筆資料</a:t>
            </a:r>
            <a:r>
              <a:rPr lang="en-US" altLang="zh-TW" sz="1400" dirty="0"/>
              <a:t>, 1:2 2-Rcd</a:t>
            </a:r>
          </a:p>
          <a:p>
            <a:pPr>
              <a:lnSpc>
                <a:spcPct val="150000"/>
              </a:lnSpc>
            </a:pPr>
            <a:endParaRPr lang="en-US" altLang="zh-TW" sz="1400" dirty="0"/>
          </a:p>
          <a:p>
            <a:pPr>
              <a:lnSpc>
                <a:spcPct val="150000"/>
              </a:lnSpc>
            </a:pPr>
            <a:endParaRPr lang="en-US" altLang="zh-TW" sz="1400" dirty="0"/>
          </a:p>
          <a:p>
            <a:pPr>
              <a:lnSpc>
                <a:spcPct val="150000"/>
              </a:lnSpc>
            </a:pPr>
            <a:endParaRPr lang="en-US" altLang="zh-TW" sz="1400" dirty="0"/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print(myData1.iloc[[1,2,3,4], [0,1]])</a:t>
            </a:r>
            <a:r>
              <a:rPr lang="zh-TW" altLang="en-US" sz="1400" dirty="0"/>
              <a:t> </a:t>
            </a:r>
            <a:r>
              <a:rPr lang="en-US" altLang="zh-TW" sz="1400" dirty="0"/>
              <a:t>#</a:t>
            </a:r>
            <a:r>
              <a:rPr lang="zh-TW" altLang="en-US" sz="1400" dirty="0"/>
              <a:t>第</a:t>
            </a:r>
            <a:r>
              <a:rPr lang="en-US" altLang="zh-TW" sz="1400" dirty="0"/>
              <a:t>1,2,3,4</a:t>
            </a:r>
            <a:r>
              <a:rPr lang="zh-TW" altLang="en-US" sz="1400" dirty="0"/>
              <a:t>筆</a:t>
            </a:r>
            <a:r>
              <a:rPr lang="en-US" altLang="zh-TW" sz="1400" dirty="0"/>
              <a:t>, </a:t>
            </a:r>
            <a:r>
              <a:rPr lang="zh-TW" altLang="en-US" sz="1400" dirty="0"/>
              <a:t>第</a:t>
            </a:r>
            <a:r>
              <a:rPr lang="en-US" altLang="zh-TW" sz="1400" dirty="0"/>
              <a:t>0,1</a:t>
            </a:r>
            <a:r>
              <a:rPr lang="zh-TW" altLang="en-US" sz="1400" dirty="0"/>
              <a:t>欄位</a:t>
            </a:r>
            <a:endParaRPr lang="en-US" altLang="zh-TW" sz="1400" dirty="0"/>
          </a:p>
          <a:p>
            <a:pPr>
              <a:lnSpc>
                <a:spcPct val="150000"/>
              </a:lnSpc>
            </a:pPr>
            <a:endParaRPr lang="en-US" altLang="zh-TW" sz="1400" dirty="0"/>
          </a:p>
          <a:p>
            <a:pPr>
              <a:lnSpc>
                <a:spcPct val="150000"/>
              </a:lnSpc>
            </a:pPr>
            <a:endParaRPr lang="en-US" altLang="zh-TW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65043" y="305093"/>
            <a:ext cx="5702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DataFrame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 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 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標籤索引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2000" dirty="0">
              <a:solidFill>
                <a:srgbClr val="3366FF"/>
              </a:solidFill>
            </a:endParaRPr>
          </a:p>
        </p:txBody>
      </p:sp>
      <p:sp>
        <p:nvSpPr>
          <p:cNvPr id="6" name="矩形圖說文字 5"/>
          <p:cNvSpPr/>
          <p:nvPr/>
        </p:nvSpPr>
        <p:spPr>
          <a:xfrm>
            <a:off x="745435" y="3617845"/>
            <a:ext cx="1292087" cy="359259"/>
          </a:xfrm>
          <a:prstGeom prst="wedgeRectCallout">
            <a:avLst>
              <a:gd name="adj1" fmla="val 31167"/>
              <a:gd name="adj2" fmla="val -185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第 </a:t>
            </a:r>
            <a:r>
              <a:rPr lang="en-US" altLang="zh-TW" sz="1400" dirty="0"/>
              <a:t>2</a:t>
            </a:r>
            <a:r>
              <a:rPr lang="zh-TW" altLang="en-US" sz="1400" dirty="0"/>
              <a:t>到第</a:t>
            </a:r>
            <a:r>
              <a:rPr lang="en-US" altLang="zh-TW" sz="1400" dirty="0"/>
              <a:t>4</a:t>
            </a:r>
            <a:r>
              <a:rPr lang="zh-TW" altLang="en-US" sz="1400" dirty="0"/>
              <a:t>筆</a:t>
            </a:r>
          </a:p>
        </p:txBody>
      </p:sp>
      <p:sp>
        <p:nvSpPr>
          <p:cNvPr id="7" name="矩形圖說文字 6"/>
          <p:cNvSpPr/>
          <p:nvPr/>
        </p:nvSpPr>
        <p:spPr>
          <a:xfrm>
            <a:off x="2189922" y="3617845"/>
            <a:ext cx="2799521" cy="359258"/>
          </a:xfrm>
          <a:prstGeom prst="wedgeRectCallout">
            <a:avLst>
              <a:gd name="adj1" fmla="val -50779"/>
              <a:gd name="adj2" fmla="val -181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第 </a:t>
            </a:r>
            <a:r>
              <a:rPr lang="en-US" altLang="zh-TW" sz="1400" dirty="0"/>
              <a:t>2</a:t>
            </a:r>
            <a:r>
              <a:rPr lang="zh-TW" altLang="en-US" sz="1400" dirty="0"/>
              <a:t>到第</a:t>
            </a:r>
            <a:r>
              <a:rPr lang="en-US" altLang="zh-TW" sz="1400" dirty="0"/>
              <a:t>3</a:t>
            </a:r>
            <a:r>
              <a:rPr lang="zh-TW" altLang="en-US" sz="1400" dirty="0"/>
              <a:t>欄位</a:t>
            </a:r>
            <a:r>
              <a:rPr lang="en-US" altLang="zh-TW" sz="1400" dirty="0"/>
              <a:t>, </a:t>
            </a:r>
            <a:r>
              <a:rPr lang="zh-TW" altLang="en-US" sz="1400" dirty="0"/>
              <a:t>用 </a:t>
            </a:r>
            <a:r>
              <a:rPr lang="en-US" altLang="zh-TW" sz="1400" dirty="0"/>
              <a:t>:</a:t>
            </a:r>
            <a:r>
              <a:rPr lang="zh-TW" altLang="en-US" sz="1400" dirty="0"/>
              <a:t> 表示全部欄位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626" y="1180886"/>
            <a:ext cx="22574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8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24676" y="463323"/>
            <a:ext cx="7099853" cy="62324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</a:rPr>
              <a:t>#</a:t>
            </a:r>
            <a:r>
              <a:rPr lang="zh-TW" altLang="en-US" sz="1400" b="1" dirty="0">
                <a:solidFill>
                  <a:srgbClr val="00B050"/>
                </a:solidFill>
              </a:rPr>
              <a:t>條件查詢</a:t>
            </a:r>
            <a:endParaRPr lang="en-US" altLang="zh-TW" sz="14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print("--- </a:t>
            </a:r>
            <a:r>
              <a:rPr lang="zh-TW" altLang="en-US" sz="1400" dirty="0"/>
              <a:t>條件</a:t>
            </a:r>
            <a:r>
              <a:rPr lang="en-US" altLang="zh-TW" sz="1400" dirty="0"/>
              <a:t>----")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print(myData1[myData1.Rcd &gt;= 90])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print(myData1[myData1.Std_Name == "Clark</a:t>
            </a:r>
            <a:r>
              <a:rPr lang="en-US" altLang="zh-TW" sz="1400" b="1" dirty="0">
                <a:solidFill>
                  <a:srgbClr val="0070C0"/>
                </a:solidFill>
              </a:rPr>
              <a:t>"]) #</a:t>
            </a:r>
            <a:r>
              <a:rPr lang="zh-TW" altLang="en-US" sz="1400" b="1" dirty="0">
                <a:solidFill>
                  <a:srgbClr val="0070C0"/>
                </a:solidFill>
              </a:rPr>
              <a:t>放在 </a:t>
            </a:r>
            <a:r>
              <a:rPr lang="en-US" altLang="zh-TW" sz="1400" b="1" dirty="0">
                <a:solidFill>
                  <a:srgbClr val="0070C0"/>
                </a:solidFill>
              </a:rPr>
              <a:t>index list</a:t>
            </a:r>
            <a:r>
              <a:rPr lang="zh-TW" altLang="en-US" sz="1400" b="1" dirty="0">
                <a:solidFill>
                  <a:srgbClr val="0070C0"/>
                </a:solidFill>
              </a:rPr>
              <a:t>的欄位不可當條件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rgbClr val="0070C0"/>
                </a:solidFill>
              </a:rPr>
              <a:t>#</a:t>
            </a:r>
            <a:r>
              <a:rPr lang="zh-TW" altLang="en-US" sz="1400" b="1" dirty="0">
                <a:solidFill>
                  <a:srgbClr val="0070C0"/>
                </a:solidFill>
              </a:rPr>
              <a:t>重新</a:t>
            </a:r>
            <a:r>
              <a:rPr lang="en-US" altLang="zh-TW" sz="1400" b="1" dirty="0" err="1">
                <a:solidFill>
                  <a:srgbClr val="0070C0"/>
                </a:solidFill>
              </a:rPr>
              <a:t>crete</a:t>
            </a:r>
            <a:r>
              <a:rPr lang="en-US" altLang="zh-TW" sz="1400" b="1" dirty="0">
                <a:solidFill>
                  <a:srgbClr val="0070C0"/>
                </a:solidFill>
              </a:rPr>
              <a:t> </a:t>
            </a:r>
            <a:r>
              <a:rPr lang="zh-TW" altLang="en-US" sz="1400" b="1" dirty="0">
                <a:solidFill>
                  <a:srgbClr val="0070C0"/>
                </a:solidFill>
              </a:rPr>
              <a:t>一個 </a:t>
            </a:r>
            <a:r>
              <a:rPr lang="en-US" altLang="zh-TW" sz="1400" b="1" dirty="0" err="1">
                <a:solidFill>
                  <a:srgbClr val="0070C0"/>
                </a:solidFill>
              </a:rPr>
              <a:t>DataFrame</a:t>
            </a:r>
            <a:endParaRPr lang="en-US" altLang="zh-TW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print("--- DataFrame2----")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myData2 = myData1.reset_index()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myData2.sort_index(ascending=False, </a:t>
            </a:r>
            <a:r>
              <a:rPr lang="en-US" altLang="zh-TW" sz="1400" dirty="0" err="1"/>
              <a:t>inplace</a:t>
            </a:r>
            <a:r>
              <a:rPr lang="en-US" altLang="zh-TW" sz="1400" dirty="0"/>
              <a:t>=True)</a:t>
            </a:r>
            <a:r>
              <a:rPr lang="zh-TW" altLang="en-US" sz="1400" dirty="0"/>
              <a:t> </a:t>
            </a:r>
            <a:r>
              <a:rPr lang="en-US" altLang="zh-TW" sz="1400" dirty="0">
                <a:solidFill>
                  <a:srgbClr val="0070C0"/>
                </a:solidFill>
              </a:rPr>
              <a:t>#</a:t>
            </a:r>
            <a:r>
              <a:rPr lang="en-US" altLang="zh-TW" sz="1400" dirty="0" err="1">
                <a:solidFill>
                  <a:srgbClr val="0070C0"/>
                </a:solidFill>
              </a:rPr>
              <a:t>inplace</a:t>
            </a:r>
            <a:r>
              <a:rPr lang="zh-TW" altLang="en-US" sz="1400" dirty="0">
                <a:solidFill>
                  <a:srgbClr val="0070C0"/>
                </a:solidFill>
              </a:rPr>
              <a:t>表示將結果取代現有的</a:t>
            </a:r>
            <a:r>
              <a:rPr lang="en-US" altLang="zh-TW" sz="1400" dirty="0">
                <a:solidFill>
                  <a:srgbClr val="0070C0"/>
                </a:solidFill>
              </a:rPr>
              <a:t>myData2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print(myData2[myData2.Sex == "F"]) </a:t>
            </a:r>
            <a:r>
              <a:rPr lang="en-US" altLang="zh-TW" sz="1400" b="1" dirty="0">
                <a:solidFill>
                  <a:srgbClr val="0070C0"/>
                </a:solidFill>
              </a:rPr>
              <a:t>#</a:t>
            </a:r>
            <a:r>
              <a:rPr lang="zh-TW" altLang="en-US" sz="1400" b="1" dirty="0">
                <a:solidFill>
                  <a:srgbClr val="0070C0"/>
                </a:solidFill>
              </a:rPr>
              <a:t>現有欄位都沒放在</a:t>
            </a:r>
            <a:r>
              <a:rPr lang="en-US" altLang="zh-TW" sz="1400" b="1" dirty="0">
                <a:solidFill>
                  <a:srgbClr val="0070C0"/>
                </a:solidFill>
              </a:rPr>
              <a:t>index list,</a:t>
            </a:r>
            <a:r>
              <a:rPr lang="zh-TW" altLang="en-US" sz="1400" b="1" dirty="0">
                <a:solidFill>
                  <a:srgbClr val="0070C0"/>
                </a:solidFill>
              </a:rPr>
              <a:t>所有欄位可用</a:t>
            </a:r>
            <a:endParaRPr lang="en-US" altLang="zh-TW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zh-TW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</a:rPr>
              <a:t>#Update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print("====Update:===")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print("before update: myData2.loc[1, '</a:t>
            </a:r>
            <a:r>
              <a:rPr lang="en-US" altLang="zh-TW" sz="1400" dirty="0" err="1"/>
              <a:t>Std_Name</a:t>
            </a:r>
            <a:r>
              <a:rPr lang="en-US" altLang="zh-TW" sz="1400" dirty="0"/>
              <a:t>']:", myData2.loc[1, "</a:t>
            </a:r>
            <a:r>
              <a:rPr lang="en-US" altLang="zh-TW" sz="1400" dirty="0" err="1"/>
              <a:t>Std_Name</a:t>
            </a:r>
            <a:r>
              <a:rPr lang="en-US" altLang="zh-TW" sz="1400" dirty="0"/>
              <a:t>"])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myData2.</a:t>
            </a:r>
            <a:r>
              <a:rPr lang="en-US" altLang="zh-TW" sz="1400" dirty="0">
                <a:solidFill>
                  <a:srgbClr val="FF0000"/>
                </a:solidFill>
              </a:rPr>
              <a:t>loc</a:t>
            </a:r>
            <a:r>
              <a:rPr lang="en-US" altLang="zh-TW" sz="1400" dirty="0"/>
              <a:t>[1, "</a:t>
            </a:r>
            <a:r>
              <a:rPr lang="en-US" altLang="zh-TW" sz="1400" dirty="0" err="1"/>
              <a:t>Std_Name</a:t>
            </a:r>
            <a:r>
              <a:rPr lang="en-US" altLang="zh-TW" sz="1400" dirty="0"/>
              <a:t>"] = "Gillian"</a:t>
            </a:r>
            <a:r>
              <a:rPr lang="zh-TW" altLang="en-US" sz="1400" dirty="0"/>
              <a:t>  </a:t>
            </a:r>
            <a:r>
              <a:rPr lang="en-US" altLang="zh-TW" sz="1400" dirty="0">
                <a:solidFill>
                  <a:srgbClr val="0070C0"/>
                </a:solidFill>
              </a:rPr>
              <a:t>#Update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print("after update: myData2.loc[1, '</a:t>
            </a:r>
            <a:r>
              <a:rPr lang="en-US" altLang="zh-TW" sz="1400" dirty="0" err="1"/>
              <a:t>Std_Name</a:t>
            </a:r>
            <a:r>
              <a:rPr lang="en-US" altLang="zh-TW" sz="1400" dirty="0"/>
              <a:t>']", myData2.loc[1, "</a:t>
            </a:r>
            <a:r>
              <a:rPr lang="en-US" altLang="zh-TW" sz="1400" dirty="0" err="1"/>
              <a:t>Std_Name</a:t>
            </a:r>
            <a:r>
              <a:rPr lang="en-US" altLang="zh-TW" sz="1400" dirty="0"/>
              <a:t>"])</a:t>
            </a:r>
          </a:p>
          <a:p>
            <a:pPr>
              <a:lnSpc>
                <a:spcPct val="150000"/>
              </a:lnSpc>
            </a:pPr>
            <a:br>
              <a:rPr lang="en-US" altLang="zh-TW" sz="1400" dirty="0"/>
            </a:br>
            <a:r>
              <a:rPr lang="en-US" altLang="zh-TW" sz="1400" dirty="0"/>
              <a:t>print("before update: myData2.iloc[2, 1]=",myData2.iloc[2, 1]) #</a:t>
            </a:r>
            <a:r>
              <a:rPr lang="en-US" altLang="zh-TW" sz="1400" dirty="0" err="1"/>
              <a:t>Std_Id</a:t>
            </a:r>
            <a:endParaRPr lang="en-US" altLang="zh-TW" sz="1400" dirty="0"/>
          </a:p>
          <a:p>
            <a:pPr>
              <a:lnSpc>
                <a:spcPct val="150000"/>
              </a:lnSpc>
            </a:pPr>
            <a:r>
              <a:rPr lang="en-US" altLang="zh-TW" sz="1400" dirty="0"/>
              <a:t>myData2</a:t>
            </a:r>
            <a:r>
              <a:rPr lang="en-US" altLang="zh-TW" sz="1400" dirty="0">
                <a:solidFill>
                  <a:srgbClr val="FF0000"/>
                </a:solidFill>
              </a:rPr>
              <a:t>.iloc</a:t>
            </a:r>
            <a:r>
              <a:rPr lang="en-US" altLang="zh-TW" sz="1400" dirty="0"/>
              <a:t>[2,1] = "9900A"   </a:t>
            </a:r>
            <a:r>
              <a:rPr lang="en-US" altLang="zh-TW" sz="1400" dirty="0">
                <a:solidFill>
                  <a:srgbClr val="0070C0"/>
                </a:solidFill>
              </a:rPr>
              <a:t>#Update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print("after update: myData2.iloc[2, 1]=",myData2.iloc[2, 1]) #</a:t>
            </a:r>
            <a:r>
              <a:rPr lang="en-US" altLang="zh-TW" sz="1400" dirty="0" err="1"/>
              <a:t>Std_Id</a:t>
            </a:r>
            <a:endParaRPr lang="en-US" altLang="zh-TW" sz="14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040" y="463323"/>
            <a:ext cx="34956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24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94253" y="1019914"/>
            <a:ext cx="6096000" cy="18466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#insert new record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print("== update whole one record")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sm</a:t>
            </a:r>
            <a:r>
              <a:rPr lang="en-US" altLang="zh-TW" sz="1400" dirty="0">
                <a:latin typeface="Consolas" panose="020B0609020204030204" pitchFamily="49" charset="0"/>
              </a:rPr>
              <a:t> = [ "F","10001", "</a:t>
            </a:r>
            <a:r>
              <a:rPr lang="en-US" altLang="zh-TW" sz="1400" dirty="0" err="1">
                <a:latin typeface="Consolas" panose="020B0609020204030204" pitchFamily="49" charset="0"/>
              </a:rPr>
              <a:t>IronMan</a:t>
            </a:r>
            <a:r>
              <a:rPr lang="en-US" altLang="zh-TW" sz="1400" dirty="0">
                <a:latin typeface="Consolas" panose="020B0609020204030204" pitchFamily="49" charset="0"/>
              </a:rPr>
              <a:t>", 100]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myData2.loc[5] = </a:t>
            </a:r>
            <a:r>
              <a:rPr lang="en-US" altLang="zh-TW" sz="1400" dirty="0" err="1">
                <a:latin typeface="Consolas" panose="020B0609020204030204" pitchFamily="49" charset="0"/>
              </a:rPr>
              <a:t>sm</a:t>
            </a:r>
            <a:endParaRPr lang="en-US" altLang="zh-TW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print(myData2)</a:t>
            </a:r>
            <a:endParaRPr lang="en-US" altLang="zh-TW" sz="14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632" y="1019914"/>
            <a:ext cx="3888257" cy="18590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15725" y="2613992"/>
            <a:ext cx="4148353" cy="3379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94253" y="3189957"/>
            <a:ext cx="6096000" cy="504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</a:rPr>
              <a:t>#delete record</a:t>
            </a:r>
          </a:p>
        </p:txBody>
      </p:sp>
    </p:spTree>
    <p:extLst>
      <p:ext uri="{BB962C8B-B14F-4D97-AF65-F5344CB8AC3E}">
        <p14:creationId xmlns:p14="http://schemas.microsoft.com/office/powerpoint/2010/main" val="3478067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04192" y="1530226"/>
            <a:ext cx="6096000" cy="1708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70C0"/>
                </a:solidFill>
                <a:latin typeface="Consolas" panose="020B0609020204030204" pitchFamily="49" charset="0"/>
              </a:rPr>
              <a:t>#</a:t>
            </a:r>
            <a:r>
              <a:rPr lang="en-US" altLang="zh-TW" sz="1400" dirty="0"/>
              <a:t>print("== Pivot Table==")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/>
              <a:t>myData_Pivot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myData.</a:t>
            </a:r>
            <a:r>
              <a:rPr lang="en-US" altLang="zh-TW" sz="1400" dirty="0" err="1">
                <a:solidFill>
                  <a:srgbClr val="FF0000"/>
                </a:solidFill>
              </a:rPr>
              <a:t>pivot_table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rgbClr val="0070C0"/>
                </a:solidFill>
              </a:rPr>
              <a:t>index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Std_Name</a:t>
            </a:r>
            <a:r>
              <a:rPr lang="en-US" altLang="zh-TW" sz="1400" dirty="0"/>
              <a:t>", </a:t>
            </a:r>
            <a:r>
              <a:rPr lang="en-US" altLang="zh-TW" sz="1400" dirty="0">
                <a:solidFill>
                  <a:srgbClr val="0070C0"/>
                </a:solidFill>
              </a:rPr>
              <a:t>columns</a:t>
            </a:r>
            <a:r>
              <a:rPr lang="en-US" altLang="zh-TW" sz="1400" dirty="0"/>
              <a:t>="Sex", </a:t>
            </a:r>
            <a:r>
              <a:rPr lang="en-US" altLang="zh-TW" sz="1400" dirty="0">
                <a:solidFill>
                  <a:srgbClr val="0070C0"/>
                </a:solidFill>
              </a:rPr>
              <a:t>values</a:t>
            </a:r>
            <a:r>
              <a:rPr lang="en-US" altLang="zh-TW" sz="1400" dirty="0"/>
              <a:t>="</a:t>
            </a:r>
            <a:r>
              <a:rPr lang="en-US" altLang="zh-TW" sz="1400" dirty="0" err="1"/>
              <a:t>Rcd</a:t>
            </a:r>
            <a:r>
              <a:rPr lang="en-US" altLang="zh-TW" sz="1400" dirty="0"/>
              <a:t>" 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</a:t>
            </a:r>
            <a:r>
              <a:rPr lang="en-US" altLang="zh-TW" sz="1400" dirty="0" err="1"/>
              <a:t>myData_Pivot</a:t>
            </a:r>
            <a:r>
              <a:rPr lang="en-US" altLang="zh-TW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zh-TW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258" y="1548535"/>
            <a:ext cx="3078172" cy="25054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4192" y="471317"/>
            <a:ext cx="788594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DataFrame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 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  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pivot table 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樞紐分析表</a:t>
            </a:r>
            <a:endParaRPr lang="en-US" altLang="zh-TW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TW" altLang="en-US" sz="3200" dirty="0"/>
          </a:p>
        </p:txBody>
      </p:sp>
      <p:cxnSp>
        <p:nvCxnSpPr>
          <p:cNvPr id="7" name="直線接點 6"/>
          <p:cNvCxnSpPr/>
          <p:nvPr/>
        </p:nvCxnSpPr>
        <p:spPr>
          <a:xfrm flipV="1">
            <a:off x="10694504" y="2464904"/>
            <a:ext cx="109331" cy="9939"/>
          </a:xfrm>
          <a:prstGeom prst="line">
            <a:avLst/>
          </a:prstGeom>
          <a:ln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43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56404"/>
            <a:ext cx="10515600" cy="718240"/>
          </a:xfrm>
        </p:spPr>
        <p:txBody>
          <a:bodyPr/>
          <a:lstStyle/>
          <a:p>
            <a:r>
              <a:rPr lang="zh-TW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0390" y="1090129"/>
            <a:ext cx="10986931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程式版的</a:t>
            </a:r>
            <a:r>
              <a:rPr lang="en-US" altLang="zh-TW" sz="2400" dirty="0"/>
              <a:t>Excel</a:t>
            </a:r>
            <a:r>
              <a:rPr lang="zh-TW" altLang="en-US" sz="2400" dirty="0"/>
              <a:t>套件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完整包含</a:t>
            </a:r>
            <a:r>
              <a:rPr lang="en-US" altLang="zh-TW" sz="2400" dirty="0"/>
              <a:t>(import)</a:t>
            </a:r>
            <a:r>
              <a:rPr lang="zh-TW" altLang="en-US" sz="2400" dirty="0"/>
              <a:t>下列套件</a:t>
            </a:r>
            <a:r>
              <a:rPr lang="en-US" altLang="zh-TW" sz="2400" dirty="0"/>
              <a:t>: </a:t>
            </a:r>
            <a:r>
              <a:rPr lang="en-US" altLang="zh-TW" sz="2400" dirty="0" err="1">
                <a:solidFill>
                  <a:srgbClr val="7030A0"/>
                </a:solidFill>
              </a:rPr>
              <a:t>Num</a:t>
            </a:r>
            <a:r>
              <a:rPr lang="en-US" altLang="zh-TW" sz="2400" dirty="0" err="1"/>
              <a:t>Py</a:t>
            </a:r>
            <a:r>
              <a:rPr lang="en-US" altLang="zh-TW" sz="2400" dirty="0"/>
              <a:t>, </a:t>
            </a:r>
            <a:r>
              <a:rPr lang="en-US" altLang="zh-TW" sz="2400" dirty="0" err="1">
                <a:solidFill>
                  <a:srgbClr val="7030A0"/>
                </a:solidFill>
              </a:rPr>
              <a:t>Sci</a:t>
            </a:r>
            <a:r>
              <a:rPr lang="en-US" altLang="zh-TW" sz="2400" dirty="0" err="1"/>
              <a:t>py</a:t>
            </a:r>
            <a:r>
              <a:rPr lang="en-US" altLang="zh-TW" sz="2400" dirty="0"/>
              <a:t>, </a:t>
            </a:r>
            <a:r>
              <a:rPr lang="en-US" altLang="zh-TW" sz="2400" dirty="0" err="1">
                <a:solidFill>
                  <a:srgbClr val="7030A0"/>
                </a:solidFill>
              </a:rPr>
              <a:t>Mat</a:t>
            </a:r>
            <a:r>
              <a:rPr lang="en-US" altLang="zh-TW" sz="2400" dirty="0" err="1">
                <a:solidFill>
                  <a:srgbClr val="3366FF"/>
                </a:solidFill>
              </a:rPr>
              <a:t>plot</a:t>
            </a:r>
            <a:r>
              <a:rPr lang="en-US" altLang="zh-TW" sz="2400" dirty="0" err="1">
                <a:solidFill>
                  <a:srgbClr val="00B050"/>
                </a:solidFill>
              </a:rPr>
              <a:t>lab</a:t>
            </a:r>
            <a:endParaRPr lang="en-US" altLang="zh-TW" sz="2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/>
              <a:t>兩種資料架構</a:t>
            </a:r>
            <a:r>
              <a:rPr lang="en-US" altLang="zh-TW" sz="2400" dirty="0"/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zh-TW" sz="1800" dirty="0">
                <a:solidFill>
                  <a:srgbClr val="0070C0"/>
                </a:solidFill>
              </a:rPr>
              <a:t>Series Object</a:t>
            </a:r>
            <a:r>
              <a:rPr lang="en-US" altLang="zh-TW" sz="1800" dirty="0"/>
              <a:t>:</a:t>
            </a:r>
            <a:r>
              <a:rPr lang="zh-TW" altLang="en-US" sz="1800" dirty="0">
                <a:solidFill>
                  <a:srgbClr val="FF0000"/>
                </a:solidFill>
              </a:rPr>
              <a:t>兩個一維陣列</a:t>
            </a:r>
            <a:r>
              <a:rPr lang="en-US" altLang="zh-TW" sz="1800" dirty="0"/>
              <a:t>: XX[</a:t>
            </a:r>
            <a:r>
              <a:rPr lang="zh-TW" altLang="en-US" sz="1800" dirty="0"/>
              <a:t>索引</a:t>
            </a:r>
            <a:r>
              <a:rPr lang="en-US" altLang="zh-TW" sz="1800" dirty="0"/>
              <a:t>]=[</a:t>
            </a:r>
            <a:r>
              <a:rPr lang="zh-TW" altLang="en-US" sz="1800" dirty="0"/>
              <a:t>資料</a:t>
            </a:r>
            <a:r>
              <a:rPr lang="en-US" altLang="zh-TW" sz="1800" dirty="0"/>
              <a:t>]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zh-TW" sz="1800" dirty="0" err="1">
                <a:solidFill>
                  <a:srgbClr val="0070C0"/>
                </a:solidFill>
              </a:rPr>
              <a:t>DataFrame</a:t>
            </a:r>
            <a:r>
              <a:rPr lang="zh-TW" altLang="en-US" sz="1800" dirty="0">
                <a:solidFill>
                  <a:srgbClr val="0070C0"/>
                </a:solidFill>
              </a:rPr>
              <a:t> </a:t>
            </a:r>
            <a:r>
              <a:rPr lang="en-US" altLang="zh-TW" sz="1800" dirty="0">
                <a:solidFill>
                  <a:srgbClr val="0070C0"/>
                </a:solidFill>
              </a:rPr>
              <a:t>Object</a:t>
            </a:r>
            <a:r>
              <a:rPr lang="en-US" altLang="zh-TW" sz="1800" dirty="0"/>
              <a:t>:</a:t>
            </a:r>
            <a:r>
              <a:rPr lang="zh-TW" altLang="en-US" sz="1800" dirty="0"/>
              <a:t>類似</a:t>
            </a:r>
            <a:r>
              <a:rPr lang="en-US" altLang="zh-TW" sz="1800" dirty="0"/>
              <a:t>database</a:t>
            </a:r>
            <a:r>
              <a:rPr lang="zh-TW" altLang="en-US" sz="1800" dirty="0"/>
              <a:t>的</a:t>
            </a:r>
            <a:r>
              <a:rPr lang="en-US" altLang="zh-TW" sz="1800" dirty="0"/>
              <a:t>table, </a:t>
            </a:r>
            <a:r>
              <a:rPr lang="zh-TW" altLang="en-US" sz="1800" dirty="0"/>
              <a:t>如</a:t>
            </a:r>
            <a:r>
              <a:rPr lang="en-US" altLang="zh-TW" sz="1800" dirty="0"/>
              <a:t>excel</a:t>
            </a:r>
            <a:r>
              <a:rPr lang="zh-TW" altLang="en-US" sz="1800" dirty="0"/>
              <a:t>的</a:t>
            </a:r>
            <a:r>
              <a:rPr lang="en-US" altLang="zh-TW" sz="1800" dirty="0"/>
              <a:t>cell,</a:t>
            </a:r>
            <a:r>
              <a:rPr lang="zh-TW" altLang="en-US" sz="1800" dirty="0"/>
              <a:t>為二維矩陣標示一個格子資料</a:t>
            </a:r>
            <a:r>
              <a:rPr lang="en-US" altLang="zh-TW" sz="1800" dirty="0"/>
              <a:t>, </a:t>
            </a:r>
            <a:r>
              <a:rPr lang="zh-TW" altLang="en-US" sz="1800" dirty="0"/>
              <a:t>每一個</a:t>
            </a:r>
            <a:r>
              <a:rPr lang="en-US" altLang="zh-TW" sz="1800" dirty="0"/>
              <a:t>cell</a:t>
            </a:r>
            <a:r>
              <a:rPr lang="zh-TW" altLang="en-US" sz="1800" dirty="0"/>
              <a:t>可以是不同的資料型態</a:t>
            </a:r>
            <a:r>
              <a:rPr lang="en-US" altLang="zh-TW" sz="1800" dirty="0"/>
              <a:t>; 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可直接載入和輸出</a:t>
            </a:r>
            <a:r>
              <a:rPr lang="en-US" altLang="zh-TW" sz="2400" dirty="0"/>
              <a:t>:CSV, JSON, HTML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方便的日期格式與運算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群組整合功能</a:t>
            </a:r>
            <a:r>
              <a:rPr lang="en-US" altLang="zh-TW" sz="2400" dirty="0"/>
              <a:t>: aggregating dataset transforming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706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4191" y="189088"/>
            <a:ext cx="523136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DataFrame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 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  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統計圖</a:t>
            </a:r>
            <a:endParaRPr lang="en-US" altLang="zh-TW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0"/>
            <a:ext cx="4495800" cy="363855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3879364"/>
            <a:ext cx="3592632" cy="288082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矩形 5"/>
          <p:cNvSpPr/>
          <p:nvPr/>
        </p:nvSpPr>
        <p:spPr>
          <a:xfrm>
            <a:off x="393010" y="989569"/>
            <a:ext cx="6215269" cy="364715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import pandas as </a:t>
            </a:r>
            <a:r>
              <a:rPr lang="en-US" altLang="zh-TW" sz="1400" dirty="0" err="1">
                <a:latin typeface="Consolas" panose="020B0609020204030204" pitchFamily="49" charset="0"/>
              </a:rPr>
              <a:t>pd</a:t>
            </a:r>
            <a:endParaRPr lang="en-US" altLang="zh-TW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import </a:t>
            </a:r>
            <a:r>
              <a:rPr lang="en-US" altLang="zh-TW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matplotlib.pyplot</a:t>
            </a:r>
            <a:r>
              <a:rPr lang="en-US" altLang="zh-TW" sz="1400" dirty="0">
                <a:latin typeface="Consolas" panose="020B0609020204030204" pitchFamily="49" charset="0"/>
              </a:rPr>
              <a:t> as </a:t>
            </a:r>
            <a:r>
              <a:rPr lang="en-US" altLang="zh-TW" sz="1400" dirty="0" err="1">
                <a:latin typeface="Consolas" panose="020B0609020204030204" pitchFamily="49" charset="0"/>
              </a:rPr>
              <a:t>plt</a:t>
            </a:r>
            <a:endParaRPr lang="en-US" altLang="zh-TW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myDict</a:t>
            </a:r>
            <a:r>
              <a:rPr lang="en-US" altLang="zh-TW" sz="1400" dirty="0">
                <a:latin typeface="Consolas" panose="020B0609020204030204" pitchFamily="49" charset="0"/>
              </a:rPr>
              <a:t> = { "</a:t>
            </a:r>
            <a:r>
              <a:rPr lang="en-US" altLang="zh-TW" sz="1400" dirty="0" err="1">
                <a:latin typeface="Consolas" panose="020B0609020204030204" pitchFamily="49" charset="0"/>
              </a:rPr>
              <a:t>Std_Id</a:t>
            </a:r>
            <a:r>
              <a:rPr lang="en-US" altLang="zh-TW" sz="1400" dirty="0">
                <a:latin typeface="Consolas" panose="020B0609020204030204" pitchFamily="49" charset="0"/>
              </a:rPr>
              <a:t>": ["99001", "99002", "99003", "99004", "99005"],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latin typeface="Consolas" panose="020B0609020204030204" pitchFamily="49" charset="0"/>
              </a:rPr>
              <a:t>Rcd</a:t>
            </a:r>
            <a:r>
              <a:rPr lang="en-US" altLang="zh-TW" sz="1400" dirty="0">
                <a:latin typeface="Consolas" panose="020B0609020204030204" pitchFamily="49" charset="0"/>
              </a:rPr>
              <a:t>": [90,80,70, 100, 60]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myData</a:t>
            </a:r>
            <a:r>
              <a:rPr lang="en-US" altLang="zh-TW" sz="1400" dirty="0">
                <a:latin typeface="Consolas" panose="020B0609020204030204" pitchFamily="49" charset="0"/>
              </a:rPr>
              <a:t> = </a:t>
            </a:r>
            <a:r>
              <a:rPr lang="en-US" altLang="zh-TW" sz="1400" dirty="0" err="1">
                <a:latin typeface="Consolas" panose="020B0609020204030204" pitchFamily="49" charset="0"/>
              </a:rPr>
              <a:t>pd.DataFrame</a:t>
            </a:r>
            <a:r>
              <a:rPr lang="en-US" altLang="zh-TW" sz="1400" dirty="0"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</a:rPr>
              <a:t>myDict</a:t>
            </a:r>
            <a:r>
              <a:rPr lang="en-US" altLang="zh-TW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myData.plot</a:t>
            </a:r>
            <a:r>
              <a:rPr lang="en-US" altLang="zh-TW" sz="1400" dirty="0">
                <a:latin typeface="Consolas" panose="020B0609020204030204" pitchFamily="49" charset="0"/>
              </a:rPr>
              <a:t>(kind="bar")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70C0"/>
                </a:solidFill>
                <a:latin typeface="Consolas" panose="020B0609020204030204" pitchFamily="49" charset="0"/>
              </a:rPr>
              <a:t>#</a:t>
            </a:r>
            <a:r>
              <a:rPr lang="en-US" altLang="zh-TW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myData.plot</a:t>
            </a:r>
            <a:r>
              <a:rPr lang="en-US" altLang="zh-TW" sz="1400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70C0"/>
                </a:solidFill>
                <a:latin typeface="Consolas" panose="020B0609020204030204" pitchFamily="49" charset="0"/>
              </a:rPr>
              <a:t>#</a:t>
            </a:r>
            <a:r>
              <a:rPr lang="en-US" altLang="zh-TW" sz="1400" dirty="0" err="1">
                <a:solidFill>
                  <a:srgbClr val="0070C0"/>
                </a:solidFill>
              </a:rPr>
              <a:t>myData.plot</a:t>
            </a:r>
            <a:r>
              <a:rPr lang="en-US" altLang="zh-TW" sz="1400" dirty="0">
                <a:solidFill>
                  <a:srgbClr val="0070C0"/>
                </a:solidFill>
              </a:rPr>
              <a:t>(kind="pie", y="</a:t>
            </a:r>
            <a:r>
              <a:rPr lang="en-US" altLang="zh-TW" sz="1400" dirty="0" err="1">
                <a:solidFill>
                  <a:srgbClr val="0070C0"/>
                </a:solidFill>
              </a:rPr>
              <a:t>Rcd</a:t>
            </a:r>
            <a:r>
              <a:rPr lang="en-US" altLang="zh-TW" sz="1400" dirty="0">
                <a:solidFill>
                  <a:srgbClr val="0070C0"/>
                </a:solidFill>
              </a:rPr>
              <a:t>")</a:t>
            </a:r>
            <a:endParaRPr lang="en-US" altLang="zh-TW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plt.show</a:t>
            </a:r>
            <a:r>
              <a:rPr lang="en-US" altLang="zh-TW" sz="1400" dirty="0">
                <a:latin typeface="Consolas" panose="020B0609020204030204" pitchFamily="49" charset="0"/>
              </a:rPr>
              <a:t>()</a:t>
            </a:r>
            <a:endParaRPr lang="en-US" altLang="zh-TW" sz="14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肘形接點 7"/>
          <p:cNvCxnSpPr/>
          <p:nvPr/>
        </p:nvCxnSpPr>
        <p:spPr>
          <a:xfrm flipV="1">
            <a:off x="2490788" y="2066787"/>
            <a:ext cx="4661452" cy="17393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/>
          <p:nvPr/>
        </p:nvCxnSpPr>
        <p:spPr>
          <a:xfrm>
            <a:off x="2902226" y="3393010"/>
            <a:ext cx="5039139" cy="11877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834" y="4434883"/>
            <a:ext cx="2475496" cy="2379794"/>
          </a:xfrm>
          <a:prstGeom prst="rect">
            <a:avLst/>
          </a:prstGeom>
        </p:spPr>
      </p:pic>
      <p:cxnSp>
        <p:nvCxnSpPr>
          <p:cNvPr id="17" name="肘形接點 16"/>
          <p:cNvCxnSpPr/>
          <p:nvPr/>
        </p:nvCxnSpPr>
        <p:spPr>
          <a:xfrm rot="16200000" flipH="1">
            <a:off x="2615059" y="4395016"/>
            <a:ext cx="574334" cy="109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361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70C0"/>
                </a:solidFill>
              </a:rPr>
              <a:t>練習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zh-TW" altLang="en-US" sz="2400" dirty="0"/>
              <a:t>利用</a:t>
            </a:r>
            <a:r>
              <a:rPr lang="en-US" altLang="zh-TW" sz="2400" dirty="0" err="1"/>
              <a:t>DataFrame</a:t>
            </a:r>
            <a:r>
              <a:rPr lang="zh-TW" altLang="en-US" sz="2400" dirty="0"/>
              <a:t> </a:t>
            </a:r>
            <a:r>
              <a:rPr lang="en-US" altLang="zh-TW" sz="2400" dirty="0"/>
              <a:t>Object , </a:t>
            </a:r>
            <a:r>
              <a:rPr lang="zh-TW" altLang="en-US" sz="2400" dirty="0"/>
              <a:t>劃出 </a:t>
            </a:r>
            <a:r>
              <a:rPr lang="en-US" altLang="zh-TW" sz="2400" dirty="0"/>
              <a:t>: f(x) = x</a:t>
            </a:r>
            <a:r>
              <a:rPr lang="en-US" altLang="zh-TW" sz="2400" baseline="30000" dirty="0"/>
              <a:t>3</a:t>
            </a:r>
            <a:r>
              <a:rPr lang="en-US" altLang="zh-TW" sz="2400" dirty="0"/>
              <a:t> - 2x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 + 2x </a:t>
            </a:r>
            <a:r>
              <a:rPr lang="zh-TW" altLang="en-US" sz="2400" dirty="0"/>
              <a:t>的曲線圖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820" y="1934195"/>
            <a:ext cx="68103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41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CF686-1FA0-4BDA-BA45-A7A564D3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121376" cy="530863"/>
          </a:xfrm>
        </p:spPr>
        <p:txBody>
          <a:bodyPr/>
          <a:lstStyle/>
          <a:p>
            <a:r>
              <a:rPr lang="zh-TW" altLang="en-US" dirty="0"/>
              <a:t>將圖畫在</a:t>
            </a:r>
            <a:r>
              <a:rPr lang="en-US" altLang="zh-TW" dirty="0" err="1"/>
              <a:t>tkinter</a:t>
            </a:r>
            <a:r>
              <a:rPr lang="zh-TW" altLang="en-US" dirty="0"/>
              <a:t>需使用</a:t>
            </a:r>
            <a:r>
              <a:rPr lang="en-US" altLang="zh-TW" dirty="0" err="1"/>
              <a:t>Dataframe</a:t>
            </a:r>
            <a:endParaRPr lang="zh-TW" altLang="en-US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DC77BA71-C142-4828-A6E7-DA6748202B54}"/>
              </a:ext>
            </a:extLst>
          </p:cNvPr>
          <p:cNvSpPr txBox="1">
            <a:spLocks/>
          </p:cNvSpPr>
          <p:nvPr/>
        </p:nvSpPr>
        <p:spPr>
          <a:xfrm>
            <a:off x="1248350" y="1057574"/>
            <a:ext cx="7121376" cy="530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使用</a:t>
            </a:r>
            <a:r>
              <a:rPr lang="en-US" altLang="zh-TW" dirty="0" err="1"/>
              <a:t>Dataframe</a:t>
            </a:r>
            <a:r>
              <a:rPr lang="zh-TW" altLang="en-US" dirty="0"/>
              <a:t>需使用</a:t>
            </a:r>
            <a:r>
              <a:rPr lang="en-US" altLang="zh-TW" dirty="0"/>
              <a:t>Dictionary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EA18BB-DC09-4E21-81ED-CB9F84F64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933" y="1922457"/>
            <a:ext cx="3992108" cy="4263572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6" name="圖說文字: 直線 5">
            <a:extLst>
              <a:ext uri="{FF2B5EF4-FFF2-40B4-BE49-F238E27FC236}">
                <a16:creationId xmlns:a16="http://schemas.microsoft.com/office/drawing/2014/main" id="{F3F1ED82-2A5D-423F-8DB2-2302288C7293}"/>
              </a:ext>
            </a:extLst>
          </p:cNvPr>
          <p:cNvSpPr/>
          <p:nvPr/>
        </p:nvSpPr>
        <p:spPr>
          <a:xfrm>
            <a:off x="6143050" y="1922457"/>
            <a:ext cx="2700241" cy="530863"/>
          </a:xfrm>
          <a:prstGeom prst="borderCallout1">
            <a:avLst>
              <a:gd name="adj1" fmla="val 25687"/>
              <a:gd name="adj2" fmla="val -413"/>
              <a:gd name="adj3" fmla="val 22330"/>
              <a:gd name="adj4" fmla="val -58878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下頁顯示程式</a:t>
            </a:r>
            <a:r>
              <a:rPr lang="en-US" altLang="zh-TW" dirty="0" err="1"/>
              <a:t>getStat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75D2DF1-DAAD-4CB0-84CC-5C9FB42FD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59" y="3209605"/>
            <a:ext cx="3526647" cy="3344234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9" name="圖說文字: 直線 8">
            <a:extLst>
              <a:ext uri="{FF2B5EF4-FFF2-40B4-BE49-F238E27FC236}">
                <a16:creationId xmlns:a16="http://schemas.microsoft.com/office/drawing/2014/main" id="{3FCB814F-FCD6-4E22-BA4A-035410833022}"/>
              </a:ext>
            </a:extLst>
          </p:cNvPr>
          <p:cNvSpPr/>
          <p:nvPr/>
        </p:nvSpPr>
        <p:spPr>
          <a:xfrm>
            <a:off x="9198210" y="1588437"/>
            <a:ext cx="2700241" cy="530863"/>
          </a:xfrm>
          <a:prstGeom prst="borderCallout1">
            <a:avLst>
              <a:gd name="adj1" fmla="val 121637"/>
              <a:gd name="adj2" fmla="val 8905"/>
              <a:gd name="adj3" fmla="val 302088"/>
              <a:gd name="adj4" fmla="val 794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Kind='bar'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6032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6653CE1-6EA4-4C65-B4DA-A13640CE61C8}"/>
              </a:ext>
            </a:extLst>
          </p:cNvPr>
          <p:cNvSpPr txBox="1"/>
          <p:nvPr/>
        </p:nvSpPr>
        <p:spPr>
          <a:xfrm>
            <a:off x="263887" y="227066"/>
            <a:ext cx="6210556" cy="563231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/>
              <a:t># -*- coding: utf-8 -*-</a:t>
            </a:r>
          </a:p>
          <a:p>
            <a:r>
              <a:rPr lang="zh-TW" altLang="en-US" sz="1200" dirty="0"/>
              <a:t>"""</a:t>
            </a:r>
          </a:p>
          <a:p>
            <a:r>
              <a:rPr lang="zh-TW" altLang="en-US" sz="1200" dirty="0"/>
              <a:t>Created on Wed Dec 16 18:41:21 2020</a:t>
            </a:r>
          </a:p>
          <a:p>
            <a:endParaRPr lang="zh-TW" altLang="en-US" sz="1200" dirty="0"/>
          </a:p>
          <a:p>
            <a:r>
              <a:rPr lang="zh-TW" altLang="en-US" sz="1200" dirty="0"/>
              <a:t>@author: Administrator</a:t>
            </a:r>
          </a:p>
          <a:p>
            <a:r>
              <a:rPr lang="zh-TW" altLang="en-US" sz="1200" dirty="0"/>
              <a:t>"""</a:t>
            </a:r>
          </a:p>
          <a:p>
            <a:endParaRPr lang="zh-TW" altLang="en-US" sz="1200" dirty="0"/>
          </a:p>
          <a:p>
            <a:r>
              <a:rPr lang="zh-TW" altLang="en-US" sz="1200" dirty="0"/>
              <a:t>from tkinter import * </a:t>
            </a:r>
          </a:p>
          <a:p>
            <a:r>
              <a:rPr lang="zh-TW" altLang="en-US" sz="1200" dirty="0"/>
              <a:t>from matplotlib</a:t>
            </a:r>
            <a:r>
              <a:rPr lang="zh-TW" altLang="en-US" sz="1200" dirty="0">
                <a:solidFill>
                  <a:srgbClr val="FF0000"/>
                </a:solidFill>
              </a:rPr>
              <a:t>.figure</a:t>
            </a:r>
            <a:r>
              <a:rPr lang="zh-TW" altLang="en-US" sz="1200" dirty="0"/>
              <a:t> import Figure </a:t>
            </a:r>
          </a:p>
          <a:p>
            <a:r>
              <a:rPr lang="zh-TW" altLang="en-US" sz="1200" dirty="0"/>
              <a:t>from matplotlib.backends.backend_tkagg import (FigureCanvasTkAgg,  NavigationToolbar2Tk) </a:t>
            </a:r>
          </a:p>
          <a:p>
            <a:r>
              <a:rPr lang="zh-TW" altLang="en-US" sz="1200" dirty="0"/>
              <a:t>import </a:t>
            </a:r>
            <a:r>
              <a:rPr lang="zh-TW" altLang="en-US" sz="1200" dirty="0">
                <a:solidFill>
                  <a:srgbClr val="FF0000"/>
                </a:solidFill>
              </a:rPr>
              <a:t>sqlite3</a:t>
            </a:r>
          </a:p>
          <a:p>
            <a:r>
              <a:rPr lang="zh-TW" altLang="en-US" sz="1200" dirty="0"/>
              <a:t>import matplotlib</a:t>
            </a:r>
            <a:r>
              <a:rPr lang="zh-TW" altLang="en-US" sz="1200" dirty="0">
                <a:solidFill>
                  <a:srgbClr val="FF0000"/>
                </a:solidFill>
              </a:rPr>
              <a:t>.pyplot</a:t>
            </a:r>
            <a:r>
              <a:rPr lang="zh-TW" altLang="en-US" sz="1200" dirty="0"/>
              <a:t> as plt</a:t>
            </a:r>
          </a:p>
          <a:p>
            <a:r>
              <a:rPr lang="zh-TW" altLang="en-US" sz="1200" dirty="0"/>
              <a:t>import pandas as </a:t>
            </a:r>
            <a:r>
              <a:rPr lang="zh-TW" altLang="en-US" sz="1200" dirty="0">
                <a:solidFill>
                  <a:srgbClr val="FF0000"/>
                </a:solidFill>
              </a:rPr>
              <a:t>pd</a:t>
            </a:r>
          </a:p>
          <a:p>
            <a:endParaRPr lang="zh-TW" altLang="en-US" sz="1200" dirty="0"/>
          </a:p>
          <a:p>
            <a:r>
              <a:rPr lang="zh-TW" altLang="en-US" sz="1200" dirty="0"/>
              <a:t>def execSQLcommand(sqlstr):</a:t>
            </a:r>
          </a:p>
          <a:p>
            <a:r>
              <a:rPr lang="zh-TW" altLang="en-US" sz="1200" dirty="0"/>
              <a:t>    global myConn</a:t>
            </a:r>
          </a:p>
          <a:p>
            <a:r>
              <a:rPr lang="zh-TW" altLang="en-US" sz="1200" dirty="0"/>
              <a:t>    global myCursor</a:t>
            </a:r>
          </a:p>
          <a:p>
            <a:r>
              <a:rPr lang="zh-TW" altLang="en-US" sz="1200" dirty="0"/>
              <a:t>    try:</a:t>
            </a:r>
          </a:p>
          <a:p>
            <a:r>
              <a:rPr lang="zh-TW" altLang="en-US" sz="1200" dirty="0"/>
              <a:t>      myCursor = myConn.execute(sqlstr)</a:t>
            </a:r>
          </a:p>
          <a:p>
            <a:r>
              <a:rPr lang="zh-TW" altLang="en-US" sz="1200" dirty="0"/>
              <a:t>      myConn.commit()</a:t>
            </a:r>
          </a:p>
          <a:p>
            <a:r>
              <a:rPr lang="zh-TW" altLang="en-US" sz="1200" dirty="0"/>
              <a:t>      print("指令已成功執行:" + sqlstr)</a:t>
            </a:r>
          </a:p>
          <a:p>
            <a:r>
              <a:rPr lang="zh-TW" altLang="en-US" sz="1200" dirty="0"/>
              <a:t>      return myCursor</a:t>
            </a:r>
          </a:p>
          <a:p>
            <a:r>
              <a:rPr lang="zh-TW" altLang="en-US" sz="1200" dirty="0"/>
              <a:t>    except:</a:t>
            </a:r>
          </a:p>
          <a:p>
            <a:r>
              <a:rPr lang="zh-TW" altLang="en-US" sz="1200" dirty="0"/>
              <a:t>      print("指令有誤:", sqlstr)</a:t>
            </a:r>
          </a:p>
          <a:p>
            <a:r>
              <a:rPr lang="zh-TW" altLang="en-US" sz="1200" dirty="0">
                <a:solidFill>
                  <a:srgbClr val="3366FF"/>
                </a:solidFill>
              </a:rPr>
              <a:t>myConn = sqlite3.connect("student.db")</a:t>
            </a:r>
          </a:p>
          <a:p>
            <a:r>
              <a:rPr lang="zh-TW" altLang="en-US" sz="1200" dirty="0">
                <a:solidFill>
                  <a:srgbClr val="3366FF"/>
                </a:solidFill>
              </a:rPr>
              <a:t>myCursor = myConn.cursor()</a:t>
            </a:r>
          </a:p>
          <a:p>
            <a:endParaRPr lang="zh-TW" altLang="en-US" sz="1200" dirty="0"/>
          </a:p>
          <a:p>
            <a:r>
              <a:rPr lang="zh-TW" altLang="en-US" sz="1200" dirty="0"/>
              <a:t>win = Tk()</a:t>
            </a:r>
          </a:p>
          <a:p>
            <a:r>
              <a:rPr lang="zh-TW" altLang="en-US" sz="1200" dirty="0"/>
              <a:t>win.geometry('500x500')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4DA79C-7129-4272-ABF4-CA923A7F3FB3}"/>
              </a:ext>
            </a:extLst>
          </p:cNvPr>
          <p:cNvSpPr txBox="1"/>
          <p:nvPr/>
        </p:nvSpPr>
        <p:spPr>
          <a:xfrm>
            <a:off x="6782823" y="503066"/>
            <a:ext cx="610315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def getAvg():</a:t>
            </a:r>
          </a:p>
          <a:p>
            <a:r>
              <a:rPr lang="zh-TW" altLang="en-US" sz="1200" dirty="0"/>
              <a:t>    sqlstr = "select c.course_name as course_name, avg(r.rcd) as avgRcd"</a:t>
            </a:r>
          </a:p>
          <a:p>
            <a:r>
              <a:rPr lang="zh-TW" altLang="en-US" sz="1200" dirty="0"/>
              <a:t>    sqlstr += "  from course c, record r "</a:t>
            </a:r>
          </a:p>
          <a:p>
            <a:r>
              <a:rPr lang="zh-TW" altLang="en-US" sz="1200" dirty="0"/>
              <a:t>    sqlstr += " where r.course_id = c.course_id "</a:t>
            </a:r>
          </a:p>
          <a:p>
            <a:r>
              <a:rPr lang="zh-TW" altLang="en-US" sz="1200" dirty="0"/>
              <a:t>    sqlstr += " group by c.course_name "</a:t>
            </a:r>
          </a:p>
          <a:p>
            <a:r>
              <a:rPr lang="zh-TW" altLang="en-US" sz="1200" dirty="0"/>
              <a:t>    listx = execSQLcommand(sqlstr).fetchall()</a:t>
            </a:r>
          </a:p>
          <a:p>
            <a:r>
              <a:rPr lang="zh-TW" altLang="en-US" sz="1200" dirty="0"/>
              <a:t>    #</a:t>
            </a:r>
            <a:r>
              <a:rPr lang="en-US" altLang="zh-TW" sz="1200" dirty="0"/>
              <a:t>-------------</a:t>
            </a:r>
            <a:r>
              <a:rPr lang="zh-TW" altLang="en-US" sz="1200" dirty="0"/>
              <a:t>-------</a:t>
            </a:r>
          </a:p>
          <a:p>
            <a:r>
              <a:rPr lang="zh-TW" altLang="en-US" sz="1200" dirty="0"/>
              <a:t>    courseList = []</a:t>
            </a:r>
          </a:p>
          <a:p>
            <a:r>
              <a:rPr lang="zh-TW" altLang="en-US" sz="1200" dirty="0"/>
              <a:t>    avgList=[]</a:t>
            </a:r>
          </a:p>
          <a:p>
            <a:r>
              <a:rPr lang="zh-TW" altLang="en-US" sz="1200" dirty="0"/>
              <a:t>    for item in listx:</a:t>
            </a:r>
          </a:p>
          <a:p>
            <a:r>
              <a:rPr lang="zh-TW" altLang="en-US" sz="1200" dirty="0"/>
              <a:t>        courseList.append(item[0])</a:t>
            </a:r>
          </a:p>
          <a:p>
            <a:r>
              <a:rPr lang="zh-TW" altLang="en-US" sz="1200" dirty="0"/>
              <a:t>        avgList.append(item[1])</a:t>
            </a:r>
          </a:p>
          <a:p>
            <a:r>
              <a:rPr lang="zh-TW" altLang="en-US" sz="1200" dirty="0"/>
              <a:t>        </a:t>
            </a:r>
          </a:p>
          <a:p>
            <a:r>
              <a:rPr lang="zh-TW" altLang="en-US" sz="1200" dirty="0"/>
              <a:t>    #產生Dataframe-------</a:t>
            </a:r>
          </a:p>
          <a:p>
            <a:r>
              <a:rPr lang="zh-TW" altLang="en-US" sz="1200" dirty="0"/>
              <a:t>    myDframe = pd.</a:t>
            </a:r>
            <a:r>
              <a:rPr lang="zh-TW" altLang="en-US" sz="1200" dirty="0">
                <a:solidFill>
                  <a:srgbClr val="3366FF"/>
                </a:solidFill>
              </a:rPr>
              <a:t>DataFrame</a:t>
            </a:r>
            <a:r>
              <a:rPr lang="zh-TW" altLang="en-US" sz="1200" dirty="0"/>
              <a:t>(</a:t>
            </a:r>
            <a:r>
              <a:rPr lang="zh-TW" altLang="en-US" sz="1200" dirty="0">
                <a:solidFill>
                  <a:srgbClr val="FF0000"/>
                </a:solidFill>
              </a:rPr>
              <a:t>{</a:t>
            </a:r>
            <a:r>
              <a:rPr lang="zh-TW" altLang="en-US" sz="1200" dirty="0"/>
              <a:t>'course_name':courseList, 'avgRcd':avgList</a:t>
            </a:r>
            <a:r>
              <a:rPr lang="zh-TW" altLang="en-US" sz="1200" dirty="0">
                <a:solidFill>
                  <a:srgbClr val="FF0000"/>
                </a:solidFill>
              </a:rPr>
              <a:t>}</a:t>
            </a:r>
            <a:r>
              <a:rPr lang="zh-TW" altLang="en-US" sz="1200" dirty="0"/>
              <a:t>)</a:t>
            </a:r>
          </a:p>
          <a:p>
            <a:r>
              <a:rPr lang="zh-TW" altLang="en-US" sz="1200" dirty="0"/>
              <a:t>    #產生Figuration-----</a:t>
            </a:r>
          </a:p>
          <a:p>
            <a:r>
              <a:rPr lang="zh-TW" altLang="en-US" sz="1200" dirty="0"/>
              <a:t>    fig = Figure(figsize = (5, 5),  dpi = 100) </a:t>
            </a:r>
          </a:p>
          <a:p>
            <a:r>
              <a:rPr lang="zh-TW" altLang="en-US" sz="1200" dirty="0"/>
              <a:t>    plot1 = fig.add_subplot(111) </a:t>
            </a:r>
          </a:p>
          <a:p>
            <a:r>
              <a:rPr lang="zh-TW" altLang="en-US" sz="1200" dirty="0"/>
              <a:t>    #</a:t>
            </a:r>
          </a:p>
          <a:p>
            <a:r>
              <a:rPr lang="zh-TW" altLang="en-US" sz="1200" dirty="0"/>
              <a:t>    #plot1.plot(x, y1)  </a:t>
            </a:r>
          </a:p>
          <a:p>
            <a:r>
              <a:rPr lang="zh-TW" altLang="en-US" sz="1200" dirty="0"/>
              <a:t>    #plot1.plot(x, y2, linestyle='-', color='r')</a:t>
            </a:r>
          </a:p>
          <a:p>
            <a:r>
              <a:rPr lang="zh-TW" altLang="en-US" sz="1200" dirty="0"/>
              <a:t>    myDframe.plot(x='course_name', y='avgRcd', </a:t>
            </a:r>
            <a:r>
              <a:rPr lang="zh-TW" altLang="en-US" sz="1200" dirty="0">
                <a:solidFill>
                  <a:srgbClr val="FF0000"/>
                </a:solidFill>
              </a:rPr>
              <a:t>ax</a:t>
            </a:r>
            <a:r>
              <a:rPr lang="zh-TW" altLang="en-US" sz="1200" dirty="0"/>
              <a:t>=plot1, </a:t>
            </a:r>
            <a:r>
              <a:rPr lang="zh-TW" altLang="en-US" sz="1200" dirty="0">
                <a:solidFill>
                  <a:srgbClr val="FF0000"/>
                </a:solidFill>
              </a:rPr>
              <a:t>kind</a:t>
            </a:r>
            <a:r>
              <a:rPr lang="zh-TW" altLang="en-US" sz="1200" dirty="0"/>
              <a:t>='bar')</a:t>
            </a:r>
          </a:p>
          <a:p>
            <a:r>
              <a:rPr lang="zh-TW" altLang="en-US" sz="1200" dirty="0"/>
              <a:t>    #plot1.plot(myDframe)</a:t>
            </a:r>
          </a:p>
          <a:p>
            <a:r>
              <a:rPr lang="zh-TW" altLang="en-US" sz="1200" dirty="0"/>
              <a:t>    #plot1.legend()</a:t>
            </a:r>
          </a:p>
          <a:p>
            <a:r>
              <a:rPr lang="zh-TW" altLang="en-US" sz="1200" dirty="0"/>
              <a:t>    #plot1.grid()</a:t>
            </a:r>
          </a:p>
          <a:p>
            <a:r>
              <a:rPr lang="zh-TW" altLang="en-US" sz="1200" dirty="0"/>
              <a:t>    #</a:t>
            </a:r>
          </a:p>
          <a:p>
            <a:r>
              <a:rPr lang="zh-TW" altLang="en-US" sz="1200" dirty="0"/>
              <a:t>    canvas = FigureCanvasTkAgg(fig, master = win)   </a:t>
            </a:r>
          </a:p>
          <a:p>
            <a:r>
              <a:rPr lang="zh-TW" altLang="en-US" sz="1200" dirty="0"/>
              <a:t>    canvas.get_tk_widget().grid(row=3, column=0, columnspan=3)</a:t>
            </a:r>
          </a:p>
          <a:p>
            <a:r>
              <a:rPr lang="zh-TW" altLang="en-US" sz="1200" dirty="0"/>
              <a:t>    </a:t>
            </a:r>
          </a:p>
          <a:p>
            <a:r>
              <a:rPr lang="zh-TW" altLang="en-US" sz="1200" dirty="0"/>
              <a:t>btnGetStat = Button(win, text='科目平均', command=getAvg)</a:t>
            </a:r>
          </a:p>
          <a:p>
            <a:r>
              <a:rPr lang="zh-TW" altLang="en-US" sz="1200" dirty="0"/>
              <a:t>btnGetStat.grid(row=2, column=0, columnspan=2 ,sticky=S+W+E)</a:t>
            </a:r>
          </a:p>
          <a:p>
            <a:endParaRPr lang="zh-TW" altLang="en-US" sz="1200" dirty="0"/>
          </a:p>
          <a:p>
            <a:r>
              <a:rPr lang="zh-TW" altLang="en-US" sz="1200" dirty="0"/>
              <a:t>win.mainloop()</a:t>
            </a:r>
          </a:p>
        </p:txBody>
      </p:sp>
      <p:sp>
        <p:nvSpPr>
          <p:cNvPr id="6" name="右大括弧 5">
            <a:extLst>
              <a:ext uri="{FF2B5EF4-FFF2-40B4-BE49-F238E27FC236}">
                <a16:creationId xmlns:a16="http://schemas.microsoft.com/office/drawing/2014/main" id="{00F53282-282D-4126-A5AE-DFFA90BA5610}"/>
              </a:ext>
            </a:extLst>
          </p:cNvPr>
          <p:cNvSpPr/>
          <p:nvPr/>
        </p:nvSpPr>
        <p:spPr>
          <a:xfrm rot="16200000">
            <a:off x="9954841" y="1680746"/>
            <a:ext cx="245477" cy="260051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4126E1-1C7B-4D07-B985-95E84DF6B80F}"/>
              </a:ext>
            </a:extLst>
          </p:cNvPr>
          <p:cNvSpPr txBox="1"/>
          <p:nvPr/>
        </p:nvSpPr>
        <p:spPr>
          <a:xfrm>
            <a:off x="9272935" y="2488934"/>
            <a:ext cx="16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3366FF"/>
                </a:solidFill>
              </a:rPr>
              <a:t>產生</a:t>
            </a:r>
            <a:r>
              <a:rPr lang="en-US" altLang="zh-TW" dirty="0">
                <a:solidFill>
                  <a:srgbClr val="3366FF"/>
                </a:solidFill>
              </a:rPr>
              <a:t>Dictionary</a:t>
            </a:r>
            <a:endParaRPr lang="zh-TW" altLang="en-US" dirty="0">
              <a:solidFill>
                <a:srgbClr val="3366FF"/>
              </a:solidFill>
            </a:endParaRPr>
          </a:p>
        </p:txBody>
      </p:sp>
      <p:sp>
        <p:nvSpPr>
          <p:cNvPr id="8" name="圖說文字: 直線 7">
            <a:extLst>
              <a:ext uri="{FF2B5EF4-FFF2-40B4-BE49-F238E27FC236}">
                <a16:creationId xmlns:a16="http://schemas.microsoft.com/office/drawing/2014/main" id="{E85CF2F0-5AA4-4FB0-BD23-03E5FACF8F47}"/>
              </a:ext>
            </a:extLst>
          </p:cNvPr>
          <p:cNvSpPr/>
          <p:nvPr/>
        </p:nvSpPr>
        <p:spPr>
          <a:xfrm>
            <a:off x="4443125" y="3043221"/>
            <a:ext cx="2260941" cy="332928"/>
          </a:xfrm>
          <a:prstGeom prst="borderCallout1">
            <a:avLst>
              <a:gd name="adj1" fmla="val 45339"/>
              <a:gd name="adj2" fmla="val 98905"/>
              <a:gd name="adj3" fmla="val 43138"/>
              <a:gd name="adj4" fmla="val 10862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由</a:t>
            </a:r>
            <a:r>
              <a:rPr lang="en-US" altLang="zh-TW" sz="1400" dirty="0"/>
              <a:t>dictionary</a:t>
            </a:r>
            <a:r>
              <a:rPr lang="zh-TW" altLang="en-US" sz="1400" dirty="0"/>
              <a:t>產生</a:t>
            </a:r>
            <a:r>
              <a:rPr lang="en-US" altLang="zh-TW" sz="1400" dirty="0" err="1"/>
              <a:t>DataFrame</a:t>
            </a:r>
            <a:endParaRPr lang="zh-TW" altLang="en-US" sz="1400" dirty="0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B2C1DB3E-769F-4528-A69A-63FD423AF8C3}"/>
              </a:ext>
            </a:extLst>
          </p:cNvPr>
          <p:cNvCxnSpPr/>
          <p:nvPr/>
        </p:nvCxnSpPr>
        <p:spPr>
          <a:xfrm rot="5400000" flipH="1" flipV="1">
            <a:off x="8444391" y="3553273"/>
            <a:ext cx="1141466" cy="6382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C966C45D-AA69-461D-ADC7-737EB8F9CC35}"/>
              </a:ext>
            </a:extLst>
          </p:cNvPr>
          <p:cNvCxnSpPr>
            <a:cxnSpLocks/>
          </p:cNvCxnSpPr>
          <p:nvPr/>
        </p:nvCxnSpPr>
        <p:spPr>
          <a:xfrm flipV="1">
            <a:off x="9642624" y="3376149"/>
            <a:ext cx="1534231" cy="686487"/>
          </a:xfrm>
          <a:prstGeom prst="bentConnector3">
            <a:avLst>
              <a:gd name="adj1" fmla="val 976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7BDC349B-A994-47F3-A030-14ED5A726F91}"/>
              </a:ext>
            </a:extLst>
          </p:cNvPr>
          <p:cNvCxnSpPr/>
          <p:nvPr/>
        </p:nvCxnSpPr>
        <p:spPr>
          <a:xfrm flipV="1">
            <a:off x="9642624" y="4062636"/>
            <a:ext cx="0" cy="31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277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F787E70-4E6F-4DE3-9CB0-B359F3630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11" y="769725"/>
            <a:ext cx="4491059" cy="4741224"/>
          </a:xfrm>
          <a:prstGeom prst="rect">
            <a:avLst/>
          </a:prstGeom>
          <a:ln>
            <a:solidFill>
              <a:srgbClr val="3366FF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E9E013B-DECF-4ED4-A2C1-427192E983A4}"/>
              </a:ext>
            </a:extLst>
          </p:cNvPr>
          <p:cNvSpPr txBox="1"/>
          <p:nvPr/>
        </p:nvSpPr>
        <p:spPr>
          <a:xfrm>
            <a:off x="6609455" y="1116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將上頁的程式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B61F99B-C01F-492B-AC39-DB2F40198A71}"/>
              </a:ext>
            </a:extLst>
          </p:cNvPr>
          <p:cNvSpPr txBox="1"/>
          <p:nvPr/>
        </p:nvSpPr>
        <p:spPr>
          <a:xfrm>
            <a:off x="5481165" y="1855019"/>
            <a:ext cx="61031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/>
              <a:t>myDframe.plot(x='course_name', y='avgRcd', </a:t>
            </a:r>
            <a:r>
              <a:rPr lang="zh-TW" altLang="en-US" sz="1800" dirty="0">
                <a:solidFill>
                  <a:srgbClr val="FF0000"/>
                </a:solidFill>
              </a:rPr>
              <a:t>ax</a:t>
            </a:r>
            <a:r>
              <a:rPr lang="zh-TW" altLang="en-US" sz="1800" dirty="0"/>
              <a:t>=plot1, </a:t>
            </a:r>
            <a:r>
              <a:rPr lang="zh-TW" altLang="en-US" sz="1800" dirty="0">
                <a:solidFill>
                  <a:srgbClr val="FF0000"/>
                </a:solidFill>
              </a:rPr>
              <a:t>kind</a:t>
            </a:r>
            <a:r>
              <a:rPr lang="zh-TW" altLang="en-US" sz="1800" dirty="0"/>
              <a:t>='bar')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F6F96E-5E0B-4DFD-A677-B9F0567A8EB0}"/>
              </a:ext>
            </a:extLst>
          </p:cNvPr>
          <p:cNvSpPr txBox="1"/>
          <p:nvPr/>
        </p:nvSpPr>
        <p:spPr>
          <a:xfrm>
            <a:off x="6469840" y="2764120"/>
            <a:ext cx="6201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改為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96D86F6-C83F-494E-A097-8FF4A9EEE7D7}"/>
              </a:ext>
            </a:extLst>
          </p:cNvPr>
          <p:cNvSpPr txBox="1"/>
          <p:nvPr/>
        </p:nvSpPr>
        <p:spPr>
          <a:xfrm>
            <a:off x="5610672" y="3355355"/>
            <a:ext cx="59306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myDframe.plot(x='course_name', y='avgRcd', ax=plot1, kind='</a:t>
            </a:r>
            <a:r>
              <a:rPr lang="zh-TW" altLang="en-US" dirty="0">
                <a:solidFill>
                  <a:srgbClr val="7030A0"/>
                </a:solidFill>
              </a:rPr>
              <a:t>pie</a:t>
            </a:r>
            <a:r>
              <a:rPr lang="zh-TW" altLang="en-US" dirty="0"/>
              <a:t>', </a:t>
            </a:r>
            <a:r>
              <a:rPr lang="zh-TW" altLang="en-US" dirty="0">
                <a:solidFill>
                  <a:srgbClr val="FF0000"/>
                </a:solidFill>
              </a:rPr>
              <a:t>labels</a:t>
            </a:r>
            <a:r>
              <a:rPr lang="zh-TW" altLang="en-US" dirty="0"/>
              <a:t>=courseList)</a:t>
            </a:r>
          </a:p>
        </p:txBody>
      </p:sp>
    </p:spTree>
    <p:extLst>
      <p:ext uri="{BB962C8B-B14F-4D97-AF65-F5344CB8AC3E}">
        <p14:creationId xmlns:p14="http://schemas.microsoft.com/office/powerpoint/2010/main" val="2660458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4E29608-D240-4A91-B0F0-764B33749B0F}"/>
              </a:ext>
            </a:extLst>
          </p:cNvPr>
          <p:cNvSpPr txBox="1"/>
          <p:nvPr/>
        </p:nvSpPr>
        <p:spPr>
          <a:xfrm>
            <a:off x="537491" y="723314"/>
            <a:ext cx="11533815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0" i="0" dirty="0" err="1">
                <a:solidFill>
                  <a:srgbClr val="4F4F4F"/>
                </a:solidFill>
                <a:effectLst/>
                <a:latin typeface="Source Code Pro"/>
              </a:rPr>
              <a:t>DataFrame</a:t>
            </a:r>
            <a:r>
              <a:rPr lang="en-US" altLang="zh-TW" b="0" i="0" dirty="0" err="1">
                <a:solidFill>
                  <a:srgbClr val="FF0000"/>
                </a:solidFill>
                <a:effectLst/>
                <a:latin typeface="Source Code Pro"/>
              </a:rPr>
              <a:t>.plot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(x=</a:t>
            </a:r>
            <a:r>
              <a:rPr lang="en-US" altLang="zh-TW" b="1" i="0" dirty="0">
                <a:solidFill>
                  <a:srgbClr val="000088"/>
                </a:solidFill>
                <a:effectLst/>
                <a:latin typeface="Source Code Pro"/>
              </a:rPr>
              <a:t>None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, y=</a:t>
            </a:r>
            <a:r>
              <a:rPr lang="en-US" altLang="zh-TW" b="1" i="0" dirty="0">
                <a:solidFill>
                  <a:srgbClr val="000088"/>
                </a:solidFill>
                <a:effectLst/>
                <a:latin typeface="Source Code Pro"/>
              </a:rPr>
              <a:t>None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, kind=</a:t>
            </a:r>
            <a:r>
              <a:rPr lang="en-US" altLang="zh-TW" b="0" i="0" dirty="0">
                <a:solidFill>
                  <a:srgbClr val="009900"/>
                </a:solidFill>
                <a:effectLst/>
                <a:latin typeface="Source Code Pro"/>
              </a:rPr>
              <a:t>'line'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, ax=</a:t>
            </a:r>
            <a:r>
              <a:rPr lang="en-US" altLang="zh-TW" b="1" i="0" dirty="0">
                <a:solidFill>
                  <a:srgbClr val="000088"/>
                </a:solidFill>
                <a:effectLst/>
                <a:latin typeface="Source Code Pro"/>
              </a:rPr>
              <a:t>None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, subplots=</a:t>
            </a:r>
            <a:r>
              <a:rPr lang="en-US" altLang="zh-TW" b="1" i="0" dirty="0">
                <a:solidFill>
                  <a:srgbClr val="000088"/>
                </a:solidFill>
                <a:effectLst/>
                <a:latin typeface="Source Code Pro"/>
              </a:rPr>
              <a:t>False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, </a:t>
            </a:r>
            <a:r>
              <a:rPr lang="en-US" altLang="zh-TW" b="0" i="0" dirty="0" err="1">
                <a:solidFill>
                  <a:srgbClr val="4F4F4F"/>
                </a:solidFill>
                <a:effectLst/>
                <a:latin typeface="Source Code Pro"/>
              </a:rPr>
              <a:t>sharex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=</a:t>
            </a:r>
            <a:r>
              <a:rPr lang="en-US" altLang="zh-TW" b="1" i="0" dirty="0">
                <a:solidFill>
                  <a:srgbClr val="000088"/>
                </a:solidFill>
                <a:effectLst/>
                <a:latin typeface="Source Code Pro"/>
              </a:rPr>
              <a:t>None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, </a:t>
            </a:r>
            <a:r>
              <a:rPr lang="en-US" altLang="zh-TW" b="0" i="0" dirty="0" err="1">
                <a:solidFill>
                  <a:srgbClr val="4F4F4F"/>
                </a:solidFill>
                <a:effectLst/>
                <a:latin typeface="Source Code Pro"/>
              </a:rPr>
              <a:t>sharey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=</a:t>
            </a:r>
            <a:r>
              <a:rPr lang="en-US" altLang="zh-TW" b="1" i="0" dirty="0">
                <a:solidFill>
                  <a:srgbClr val="000088"/>
                </a:solidFill>
                <a:effectLst/>
                <a:latin typeface="Source Code Pro"/>
              </a:rPr>
              <a:t>False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, layout=</a:t>
            </a:r>
            <a:r>
              <a:rPr lang="en-US" altLang="zh-TW" b="1" i="0" dirty="0" err="1">
                <a:solidFill>
                  <a:srgbClr val="000088"/>
                </a:solidFill>
                <a:effectLst/>
                <a:latin typeface="Source Code Pro"/>
              </a:rPr>
              <a:t>None</a:t>
            </a:r>
            <a:r>
              <a:rPr lang="en-US" altLang="zh-TW" b="0" i="0" dirty="0" err="1">
                <a:solidFill>
                  <a:srgbClr val="4F4F4F"/>
                </a:solidFill>
                <a:effectLst/>
                <a:latin typeface="Source Code Pro"/>
              </a:rPr>
              <a:t>,figsize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=</a:t>
            </a:r>
            <a:r>
              <a:rPr lang="en-US" altLang="zh-TW" b="1" i="0" dirty="0">
                <a:solidFill>
                  <a:srgbClr val="000088"/>
                </a:solidFill>
                <a:effectLst/>
                <a:latin typeface="Source Code Pro"/>
              </a:rPr>
              <a:t>None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, </a:t>
            </a:r>
            <a:r>
              <a:rPr lang="en-US" altLang="zh-TW" b="0" i="0" dirty="0" err="1">
                <a:solidFill>
                  <a:srgbClr val="4F4F4F"/>
                </a:solidFill>
                <a:effectLst/>
                <a:latin typeface="Source Code Pro"/>
              </a:rPr>
              <a:t>use_index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=</a:t>
            </a:r>
            <a:r>
              <a:rPr lang="en-US" altLang="zh-TW" b="1" i="0" dirty="0">
                <a:solidFill>
                  <a:srgbClr val="000088"/>
                </a:solidFill>
                <a:effectLst/>
                <a:latin typeface="Source Code Pro"/>
              </a:rPr>
              <a:t>True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, title=</a:t>
            </a:r>
            <a:r>
              <a:rPr lang="en-US" altLang="zh-TW" b="1" i="0" dirty="0">
                <a:solidFill>
                  <a:srgbClr val="000088"/>
                </a:solidFill>
                <a:effectLst/>
                <a:latin typeface="Source Code Pro"/>
              </a:rPr>
              <a:t>None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, grid=</a:t>
            </a:r>
            <a:r>
              <a:rPr lang="en-US" altLang="zh-TW" b="1" i="0" dirty="0">
                <a:solidFill>
                  <a:srgbClr val="000088"/>
                </a:solidFill>
                <a:effectLst/>
                <a:latin typeface="Source Code Pro"/>
              </a:rPr>
              <a:t>None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, legend=</a:t>
            </a:r>
            <a:r>
              <a:rPr lang="en-US" altLang="zh-TW" b="1" i="0" dirty="0">
                <a:solidFill>
                  <a:srgbClr val="000088"/>
                </a:solidFill>
                <a:effectLst/>
                <a:latin typeface="Source Code Pro"/>
              </a:rPr>
              <a:t>True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, style=</a:t>
            </a:r>
            <a:r>
              <a:rPr lang="en-US" altLang="zh-TW" b="1" i="0" dirty="0">
                <a:solidFill>
                  <a:srgbClr val="000088"/>
                </a:solidFill>
                <a:effectLst/>
                <a:latin typeface="Source Code Pro"/>
              </a:rPr>
              <a:t>None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, </a:t>
            </a:r>
            <a:r>
              <a:rPr lang="en-US" altLang="zh-TW" b="0" i="0" dirty="0" err="1">
                <a:solidFill>
                  <a:srgbClr val="4F4F4F"/>
                </a:solidFill>
                <a:effectLst/>
                <a:latin typeface="Source Code Pro"/>
              </a:rPr>
              <a:t>logx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=</a:t>
            </a:r>
            <a:r>
              <a:rPr lang="en-US" altLang="zh-TW" b="1" i="0" dirty="0">
                <a:solidFill>
                  <a:srgbClr val="000088"/>
                </a:solidFill>
                <a:effectLst/>
                <a:latin typeface="Source Code Pro"/>
              </a:rPr>
              <a:t>False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, logy=</a:t>
            </a:r>
            <a:r>
              <a:rPr lang="en-US" altLang="zh-TW" b="1" i="0" dirty="0">
                <a:solidFill>
                  <a:srgbClr val="000088"/>
                </a:solidFill>
                <a:effectLst/>
                <a:latin typeface="Source Code Pro"/>
              </a:rPr>
              <a:t>False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, loglog=</a:t>
            </a:r>
            <a:r>
              <a:rPr lang="en-US" altLang="zh-TW" b="1" i="0" dirty="0">
                <a:solidFill>
                  <a:srgbClr val="000088"/>
                </a:solidFill>
                <a:effectLst/>
                <a:latin typeface="Source Code Pro"/>
              </a:rPr>
              <a:t>False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, </a:t>
            </a:r>
            <a:r>
              <a:rPr lang="en-US" altLang="zh-TW" b="0" i="0" dirty="0" err="1">
                <a:solidFill>
                  <a:srgbClr val="4F4F4F"/>
                </a:solidFill>
                <a:effectLst/>
                <a:latin typeface="Source Code Pro"/>
              </a:rPr>
              <a:t>xticks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=</a:t>
            </a:r>
            <a:r>
              <a:rPr lang="en-US" altLang="zh-TW" b="1" i="0" dirty="0">
                <a:solidFill>
                  <a:srgbClr val="000088"/>
                </a:solidFill>
                <a:effectLst/>
                <a:latin typeface="Source Code Pro"/>
              </a:rPr>
              <a:t>None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, </a:t>
            </a:r>
            <a:r>
              <a:rPr lang="en-US" altLang="zh-TW" b="0" i="0" dirty="0" err="1">
                <a:solidFill>
                  <a:srgbClr val="4F4F4F"/>
                </a:solidFill>
                <a:effectLst/>
                <a:latin typeface="Source Code Pro"/>
              </a:rPr>
              <a:t>yticks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=</a:t>
            </a:r>
            <a:r>
              <a:rPr lang="en-US" altLang="zh-TW" b="1" i="0" dirty="0">
                <a:solidFill>
                  <a:srgbClr val="000088"/>
                </a:solidFill>
                <a:effectLst/>
                <a:latin typeface="Source Code Pro"/>
              </a:rPr>
              <a:t>None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, </a:t>
            </a:r>
            <a:r>
              <a:rPr lang="en-US" altLang="zh-TW" b="0" i="0" dirty="0" err="1">
                <a:solidFill>
                  <a:srgbClr val="4F4F4F"/>
                </a:solidFill>
                <a:effectLst/>
                <a:latin typeface="Source Code Pro"/>
              </a:rPr>
              <a:t>xlim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=</a:t>
            </a:r>
            <a:r>
              <a:rPr lang="en-US" altLang="zh-TW" b="1" i="0" dirty="0">
                <a:solidFill>
                  <a:srgbClr val="000088"/>
                </a:solidFill>
                <a:effectLst/>
                <a:latin typeface="Source Code Pro"/>
              </a:rPr>
              <a:t>None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, </a:t>
            </a:r>
            <a:r>
              <a:rPr lang="en-US" altLang="zh-TW" b="0" i="0" dirty="0" err="1">
                <a:solidFill>
                  <a:srgbClr val="4F4F4F"/>
                </a:solidFill>
                <a:effectLst/>
                <a:latin typeface="Source Code Pro"/>
              </a:rPr>
              <a:t>ylim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=</a:t>
            </a:r>
            <a:r>
              <a:rPr lang="en-US" altLang="zh-TW" b="1" i="0" dirty="0">
                <a:solidFill>
                  <a:srgbClr val="000088"/>
                </a:solidFill>
                <a:effectLst/>
                <a:latin typeface="Source Code Pro"/>
              </a:rPr>
              <a:t>None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, rot=</a:t>
            </a:r>
            <a:r>
              <a:rPr lang="en-US" altLang="zh-TW" b="1" i="0" dirty="0">
                <a:solidFill>
                  <a:srgbClr val="000088"/>
                </a:solidFill>
                <a:effectLst/>
                <a:latin typeface="Source Code Pro"/>
              </a:rPr>
              <a:t>None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, </a:t>
            </a:r>
            <a:r>
              <a:rPr lang="en-US" altLang="zh-TW" b="0" i="0" dirty="0" err="1">
                <a:solidFill>
                  <a:srgbClr val="4F4F4F"/>
                </a:solidFill>
                <a:effectLst/>
                <a:latin typeface="Source Code Pro"/>
              </a:rPr>
              <a:t>xerr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=</a:t>
            </a:r>
            <a:r>
              <a:rPr lang="en-US" altLang="zh-TW" b="1" i="0" dirty="0" err="1">
                <a:solidFill>
                  <a:srgbClr val="000088"/>
                </a:solidFill>
                <a:effectLst/>
                <a:latin typeface="Source Code Pro"/>
              </a:rPr>
              <a:t>None</a:t>
            </a:r>
            <a:r>
              <a:rPr lang="en-US" altLang="zh-TW" b="0" i="0" dirty="0" err="1">
                <a:solidFill>
                  <a:srgbClr val="4F4F4F"/>
                </a:solidFill>
                <a:effectLst/>
                <a:latin typeface="Source Code Pro"/>
              </a:rPr>
              <a:t>,secondary_y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=</a:t>
            </a:r>
            <a:r>
              <a:rPr lang="en-US" altLang="zh-TW" b="1" i="0" dirty="0">
                <a:solidFill>
                  <a:srgbClr val="000088"/>
                </a:solidFill>
                <a:effectLst/>
                <a:latin typeface="Source Code Pro"/>
              </a:rPr>
              <a:t>False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, </a:t>
            </a:r>
            <a:r>
              <a:rPr lang="en-US" altLang="zh-TW" b="0" i="0" dirty="0" err="1">
                <a:solidFill>
                  <a:srgbClr val="4F4F4F"/>
                </a:solidFill>
                <a:effectLst/>
                <a:latin typeface="Source Code Pro"/>
              </a:rPr>
              <a:t>sort_columns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=</a:t>
            </a:r>
            <a:r>
              <a:rPr lang="en-US" altLang="zh-TW" b="1" i="0" dirty="0">
                <a:solidFill>
                  <a:srgbClr val="000088"/>
                </a:solidFill>
                <a:effectLst/>
                <a:latin typeface="Source Code Pro"/>
              </a:rPr>
              <a:t>False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, **</a:t>
            </a:r>
            <a:r>
              <a:rPr lang="en-US" altLang="zh-TW" b="0" i="0" dirty="0" err="1">
                <a:solidFill>
                  <a:srgbClr val="4F4F4F"/>
                </a:solidFill>
                <a:effectLst/>
                <a:latin typeface="Source Code Pro"/>
              </a:rPr>
              <a:t>kwds</a:t>
            </a:r>
            <a:r>
              <a:rPr lang="en-US" altLang="zh-TW" b="0" i="0" dirty="0">
                <a:solidFill>
                  <a:srgbClr val="4F4F4F"/>
                </a:solidFill>
                <a:effectLst/>
                <a:latin typeface="Source Code Pro"/>
              </a:rPr>
              <a:t>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6793F6B-FFCD-4A55-8DB5-F66248F0E33D}"/>
              </a:ext>
            </a:extLst>
          </p:cNvPr>
          <p:cNvSpPr txBox="1"/>
          <p:nvPr/>
        </p:nvSpPr>
        <p:spPr>
          <a:xfrm>
            <a:off x="537490" y="2247080"/>
            <a:ext cx="11533815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x : label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or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position,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default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None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指數據框列的標籤或位置參數</a:t>
            </a:r>
            <a:r>
              <a:rPr lang="zh-TW" altLang="en-US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endParaRPr lang="en-US" altLang="zh-TW" sz="1400" b="0" i="0" dirty="0">
              <a:solidFill>
                <a:srgbClr val="4F4F4F"/>
              </a:solidFill>
              <a:effectLst/>
              <a:latin typeface="Source Code Pro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y : label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or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position,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default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None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kind : str ‘line’ : line plot (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default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)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折線圖</a:t>
            </a:r>
            <a:r>
              <a:rPr lang="zh-TW" altLang="en-US" sz="1400" b="0" i="0" dirty="0">
                <a:solidFill>
                  <a:srgbClr val="4F4F4F"/>
                </a:solidFill>
                <a:effectLst/>
                <a:latin typeface="Source Code Pro"/>
              </a:rPr>
              <a:t> ‘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bar’ : vertical bar plot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橫條圖</a:t>
            </a:r>
            <a:r>
              <a:rPr lang="zh-TW" altLang="en-US" sz="1400" b="0" i="0" dirty="0">
                <a:solidFill>
                  <a:srgbClr val="4F4F4F"/>
                </a:solidFill>
                <a:effectLst/>
                <a:latin typeface="Source Code Pro"/>
              </a:rPr>
              <a:t> ‘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barh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’ : horizontal bar plot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橫向橫條圖</a:t>
            </a:r>
            <a:r>
              <a:rPr lang="zh-TW" altLang="en-US" sz="1400" b="0" i="0" dirty="0">
                <a:solidFill>
                  <a:srgbClr val="4F4F4F"/>
                </a:solidFill>
                <a:effectLst/>
                <a:latin typeface="Source Code Pro"/>
              </a:rPr>
              <a:t> ‘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hist’ : histogram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柱狀圖</a:t>
            </a:r>
            <a:r>
              <a:rPr lang="zh-TW" altLang="en-US" sz="1400" b="0" i="0" dirty="0">
                <a:solidFill>
                  <a:srgbClr val="4F4F4F"/>
                </a:solidFill>
                <a:effectLst/>
                <a:latin typeface="Source Code Pro"/>
              </a:rPr>
              <a:t> ‘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box’ : boxplot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箱線圖</a:t>
            </a:r>
            <a:r>
              <a:rPr lang="zh-TW" altLang="en-US" sz="1400" b="0" i="0" dirty="0">
                <a:solidFill>
                  <a:srgbClr val="4F4F4F"/>
                </a:solidFill>
                <a:effectLst/>
                <a:latin typeface="Source Code Pro"/>
              </a:rPr>
              <a:t> ‘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kde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’ : Kernel Density Estimation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plot</a:t>
            </a:r>
            <a:r>
              <a:rPr lang="en-US" altLang="zh-TW" sz="1400" b="0" i="0" dirty="0" err="1">
                <a:solidFill>
                  <a:srgbClr val="009900"/>
                </a:solidFill>
                <a:effectLst/>
                <a:latin typeface="Source Code Pro"/>
              </a:rPr>
              <a:t>#Kernel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 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的密度估計圖，主要對柱狀圖添加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Kernel 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概率密度線</a:t>
            </a:r>
            <a:r>
              <a:rPr lang="zh-TW" altLang="en-US" sz="1400" b="0" i="0" dirty="0">
                <a:solidFill>
                  <a:srgbClr val="4F4F4F"/>
                </a:solidFill>
                <a:effectLst/>
                <a:latin typeface="Source Code Pro"/>
              </a:rPr>
              <a:t> ‘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density’ : same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as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‘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kde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’ ‘area’ : area plot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不瞭解此圖</a:t>
            </a:r>
            <a:r>
              <a:rPr lang="zh-TW" altLang="en-US" sz="1400" b="0" i="0" dirty="0">
                <a:solidFill>
                  <a:srgbClr val="4F4F4F"/>
                </a:solidFill>
                <a:effectLst/>
                <a:latin typeface="Source Code Pro"/>
              </a:rPr>
              <a:t> ‘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pie’ : pie plot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圓形圖</a:t>
            </a:r>
            <a:r>
              <a:rPr lang="zh-TW" altLang="en-US" sz="1400" b="0" i="0" dirty="0">
                <a:solidFill>
                  <a:srgbClr val="4F4F4F"/>
                </a:solidFill>
                <a:effectLst/>
                <a:latin typeface="Source Code Pro"/>
              </a:rPr>
              <a:t> ‘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scatter’ : scatter plot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散點圖 需要傳入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columns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方向的索引</a:t>
            </a:r>
            <a:r>
              <a:rPr lang="zh-TW" altLang="en-US" sz="1400" b="0" i="0" dirty="0">
                <a:solidFill>
                  <a:srgbClr val="4F4F4F"/>
                </a:solidFill>
                <a:effectLst/>
                <a:latin typeface="Source Code Pro"/>
              </a:rPr>
              <a:t> ‘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hexbin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’ :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hexbin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plot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不瞭解此圖</a:t>
            </a:r>
            <a:endParaRPr lang="en-US" altLang="zh-TW" sz="1400" b="0" i="0" dirty="0">
              <a:solidFill>
                <a:srgbClr val="009900"/>
              </a:solidFill>
              <a:effectLst/>
              <a:latin typeface="Source Code Pro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ax : matplotlib axes object,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default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None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#**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子圖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(axes, 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也可以理解成坐標軸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) 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要在其上進行繪製的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matplotlib subplot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對象。如果沒有設置，則使用當前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matplotlib subplot**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其中，變數和函數通過改變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figure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和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axes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中的元素（例如：</a:t>
            </a:r>
            <a:r>
              <a:rPr lang="en-US" altLang="zh-TW" sz="1400" b="0" i="0" dirty="0" err="1">
                <a:solidFill>
                  <a:srgbClr val="009900"/>
                </a:solidFill>
                <a:effectLst/>
                <a:latin typeface="Source Code Pro"/>
              </a:rPr>
              <a:t>title,label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,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點和線等等）一起描述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figure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和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axes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，也就是在畫布上繪圖。</a:t>
            </a:r>
            <a:r>
              <a:rPr lang="zh-TW" altLang="en-US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endParaRPr lang="en-US" altLang="zh-TW" sz="1400" b="0" i="0" dirty="0">
              <a:solidFill>
                <a:srgbClr val="4F4F4F"/>
              </a:solidFill>
              <a:effectLst/>
              <a:latin typeface="Source Code Pro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subplots :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boolean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,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default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6666"/>
                </a:solidFill>
                <a:effectLst/>
                <a:latin typeface="Source Code Pro"/>
              </a:rPr>
              <a:t>False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判斷圖片中是否有子圖</a:t>
            </a:r>
            <a:r>
              <a:rPr lang="zh-TW" altLang="en-US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Make separate subplots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for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each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column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sharex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: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boolean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,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default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6666"/>
                </a:solidFill>
                <a:effectLst/>
                <a:latin typeface="Source Code Pro"/>
              </a:rPr>
              <a:t>True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if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ax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is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None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else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6666"/>
                </a:solidFill>
                <a:effectLst/>
                <a:latin typeface="Source Code Pro"/>
              </a:rPr>
              <a:t>False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如果有子圖，子圖共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x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軸刻度，標籤</a:t>
            </a:r>
            <a:r>
              <a:rPr lang="zh-TW" altLang="en-US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In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case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subplots=</a:t>
            </a:r>
            <a:r>
              <a:rPr lang="en-US" altLang="zh-TW" sz="1400" b="1" i="0" dirty="0">
                <a:solidFill>
                  <a:srgbClr val="006666"/>
                </a:solidFill>
                <a:effectLst/>
                <a:latin typeface="Source Code Pro"/>
              </a:rPr>
              <a:t>True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, share x axis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and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set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some x axis labels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to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invisible; defaults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to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6666"/>
                </a:solidFill>
                <a:effectLst/>
                <a:latin typeface="Source Code Pro"/>
              </a:rPr>
              <a:t>True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if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ax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is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None otherwise </a:t>
            </a:r>
            <a:r>
              <a:rPr lang="en-US" altLang="zh-TW" sz="1400" b="1" i="0" dirty="0">
                <a:solidFill>
                  <a:srgbClr val="006666"/>
                </a:solidFill>
                <a:effectLst/>
                <a:latin typeface="Source Code Pro"/>
              </a:rPr>
              <a:t>False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if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an ax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is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passed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in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; Be aware, that passing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in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both an ax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and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sharex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=</a:t>
            </a:r>
            <a:r>
              <a:rPr lang="en-US" altLang="zh-TW" sz="1400" b="1" i="0" dirty="0">
                <a:solidFill>
                  <a:srgbClr val="006666"/>
                </a:solidFill>
                <a:effectLst/>
                <a:latin typeface="Source Code Pro"/>
              </a:rPr>
              <a:t>True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will alter all x axis labels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for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all axis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in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a figure!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sharey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: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boolean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,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default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6666"/>
                </a:solidFill>
                <a:effectLst/>
                <a:latin typeface="Source Code Pro"/>
              </a:rPr>
              <a:t>False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如果有子圖，子圖共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y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軸刻度，標籤</a:t>
            </a:r>
            <a:r>
              <a:rPr lang="zh-TW" altLang="en-US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In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case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subplots=</a:t>
            </a:r>
            <a:r>
              <a:rPr lang="en-US" altLang="zh-TW" sz="1400" b="1" i="0" dirty="0">
                <a:solidFill>
                  <a:srgbClr val="006666"/>
                </a:solidFill>
                <a:effectLst/>
                <a:latin typeface="Source Code Pro"/>
              </a:rPr>
              <a:t>True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, share y axis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and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set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some y axis labels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to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invisible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layout : tuple (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optional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)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子圖的行列佈局</a:t>
            </a:r>
            <a:r>
              <a:rPr lang="zh-TW" altLang="en-US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(rows, columns)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for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the layout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of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subplots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figsize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: a tuple (width, height)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in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inches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圖片尺寸大小</a:t>
            </a:r>
            <a:r>
              <a:rPr lang="zh-TW" altLang="en-US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endParaRPr lang="en-US" altLang="zh-TW" sz="1400" b="0" i="0" dirty="0">
              <a:solidFill>
                <a:srgbClr val="4F4F4F"/>
              </a:solidFill>
              <a:effectLst/>
              <a:latin typeface="Source Code Pro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use_index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: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boolean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,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default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6666"/>
                </a:solidFill>
                <a:effectLst/>
                <a:latin typeface="Source Code Pro"/>
              </a:rPr>
              <a:t>True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預設用索引做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x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軸</a:t>
            </a:r>
            <a:r>
              <a:rPr lang="zh-TW" altLang="en-US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Use index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as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ticks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for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x axis </a:t>
            </a:r>
          </a:p>
          <a:p>
            <a:endParaRPr lang="en-US" altLang="zh-TW" sz="1400" b="0" i="0" dirty="0">
              <a:solidFill>
                <a:srgbClr val="4F4F4F"/>
              </a:solidFill>
              <a:effectLst/>
              <a:latin typeface="Source Code Pro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7264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69A051A-7847-4429-9D53-D2ED260870A2}"/>
              </a:ext>
            </a:extLst>
          </p:cNvPr>
          <p:cNvSpPr txBox="1"/>
          <p:nvPr/>
        </p:nvSpPr>
        <p:spPr>
          <a:xfrm>
            <a:off x="251614" y="0"/>
            <a:ext cx="12114265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title : string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圖片的標題用字串</a:t>
            </a:r>
            <a:r>
              <a:rPr lang="zh-TW" altLang="en-US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Title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to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use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for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the plot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grid :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boolean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,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default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None (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matlab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style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default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)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圖片是否有網格</a:t>
            </a:r>
            <a:r>
              <a:rPr lang="zh-TW" altLang="en-US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Axis grid lines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legend : </a:t>
            </a:r>
            <a:r>
              <a:rPr lang="en-US" altLang="zh-TW" sz="1400" b="1" i="0" dirty="0">
                <a:solidFill>
                  <a:srgbClr val="006666"/>
                </a:solidFill>
                <a:effectLst/>
                <a:latin typeface="Source Code Pro"/>
              </a:rPr>
              <a:t>False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/</a:t>
            </a:r>
            <a:r>
              <a:rPr lang="en-US" altLang="zh-TW" sz="1400" b="1" i="0" dirty="0">
                <a:solidFill>
                  <a:srgbClr val="006666"/>
                </a:solidFill>
                <a:effectLst/>
                <a:latin typeface="Source Code Pro"/>
              </a:rPr>
              <a:t>True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/’reverse’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子圖的圖例，添加一個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subplot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圖例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(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默認為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True)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Place legend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on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axis subplots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style : list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or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dict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對每列折線圖設置線的類型</a:t>
            </a:r>
            <a:r>
              <a:rPr lang="zh-TW" altLang="en-US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matplotlib line style per column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logx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: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boolean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,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default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6666"/>
                </a:solidFill>
                <a:effectLst/>
                <a:latin typeface="Source Code Pro"/>
              </a:rPr>
              <a:t>False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設置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x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軸刻度是否取對數</a:t>
            </a:r>
            <a:r>
              <a:rPr lang="zh-TW" altLang="en-US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Use log scaling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on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x axis logy :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boolean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,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default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6666"/>
                </a:solidFill>
                <a:effectLst/>
                <a:latin typeface="Source Code Pro"/>
              </a:rPr>
              <a:t>False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Use log scaling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on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y axis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loglog :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boolean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,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default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6666"/>
                </a:solidFill>
                <a:effectLst/>
                <a:latin typeface="Source Code Pro"/>
              </a:rPr>
              <a:t>False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同時設置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x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，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y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軸刻度是否取對數</a:t>
            </a:r>
            <a:r>
              <a:rPr lang="zh-TW" altLang="en-US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Use log scaling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on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both x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and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y axes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xticks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: sequence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設置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x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軸刻度值，序列形式（比如列表）</a:t>
            </a:r>
            <a:r>
              <a:rPr lang="zh-TW" altLang="en-US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Values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to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use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for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the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xticks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yticks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: sequence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設置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y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軸刻度，序列形式（比如列表）</a:t>
            </a:r>
            <a:r>
              <a:rPr lang="zh-TW" altLang="en-US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Values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to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use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for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the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yticks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xlim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: </a:t>
            </a:r>
            <a:r>
              <a:rPr lang="en-US" altLang="zh-TW" sz="1400" b="0" i="0" dirty="0">
                <a:solidFill>
                  <a:srgbClr val="006666"/>
                </a:solidFill>
                <a:effectLst/>
                <a:latin typeface="Source Code Pro"/>
              </a:rPr>
              <a:t>2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-tuple/list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設置坐標軸的範圍，列表或元組形式</a:t>
            </a:r>
            <a:r>
              <a:rPr lang="zh-TW" altLang="en-US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endParaRPr lang="en-US" altLang="zh-TW" sz="1400" b="0" i="0" dirty="0">
              <a:solidFill>
                <a:srgbClr val="4F4F4F"/>
              </a:solidFill>
              <a:effectLst/>
              <a:latin typeface="Source Code Pro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ylim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: </a:t>
            </a:r>
            <a:r>
              <a:rPr lang="en-US" altLang="zh-TW" sz="1400" b="0" i="0" dirty="0">
                <a:solidFill>
                  <a:srgbClr val="006666"/>
                </a:solidFill>
                <a:effectLst/>
                <a:latin typeface="Source Code Pro"/>
              </a:rPr>
              <a:t>2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-tuple/list rot : int,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default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None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設置軸標籤（軸刻度）的顯示旋轉度數</a:t>
            </a:r>
            <a:r>
              <a:rPr lang="zh-TW" altLang="en-US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Rotation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for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ticks (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xticks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for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vertical,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yticks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for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horizontal plots)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fontsize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: int,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default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None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設置軸刻度的字體大小</a:t>
            </a:r>
            <a:r>
              <a:rPr lang="zh-TW" altLang="en-US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Font size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for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xticks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and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yticks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colormap : str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or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matplotlib colormap object,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default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None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設置圖的區域顏色</a:t>
            </a:r>
            <a:r>
              <a:rPr lang="zh-TW" altLang="en-US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Colormap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to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select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colors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from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.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If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string, load colormap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with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that name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from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matplotlib.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colorbar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: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boolean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,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optional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圖片柱子</a:t>
            </a:r>
            <a:r>
              <a:rPr lang="zh-TW" altLang="en-US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If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6666"/>
                </a:solidFill>
                <a:effectLst/>
                <a:latin typeface="Source Code Pro"/>
              </a:rPr>
              <a:t>True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, plot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colorbar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(only relevant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for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‘scatter’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and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‘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hexbin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’ plots)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position : float Specify relative alignments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for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bar plot layout.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From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0" i="0" dirty="0">
                <a:solidFill>
                  <a:srgbClr val="006666"/>
                </a:solidFill>
                <a:effectLst/>
                <a:latin typeface="Source Code Pro"/>
              </a:rPr>
              <a:t>0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(left/bottom-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end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)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to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0" i="0" dirty="0">
                <a:solidFill>
                  <a:srgbClr val="006666"/>
                </a:solidFill>
                <a:effectLst/>
                <a:latin typeface="Source Code Pro"/>
              </a:rPr>
              <a:t>1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(right/top-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end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).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Default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is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0" i="0" dirty="0">
                <a:solidFill>
                  <a:srgbClr val="006666"/>
                </a:solidFill>
                <a:effectLst/>
                <a:latin typeface="Source Code Pro"/>
              </a:rPr>
              <a:t>0.5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(center)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table :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boolean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, Series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or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DataFrame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,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default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6666"/>
                </a:solidFill>
                <a:effectLst/>
                <a:latin typeface="Source Code Pro"/>
              </a:rPr>
              <a:t>False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如果為正，則選擇</a:t>
            </a:r>
            <a:r>
              <a:rPr lang="en-US" altLang="zh-TW" sz="1400" b="0" i="0" dirty="0" err="1">
                <a:solidFill>
                  <a:srgbClr val="009900"/>
                </a:solidFill>
                <a:effectLst/>
                <a:latin typeface="Source Code Pro"/>
              </a:rPr>
              <a:t>DataFrame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類型的資料並且轉換匹配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matplotlib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的佈局。</a:t>
            </a:r>
            <a:r>
              <a:rPr lang="zh-TW" altLang="en-US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If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6666"/>
                </a:solidFill>
                <a:effectLst/>
                <a:latin typeface="Source Code Pro"/>
              </a:rPr>
              <a:t>True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, draw a table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using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the data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in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the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DataFrame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and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the data will be transposed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to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meet matplotlib’s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default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layout.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If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a Series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or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DataFrame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is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passed, use passed data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to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draw a table.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yerr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: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DataFrame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, Series, array-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like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,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dict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and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str See Plotting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with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Error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Bars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for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detail.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xerr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: same types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as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yerr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stacked :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boolean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,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default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6666"/>
                </a:solidFill>
                <a:effectLst/>
                <a:latin typeface="Source Code Pro"/>
              </a:rPr>
              <a:t>False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in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line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and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bar plots,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and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6666"/>
                </a:solidFill>
                <a:effectLst/>
                <a:latin typeface="Source Code Pro"/>
              </a:rPr>
              <a:t>True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in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area plot.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If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6666"/>
                </a:solidFill>
                <a:effectLst/>
                <a:latin typeface="Source Code Pro"/>
              </a:rPr>
              <a:t>True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, create stacked plot.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sort_columns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: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boolean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,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default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6666"/>
                </a:solidFill>
                <a:effectLst/>
                <a:latin typeface="Source Code Pro"/>
              </a:rPr>
              <a:t>False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 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以字母表順序繪製各列，預設使用前列順序</a:t>
            </a:r>
            <a:r>
              <a:rPr lang="zh-TW" altLang="en-US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endParaRPr lang="en-US" altLang="zh-TW" sz="1400" b="0" i="0" dirty="0">
              <a:solidFill>
                <a:srgbClr val="4F4F4F"/>
              </a:solidFill>
              <a:effectLst/>
              <a:latin typeface="Source Code Pro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secondary_y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: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boolean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or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sequence,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default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6666"/>
                </a:solidFill>
                <a:effectLst/>
                <a:latin typeface="Source Code Pro"/>
              </a:rPr>
              <a:t>False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##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設置第二個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y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軸（右</a:t>
            </a:r>
            <a:r>
              <a:rPr lang="en-US" altLang="zh-TW" sz="1400" b="0" i="0" dirty="0">
                <a:solidFill>
                  <a:srgbClr val="009900"/>
                </a:solidFill>
                <a:effectLst/>
                <a:latin typeface="Source Code Pro"/>
              </a:rPr>
              <a:t>y</a:t>
            </a:r>
            <a:r>
              <a:rPr lang="zh-TW" altLang="en-US" sz="1400" b="0" i="0" dirty="0">
                <a:solidFill>
                  <a:srgbClr val="009900"/>
                </a:solidFill>
                <a:effectLst/>
                <a:latin typeface="Source Code Pro"/>
              </a:rPr>
              <a:t>軸）</a:t>
            </a:r>
            <a:r>
              <a:rPr lang="zh-TW" altLang="en-US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Whether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to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plot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on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the secondary y-axis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If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a list/tuple, which columns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to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plot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on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secondary y-axis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mark_right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: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boolean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,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default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6666"/>
                </a:solidFill>
                <a:effectLst/>
                <a:latin typeface="Source Code Pro"/>
              </a:rPr>
              <a:t>True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When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using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a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secondary_y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axis, automatically mark the column labels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with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“(right)”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in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the legend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kwds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: keywords Options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to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pass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to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matplotlib plotting method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Returns:axes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: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matplotlib.AxesSubplot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or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0" i="0" dirty="0" err="1">
                <a:solidFill>
                  <a:srgbClr val="4F4F4F"/>
                </a:solidFill>
                <a:effectLst/>
                <a:latin typeface="Source Code Pro"/>
              </a:rPr>
              <a:t>np.array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</a:t>
            </a:r>
            <a:r>
              <a:rPr lang="en-US" altLang="zh-TW" sz="1400" b="1" i="0" dirty="0">
                <a:solidFill>
                  <a:srgbClr val="000088"/>
                </a:solidFill>
                <a:effectLst/>
                <a:latin typeface="Source Code Pro"/>
              </a:rPr>
              <a:t>of</a:t>
            </a:r>
            <a:r>
              <a:rPr lang="en-US" altLang="zh-TW" sz="1400" b="0" i="0" dirty="0">
                <a:solidFill>
                  <a:srgbClr val="4F4F4F"/>
                </a:solidFill>
                <a:effectLst/>
                <a:latin typeface="Source Code Pro"/>
              </a:rPr>
              <a:t> them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4312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8E3FD1-C75E-4EB9-9567-94E34CA5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 err="1"/>
              <a:t>Datframe.plot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kind</a:t>
            </a:r>
            <a:r>
              <a:rPr lang="en-US" altLang="zh-TW" dirty="0"/>
              <a:t>='</a:t>
            </a:r>
            <a:r>
              <a:rPr lang="zh-TW" altLang="en-US" dirty="0"/>
              <a:t>圖形類型</a:t>
            </a:r>
            <a:r>
              <a:rPr lang="en-US" altLang="zh-TW" dirty="0"/>
              <a:t>')</a:t>
            </a:r>
            <a:endParaRPr lang="zh-TW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D950D4B-7CB9-49AB-9EDC-87A9EC373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355" y="1952647"/>
            <a:ext cx="6872832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‘line’ : line plot (default)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 </a:t>
            </a:r>
            <a:r>
              <a:rPr lang="en-US" altLang="zh-TW" dirty="0">
                <a:solidFill>
                  <a:srgbClr val="333333"/>
                </a:solidFill>
                <a:latin typeface="Lato" panose="020F0502020204030203" pitchFamily="34" charset="0"/>
              </a:rPr>
              <a:t>  </a:t>
            </a:r>
            <a:r>
              <a:rPr lang="zh-TW" altLang="en-US" dirty="0">
                <a:solidFill>
                  <a:srgbClr val="3366FF"/>
                </a:solidFill>
                <a:latin typeface="Lato" panose="020F0502020204030203" pitchFamily="34" charset="0"/>
              </a:rPr>
              <a:t>折線圖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rgbClr val="3366FF"/>
              </a:solidFill>
              <a:effectLst/>
              <a:latin typeface="Lato" panose="020F0502020204030203" pitchFamily="34" charset="0"/>
            </a:endParaRP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‘bar’ : vertical bar plot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   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Lato" panose="020F0502020204030203" pitchFamily="34" charset="0"/>
              </a:rPr>
              <a:t>垂直方塊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rgbClr val="3366FF"/>
              </a:solidFill>
              <a:effectLst/>
              <a:latin typeface="Lato" panose="020F0502020204030203" pitchFamily="34" charset="0"/>
            </a:endParaRP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‘barh’ : horizontal bar plot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‘hist’ : histogram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             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Lato" panose="020F0502020204030203" pitchFamily="34" charset="0"/>
              </a:rPr>
              <a:t>水平條狀圖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rgbClr val="3366FF"/>
              </a:solidFill>
              <a:effectLst/>
              <a:latin typeface="Lato" panose="020F0502020204030203" pitchFamily="34" charset="0"/>
            </a:endParaRP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‘box’ : boxplot </a:t>
            </a:r>
            <a:r>
              <a:rPr lang="zh-TW" altLang="en-US" dirty="0">
                <a:solidFill>
                  <a:srgbClr val="333333"/>
                </a:solidFill>
                <a:latin typeface="Lato" panose="020F0502020204030203" pitchFamily="34" charset="0"/>
              </a:rPr>
              <a:t>箱線圖</a:t>
            </a:r>
            <a:r>
              <a:rPr lang="en-US" altLang="zh-TW" dirty="0">
                <a:solidFill>
                  <a:srgbClr val="333333"/>
                </a:solidFill>
                <a:latin typeface="Lato" panose="020F0502020204030203" pitchFamily="34" charset="0"/>
              </a:rPr>
              <a:t>, </a:t>
            </a:r>
            <a:r>
              <a:rPr lang="zh-TW" altLang="en-US" dirty="0">
                <a:solidFill>
                  <a:srgbClr val="333333"/>
                </a:solidFill>
                <a:latin typeface="Lato" panose="020F0502020204030203" pitchFamily="34" charset="0"/>
              </a:rPr>
              <a:t>五個統計量</a:t>
            </a:r>
            <a:r>
              <a:rPr lang="en-US" altLang="zh-TW" dirty="0">
                <a:solidFill>
                  <a:srgbClr val="333333"/>
                </a:solidFill>
                <a:latin typeface="Lato" panose="020F0502020204030203" pitchFamily="34" charset="0"/>
              </a:rPr>
              <a:t>, </a:t>
            </a:r>
            <a:r>
              <a:rPr lang="zh-TW" altLang="en-US" dirty="0">
                <a:solidFill>
                  <a:srgbClr val="333333"/>
                </a:solidFill>
                <a:latin typeface="Lato" panose="020F0502020204030203" pitchFamily="34" charset="0"/>
              </a:rPr>
              <a:t>觀察對稱姓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‘kde’ : Kernel Density Estimation plot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‘density’ : same as ‘kde’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 </a:t>
            </a:r>
            <a:r>
              <a:rPr lang="zh-TW" altLang="en-US" dirty="0">
                <a:solidFill>
                  <a:srgbClr val="3366FF"/>
                </a:solidFill>
                <a:latin typeface="Lato" panose="020F0502020204030203" pitchFamily="34" charset="0"/>
              </a:rPr>
              <a:t>機率分配圖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rgbClr val="3366FF"/>
              </a:solidFill>
              <a:effectLst/>
              <a:latin typeface="Lato" panose="020F0502020204030203" pitchFamily="34" charset="0"/>
            </a:endParaRP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‘area’ : area plot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 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Lato" panose="020F0502020204030203" pitchFamily="34" charset="0"/>
              </a:rPr>
              <a:t>面積消長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rgbClr val="3366FF"/>
              </a:solidFill>
              <a:effectLst/>
              <a:latin typeface="Lato" panose="020F0502020204030203" pitchFamily="34" charset="0"/>
            </a:endParaRP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‘pie’ : pie plot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   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Lato" panose="020F0502020204030203" pitchFamily="34" charset="0"/>
              </a:rPr>
              <a:t>圓餅圖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rgbClr val="3366FF"/>
              </a:solidFill>
              <a:effectLst/>
              <a:latin typeface="Lato" panose="020F0502020204030203" pitchFamily="34" charset="0"/>
            </a:endParaRP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‘scatter’ : scatter plot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     </a:t>
            </a:r>
            <a:r>
              <a:rPr lang="zh-TW" altLang="en-US" dirty="0">
                <a:solidFill>
                  <a:srgbClr val="3366FF"/>
                </a:solidFill>
                <a:latin typeface="Lato" panose="020F0502020204030203" pitchFamily="34" charset="0"/>
              </a:rPr>
              <a:t>點狀圖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rgbClr val="3366FF"/>
              </a:solidFill>
              <a:effectLst/>
              <a:latin typeface="Lato" panose="020F0502020204030203" pitchFamily="34" charset="0"/>
            </a:endParaRP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‘hexbin’ : hexbin plot.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     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Lato" panose="020F0502020204030203" pitchFamily="34" charset="0"/>
              </a:rPr>
              <a:t>x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rgbClr val="3366FF"/>
                </a:solidFill>
                <a:effectLst/>
                <a:latin typeface="Lato" panose="020F0502020204030203" pitchFamily="34" charset="0"/>
              </a:rPr>
              <a:t>必須數值資料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rgbClr val="3366FF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80DAD602-72B1-4407-B92C-85CC01053DDA}"/>
              </a:ext>
            </a:extLst>
          </p:cNvPr>
          <p:cNvSpPr/>
          <p:nvPr/>
        </p:nvSpPr>
        <p:spPr>
          <a:xfrm>
            <a:off x="3805397" y="991101"/>
            <a:ext cx="447484" cy="668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312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F9B65F34-4266-4B3A-B5AB-679108EF8DA5}"/>
              </a:ext>
            </a:extLst>
          </p:cNvPr>
          <p:cNvSpPr txBox="1">
            <a:spLocks/>
          </p:cNvSpPr>
          <p:nvPr/>
        </p:nvSpPr>
        <p:spPr>
          <a:xfrm>
            <a:off x="3639189" y="2746248"/>
            <a:ext cx="4516768" cy="567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solidFill>
                  <a:srgbClr val="3366FF"/>
                </a:solidFill>
              </a:rPr>
              <a:t>解決中文問題</a:t>
            </a:r>
          </a:p>
        </p:txBody>
      </p:sp>
    </p:spTree>
    <p:extLst>
      <p:ext uri="{BB962C8B-B14F-4D97-AF65-F5344CB8AC3E}">
        <p14:creationId xmlns:p14="http://schemas.microsoft.com/office/powerpoint/2010/main" val="1969593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5CBF598-8B98-4F44-9671-E3DD22AAC058}"/>
              </a:ext>
            </a:extLst>
          </p:cNvPr>
          <p:cNvSpPr txBox="1"/>
          <p:nvPr/>
        </p:nvSpPr>
        <p:spPr>
          <a:xfrm>
            <a:off x="277695" y="981232"/>
            <a:ext cx="9615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在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Python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上通常最常見的繪圖套件包就是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Matplotlib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。其他繪圖套件包的基礎也是以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Matplotlib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為基礎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只要完成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Matplotlib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設定基本上其他套件包的中文顯示設定也會解</a:t>
            </a:r>
            <a:r>
              <a:rPr lang="zh-TW" altLang="en-US" dirty="0">
                <a:solidFill>
                  <a:srgbClr val="292929"/>
                </a:solidFill>
                <a:latin typeface="charter"/>
              </a:rPr>
              <a:t>決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！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5620EC3-6F7B-4524-B96F-86694EC71087}"/>
              </a:ext>
            </a:extLst>
          </p:cNvPr>
          <p:cNvSpPr txBox="1"/>
          <p:nvPr/>
        </p:nvSpPr>
        <p:spPr>
          <a:xfrm>
            <a:off x="277695" y="1712661"/>
            <a:ext cx="101059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b="0" i="0" dirty="0">
                <a:solidFill>
                  <a:srgbClr val="292929"/>
                </a:solidFill>
                <a:effectLst/>
                <a:latin typeface="sohne"/>
              </a:rPr>
              <a:t>解法：</a:t>
            </a:r>
          </a:p>
          <a:p>
            <a:pPr algn="l"/>
            <a:r>
              <a:rPr lang="zh-TW" altLang="en-US" b="0" i="0" dirty="0">
                <a:solidFill>
                  <a:srgbClr val="292929"/>
                </a:solidFill>
                <a:effectLst/>
                <a:latin typeface="sohne"/>
              </a:rPr>
              <a:t>方法一</a:t>
            </a:r>
            <a:r>
              <a:rPr lang="en-US" altLang="zh-TW" dirty="0">
                <a:solidFill>
                  <a:srgbClr val="292929"/>
                </a:solidFill>
                <a:latin typeface="sohne"/>
                <a:ea typeface="PMingLiU" panose="02020500000000000000" pitchFamily="18" charset="-120"/>
              </a:rPr>
              <a:t>、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sohne"/>
              </a:rPr>
              <a:t> "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hne"/>
              </a:rPr>
              <a:t>設定字體絕對路徑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sohne"/>
              </a:rPr>
              <a:t>",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hne"/>
              </a:rPr>
              <a:t>放在程式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sohne"/>
              </a:rPr>
              <a:t>,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zh-TW" altLang="en-US" dirty="0">
                <a:solidFill>
                  <a:srgbClr val="292929"/>
                </a:solidFill>
                <a:latin typeface="sohne"/>
              </a:rPr>
              <a:t>所以每次都執行一次</a:t>
            </a:r>
            <a:r>
              <a:rPr lang="en-US" altLang="zh-TW" dirty="0">
                <a:solidFill>
                  <a:srgbClr val="292929"/>
                </a:solidFill>
                <a:latin typeface="sohne"/>
              </a:rPr>
              <a:t>:</a:t>
            </a:r>
          </a:p>
          <a:p>
            <a:pPr algn="l"/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使用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charter"/>
              </a:rPr>
              <a:t>Matplotlib.font_manager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 ,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指定字體</a:t>
            </a:r>
            <a:r>
              <a:rPr lang="zh-TW" altLang="en-US" dirty="0">
                <a:solidFill>
                  <a:srgbClr val="292929"/>
                </a:solidFill>
                <a:latin typeface="charter"/>
              </a:rPr>
              <a:t>檔案的絕對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路徑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產生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Matplotlib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字體物件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;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只要是有顯示中文就加上只要是有顯示中文的地方就都要加上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charter"/>
              </a:rPr>
              <a:t>fontproperties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這項參數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但並非所有指令都接受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charter"/>
              </a:rPr>
              <a:t>fontproperties</a:t>
            </a:r>
            <a:endParaRPr lang="en-US" altLang="zh-TW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endParaRPr lang="en-US" altLang="zh-TW" dirty="0">
              <a:solidFill>
                <a:srgbClr val="292929"/>
              </a:solidFill>
              <a:latin typeface="charter"/>
            </a:endParaRPr>
          </a:p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方法二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、修改</a:t>
            </a:r>
            <a:r>
              <a:rPr lang="en-US" altLang="zh-TW" b="0" i="0" dirty="0" err="1">
                <a:solidFill>
                  <a:srgbClr val="3366FF"/>
                </a:solidFill>
                <a:effectLst/>
                <a:latin typeface="sohne"/>
              </a:rPr>
              <a:t>matplotlib</a:t>
            </a:r>
            <a:r>
              <a:rPr lang="en-US" altLang="zh-TW" b="1" i="0" dirty="0" err="1">
                <a:solidFill>
                  <a:srgbClr val="3366FF"/>
                </a:solidFill>
                <a:effectLst/>
                <a:latin typeface="sohne"/>
              </a:rPr>
              <a:t>rc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hne"/>
              </a:rPr>
              <a:t>設定檔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sohne"/>
              </a:rPr>
              <a:t>&amp;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hne"/>
              </a:rPr>
              <a:t>設定</a:t>
            </a:r>
            <a:r>
              <a:rPr lang="en-US" altLang="zh-TW" b="0" i="0" dirty="0" err="1">
                <a:solidFill>
                  <a:srgbClr val="3366FF"/>
                </a:solidFill>
                <a:effectLst/>
                <a:latin typeface="sohne"/>
              </a:rPr>
              <a:t>rcParams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hne"/>
              </a:rPr>
              <a:t>參數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sohne"/>
              </a:rPr>
              <a:t>:</a:t>
            </a:r>
            <a:endParaRPr lang="zh-TW" altLang="en-US" b="0" i="0" dirty="0">
              <a:solidFill>
                <a:srgbClr val="292929"/>
              </a:solidFill>
              <a:effectLst/>
              <a:latin typeface="sohne"/>
            </a:endParaRPr>
          </a:p>
          <a:p>
            <a:pPr algn="l"/>
            <a:r>
              <a:rPr lang="en-US" altLang="zh-TW" b="0" i="0" dirty="0" err="1">
                <a:solidFill>
                  <a:srgbClr val="292929"/>
                </a:solidFill>
                <a:effectLst/>
                <a:latin typeface="charter"/>
              </a:rPr>
              <a:t>rcParams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預設的字體</a:t>
            </a:r>
            <a:r>
              <a:rPr lang="zh-TW" altLang="en-US" dirty="0">
                <a:solidFill>
                  <a:srgbClr val="292929"/>
                </a:solidFill>
                <a:latin typeface="charter"/>
              </a:rPr>
              <a:t>從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讀取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charter"/>
              </a:rPr>
              <a:t>matplotlibrc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檔而</a:t>
            </a:r>
            <a:r>
              <a:rPr lang="zh-TW" altLang="en-US" dirty="0">
                <a:solidFill>
                  <a:srgbClr val="292929"/>
                </a:solidFill>
                <a:latin typeface="charter"/>
              </a:rPr>
              <a:t>來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，沒有進行設定，就會使用預設字型。</a:t>
            </a:r>
            <a:endParaRPr lang="zh-TW" altLang="en-US" b="0" i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E72445B-AFD4-40EF-BD5B-8795F7693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068" y="2925492"/>
            <a:ext cx="3437159" cy="30777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onaco"/>
              </a:rPr>
              <a:t>import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onaco"/>
              </a:rPr>
              <a:t>matplotlib.font_manager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onaco"/>
              </a:rPr>
              <a:t>as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onaco"/>
              </a:rPr>
              <a:t> 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onaco"/>
              </a:rPr>
              <a:t>fm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5571A78-F20F-417D-B3B9-C42834F0ECA9}"/>
              </a:ext>
            </a:extLst>
          </p:cNvPr>
          <p:cNvSpPr txBox="1"/>
          <p:nvPr/>
        </p:nvSpPr>
        <p:spPr>
          <a:xfrm>
            <a:off x="1281337" y="3939934"/>
            <a:ext cx="61320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92929"/>
                </a:solidFill>
                <a:latin typeface="charter"/>
              </a:rPr>
              <a:t>Step1: </a:t>
            </a:r>
            <a:r>
              <a:rPr lang="zh-TW" altLang="en-US" dirty="0">
                <a:solidFill>
                  <a:srgbClr val="292929"/>
                </a:solidFill>
                <a:latin typeface="charter"/>
              </a:rPr>
              <a:t>先在</a:t>
            </a:r>
            <a:r>
              <a:rPr lang="en-US" altLang="zh-TW" dirty="0">
                <a:solidFill>
                  <a:srgbClr val="292929"/>
                </a:solidFill>
                <a:latin typeface="charter"/>
              </a:rPr>
              <a:t>Console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找到</a:t>
            </a:r>
            <a:r>
              <a:rPr lang="zh-TW" altLang="en-US" b="0" i="0" dirty="0">
                <a:solidFill>
                  <a:srgbClr val="3366FF"/>
                </a:solidFill>
                <a:effectLst/>
                <a:latin typeface="charter"/>
              </a:rPr>
              <a:t>目前使用字體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路徑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:</a:t>
            </a:r>
          </a:p>
          <a:p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altLang="zh-TW" sz="1200" b="0" i="0" dirty="0">
                <a:solidFill>
                  <a:srgbClr val="292929"/>
                </a:solidFill>
                <a:effectLst/>
                <a:latin typeface="charter"/>
              </a:rPr>
              <a:t>from </a:t>
            </a:r>
            <a:r>
              <a:rPr lang="en-US" altLang="zh-TW" sz="1200" b="0" i="0" dirty="0" err="1">
                <a:solidFill>
                  <a:srgbClr val="292929"/>
                </a:solidFill>
                <a:effectLst/>
                <a:latin typeface="charter"/>
              </a:rPr>
              <a:t>matplotlib.font_manager</a:t>
            </a:r>
            <a:r>
              <a:rPr lang="en-US" altLang="zh-TW" sz="1200" b="0" i="0" dirty="0">
                <a:solidFill>
                  <a:srgbClr val="292929"/>
                </a:solidFill>
                <a:effectLst/>
                <a:latin typeface="charter"/>
              </a:rPr>
              <a:t> import </a:t>
            </a:r>
            <a:r>
              <a:rPr lang="en-US" altLang="zh-TW" sz="1200" b="0" i="0" dirty="0" err="1">
                <a:solidFill>
                  <a:srgbClr val="292929"/>
                </a:solidFill>
                <a:effectLst/>
                <a:latin typeface="charter"/>
              </a:rPr>
              <a:t>findfont</a:t>
            </a:r>
            <a:r>
              <a:rPr lang="en-US" altLang="zh-TW" sz="1200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en-US" altLang="zh-TW" sz="1200" b="0" i="0" dirty="0" err="1">
                <a:solidFill>
                  <a:srgbClr val="292929"/>
                </a:solidFill>
                <a:effectLst/>
                <a:latin typeface="charter"/>
              </a:rPr>
              <a:t>FontProperties</a:t>
            </a:r>
            <a:endParaRPr lang="en-US" altLang="zh-TW" sz="1200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altLang="zh-TW" sz="1200" dirty="0" err="1"/>
              <a:t>findfont</a:t>
            </a:r>
            <a:r>
              <a:rPr lang="en-US" altLang="zh-TW" sz="1200" dirty="0"/>
              <a:t>(</a:t>
            </a:r>
            <a:r>
              <a:rPr lang="en-US" altLang="zh-TW" sz="1200" dirty="0" err="1"/>
              <a:t>FontProperties</a:t>
            </a:r>
            <a:r>
              <a:rPr lang="en-US" altLang="zh-TW" sz="1200" dirty="0"/>
              <a:t>(family=</a:t>
            </a:r>
            <a:r>
              <a:rPr lang="en-US" altLang="zh-TW" sz="1200" dirty="0" err="1"/>
              <a:t>FontProperties</a:t>
            </a:r>
            <a:r>
              <a:rPr lang="en-US" altLang="zh-TW" sz="1200" dirty="0"/>
              <a:t>().</a:t>
            </a:r>
            <a:r>
              <a:rPr lang="en-US" altLang="zh-TW" sz="1200" dirty="0" err="1"/>
              <a:t>get_family</a:t>
            </a:r>
            <a:r>
              <a:rPr lang="en-US" altLang="zh-TW" sz="1200" dirty="0"/>
              <a:t>()))</a:t>
            </a:r>
            <a:endParaRPr lang="zh-TW" altLang="en-US" sz="1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8A573E5-BDB9-4527-BA94-11892A9A1E6F}"/>
              </a:ext>
            </a:extLst>
          </p:cNvPr>
          <p:cNvSpPr txBox="1"/>
          <p:nvPr/>
        </p:nvSpPr>
        <p:spPr>
          <a:xfrm>
            <a:off x="2732459" y="4801491"/>
            <a:ext cx="8854031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</a:rPr>
              <a:t> </a:t>
            </a:r>
            <a:r>
              <a:rPr lang="en-US" altLang="zh-TW" sz="1400" dirty="0">
                <a:solidFill>
                  <a:srgbClr val="00B050"/>
                </a:solidFill>
              </a:rPr>
              <a:t>In [1]: </a:t>
            </a:r>
            <a:r>
              <a:rPr lang="zh-TW" altLang="en-US" sz="1400" dirty="0">
                <a:solidFill>
                  <a:schemeClr val="bg1"/>
                </a:solidFill>
              </a:rPr>
              <a:t>from matplotlib.font_manager import findfont, FontProperties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findfont(FontProperties(family=FontProperties().get_family()))</a:t>
            </a:r>
          </a:p>
          <a:p>
            <a:r>
              <a:rPr lang="zh-TW" altLang="en-US" sz="1400" dirty="0">
                <a:solidFill>
                  <a:srgbClr val="FF0000"/>
                </a:solidFill>
              </a:rPr>
              <a:t>Out[6]: </a:t>
            </a:r>
            <a:r>
              <a:rPr lang="zh-TW" altLang="en-US" sz="1400" dirty="0">
                <a:solidFill>
                  <a:schemeClr val="bg1"/>
                </a:solidFill>
              </a:rPr>
              <a:t>'C:\\Users\\clark\\anaconda3\\lib\\site-packages\\matplotlib\\mpl-data\\fonts\\ttf\\DejaVuSans.ttf'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0DC363D-E2BA-440F-9061-B377F3A07E74}"/>
              </a:ext>
            </a:extLst>
          </p:cNvPr>
          <p:cNvSpPr txBox="1"/>
          <p:nvPr/>
        </p:nvSpPr>
        <p:spPr>
          <a:xfrm>
            <a:off x="1281337" y="5570715"/>
            <a:ext cx="6132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92929"/>
                </a:solidFill>
                <a:latin typeface="charter"/>
              </a:rPr>
              <a:t>Step1: </a:t>
            </a:r>
            <a:r>
              <a:rPr lang="zh-TW" altLang="en-US" dirty="0">
                <a:solidFill>
                  <a:srgbClr val="292929"/>
                </a:solidFill>
                <a:latin typeface="charter"/>
              </a:rPr>
              <a:t>也可在</a:t>
            </a:r>
            <a:r>
              <a:rPr lang="en-US" altLang="zh-TW" dirty="0">
                <a:solidFill>
                  <a:srgbClr val="292929"/>
                </a:solidFill>
                <a:latin typeface="charter"/>
              </a:rPr>
              <a:t>Console</a:t>
            </a:r>
            <a:r>
              <a:rPr lang="zh-TW" altLang="en-US" dirty="0">
                <a:solidFill>
                  <a:srgbClr val="292929"/>
                </a:solidFill>
                <a:latin typeface="charter"/>
              </a:rPr>
              <a:t>直接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找</a:t>
            </a:r>
            <a:r>
              <a:rPr lang="zh-TW" altLang="en-US" b="0" i="0" dirty="0">
                <a:solidFill>
                  <a:srgbClr val="3366FF"/>
                </a:solidFill>
                <a:effectLst/>
                <a:latin typeface="charter"/>
              </a:rPr>
              <a:t>字體預設檔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的路徑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: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D29A7AA-D502-4A61-8377-CADF17A820DE}"/>
              </a:ext>
            </a:extLst>
          </p:cNvPr>
          <p:cNvSpPr txBox="1"/>
          <p:nvPr/>
        </p:nvSpPr>
        <p:spPr>
          <a:xfrm>
            <a:off x="2732458" y="5998190"/>
            <a:ext cx="885403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00B050"/>
                </a:solidFill>
              </a:rPr>
              <a:t>In[1]:</a:t>
            </a:r>
            <a:r>
              <a:rPr lang="zh-TW" altLang="en-US" sz="1200" dirty="0">
                <a:solidFill>
                  <a:schemeClr val="bg1"/>
                </a:solidFill>
              </a:rPr>
              <a:t>import matplotlib</a:t>
            </a:r>
            <a:endParaRPr lang="en-US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rgbClr val="00B050"/>
                </a:solidFill>
              </a:rPr>
              <a:t>In[2]:</a:t>
            </a:r>
            <a:r>
              <a:rPr lang="en-US" altLang="zh-TW" sz="1200" dirty="0" err="1">
                <a:solidFill>
                  <a:schemeClr val="bg1"/>
                </a:solidFill>
              </a:rPr>
              <a:t>matplotlib.matplotlib_fname</a:t>
            </a:r>
            <a:r>
              <a:rPr lang="en-US" altLang="zh-TW" sz="12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Out[10]: </a:t>
            </a:r>
            <a:r>
              <a:rPr lang="en-US" altLang="zh-TW" sz="1200" dirty="0">
                <a:solidFill>
                  <a:schemeClr val="bg1"/>
                </a:solidFill>
              </a:rPr>
              <a:t>'C:\\Users\\</a:t>
            </a:r>
            <a:r>
              <a:rPr lang="en-US" altLang="zh-TW" sz="1200" dirty="0" err="1">
                <a:solidFill>
                  <a:schemeClr val="bg1"/>
                </a:solidFill>
              </a:rPr>
              <a:t>clark</a:t>
            </a:r>
            <a:r>
              <a:rPr lang="en-US" altLang="zh-TW" sz="1200" dirty="0">
                <a:solidFill>
                  <a:schemeClr val="bg1"/>
                </a:solidFill>
              </a:rPr>
              <a:t>\\anaconda3\\lib\\site-packages\\matplotlib\\</a:t>
            </a:r>
            <a:r>
              <a:rPr lang="en-US" altLang="zh-TW" sz="1200" dirty="0" err="1">
                <a:solidFill>
                  <a:schemeClr val="bg1"/>
                </a:solidFill>
              </a:rPr>
              <a:t>mpl</a:t>
            </a:r>
            <a:r>
              <a:rPr lang="en-US" altLang="zh-TW" sz="1200" dirty="0">
                <a:solidFill>
                  <a:schemeClr val="bg1"/>
                </a:solidFill>
              </a:rPr>
              <a:t>-data\\</a:t>
            </a:r>
            <a:r>
              <a:rPr lang="en-US" altLang="zh-TW" sz="1200" dirty="0" err="1">
                <a:solidFill>
                  <a:schemeClr val="bg1"/>
                </a:solidFill>
              </a:rPr>
              <a:t>matplotlibrc</a:t>
            </a:r>
            <a:r>
              <a:rPr lang="en-US" altLang="zh-TW" sz="1200" dirty="0">
                <a:solidFill>
                  <a:schemeClr val="bg1"/>
                </a:solidFill>
              </a:rPr>
              <a:t>'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標題 19">
            <a:extLst>
              <a:ext uri="{FF2B5EF4-FFF2-40B4-BE49-F238E27FC236}">
                <a16:creationId xmlns:a16="http://schemas.microsoft.com/office/drawing/2014/main" id="{DA52748F-E337-4D33-9B66-EC282665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58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4859" y="1082143"/>
            <a:ext cx="9206949" cy="30008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/>
              <a:t>import pandas as </a:t>
            </a:r>
            <a:r>
              <a:rPr lang="en-US" altLang="zh-TW" sz="1400" dirty="0" err="1"/>
              <a:t>pd</a:t>
            </a:r>
            <a:endParaRPr lang="en-US" altLang="zh-TW" sz="1400" dirty="0"/>
          </a:p>
          <a:p>
            <a:pPr>
              <a:lnSpc>
                <a:spcPct val="150000"/>
              </a:lnSpc>
            </a:pPr>
            <a:r>
              <a:rPr lang="en-US" altLang="zh-TW" sz="1400" dirty="0"/>
              <a:t>#create series </a:t>
            </a:r>
            <a:r>
              <a:rPr lang="en-US" altLang="zh-TW" sz="1400" dirty="0" err="1"/>
              <a:t>obj</a:t>
            </a:r>
            <a:endParaRPr lang="en-US" altLang="zh-TW" sz="1400" dirty="0"/>
          </a:p>
          <a:p>
            <a:pPr>
              <a:lnSpc>
                <a:spcPct val="150000"/>
              </a:lnSpc>
            </a:pPr>
            <a:r>
              <a:rPr lang="en-US" altLang="zh-TW" sz="1400" dirty="0" err="1"/>
              <a:t>indexlist</a:t>
            </a:r>
            <a:r>
              <a:rPr lang="en-US" altLang="zh-TW" sz="1400" dirty="0"/>
              <a:t> = ['A','B', 'C', 'D', 'E']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ser1 = </a:t>
            </a:r>
            <a:r>
              <a:rPr lang="en-US" altLang="zh-TW" sz="1400" dirty="0" err="1"/>
              <a:t>pd</a:t>
            </a:r>
            <a:r>
              <a:rPr lang="en-US" altLang="zh-TW" sz="1400" dirty="0" err="1">
                <a:solidFill>
                  <a:srgbClr val="FF0000"/>
                </a:solidFill>
              </a:rPr>
              <a:t>.Series</a:t>
            </a:r>
            <a:r>
              <a:rPr lang="en-US" altLang="zh-TW" sz="1400" dirty="0"/>
              <a:t>(["Andrew","Bill","Clark","</a:t>
            </a:r>
            <a:r>
              <a:rPr lang="en-US" altLang="zh-TW" sz="1400" dirty="0" err="1"/>
              <a:t>Doglas</a:t>
            </a:r>
            <a:r>
              <a:rPr lang="en-US" altLang="zh-TW" sz="1400" dirty="0"/>
              <a:t>","Emmy"], </a:t>
            </a:r>
            <a:r>
              <a:rPr lang="en-US" altLang="zh-TW" sz="1400" dirty="0">
                <a:solidFill>
                  <a:srgbClr val="FF0000"/>
                </a:solidFill>
              </a:rPr>
              <a:t>index</a:t>
            </a:r>
            <a:r>
              <a:rPr lang="en-US" altLang="zh-TW" sz="1400" dirty="0"/>
              <a:t>=</a:t>
            </a:r>
            <a:r>
              <a:rPr lang="en-US" altLang="zh-TW" sz="1400" dirty="0" err="1"/>
              <a:t>indexlist</a:t>
            </a:r>
            <a:r>
              <a:rPr lang="en-US" altLang="zh-TW" sz="1400" dirty="0"/>
              <a:t>)</a:t>
            </a:r>
            <a:r>
              <a:rPr lang="en-US" altLang="zh-TW" sz="1400" b="1" dirty="0">
                <a:solidFill>
                  <a:srgbClr val="00B050"/>
                </a:solidFill>
              </a:rPr>
              <a:t>#</a:t>
            </a:r>
            <a:r>
              <a:rPr lang="zh-TW" altLang="en-US" sz="1400" b="1" dirty="0">
                <a:solidFill>
                  <a:srgbClr val="00B050"/>
                </a:solidFill>
              </a:rPr>
              <a:t>如果沒有設</a:t>
            </a:r>
            <a:r>
              <a:rPr lang="en-US" altLang="zh-TW" sz="1400" b="1" dirty="0">
                <a:solidFill>
                  <a:srgbClr val="00B050"/>
                </a:solidFill>
              </a:rPr>
              <a:t>index, Pandas</a:t>
            </a:r>
            <a:r>
              <a:rPr lang="zh-TW" altLang="en-US" sz="1400" b="1" dirty="0">
                <a:solidFill>
                  <a:srgbClr val="00B050"/>
                </a:solidFill>
              </a:rPr>
              <a:t>會自行建立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print(ser1)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print("ser1.values=",ser1.values</a:t>
            </a:r>
            <a:r>
              <a:rPr lang="en-US" altLang="zh-TW" sz="1400" b="1" dirty="0">
                <a:solidFill>
                  <a:srgbClr val="00B050"/>
                </a:solidFill>
              </a:rPr>
              <a:t>) #</a:t>
            </a:r>
            <a:r>
              <a:rPr lang="zh-TW" altLang="en-US" sz="1400" b="1" dirty="0">
                <a:solidFill>
                  <a:srgbClr val="00B050"/>
                </a:solidFill>
              </a:rPr>
              <a:t>列印</a:t>
            </a:r>
            <a:r>
              <a:rPr lang="en-US" altLang="zh-TW" sz="1400" b="1" dirty="0">
                <a:solidFill>
                  <a:srgbClr val="00B050"/>
                </a:solidFill>
              </a:rPr>
              <a:t>value list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 "ser1.index", ser1.index) </a:t>
            </a:r>
            <a:r>
              <a:rPr lang="en-US" altLang="zh-TW" sz="1400" b="1" dirty="0">
                <a:solidFill>
                  <a:srgbClr val="00B050"/>
                </a:solidFill>
              </a:rPr>
              <a:t>#</a:t>
            </a:r>
            <a:r>
              <a:rPr lang="zh-TW" altLang="en-US" sz="1400" b="1" dirty="0">
                <a:solidFill>
                  <a:srgbClr val="00B050"/>
                </a:solidFill>
              </a:rPr>
              <a:t>列印 </a:t>
            </a:r>
            <a:r>
              <a:rPr lang="en-US" altLang="zh-TW" sz="1400" b="1" dirty="0">
                <a:solidFill>
                  <a:srgbClr val="00B050"/>
                </a:solidFill>
              </a:rPr>
              <a:t>index list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ser2 = </a:t>
            </a:r>
            <a:r>
              <a:rPr lang="en-US" altLang="zh-TW" sz="1400" dirty="0" err="1"/>
              <a:t>pd.Series</a:t>
            </a:r>
            <a:r>
              <a:rPr lang="en-US" altLang="zh-TW" sz="1400" dirty="0"/>
              <a:t>(["Apple","Bunny","Cathy","Danny","</a:t>
            </a:r>
            <a:r>
              <a:rPr lang="en-US" altLang="zh-TW" sz="1400" dirty="0" err="1"/>
              <a:t>Edword</a:t>
            </a:r>
            <a:r>
              <a:rPr lang="en-US" altLang="zh-TW" sz="1400" dirty="0"/>
              <a:t>"], index=</a:t>
            </a:r>
            <a:r>
              <a:rPr lang="en-US" altLang="zh-TW" sz="1400" dirty="0" err="1"/>
              <a:t>indexlist</a:t>
            </a:r>
            <a:r>
              <a:rPr lang="en-US" altLang="zh-TW" sz="1400" dirty="0"/>
              <a:t> 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print(ser1</a:t>
            </a:r>
            <a:r>
              <a:rPr lang="en-US" altLang="zh-TW" sz="1400" b="1" dirty="0">
                <a:solidFill>
                  <a:srgbClr val="0070C0"/>
                </a:solidFill>
              </a:rPr>
              <a:t>+"-"+</a:t>
            </a:r>
            <a:r>
              <a:rPr lang="en-US" altLang="zh-TW" sz="1400" dirty="0"/>
              <a:t>ser2) </a:t>
            </a:r>
            <a:r>
              <a:rPr lang="en-US" altLang="zh-TW" sz="1400" b="1" dirty="0">
                <a:solidFill>
                  <a:srgbClr val="00B050"/>
                </a:solidFill>
              </a:rPr>
              <a:t>#</a:t>
            </a:r>
            <a:r>
              <a:rPr lang="zh-TW" altLang="en-US" sz="1400" b="1" dirty="0">
                <a:solidFill>
                  <a:srgbClr val="00B050"/>
                </a:solidFill>
              </a:rPr>
              <a:t>有</a:t>
            </a:r>
            <a:r>
              <a:rPr lang="zh-TW" altLang="en-US" sz="1400" b="1" dirty="0">
                <a:solidFill>
                  <a:srgbClr val="FF0000"/>
                </a:solidFill>
              </a:rPr>
              <a:t>相同的</a:t>
            </a:r>
            <a:r>
              <a:rPr lang="en-US" altLang="zh-TW" sz="1400" b="1" dirty="0">
                <a:solidFill>
                  <a:srgbClr val="FF0000"/>
                </a:solidFill>
              </a:rPr>
              <a:t>index</a:t>
            </a:r>
            <a:r>
              <a:rPr lang="zh-TW" altLang="en-US" sz="1400" b="1" dirty="0">
                <a:solidFill>
                  <a:srgbClr val="00B050"/>
                </a:solidFill>
              </a:rPr>
              <a:t>的</a:t>
            </a:r>
            <a:r>
              <a:rPr lang="en-US" altLang="zh-TW" sz="1400" b="1" dirty="0">
                <a:solidFill>
                  <a:srgbClr val="00B050"/>
                </a:solidFill>
              </a:rPr>
              <a:t> series object </a:t>
            </a:r>
            <a:r>
              <a:rPr lang="zh-TW" altLang="en-US" sz="1400" b="1" dirty="0">
                <a:solidFill>
                  <a:srgbClr val="00B050"/>
                </a:solidFill>
              </a:rPr>
              <a:t>相加</a:t>
            </a:r>
            <a:endParaRPr lang="en-US" altLang="zh-TW" sz="1400" b="1" dirty="0">
              <a:solidFill>
                <a:srgbClr val="00B05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325" y="4267200"/>
            <a:ext cx="4638675" cy="2590800"/>
          </a:xfrm>
          <a:prstGeom prst="rect">
            <a:avLst/>
          </a:prstGeom>
        </p:spPr>
      </p:pic>
      <p:sp>
        <p:nvSpPr>
          <p:cNvPr id="6" name="右大括弧 5"/>
          <p:cNvSpPr/>
          <p:nvPr/>
        </p:nvSpPr>
        <p:spPr>
          <a:xfrm flipH="1">
            <a:off x="6947451" y="5744818"/>
            <a:ext cx="387627" cy="97403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4859" y="107821"/>
            <a:ext cx="6140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Series Object 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  </a:t>
            </a:r>
            <a:r>
              <a:rPr lang="en-US" altLang="zh-TW" sz="2000" dirty="0" err="1"/>
              <a:t>pandas.Series</a:t>
            </a:r>
            <a:r>
              <a:rPr lang="en-US" altLang="zh-TW" sz="2000" dirty="0"/>
              <a:t>([],</a:t>
            </a:r>
            <a:r>
              <a:rPr lang="en-US" altLang="zh-TW" sz="2000" dirty="0">
                <a:solidFill>
                  <a:srgbClr val="0070C0"/>
                </a:solidFill>
              </a:rPr>
              <a:t>index</a:t>
            </a:r>
            <a:r>
              <a:rPr lang="en-US" altLang="zh-TW" sz="2000" dirty="0"/>
              <a:t>=[])</a:t>
            </a:r>
            <a:endParaRPr lang="zh-TW" altLang="en-US" sz="2000" dirty="0"/>
          </a:p>
        </p:txBody>
      </p:sp>
      <p:sp>
        <p:nvSpPr>
          <p:cNvPr id="2" name="圖說文字: 折線 1">
            <a:extLst>
              <a:ext uri="{FF2B5EF4-FFF2-40B4-BE49-F238E27FC236}">
                <a16:creationId xmlns:a16="http://schemas.microsoft.com/office/drawing/2014/main" id="{EC6DE3A8-43BC-4439-83F2-82F0D73DCA7E}"/>
              </a:ext>
            </a:extLst>
          </p:cNvPr>
          <p:cNvSpPr/>
          <p:nvPr/>
        </p:nvSpPr>
        <p:spPr>
          <a:xfrm>
            <a:off x="2957803" y="1464698"/>
            <a:ext cx="1045029" cy="308118"/>
          </a:xfrm>
          <a:prstGeom prst="borderCallout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list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4DBB35A-F533-4D62-88FA-F55DBDC75F2D}"/>
              </a:ext>
            </a:extLst>
          </p:cNvPr>
          <p:cNvCxnSpPr/>
          <p:nvPr/>
        </p:nvCxnSpPr>
        <p:spPr>
          <a:xfrm>
            <a:off x="3219061" y="1791478"/>
            <a:ext cx="0" cy="27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553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53BED1B-70BF-41DC-ADE6-8421DF17C5C8}"/>
              </a:ext>
            </a:extLst>
          </p:cNvPr>
          <p:cNvSpPr txBox="1"/>
          <p:nvPr/>
        </p:nvSpPr>
        <p:spPr>
          <a:xfrm>
            <a:off x="624686" y="553951"/>
            <a:ext cx="83843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92929"/>
                </a:solidFill>
                <a:latin typeface="charter"/>
              </a:rPr>
              <a:t>Step2: </a:t>
            </a:r>
            <a:r>
              <a:rPr lang="zh-TW" altLang="en-US" dirty="0">
                <a:solidFill>
                  <a:srgbClr val="292929"/>
                </a:solidFill>
                <a:latin typeface="charter"/>
              </a:rPr>
              <a:t>進入查詢到的預設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路徑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準備編輯</a:t>
            </a:r>
            <a:r>
              <a:rPr lang="zh-TW" altLang="en-US" dirty="0">
                <a:solidFill>
                  <a:srgbClr val="292929"/>
                </a:solidFill>
                <a:latin typeface="charter"/>
              </a:rPr>
              <a:t>預設檔</a:t>
            </a:r>
            <a:r>
              <a:rPr lang="en-US" altLang="zh-TW" dirty="0" err="1">
                <a:solidFill>
                  <a:srgbClr val="FF0000"/>
                </a:solidFill>
                <a:latin typeface="charter"/>
              </a:rPr>
              <a:t>matplotlibrc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:</a:t>
            </a:r>
          </a:p>
          <a:p>
            <a:r>
              <a:rPr lang="en-US" altLang="zh-TW" b="0" i="0" dirty="0">
                <a:solidFill>
                  <a:srgbClr val="3366FF"/>
                </a:solidFill>
                <a:effectLst/>
                <a:latin typeface="charter"/>
              </a:rPr>
              <a:t> </a:t>
            </a:r>
            <a:r>
              <a:rPr lang="zh-TW" altLang="en-US" sz="1200" dirty="0">
                <a:solidFill>
                  <a:srgbClr val="3366FF"/>
                </a:solidFill>
              </a:rPr>
              <a:t>'C:\\Users\\clark\\anaconda3\\lib\\site-packages\\matplotlib\\mpl-data'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68873A-2889-4606-AD4C-7E2E7D40E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20" y="1791269"/>
            <a:ext cx="10424569" cy="27322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3ED1A3F-90EA-49AE-9C9C-4DAC347FADF6}"/>
              </a:ext>
            </a:extLst>
          </p:cNvPr>
          <p:cNvSpPr/>
          <p:nvPr/>
        </p:nvSpPr>
        <p:spPr>
          <a:xfrm>
            <a:off x="4077338" y="3798748"/>
            <a:ext cx="1478996" cy="325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B0730879-25D0-4AF3-A5D0-691F47AD80CD}"/>
              </a:ext>
            </a:extLst>
          </p:cNvPr>
          <p:cNvSpPr/>
          <p:nvPr/>
        </p:nvSpPr>
        <p:spPr>
          <a:xfrm>
            <a:off x="4633369" y="4253491"/>
            <a:ext cx="454132" cy="6198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BB1C3C7-9D1D-461E-A239-130123C9E055}"/>
              </a:ext>
            </a:extLst>
          </p:cNvPr>
          <p:cNvSpPr txBox="1"/>
          <p:nvPr/>
        </p:nvSpPr>
        <p:spPr>
          <a:xfrm>
            <a:off x="4147871" y="5002805"/>
            <a:ext cx="2030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用記事本</a:t>
            </a:r>
            <a:r>
              <a:rPr lang="en-US" altLang="zh-TW" dirty="0"/>
              <a:t>Note</a:t>
            </a:r>
            <a:r>
              <a:rPr lang="zh-TW" altLang="en-US" dirty="0"/>
              <a:t>開檔</a:t>
            </a:r>
          </a:p>
        </p:txBody>
      </p:sp>
    </p:spTree>
    <p:extLst>
      <p:ext uri="{BB962C8B-B14F-4D97-AF65-F5344CB8AC3E}">
        <p14:creationId xmlns:p14="http://schemas.microsoft.com/office/powerpoint/2010/main" val="3907404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56F0ADE-D338-4FFD-A6D6-2BEBBCABE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92" y="1027933"/>
            <a:ext cx="2071509" cy="48021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</p:pic>
      <p:sp>
        <p:nvSpPr>
          <p:cNvPr id="4" name="圖說文字: 直線 3">
            <a:extLst>
              <a:ext uri="{FF2B5EF4-FFF2-40B4-BE49-F238E27FC236}">
                <a16:creationId xmlns:a16="http://schemas.microsoft.com/office/drawing/2014/main" id="{B8E39362-7E5A-44E5-AA7C-07CFD8A70364}"/>
              </a:ext>
            </a:extLst>
          </p:cNvPr>
          <p:cNvSpPr/>
          <p:nvPr/>
        </p:nvSpPr>
        <p:spPr>
          <a:xfrm>
            <a:off x="1478995" y="3116017"/>
            <a:ext cx="1067824" cy="312983"/>
          </a:xfrm>
          <a:prstGeom prst="borderCallout1">
            <a:avLst>
              <a:gd name="adj1" fmla="val 18750"/>
              <a:gd name="adj2" fmla="val -8333"/>
              <a:gd name="adj3" fmla="val 159559"/>
              <a:gd name="adj4" fmla="val -27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約在</a:t>
            </a:r>
            <a:r>
              <a:rPr lang="en-US" altLang="zh-TW" sz="1400" dirty="0"/>
              <a:t>250</a:t>
            </a:r>
            <a:r>
              <a:rPr lang="zh-TW" altLang="en-US" sz="1400" dirty="0"/>
              <a:t>行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6498CD1-ED4F-4AF8-89A9-B21909F90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407" y="975768"/>
            <a:ext cx="4599266" cy="56674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BC32BC3-A507-432D-9140-CA3BD546C3D1}"/>
              </a:ext>
            </a:extLst>
          </p:cNvPr>
          <p:cNvSpPr txBox="1"/>
          <p:nvPr/>
        </p:nvSpPr>
        <p:spPr>
          <a:xfrm>
            <a:off x="3117555" y="4719288"/>
            <a:ext cx="2424080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TW" sz="1200" dirty="0">
                <a:solidFill>
                  <a:srgbClr val="FF0000"/>
                </a:solidFill>
              </a:rPr>
              <a:t>Unmark #font.serif:</a:t>
            </a:r>
          </a:p>
          <a:p>
            <a:r>
              <a:rPr lang="pt-BR" altLang="zh-TW" sz="1200" dirty="0"/>
              <a:t>font.serif       : Microsoft JhengHei, DejaVu Sans, Bitstream Vera Sans, Computer Modern Sans Serif, Lucida Grande, Verdana, Geneva, Lucid, Arial, Helvetica, Avant Garde, sans-serif</a:t>
            </a:r>
            <a:endParaRPr lang="zh-TW" altLang="en-US" sz="1200" dirty="0"/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8E21632E-1094-4CD8-B345-72991FFDCCA7}"/>
              </a:ext>
            </a:extLst>
          </p:cNvPr>
          <p:cNvCxnSpPr>
            <a:cxnSpLocks/>
          </p:cNvCxnSpPr>
          <p:nvPr/>
        </p:nvCxnSpPr>
        <p:spPr>
          <a:xfrm>
            <a:off x="2857783" y="4719288"/>
            <a:ext cx="210673" cy="15955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82793276-35EC-4DF7-8348-E4615B43F566}"/>
              </a:ext>
            </a:extLst>
          </p:cNvPr>
          <p:cNvCxnSpPr/>
          <p:nvPr/>
        </p:nvCxnSpPr>
        <p:spPr>
          <a:xfrm>
            <a:off x="5541635" y="5032268"/>
            <a:ext cx="214789" cy="127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2B1CFD6-3DCB-443E-80F1-BB825DCCE50F}"/>
              </a:ext>
            </a:extLst>
          </p:cNvPr>
          <p:cNvSpPr txBox="1"/>
          <p:nvPr/>
        </p:nvSpPr>
        <p:spPr>
          <a:xfrm>
            <a:off x="3117555" y="3532488"/>
            <a:ext cx="242408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TW" sz="1200" dirty="0">
                <a:solidFill>
                  <a:srgbClr val="FF0000"/>
                </a:solidFill>
              </a:rPr>
              <a:t>Unmark #font family : sans-serif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224E119-09C0-4506-8586-2DAC830775A1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2857783" y="3670987"/>
            <a:ext cx="25977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7E041009-4CC8-4CF7-A557-EE6BFD454101}"/>
              </a:ext>
            </a:extLst>
          </p:cNvPr>
          <p:cNvCxnSpPr>
            <a:stCxn id="17" idx="3"/>
            <a:endCxn id="6" idx="1"/>
          </p:cNvCxnSpPr>
          <p:nvPr/>
        </p:nvCxnSpPr>
        <p:spPr>
          <a:xfrm>
            <a:off x="5541635" y="3670988"/>
            <a:ext cx="259772" cy="1385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C9EB46B-C508-4CC5-99FE-0497F2B6F937}"/>
              </a:ext>
            </a:extLst>
          </p:cNvPr>
          <p:cNvSpPr txBox="1"/>
          <p:nvPr/>
        </p:nvSpPr>
        <p:spPr>
          <a:xfrm>
            <a:off x="608148" y="198541"/>
            <a:ext cx="256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3366FF"/>
                </a:solidFill>
              </a:rPr>
              <a:t>Step 3: </a:t>
            </a:r>
            <a:r>
              <a:rPr lang="zh-TW" altLang="en-US" b="1" dirty="0"/>
              <a:t>更改內容後 </a:t>
            </a:r>
            <a:r>
              <a:rPr lang="zh-TW" altLang="en-US" b="1" dirty="0">
                <a:solidFill>
                  <a:srgbClr val="3366FF"/>
                </a:solidFill>
              </a:rPr>
              <a:t>存檔</a:t>
            </a:r>
          </a:p>
        </p:txBody>
      </p:sp>
    </p:spTree>
    <p:extLst>
      <p:ext uri="{BB962C8B-B14F-4D97-AF65-F5344CB8AC3E}">
        <p14:creationId xmlns:p14="http://schemas.microsoft.com/office/powerpoint/2010/main" val="1661676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8C0720F-624E-402D-9382-58B135862199}"/>
              </a:ext>
            </a:extLst>
          </p:cNvPr>
          <p:cNvSpPr txBox="1"/>
          <p:nvPr/>
        </p:nvSpPr>
        <p:spPr>
          <a:xfrm>
            <a:off x="357474" y="481189"/>
            <a:ext cx="7602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0" i="0" dirty="0">
                <a:solidFill>
                  <a:srgbClr val="292929"/>
                </a:solidFill>
                <a:effectLst/>
                <a:latin typeface="sohne"/>
              </a:rPr>
              <a:t>Step 4: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hne"/>
              </a:rPr>
              <a:t>刪除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sohne"/>
              </a:rPr>
              <a:t>.matplotlib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hne"/>
              </a:rPr>
              <a:t>快取資料夾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sohne"/>
              </a:rPr>
              <a:t>: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避免更新後的字體在讀取到舊的快取</a:t>
            </a:r>
            <a:endParaRPr lang="zh-TW" altLang="en-US" b="0" i="0" dirty="0">
              <a:solidFill>
                <a:srgbClr val="292929"/>
              </a:solidFill>
              <a:effectLst/>
              <a:latin typeface="sohne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E9A23F-4C92-4B4A-875B-BA4B4C2D2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73" y="1927597"/>
            <a:ext cx="11240779" cy="36424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A657A49-53C0-4F75-A904-540BD5777CDE}"/>
              </a:ext>
            </a:extLst>
          </p:cNvPr>
          <p:cNvSpPr/>
          <p:nvPr/>
        </p:nvSpPr>
        <p:spPr>
          <a:xfrm>
            <a:off x="3860118" y="4031952"/>
            <a:ext cx="1405353" cy="349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257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4058CE6-6CB0-4558-AB87-4F0CD4E299DA}"/>
              </a:ext>
            </a:extLst>
          </p:cNvPr>
          <p:cNvSpPr txBox="1"/>
          <p:nvPr/>
        </p:nvSpPr>
        <p:spPr>
          <a:xfrm>
            <a:off x="1001850" y="806446"/>
            <a:ext cx="105109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292929"/>
                </a:solidFill>
                <a:effectLst/>
                <a:latin typeface="sohne"/>
              </a:rPr>
              <a:t>Step 5,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hne"/>
              </a:rPr>
              <a:t>將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charter"/>
              </a:rPr>
              <a:t>msj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文字檔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hne"/>
              </a:rPr>
              <a:t>放入字體至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sohne"/>
              </a:rPr>
              <a:t>matplotlib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sohne"/>
              </a:rPr>
              <a:t>指定字體路徑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enlo"/>
              </a:rPr>
              <a:t>C:\Users\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enlo"/>
              </a:rPr>
              <a:t>您的使用者名稱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enlo"/>
              </a:rPr>
              <a:t>\Anaconda3\Lib\site-packages\matplotlib\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Menlo"/>
              </a:rPr>
              <a:t>mpl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Menlo"/>
              </a:rPr>
              <a:t>-data\fonts\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Menlo"/>
              </a:rPr>
              <a:t>ttf</a:t>
            </a:r>
            <a:endParaRPr lang="en-US" altLang="zh-TW" b="0" i="0" dirty="0">
              <a:solidFill>
                <a:srgbClr val="292929"/>
              </a:solidFill>
              <a:effectLst/>
              <a:latin typeface="Menlo"/>
            </a:endParaRPr>
          </a:p>
          <a:p>
            <a:r>
              <a:rPr lang="en-US" altLang="zh-TW" dirty="0"/>
              <a:t>Ex:</a:t>
            </a:r>
            <a:endParaRPr lang="zh-TW" altLang="en-US" dirty="0"/>
          </a:p>
          <a:p>
            <a:pPr algn="l"/>
            <a:endParaRPr lang="zh-TW" altLang="en-US" b="0" i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A058578-2757-4251-A893-DC734287A730}"/>
              </a:ext>
            </a:extLst>
          </p:cNvPr>
          <p:cNvSpPr txBox="1"/>
          <p:nvPr/>
        </p:nvSpPr>
        <p:spPr>
          <a:xfrm>
            <a:off x="1443709" y="1754180"/>
            <a:ext cx="9915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3366FF"/>
                </a:solidFill>
              </a:rPr>
              <a:t>C:\\Users\\clark\\anaconda3\\lib\\site-packages\\matplotlib\\mpl-data</a:t>
            </a:r>
            <a:r>
              <a:rPr lang="en-US" altLang="zh-TW" sz="1800" dirty="0">
                <a:solidFill>
                  <a:srgbClr val="3366FF"/>
                </a:solidFill>
              </a:rPr>
              <a:t>\\fonts\\ttf</a:t>
            </a:r>
            <a:endParaRPr lang="en-US" altLang="zh-TW" b="0" i="0" dirty="0">
              <a:solidFill>
                <a:srgbClr val="292929"/>
              </a:solidFill>
              <a:effectLst/>
              <a:latin typeface="Menlo"/>
            </a:endParaRPr>
          </a:p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CE19D9C-E871-4DA4-A580-4A7B8941CB5B}"/>
              </a:ext>
            </a:extLst>
          </p:cNvPr>
          <p:cNvSpPr txBox="1"/>
          <p:nvPr/>
        </p:nvSpPr>
        <p:spPr>
          <a:xfrm>
            <a:off x="1172150" y="2583640"/>
            <a:ext cx="455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可以將</a:t>
            </a:r>
            <a:r>
              <a:rPr lang="en-US" altLang="zh-TW" dirty="0"/>
              <a:t>c:\\windows\\fonts</a:t>
            </a:r>
            <a:r>
              <a:rPr lang="zh-TW" altLang="en-US" dirty="0"/>
              <a:t>的字體複製過來用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C01143C-9D5C-41A8-8208-3FC1D5644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66" y="2540681"/>
            <a:ext cx="2991897" cy="40361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9064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3CA3C-0171-4276-9461-D4F837EB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660474" cy="745656"/>
          </a:xfrm>
        </p:spPr>
        <p:txBody>
          <a:bodyPr/>
          <a:lstStyle/>
          <a:p>
            <a:r>
              <a:rPr lang="en-US" altLang="zh-TW" dirty="0"/>
              <a:t>Step 6: </a:t>
            </a:r>
            <a:r>
              <a:rPr lang="zh-TW" altLang="en-US" dirty="0"/>
              <a:t>程式宣告引用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42A7C7B-A2EC-4CC8-828D-5E55B96DE922}"/>
              </a:ext>
            </a:extLst>
          </p:cNvPr>
          <p:cNvSpPr txBox="1"/>
          <p:nvPr/>
        </p:nvSpPr>
        <p:spPr>
          <a:xfrm>
            <a:off x="2351972" y="1972459"/>
            <a:ext cx="61031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r>
              <a:rPr lang="zh-TW" altLang="en-US" dirty="0"/>
              <a:t>from matplotlib.font_manager import FontProperties</a:t>
            </a:r>
            <a:endParaRPr lang="en-US" altLang="zh-TW" dirty="0"/>
          </a:p>
          <a:p>
            <a:r>
              <a:rPr lang="zh-TW" altLang="en-US" dirty="0"/>
              <a:t> </a:t>
            </a:r>
            <a:r>
              <a:rPr lang="en-US" altLang="zh-TW" dirty="0"/>
              <a:t>#  . . . . . … . . . . . . .</a:t>
            </a:r>
          </a:p>
          <a:p>
            <a:r>
              <a:rPr lang="en-US" altLang="zh-TW" dirty="0" err="1"/>
              <a:t>plt.rcParams</a:t>
            </a:r>
            <a:r>
              <a:rPr lang="en-US" altLang="zh-TW" dirty="0"/>
              <a:t>['</a:t>
            </a:r>
            <a:r>
              <a:rPr lang="en-US" altLang="zh-TW" dirty="0" err="1"/>
              <a:t>font.sans</a:t>
            </a:r>
            <a:r>
              <a:rPr lang="en-US" altLang="zh-TW" dirty="0"/>
              <a:t>-serif'] = ['Microsoft </a:t>
            </a:r>
            <a:r>
              <a:rPr lang="en-US" altLang="zh-TW" dirty="0" err="1"/>
              <a:t>JhengHei</a:t>
            </a:r>
            <a:r>
              <a:rPr lang="en-US" altLang="zh-TW" dirty="0"/>
              <a:t>'] </a:t>
            </a:r>
          </a:p>
          <a:p>
            <a:r>
              <a:rPr lang="en-US" altLang="zh-TW" dirty="0" err="1"/>
              <a:t>plt.rcParams</a:t>
            </a:r>
            <a:r>
              <a:rPr lang="en-US" altLang="zh-TW" dirty="0"/>
              <a:t>['</a:t>
            </a:r>
            <a:r>
              <a:rPr lang="en-US" altLang="zh-TW" dirty="0" err="1"/>
              <a:t>axes.unicode_minus</a:t>
            </a:r>
            <a:r>
              <a:rPr lang="en-US" altLang="zh-TW" dirty="0"/>
              <a:t>'] = False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#</a:t>
            </a:r>
            <a:r>
              <a:rPr lang="zh-TW" altLang="en-US" dirty="0"/>
              <a:t>之後用</a:t>
            </a:r>
            <a:r>
              <a:rPr lang="en-US" altLang="zh-TW" dirty="0" err="1"/>
              <a:t>plt</a:t>
            </a:r>
            <a:r>
              <a:rPr lang="zh-TW" altLang="en-US" dirty="0"/>
              <a:t>畫的圖就可使用引用的字形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4440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6882774-B24D-4027-AB3A-44B19890A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567" y="1382457"/>
            <a:ext cx="6692409" cy="516358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F6297D9-ADBD-48D3-9E23-21B6A1A8EF01}"/>
              </a:ext>
            </a:extLst>
          </p:cNvPr>
          <p:cNvSpPr/>
          <p:nvPr/>
        </p:nvSpPr>
        <p:spPr>
          <a:xfrm>
            <a:off x="3381439" y="5406620"/>
            <a:ext cx="877579" cy="12212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564A65-65BE-4CFA-BFBA-998B2CC6D8A6}"/>
              </a:ext>
            </a:extLst>
          </p:cNvPr>
          <p:cNvSpPr/>
          <p:nvPr/>
        </p:nvSpPr>
        <p:spPr>
          <a:xfrm>
            <a:off x="5890414" y="2463774"/>
            <a:ext cx="1793001" cy="316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C34D78B2-A0F1-4F65-8D6C-924371FD8BF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99301" y="3206536"/>
            <a:ext cx="2718653" cy="1681518"/>
          </a:xfrm>
          <a:prstGeom prst="bentConnector3">
            <a:avLst>
              <a:gd name="adj1" fmla="val 10011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9EE85A-C172-425F-B50C-98C681BD63AC}"/>
              </a:ext>
            </a:extLst>
          </p:cNvPr>
          <p:cNvSpPr txBox="1"/>
          <p:nvPr/>
        </p:nvSpPr>
        <p:spPr>
          <a:xfrm>
            <a:off x="2096869" y="5580500"/>
            <a:ext cx="1191352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FF0000"/>
                </a:solidFill>
              </a:rPr>
              <a:t>右鍵選</a:t>
            </a:r>
            <a:r>
              <a:rPr lang="en-US" altLang="zh-TW" sz="1400" b="1" dirty="0">
                <a:solidFill>
                  <a:srgbClr val="FF0000"/>
                </a:solidFill>
              </a:rPr>
              <a:t>[</a:t>
            </a:r>
            <a:r>
              <a:rPr lang="zh-TW" altLang="en-US" sz="1400" b="1" dirty="0">
                <a:solidFill>
                  <a:srgbClr val="FF0000"/>
                </a:solidFill>
              </a:rPr>
              <a:t>內容</a:t>
            </a:r>
            <a:r>
              <a:rPr lang="en-US" altLang="zh-TW" sz="1400" b="1" dirty="0">
                <a:solidFill>
                  <a:srgbClr val="FF0000"/>
                </a:solidFill>
              </a:rPr>
              <a:t>]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62D3D5-D992-4AD2-A0FF-4C75C505E133}"/>
              </a:ext>
            </a:extLst>
          </p:cNvPr>
          <p:cNvSpPr txBox="1"/>
          <p:nvPr/>
        </p:nvSpPr>
        <p:spPr>
          <a:xfrm>
            <a:off x="472542" y="417310"/>
            <a:ext cx="443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Example:</a:t>
            </a:r>
            <a:r>
              <a:rPr lang="zh-TW" altLang="en-US" dirty="0"/>
              <a:t>使用方法 一</a:t>
            </a:r>
            <a:r>
              <a:rPr lang="en-US" altLang="zh-TW" dirty="0"/>
              <a:t>, </a:t>
            </a:r>
            <a:r>
              <a:rPr lang="zh-TW" altLang="en-US" dirty="0"/>
              <a:t>引用字形的絕對路徑</a:t>
            </a:r>
          </a:p>
        </p:txBody>
      </p:sp>
    </p:spTree>
    <p:extLst>
      <p:ext uri="{BB962C8B-B14F-4D97-AF65-F5344CB8AC3E}">
        <p14:creationId xmlns:p14="http://schemas.microsoft.com/office/powerpoint/2010/main" val="1325599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415BC7E-3E3A-433C-ABE0-16A839F6EFCA}"/>
              </a:ext>
            </a:extLst>
          </p:cNvPr>
          <p:cNvSpPr txBox="1"/>
          <p:nvPr/>
        </p:nvSpPr>
        <p:spPr>
          <a:xfrm>
            <a:off x="2241508" y="1943723"/>
            <a:ext cx="61031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F</a:t>
            </a:r>
            <a:r>
              <a:rPr lang="zh-TW" altLang="en-US" dirty="0"/>
              <a:t>rom tkinter import * </a:t>
            </a:r>
          </a:p>
          <a:p>
            <a:r>
              <a:rPr lang="en-US" altLang="zh-TW" dirty="0"/>
              <a:t>F</a:t>
            </a:r>
            <a:r>
              <a:rPr lang="zh-TW" altLang="en-US" dirty="0"/>
              <a:t>rom matplotlib.figure import Figure </a:t>
            </a:r>
          </a:p>
          <a:p>
            <a:r>
              <a:rPr lang="en-US" altLang="zh-TW" dirty="0"/>
              <a:t>F</a:t>
            </a:r>
            <a:r>
              <a:rPr lang="zh-TW" altLang="en-US" dirty="0"/>
              <a:t>rom matplotlib.backends.backend_tkagg import (FigureCanvasTkAgg,  NavigationToolbar2Tk) </a:t>
            </a:r>
          </a:p>
          <a:p>
            <a:r>
              <a:rPr lang="zh-TW" altLang="en-US" dirty="0"/>
              <a:t>import sqlite3</a:t>
            </a:r>
          </a:p>
          <a:p>
            <a:r>
              <a:rPr lang="zh-TW" altLang="en-US" dirty="0"/>
              <a:t>import numpy</a:t>
            </a:r>
          </a:p>
          <a:p>
            <a:r>
              <a:rPr lang="zh-TW" altLang="en-US" dirty="0"/>
              <a:t>#from pandas import DataFrame</a:t>
            </a:r>
          </a:p>
          <a:p>
            <a:r>
              <a:rPr lang="zh-TW" altLang="en-US" dirty="0"/>
              <a:t>import matplotlib.pyplot as plt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import sys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import os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import matplotlib.font_manager as fm</a:t>
            </a:r>
          </a:p>
        </p:txBody>
      </p:sp>
    </p:spTree>
    <p:extLst>
      <p:ext uri="{BB962C8B-B14F-4D97-AF65-F5344CB8AC3E}">
        <p14:creationId xmlns:p14="http://schemas.microsoft.com/office/powerpoint/2010/main" val="695095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335F8BD-DE9A-48B9-B09A-602A6852765C}"/>
              </a:ext>
            </a:extLst>
          </p:cNvPr>
          <p:cNvSpPr txBox="1"/>
          <p:nvPr/>
        </p:nvSpPr>
        <p:spPr>
          <a:xfrm>
            <a:off x="946619" y="730293"/>
            <a:ext cx="944317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def getAvg():</a:t>
            </a:r>
          </a:p>
          <a:p>
            <a:r>
              <a:rPr lang="zh-TW" altLang="en-US" sz="1200" dirty="0"/>
              <a:t>    </a:t>
            </a:r>
            <a:r>
              <a:rPr lang="zh-TW" altLang="en-US" sz="1200" dirty="0">
                <a:solidFill>
                  <a:srgbClr val="FF0000"/>
                </a:solidFill>
              </a:rPr>
              <a:t>#處理字形</a:t>
            </a:r>
          </a:p>
          <a:p>
            <a:r>
              <a:rPr lang="zh-TW" altLang="en-US" sz="1200" dirty="0">
                <a:solidFill>
                  <a:srgbClr val="3366FF"/>
                </a:solidFill>
              </a:rPr>
              <a:t>    if sys.platform == 'win32':</a:t>
            </a:r>
          </a:p>
          <a:p>
            <a:r>
              <a:rPr lang="zh-TW" altLang="en-US" sz="1200" dirty="0">
                <a:solidFill>
                  <a:srgbClr val="3366FF"/>
                </a:solidFill>
              </a:rPr>
              <a:t>       fpath = 'C:\\Windows\\Fonts\\kaiu.ttf'</a:t>
            </a:r>
          </a:p>
          <a:p>
            <a:r>
              <a:rPr lang="zh-TW" altLang="en-US" sz="1200" dirty="0"/>
              <a:t>    elif sys.platform.startswith('linux'):</a:t>
            </a:r>
          </a:p>
          <a:p>
            <a:r>
              <a:rPr lang="zh-TW" altLang="en-US" sz="1200" dirty="0"/>
              <a:t>       basedir = '/usr/share/fonts/truetype'</a:t>
            </a:r>
          </a:p>
          <a:p>
            <a:r>
              <a:rPr lang="zh-TW" altLang="en-US" sz="1200" dirty="0"/>
              <a:t>       fonts = ['freefont/FreeSansBoldOblique.ttf', 'ttf-liberation/LiberationSans-BoldItalic.ttf',              'msttcorefonts/Comic_Sans_MS.ttf']</a:t>
            </a:r>
          </a:p>
          <a:p>
            <a:r>
              <a:rPr lang="zh-TW" altLang="en-US" sz="1200" dirty="0"/>
              <a:t>       for fpath in fonts:</a:t>
            </a:r>
          </a:p>
          <a:p>
            <a:r>
              <a:rPr lang="zh-TW" altLang="en-US" sz="1200" dirty="0"/>
              <a:t>           if os.path.exists(os.path.join(basedir, fpath)):</a:t>
            </a:r>
          </a:p>
          <a:p>
            <a:r>
              <a:rPr lang="zh-TW" altLang="en-US" sz="1200" dirty="0"/>
              <a:t>              break</a:t>
            </a:r>
          </a:p>
          <a:p>
            <a:r>
              <a:rPr lang="zh-TW" altLang="en-US" sz="1200" dirty="0"/>
              <a:t>    else:</a:t>
            </a:r>
          </a:p>
          <a:p>
            <a:r>
              <a:rPr lang="zh-TW" altLang="en-US" sz="1200" dirty="0"/>
              <a:t>       fpath = '/Library/Fonts/Tahoma.ttf'</a:t>
            </a:r>
          </a:p>
          <a:p>
            <a:endParaRPr lang="zh-TW" altLang="en-US" sz="1200" dirty="0">
              <a:solidFill>
                <a:srgbClr val="3366FF"/>
              </a:solidFill>
            </a:endParaRPr>
          </a:p>
          <a:p>
            <a:r>
              <a:rPr lang="zh-TW" altLang="en-US" sz="1200" dirty="0">
                <a:solidFill>
                  <a:srgbClr val="3366FF"/>
                </a:solidFill>
              </a:rPr>
              <a:t>    if os.path.exists(fpath):</a:t>
            </a:r>
          </a:p>
          <a:p>
            <a:r>
              <a:rPr lang="zh-TW" altLang="en-US" sz="1200" dirty="0">
                <a:solidFill>
                  <a:srgbClr val="3366FF"/>
                </a:solidFill>
              </a:rPr>
              <a:t>       </a:t>
            </a:r>
            <a:r>
              <a:rPr lang="zh-TW" altLang="en-US" sz="1200" dirty="0">
                <a:solidFill>
                  <a:srgbClr val="FF0000"/>
                </a:solidFill>
              </a:rPr>
              <a:t>prop</a:t>
            </a:r>
            <a:r>
              <a:rPr lang="zh-TW" altLang="en-US" sz="1200" dirty="0">
                <a:solidFill>
                  <a:srgbClr val="3366FF"/>
                </a:solidFill>
              </a:rPr>
              <a:t> = fm.FontProperties(fname=fpath)</a:t>
            </a:r>
          </a:p>
          <a:p>
            <a:r>
              <a:rPr lang="zh-TW" altLang="en-US" sz="1200" dirty="0">
                <a:solidFill>
                  <a:srgbClr val="3366FF"/>
                </a:solidFill>
              </a:rPr>
              <a:t>       </a:t>
            </a:r>
            <a:r>
              <a:rPr lang="zh-TW" altLang="en-US" sz="1200" dirty="0">
                <a:solidFill>
                  <a:srgbClr val="FF0000"/>
                </a:solidFill>
              </a:rPr>
              <a:t>fname</a:t>
            </a:r>
            <a:r>
              <a:rPr lang="zh-TW" altLang="en-US" sz="1200" dirty="0">
                <a:solidFill>
                  <a:srgbClr val="3366FF"/>
                </a:solidFill>
              </a:rPr>
              <a:t> = </a:t>
            </a:r>
            <a:r>
              <a:rPr lang="zh-TW" altLang="en-US" sz="1200" dirty="0"/>
              <a:t>os.path.split(fpath)[1]  </a:t>
            </a:r>
            <a:r>
              <a:rPr lang="en-US" altLang="zh-TW" sz="1200" dirty="0"/>
              <a:t>#</a:t>
            </a:r>
            <a:r>
              <a:rPr lang="zh-TW" altLang="en-US" sz="1200" dirty="0"/>
              <a:t>取得 </a:t>
            </a:r>
            <a:r>
              <a:rPr lang="zh-TW" altLang="en-US" sz="1200" dirty="0">
                <a:solidFill>
                  <a:srgbClr val="3366FF"/>
                </a:solidFill>
              </a:rPr>
              <a:t>kaiu.ttf</a:t>
            </a:r>
            <a:endParaRPr lang="zh-TW" altLang="en-US" sz="1200" dirty="0"/>
          </a:p>
          <a:p>
            <a:r>
              <a:rPr lang="zh-TW" altLang="en-US" sz="1200" dirty="0">
                <a:solidFill>
                  <a:srgbClr val="3366FF"/>
                </a:solidFill>
              </a:rPr>
              <a:t>       </a:t>
            </a:r>
          </a:p>
          <a:p>
            <a:r>
              <a:rPr lang="zh-TW" altLang="en-US" sz="1200" dirty="0">
                <a:solidFill>
                  <a:srgbClr val="3366FF"/>
                </a:solidFill>
              </a:rPr>
              <a:t>    else:</a:t>
            </a:r>
          </a:p>
          <a:p>
            <a:r>
              <a:rPr lang="zh-TW" altLang="en-US" sz="1200" dirty="0">
                <a:solidFill>
                  <a:srgbClr val="3366FF"/>
                </a:solidFill>
              </a:rPr>
              <a:t>       </a:t>
            </a:r>
            <a:r>
              <a:rPr lang="en-US" altLang="zh-TW" sz="1200" dirty="0">
                <a:solidFill>
                  <a:srgbClr val="3366FF"/>
                </a:solidFill>
              </a:rPr>
              <a:t>print</a:t>
            </a:r>
            <a:r>
              <a:rPr lang="zh-TW" altLang="en-US" sz="1200" dirty="0">
                <a:solidFill>
                  <a:srgbClr val="3366FF"/>
                </a:solidFill>
              </a:rPr>
              <a:t>('Demo fails--cannot find a demo font')</a:t>
            </a:r>
          </a:p>
          <a:p>
            <a:r>
              <a:rPr lang="zh-TW" altLang="en-US" sz="1200" dirty="0"/>
              <a:t>       </a:t>
            </a:r>
          </a:p>
          <a:p>
            <a:r>
              <a:rPr lang="zh-TW" altLang="en-US" sz="1200" dirty="0"/>
              <a:t>    </a:t>
            </a:r>
            <a:r>
              <a:rPr lang="en-US" altLang="zh-TW" sz="1200" dirty="0"/>
              <a:t>. . . . . .</a:t>
            </a:r>
            <a:endParaRPr lang="zh-TW" altLang="en-US" sz="1200" dirty="0"/>
          </a:p>
          <a:p>
            <a:r>
              <a:rPr lang="zh-TW" altLang="en-US" sz="1200" dirty="0"/>
              <a:t>        </a:t>
            </a:r>
          </a:p>
          <a:p>
            <a:r>
              <a:rPr lang="zh-TW" altLang="en-US" sz="1200" dirty="0"/>
              <a:t>    #產生Dataframe-------</a:t>
            </a:r>
          </a:p>
          <a:p>
            <a:r>
              <a:rPr lang="zh-TW" altLang="en-US" sz="1200" dirty="0"/>
              <a:t>    </a:t>
            </a:r>
            <a:r>
              <a:rPr lang="en-US" altLang="zh-TW" sz="1200" dirty="0"/>
              <a:t>. . . . . .</a:t>
            </a:r>
            <a:endParaRPr lang="zh-TW" altLang="en-US" sz="1200" dirty="0"/>
          </a:p>
          <a:p>
            <a:r>
              <a:rPr lang="zh-TW" altLang="en-US" sz="1200" dirty="0"/>
              <a:t>    </a:t>
            </a:r>
          </a:p>
          <a:p>
            <a:r>
              <a:rPr lang="zh-TW" altLang="en-US" sz="1200" dirty="0"/>
              <a:t>    #產生Figuration-----</a:t>
            </a:r>
          </a:p>
          <a:p>
            <a:r>
              <a:rPr lang="zh-TW" altLang="en-US" sz="1200" dirty="0"/>
              <a:t>    fig = Figure(figsize = (5, 5),  dpi = 100 ) </a:t>
            </a:r>
          </a:p>
          <a:p>
            <a:r>
              <a:rPr lang="zh-TW" altLang="en-US" sz="1200" dirty="0"/>
              <a:t>    plot1 = fig.add_subplot(111) </a:t>
            </a:r>
          </a:p>
          <a:p>
            <a:r>
              <a:rPr lang="zh-TW" altLang="en-US" sz="1200" dirty="0"/>
              <a:t>    plot1.set_xlabel('各科目平均分數', </a:t>
            </a:r>
            <a:r>
              <a:rPr lang="zh-TW" altLang="en-US" sz="1200" dirty="0">
                <a:solidFill>
                  <a:srgbClr val="FF0000"/>
                </a:solidFill>
              </a:rPr>
              <a:t>fontproperties=prop</a:t>
            </a:r>
            <a:r>
              <a:rPr lang="zh-TW" altLang="en-US" sz="1200" dirty="0"/>
              <a:t>) </a:t>
            </a:r>
            <a:r>
              <a:rPr lang="en-US" altLang="zh-TW" sz="1200" dirty="0"/>
              <a:t>#.set_xlabel </a:t>
            </a:r>
            <a:r>
              <a:rPr lang="zh-TW" altLang="en-US" sz="1200" dirty="0"/>
              <a:t>有</a:t>
            </a:r>
            <a:r>
              <a:rPr lang="en-US" altLang="zh-TW" sz="1200" dirty="0" err="1"/>
              <a:t>fontproperties</a:t>
            </a:r>
            <a:r>
              <a:rPr lang="en-US" altLang="zh-TW" sz="1200" dirty="0"/>
              <a:t>, </a:t>
            </a:r>
            <a:r>
              <a:rPr lang="zh-TW" altLang="en-US" sz="1200" dirty="0"/>
              <a:t>所以可以指定字形</a:t>
            </a:r>
          </a:p>
          <a:p>
            <a:r>
              <a:rPr lang="zh-TW" altLang="en-US" sz="1200" dirty="0"/>
              <a:t> </a:t>
            </a:r>
            <a:r>
              <a:rPr lang="en-US" altLang="zh-TW" sz="1200" dirty="0"/>
              <a:t>. . . . .</a:t>
            </a:r>
            <a:endParaRPr lang="zh-TW" altLang="en-US" sz="1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49E745-4BE1-4F01-A887-DBBBA1DBA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922" y="2559093"/>
            <a:ext cx="3215827" cy="3108346"/>
          </a:xfrm>
          <a:prstGeom prst="rect">
            <a:avLst/>
          </a:prstGeom>
        </p:spPr>
      </p:pic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FD815F78-9487-4936-AB8D-5E16E5169CFD}"/>
              </a:ext>
            </a:extLst>
          </p:cNvPr>
          <p:cNvCxnSpPr/>
          <p:nvPr/>
        </p:nvCxnSpPr>
        <p:spPr>
          <a:xfrm flipV="1">
            <a:off x="8027082" y="5425031"/>
            <a:ext cx="1509680" cy="56459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4FCFC02A-717B-4040-A12D-883CEA405DA0}"/>
              </a:ext>
            </a:extLst>
          </p:cNvPr>
          <p:cNvSpPr txBox="1"/>
          <p:nvPr/>
        </p:nvSpPr>
        <p:spPr>
          <a:xfrm>
            <a:off x="1032535" y="6362604"/>
            <a:ext cx="88847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myDframe.plot(x='course_name', y='avgRcd',  ax=plot1, kind='bar', labels=courseList</a:t>
            </a:r>
            <a:r>
              <a:rPr lang="zh-TW" altLang="en-US" sz="1200" dirty="0">
                <a:solidFill>
                  <a:srgbClr val="00B050"/>
                </a:solidFill>
              </a:rPr>
              <a:t>)  </a:t>
            </a:r>
            <a:r>
              <a:rPr lang="en-US" altLang="zh-TW" sz="1200" dirty="0">
                <a:solidFill>
                  <a:srgbClr val="00B050"/>
                </a:solidFill>
              </a:rPr>
              <a:t>#</a:t>
            </a:r>
            <a:r>
              <a:rPr lang="zh-TW" altLang="en-US" sz="1200" dirty="0">
                <a:solidFill>
                  <a:srgbClr val="00B050"/>
                </a:solidFill>
              </a:rPr>
              <a:t>不接受</a:t>
            </a:r>
            <a:r>
              <a:rPr lang="en-US" altLang="zh-TW" sz="1200" dirty="0" err="1">
                <a:solidFill>
                  <a:srgbClr val="FF0000"/>
                </a:solidFill>
              </a:rPr>
              <a:t>fontproperties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圖說文字: 直線 9">
            <a:extLst>
              <a:ext uri="{FF2B5EF4-FFF2-40B4-BE49-F238E27FC236}">
                <a16:creationId xmlns:a16="http://schemas.microsoft.com/office/drawing/2014/main" id="{867016C7-12A0-4BDC-8831-3747613D05D2}"/>
              </a:ext>
            </a:extLst>
          </p:cNvPr>
          <p:cNvSpPr/>
          <p:nvPr/>
        </p:nvSpPr>
        <p:spPr>
          <a:xfrm>
            <a:off x="10450651" y="6075544"/>
            <a:ext cx="1417628" cy="671992"/>
          </a:xfrm>
          <a:prstGeom prst="borderCallout1">
            <a:avLst>
              <a:gd name="adj1" fmla="val -36044"/>
              <a:gd name="adj2" fmla="val 19805"/>
              <a:gd name="adj3" fmla="val -132316"/>
              <a:gd name="adj4" fmla="val 20776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指令沒用</a:t>
            </a:r>
            <a:r>
              <a:rPr lang="en-US" altLang="zh-TW" sz="1400" dirty="0" err="1"/>
              <a:t>fontproperties</a:t>
            </a:r>
            <a:r>
              <a:rPr lang="zh-TW" altLang="en-US" sz="1400" dirty="0"/>
              <a:t>無法顯示中文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D13399D-A78E-42F5-AE3F-2DD0C95AB9CF}"/>
              </a:ext>
            </a:extLst>
          </p:cNvPr>
          <p:cNvCxnSpPr/>
          <p:nvPr/>
        </p:nvCxnSpPr>
        <p:spPr>
          <a:xfrm flipH="1" flipV="1">
            <a:off x="11159465" y="3479630"/>
            <a:ext cx="509284" cy="2509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646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DCFE748-F711-4318-AD42-C769FE634FB8}"/>
              </a:ext>
            </a:extLst>
          </p:cNvPr>
          <p:cNvSpPr txBox="1"/>
          <p:nvPr/>
        </p:nvSpPr>
        <p:spPr>
          <a:xfrm>
            <a:off x="282298" y="660849"/>
            <a:ext cx="6634003" cy="600164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/>
              <a:t>. . . . .</a:t>
            </a:r>
            <a:endParaRPr lang="zh-TW" altLang="en-US" sz="1200" dirty="0"/>
          </a:p>
          <a:p>
            <a:r>
              <a:rPr lang="zh-TW" altLang="en-US" sz="1200" dirty="0">
                <a:solidFill>
                  <a:srgbClr val="FF0000"/>
                </a:solidFill>
              </a:rPr>
              <a:t>import matplotlib.pyplot as plt</a:t>
            </a:r>
          </a:p>
          <a:p>
            <a:r>
              <a:rPr lang="en-US" altLang="zh-TW" sz="1200" dirty="0"/>
              <a:t>. . . . .</a:t>
            </a:r>
            <a:endParaRPr lang="zh-TW" altLang="en-US" sz="1200" dirty="0"/>
          </a:p>
          <a:p>
            <a:r>
              <a:rPr lang="zh-TW" altLang="en-US" sz="1200" dirty="0"/>
              <a:t>import pandas as pd</a:t>
            </a:r>
            <a:endParaRPr lang="en-US" altLang="zh-TW" sz="1200" dirty="0"/>
          </a:p>
          <a:p>
            <a:r>
              <a:rPr lang="en-US" altLang="zh-TW" sz="1200" dirty="0">
                <a:solidFill>
                  <a:srgbClr val="FF0000"/>
                </a:solidFill>
              </a:rPr>
              <a:t>from </a:t>
            </a:r>
            <a:r>
              <a:rPr lang="en-US" altLang="zh-TW" sz="1200" dirty="0" err="1">
                <a:solidFill>
                  <a:srgbClr val="FF0000"/>
                </a:solidFill>
              </a:rPr>
              <a:t>matplotlib.font_manager</a:t>
            </a:r>
            <a:r>
              <a:rPr lang="en-US" altLang="zh-TW" sz="1200" dirty="0">
                <a:solidFill>
                  <a:srgbClr val="FF0000"/>
                </a:solidFill>
              </a:rPr>
              <a:t> import </a:t>
            </a:r>
            <a:r>
              <a:rPr lang="en-US" altLang="zh-TW" sz="1200" dirty="0" err="1">
                <a:solidFill>
                  <a:srgbClr val="FF0000"/>
                </a:solidFill>
              </a:rPr>
              <a:t>FontProperties</a:t>
            </a:r>
            <a:endParaRPr lang="zh-TW" altLang="en-US" sz="1200" dirty="0">
              <a:solidFill>
                <a:srgbClr val="FF0000"/>
              </a:solidFill>
            </a:endParaRPr>
          </a:p>
          <a:p>
            <a:endParaRPr lang="en-US" altLang="zh-TW" sz="1200" dirty="0"/>
          </a:p>
          <a:p>
            <a:r>
              <a:rPr lang="zh-TW" altLang="en-US" sz="1200" dirty="0"/>
              <a:t>def getAvg():</a:t>
            </a:r>
          </a:p>
          <a:p>
            <a:r>
              <a:rPr lang="zh-TW" altLang="en-US" sz="1200" dirty="0"/>
              <a:t>    #處理字形</a:t>
            </a:r>
          </a:p>
          <a:p>
            <a:r>
              <a:rPr lang="zh-TW" altLang="en-US" sz="1200" dirty="0">
                <a:solidFill>
                  <a:srgbClr val="FF0000"/>
                </a:solidFill>
              </a:rPr>
              <a:t>    plt.rcParams['font.sans-serif'] = ['Microsoft JhengHei'] </a:t>
            </a:r>
          </a:p>
          <a:p>
            <a:r>
              <a:rPr lang="zh-TW" altLang="en-US" sz="1200" dirty="0">
                <a:solidFill>
                  <a:srgbClr val="FF0000"/>
                </a:solidFill>
              </a:rPr>
              <a:t>    plt.rcParams['axes.unicode_minus'] = False   </a:t>
            </a:r>
          </a:p>
          <a:p>
            <a:r>
              <a:rPr lang="zh-TW" altLang="en-US" sz="1200" dirty="0"/>
              <a:t>    </a:t>
            </a:r>
            <a:r>
              <a:rPr lang="en-US" altLang="zh-TW" sz="1200" dirty="0"/>
              <a:t>. . . . . . . . . .</a:t>
            </a:r>
          </a:p>
          <a:p>
            <a:r>
              <a:rPr lang="zh-TW" altLang="en-US" sz="1200" dirty="0"/>
              <a:t>    #產生Dictionary-------</a:t>
            </a:r>
          </a:p>
          <a:p>
            <a:r>
              <a:rPr lang="zh-TW" altLang="en-US" sz="1200" dirty="0"/>
              <a:t>    </a:t>
            </a:r>
          </a:p>
          <a:p>
            <a:r>
              <a:rPr lang="zh-TW" altLang="en-US" sz="1200" dirty="0"/>
              <a:t>    courseList = []</a:t>
            </a:r>
          </a:p>
          <a:p>
            <a:r>
              <a:rPr lang="zh-TW" altLang="en-US" sz="1200" dirty="0"/>
              <a:t>    avgList=[]</a:t>
            </a:r>
          </a:p>
          <a:p>
            <a:r>
              <a:rPr lang="zh-TW" altLang="en-US" sz="1200" dirty="0"/>
              <a:t>    for item in listx:</a:t>
            </a:r>
          </a:p>
          <a:p>
            <a:r>
              <a:rPr lang="zh-TW" altLang="en-US" sz="1200" dirty="0"/>
              <a:t>        courseList.append(item[0])</a:t>
            </a:r>
          </a:p>
          <a:p>
            <a:r>
              <a:rPr lang="zh-TW" altLang="en-US" sz="1200" dirty="0"/>
              <a:t>        avgList.append(item[1])</a:t>
            </a:r>
          </a:p>
          <a:p>
            <a:r>
              <a:rPr lang="zh-TW" altLang="en-US" sz="1200" dirty="0"/>
              <a:t>        </a:t>
            </a:r>
          </a:p>
          <a:p>
            <a:r>
              <a:rPr lang="zh-TW" altLang="en-US" sz="1200" dirty="0"/>
              <a:t>    #產生Dataframe-------</a:t>
            </a:r>
          </a:p>
          <a:p>
            <a:r>
              <a:rPr lang="zh-TW" altLang="en-US" sz="1200" dirty="0"/>
              <a:t>    myDframe = pd.DataFrame({'course_name':courseList, 'avgRcd':avgList})</a:t>
            </a:r>
          </a:p>
          <a:p>
            <a:r>
              <a:rPr lang="zh-TW" altLang="en-US" sz="1200" dirty="0"/>
              <a:t>    </a:t>
            </a:r>
          </a:p>
          <a:p>
            <a:r>
              <a:rPr lang="zh-TW" altLang="en-US" sz="1200" dirty="0"/>
              <a:t>    </a:t>
            </a:r>
          </a:p>
          <a:p>
            <a:r>
              <a:rPr lang="zh-TW" altLang="en-US" sz="1200" dirty="0"/>
              <a:t>    #產生Figuration-----</a:t>
            </a:r>
          </a:p>
          <a:p>
            <a:r>
              <a:rPr lang="zh-TW" altLang="en-US" sz="1200" dirty="0"/>
              <a:t>    fig = Figure(figsize = (5, 5),  dpi = 100 ) </a:t>
            </a:r>
          </a:p>
          <a:p>
            <a:r>
              <a:rPr lang="zh-TW" altLang="en-US" sz="1200" dirty="0"/>
              <a:t>    plot1 = fig.add_subplot(111) </a:t>
            </a:r>
          </a:p>
          <a:p>
            <a:r>
              <a:rPr lang="zh-TW" altLang="en-US" sz="1200" dirty="0"/>
              <a:t>    plot1.set_xlabel('各科目平均分數') #plot1.set_xlabel('各科目平均分數', fontproperties=prop)</a:t>
            </a:r>
          </a:p>
          <a:p>
            <a:r>
              <a:rPr lang="zh-TW" altLang="en-US" sz="1200" dirty="0"/>
              <a:t>    </a:t>
            </a:r>
          </a:p>
          <a:p>
            <a:r>
              <a:rPr lang="zh-TW" altLang="en-US" sz="1200" dirty="0"/>
              <a:t>myDframe.plot(x='course_name',  y='avgRcd',  ax=plot1, kind='pie', labels=courseList)</a:t>
            </a:r>
          </a:p>
          <a:p>
            <a:r>
              <a:rPr lang="zh-TW" altLang="en-US" sz="1200" dirty="0"/>
              <a:t>  </a:t>
            </a:r>
          </a:p>
          <a:p>
            <a:r>
              <a:rPr lang="zh-TW" altLang="en-US" sz="1200" dirty="0"/>
              <a:t>canvas = FigureCanvasTkAgg(fig, master = win)   </a:t>
            </a:r>
          </a:p>
          <a:p>
            <a:r>
              <a:rPr lang="zh-TW" altLang="en-US" sz="1200" dirty="0"/>
              <a:t>canvas.get_tk_widget().grid(row=3, column=0, columnspan=3)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A8E977-15DE-474C-9922-A3E3CDF9A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397" y="1918048"/>
            <a:ext cx="4076415" cy="4237538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圖說文字: 直線 5">
            <a:extLst>
              <a:ext uri="{FF2B5EF4-FFF2-40B4-BE49-F238E27FC236}">
                <a16:creationId xmlns:a16="http://schemas.microsoft.com/office/drawing/2014/main" id="{242D7920-8AC2-4D73-B78D-BA1AF413363B}"/>
              </a:ext>
            </a:extLst>
          </p:cNvPr>
          <p:cNvSpPr/>
          <p:nvPr/>
        </p:nvSpPr>
        <p:spPr>
          <a:xfrm>
            <a:off x="6060769" y="6253514"/>
            <a:ext cx="1417628" cy="408978"/>
          </a:xfrm>
          <a:prstGeom prst="borderCallout1">
            <a:avLst>
              <a:gd name="adj1" fmla="val 43408"/>
              <a:gd name="adj2" fmla="val 97294"/>
              <a:gd name="adj3" fmla="val -40078"/>
              <a:gd name="adj4" fmla="val 163633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已可顯示中文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278B994-9A64-43E2-A71F-E5FE5080AC15}"/>
              </a:ext>
            </a:extLst>
          </p:cNvPr>
          <p:cNvSpPr txBox="1"/>
          <p:nvPr/>
        </p:nvSpPr>
        <p:spPr>
          <a:xfrm>
            <a:off x="167540" y="67205"/>
            <a:ext cx="351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Example:</a:t>
            </a:r>
            <a:r>
              <a:rPr lang="zh-TW" altLang="en-US" dirty="0"/>
              <a:t>使用方法 二</a:t>
            </a:r>
            <a:r>
              <a:rPr lang="en-US" altLang="zh-TW" dirty="0"/>
              <a:t>, </a:t>
            </a:r>
            <a:r>
              <a:rPr lang="zh-TW" altLang="en-US" dirty="0"/>
              <a:t>變更設定檔</a:t>
            </a:r>
          </a:p>
        </p:txBody>
      </p:sp>
    </p:spTree>
    <p:extLst>
      <p:ext uri="{BB962C8B-B14F-4D97-AF65-F5344CB8AC3E}">
        <p14:creationId xmlns:p14="http://schemas.microsoft.com/office/powerpoint/2010/main" val="405639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94859" y="937381"/>
            <a:ext cx="5817705" cy="3093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import pandas as </a:t>
            </a:r>
            <a:r>
              <a:rPr lang="en-US" altLang="zh-TW" sz="1400" dirty="0" err="1">
                <a:latin typeface="Consolas" panose="020B0609020204030204" pitchFamily="49" charset="0"/>
              </a:rPr>
              <a:t>pd</a:t>
            </a:r>
            <a:endParaRPr lang="en-US" altLang="zh-TW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#value</a:t>
            </a:r>
            <a:r>
              <a:rPr lang="zh-TW" alt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為數字</a:t>
            </a:r>
            <a:r>
              <a:rPr lang="en-US" altLang="zh-TW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zh-TW" alt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又有相同</a:t>
            </a:r>
            <a:r>
              <a:rPr lang="en-US" altLang="zh-TW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index</a:t>
            </a:r>
            <a:r>
              <a:rPr lang="zh-TW" alt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的</a:t>
            </a:r>
            <a:r>
              <a:rPr lang="en-US" altLang="zh-TW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series </a:t>
            </a:r>
            <a:r>
              <a:rPr lang="en-US" altLang="zh-TW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相加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indexlist</a:t>
            </a:r>
            <a:r>
              <a:rPr lang="en-US" altLang="zh-TW" sz="1400" dirty="0">
                <a:latin typeface="Consolas" panose="020B0609020204030204" pitchFamily="49" charset="0"/>
              </a:rPr>
              <a:t> = ['A','B', 'C', 'D', 'E']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ser1 = </a:t>
            </a:r>
            <a:r>
              <a:rPr lang="en-US" altLang="zh-TW" sz="1400" dirty="0" err="1">
                <a:latin typeface="Consolas" panose="020B0609020204030204" pitchFamily="49" charset="0"/>
              </a:rPr>
              <a:t>pd.Series</a:t>
            </a:r>
            <a:r>
              <a:rPr lang="en-US" altLang="zh-TW" sz="1400" dirty="0">
                <a:latin typeface="Consolas" panose="020B0609020204030204" pitchFamily="49" charset="0"/>
              </a:rPr>
              <a:t>([100,200,300,400,500], index=</a:t>
            </a:r>
            <a:r>
              <a:rPr lang="en-US" altLang="zh-TW" sz="1400" dirty="0" err="1">
                <a:latin typeface="Consolas" panose="020B0609020204030204" pitchFamily="49" charset="0"/>
              </a:rPr>
              <a:t>indexlist</a:t>
            </a:r>
            <a:r>
              <a:rPr lang="en-US" altLang="zh-TW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ser2 = </a:t>
            </a:r>
            <a:r>
              <a:rPr lang="en-US" altLang="zh-TW" sz="1400" dirty="0" err="1">
                <a:latin typeface="Consolas" panose="020B0609020204030204" pitchFamily="49" charset="0"/>
              </a:rPr>
              <a:t>pd.Series</a:t>
            </a:r>
            <a:r>
              <a:rPr lang="en-US" altLang="zh-TW" sz="1400" dirty="0">
                <a:latin typeface="Consolas" panose="020B0609020204030204" pitchFamily="49" charset="0"/>
              </a:rPr>
              <a:t>([10,20,30,40,50], index=</a:t>
            </a:r>
            <a:r>
              <a:rPr lang="en-US" altLang="zh-TW" sz="1400" dirty="0" err="1">
                <a:latin typeface="Consolas" panose="020B0609020204030204" pitchFamily="49" charset="0"/>
              </a:rPr>
              <a:t>indexlist</a:t>
            </a:r>
            <a:r>
              <a:rPr lang="en-US" altLang="zh-TW" sz="1400" dirty="0">
                <a:latin typeface="Consolas" panose="020B0609020204030204" pitchFamily="49" charset="0"/>
              </a:rPr>
              <a:t>)</a:t>
            </a:r>
            <a:endParaRPr lang="zh-TW" altLang="en-US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print("ser1:") ;print(ser1)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print( "ser2:");print(ser2)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print("ser1</a:t>
            </a:r>
            <a:r>
              <a:rPr lang="zh-TW" altLang="en-US" sz="1400" dirty="0"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latin typeface="Consolas" panose="020B0609020204030204" pitchFamily="49" charset="0"/>
              </a:rPr>
              <a:t>– ser2"); print(ser1 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400" dirty="0">
                <a:latin typeface="Consolas" panose="020B0609020204030204" pitchFamily="49" charset="0"/>
              </a:rPr>
              <a:t> ser2)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print("sum(ser1+ser2)=",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sum</a:t>
            </a:r>
            <a:r>
              <a:rPr lang="en-US" altLang="zh-TW" sz="1400" dirty="0">
                <a:latin typeface="Consolas" panose="020B0609020204030204" pitchFamily="49" charset="0"/>
              </a:rPr>
              <a:t>(ser1+ser2))</a:t>
            </a:r>
            <a:endParaRPr lang="en-US" altLang="zh-TW" sz="14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肘形接點 6"/>
          <p:cNvCxnSpPr/>
          <p:nvPr/>
        </p:nvCxnSpPr>
        <p:spPr>
          <a:xfrm>
            <a:off x="3051312" y="3925956"/>
            <a:ext cx="3399182" cy="2276061"/>
          </a:xfrm>
          <a:prstGeom prst="bentConnector3">
            <a:avLst>
              <a:gd name="adj1" fmla="val 0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94859" y="107821"/>
            <a:ext cx="4520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Series Object 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</a:t>
            </a:r>
            <a:r>
              <a:rPr lang="zh-TW" alt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TW" altLang="en-US" sz="2000" dirty="0"/>
              <a:t>物件相加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F43588F-173A-45EC-A76E-D2F672101F67}"/>
              </a:ext>
            </a:extLst>
          </p:cNvPr>
          <p:cNvSpPr txBox="1"/>
          <p:nvPr/>
        </p:nvSpPr>
        <p:spPr>
          <a:xfrm>
            <a:off x="6843406" y="1497198"/>
            <a:ext cx="2250713" cy="485751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</a:rPr>
              <a:t>ser1: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A    100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B    200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C    300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D    400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E    500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dtype: int64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ser2: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A    10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B    20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C    30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D    40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E    50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dtype: int64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ser1 – ser2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A     90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B    180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C    270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D    360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E    450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dtype: int64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sum(ser1+ser2)= 1650</a:t>
            </a:r>
          </a:p>
        </p:txBody>
      </p:sp>
      <p:sp>
        <p:nvSpPr>
          <p:cNvPr id="6" name="左大括弧 5">
            <a:extLst>
              <a:ext uri="{FF2B5EF4-FFF2-40B4-BE49-F238E27FC236}">
                <a16:creationId xmlns:a16="http://schemas.microsoft.com/office/drawing/2014/main" id="{8B9994B3-57DB-4CF5-9F6C-F8AF9628F067}"/>
              </a:ext>
            </a:extLst>
          </p:cNvPr>
          <p:cNvSpPr/>
          <p:nvPr/>
        </p:nvSpPr>
        <p:spPr>
          <a:xfrm>
            <a:off x="6198282" y="4633368"/>
            <a:ext cx="362078" cy="1123055"/>
          </a:xfrm>
          <a:prstGeom prst="leftBrace">
            <a:avLst>
              <a:gd name="adj1" fmla="val 889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1DA9AA2C-E29B-4B46-BE8E-FAB5A75D1FC5}"/>
              </a:ext>
            </a:extLst>
          </p:cNvPr>
          <p:cNvCxnSpPr/>
          <p:nvPr/>
        </p:nvCxnSpPr>
        <p:spPr>
          <a:xfrm rot="16200000" flipH="1">
            <a:off x="4384057" y="3543299"/>
            <a:ext cx="1756691" cy="1528091"/>
          </a:xfrm>
          <a:prstGeom prst="bentConnector3">
            <a:avLst>
              <a:gd name="adj1" fmla="val 989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37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35226" y="680687"/>
            <a:ext cx="6096000" cy="25391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import pandas as </a:t>
            </a:r>
            <a:r>
              <a:rPr lang="en-US" altLang="zh-TW" sz="1400" dirty="0" err="1">
                <a:latin typeface="Consolas" panose="020B0609020204030204" pitchFamily="49" charset="0"/>
              </a:rPr>
              <a:t>pd</a:t>
            </a:r>
            <a:endParaRPr lang="en-US" altLang="zh-TW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import </a:t>
            </a:r>
            <a:r>
              <a:rPr lang="en-US" altLang="zh-TW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matplotlib.pyplot</a:t>
            </a:r>
            <a:r>
              <a:rPr lang="en-US" altLang="zh-TW" sz="1400" dirty="0">
                <a:latin typeface="Consolas" panose="020B0609020204030204" pitchFamily="49" charset="0"/>
              </a:rPr>
              <a:t> as </a:t>
            </a:r>
            <a:r>
              <a:rPr lang="en-US" altLang="zh-TW" sz="1400" dirty="0" err="1">
                <a:latin typeface="Consolas" panose="020B0609020204030204" pitchFamily="49" charset="0"/>
              </a:rPr>
              <a:t>plt</a:t>
            </a:r>
            <a:endParaRPr lang="en-US" altLang="zh-TW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 err="1"/>
              <a:t>indexlist</a:t>
            </a:r>
            <a:r>
              <a:rPr lang="en-US" altLang="zh-TW" sz="1400" dirty="0"/>
              <a:t> = ['A','B', 'C', 'D', 'E']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ser1 = </a:t>
            </a:r>
            <a:r>
              <a:rPr lang="en-US" altLang="zh-TW" sz="1400" dirty="0" err="1"/>
              <a:t>pd.Series</a:t>
            </a:r>
            <a:r>
              <a:rPr lang="en-US" altLang="zh-TW" sz="1400" dirty="0"/>
              <a:t>([100,200,300,400,500], index=</a:t>
            </a:r>
            <a:r>
              <a:rPr lang="en-US" altLang="zh-TW" sz="1400" dirty="0" err="1"/>
              <a:t>indexlist</a:t>
            </a:r>
            <a:r>
              <a:rPr lang="en-US" altLang="zh-TW" sz="1400" dirty="0"/>
              <a:t>, name="Price")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ser1</a:t>
            </a:r>
            <a:r>
              <a:rPr lang="en-US" altLang="zh-TW" dirty="0">
                <a:solidFill>
                  <a:srgbClr val="FF0000"/>
                </a:solidFill>
              </a:rPr>
              <a:t>.plot</a:t>
            </a:r>
            <a:r>
              <a:rPr lang="en-US" altLang="zh-TW" sz="1400" dirty="0"/>
              <a:t>(kind="bar")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/>
              <a:t>plt</a:t>
            </a:r>
            <a:r>
              <a:rPr lang="en-US" altLang="zh-TW" dirty="0" err="1">
                <a:solidFill>
                  <a:srgbClr val="FF0000"/>
                </a:solidFill>
              </a:rPr>
              <a:t>.show</a:t>
            </a:r>
            <a:r>
              <a:rPr lang="en-US" altLang="zh-TW" sz="1400" dirty="0"/>
              <a:t>()</a:t>
            </a:r>
          </a:p>
          <a:p>
            <a:pPr>
              <a:lnSpc>
                <a:spcPct val="150000"/>
              </a:lnSpc>
            </a:pPr>
            <a:endParaRPr lang="en-US" altLang="zh-TW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94859" y="107821"/>
            <a:ext cx="5742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Series Object 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</a:t>
            </a:r>
            <a:r>
              <a:rPr lang="zh-TW" alt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2000" dirty="0"/>
              <a:t> </a:t>
            </a:r>
            <a:r>
              <a:rPr lang="zh-TW" altLang="en-US" sz="2000" dirty="0"/>
              <a:t>使用 </a:t>
            </a:r>
            <a:r>
              <a:rPr lang="en-US" altLang="zh-TW" sz="2000" dirty="0"/>
              <a:t>Series </a:t>
            </a:r>
            <a:r>
              <a:rPr lang="en-US" altLang="zh-TW" sz="2000" dirty="0" err="1"/>
              <a:t>Obj</a:t>
            </a:r>
            <a:r>
              <a:rPr lang="en-US" altLang="zh-TW" sz="2000" dirty="0"/>
              <a:t> </a:t>
            </a:r>
            <a:r>
              <a:rPr lang="zh-TW" altLang="en-US" sz="2000" dirty="0"/>
              <a:t>繪圖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06" y="754152"/>
            <a:ext cx="3629025" cy="33528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402" y="3581400"/>
            <a:ext cx="3971925" cy="32766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8150087" y="4403035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ser1.plot(kind="bar")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19539" y="6179001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ser1.plot(kind="pie")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386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94859" y="107821"/>
            <a:ext cx="9425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DataFrame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 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</a:t>
            </a:r>
            <a:r>
              <a:rPr lang="zh-TW" alt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2000" dirty="0" err="1"/>
              <a:t>pandas.Series</a:t>
            </a:r>
            <a:r>
              <a:rPr lang="en-US" altLang="zh-TW" sz="2000" dirty="0"/>
              <a:t>([],</a:t>
            </a:r>
            <a:r>
              <a:rPr lang="en-US" altLang="zh-TW" sz="2000" dirty="0">
                <a:solidFill>
                  <a:srgbClr val="0070C0"/>
                </a:solidFill>
              </a:rPr>
              <a:t>index</a:t>
            </a:r>
            <a:r>
              <a:rPr lang="en-US" altLang="zh-TW" sz="2000" dirty="0"/>
              <a:t>=[]), .</a:t>
            </a:r>
            <a:r>
              <a:rPr lang="en-US" altLang="zh-TW" sz="2000" dirty="0" err="1"/>
              <a:t>to_json</a:t>
            </a:r>
            <a:r>
              <a:rPr lang="en-US" altLang="zh-TW" sz="2000" dirty="0"/>
              <a:t>(), </a:t>
            </a:r>
            <a:r>
              <a:rPr lang="en-US" altLang="zh-TW" sz="2000" dirty="0" err="1"/>
              <a:t>read_json</a:t>
            </a:r>
            <a:r>
              <a:rPr lang="en-US" altLang="zh-TW" sz="2000" dirty="0"/>
              <a:t>()</a:t>
            </a:r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45994" y="934278"/>
            <a:ext cx="8820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err="1"/>
              <a:t>DataFrame</a:t>
            </a:r>
            <a:r>
              <a:rPr lang="zh-TW" altLang="en-US" dirty="0"/>
              <a:t> 就像表格 或 </a:t>
            </a:r>
            <a:r>
              <a:rPr lang="en-US" altLang="zh-TW" dirty="0"/>
              <a:t>Excel</a:t>
            </a:r>
            <a:r>
              <a:rPr lang="zh-TW" altLang="en-US" dirty="0"/>
              <a:t>試算表</a:t>
            </a:r>
            <a:r>
              <a:rPr lang="en-US" altLang="zh-TW" dirty="0"/>
              <a:t>; </a:t>
            </a:r>
            <a:r>
              <a:rPr lang="zh-TW" altLang="en-US" dirty="0"/>
              <a:t>或想像成 </a:t>
            </a:r>
            <a:r>
              <a:rPr lang="zh-TW" altLang="en-US" dirty="0">
                <a:solidFill>
                  <a:srgbClr val="FF0000"/>
                </a:solidFill>
              </a:rPr>
              <a:t>有索引</a:t>
            </a:r>
            <a:r>
              <a:rPr lang="zh-TW" altLang="en-US" dirty="0">
                <a:solidFill>
                  <a:srgbClr val="0070C0"/>
                </a:solidFill>
              </a:rPr>
              <a:t>的</a:t>
            </a:r>
            <a:r>
              <a:rPr lang="en-US" altLang="zh-TW" dirty="0" err="1">
                <a:solidFill>
                  <a:srgbClr val="0070C0"/>
                </a:solidFill>
              </a:rPr>
              <a:t>SeriesObj</a:t>
            </a:r>
            <a:r>
              <a:rPr lang="zh-TW" altLang="en-US" dirty="0">
                <a:solidFill>
                  <a:srgbClr val="0070C0"/>
                </a:solidFill>
              </a:rPr>
              <a:t>所組成的</a:t>
            </a:r>
            <a:r>
              <a:rPr lang="en-US" altLang="zh-TW" dirty="0">
                <a:solidFill>
                  <a:srgbClr val="FF0000"/>
                </a:solidFill>
              </a:rPr>
              <a:t>Dictionary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TW" altLang="en-US" dirty="0"/>
              <a:t>有 列 與 欄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TW" altLang="en-US" dirty="0"/>
              <a:t>單一個 </a:t>
            </a:r>
            <a:r>
              <a:rPr lang="en-US" altLang="zh-TW" dirty="0"/>
              <a:t>cell</a:t>
            </a:r>
            <a:r>
              <a:rPr lang="zh-TW" altLang="en-US" dirty="0"/>
              <a:t>只有一種資料型態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405133" y="1922243"/>
            <a:ext cx="6205332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/>
              <a:t>import </a:t>
            </a:r>
            <a:r>
              <a:rPr lang="en-US" altLang="zh-TW" sz="1400" dirty="0">
                <a:solidFill>
                  <a:srgbClr val="0070C0"/>
                </a:solidFill>
              </a:rPr>
              <a:t>pandas</a:t>
            </a:r>
            <a:r>
              <a:rPr lang="en-US" altLang="zh-TW" sz="1400" dirty="0"/>
              <a:t> as </a:t>
            </a:r>
            <a:r>
              <a:rPr lang="en-US" altLang="zh-TW" sz="1400" dirty="0" err="1"/>
              <a:t>pd</a:t>
            </a:r>
            <a:endParaRPr lang="en-US" altLang="zh-TW" sz="1400" dirty="0"/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myDict</a:t>
            </a:r>
            <a:r>
              <a:rPr lang="en-US" altLang="zh-TW" sz="1400" dirty="0">
                <a:latin typeface="Consolas" panose="020B0609020204030204" pitchFamily="49" charset="0"/>
              </a:rPr>
              <a:t> = { "</a:t>
            </a:r>
            <a:r>
              <a:rPr lang="en-US" altLang="zh-TW" sz="1400" dirty="0" err="1">
                <a:latin typeface="Consolas" panose="020B0609020204030204" pitchFamily="49" charset="0"/>
              </a:rPr>
              <a:t>Std_Id</a:t>
            </a:r>
            <a:r>
              <a:rPr lang="en-US" altLang="zh-TW" sz="1400" dirty="0">
                <a:latin typeface="Consolas" panose="020B0609020204030204" pitchFamily="49" charset="0"/>
              </a:rPr>
              <a:t>":   ["99001", "99002", "99003"],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           "</a:t>
            </a:r>
            <a:r>
              <a:rPr lang="en-US" altLang="zh-TW" sz="1400" dirty="0" err="1">
                <a:latin typeface="Consolas" panose="020B0609020204030204" pitchFamily="49" charset="0"/>
              </a:rPr>
              <a:t>Std_Name</a:t>
            </a:r>
            <a:r>
              <a:rPr lang="en-US" altLang="zh-TW" sz="1400" dirty="0">
                <a:latin typeface="Consolas" panose="020B0609020204030204" pitchFamily="49" charset="0"/>
              </a:rPr>
              <a:t>": ["</a:t>
            </a:r>
            <a:r>
              <a:rPr lang="en-US" altLang="zh-TW" sz="1400" dirty="0" err="1">
                <a:latin typeface="Consolas" panose="020B0609020204030204" pitchFamily="49" charset="0"/>
              </a:rPr>
              <a:t>Andrew","William</a:t>
            </a:r>
            <a:r>
              <a:rPr lang="en-US" altLang="zh-TW" sz="1400" dirty="0">
                <a:latin typeface="Consolas" panose="020B0609020204030204" pitchFamily="49" charset="0"/>
              </a:rPr>
              <a:t>", "Clark"],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            "</a:t>
            </a:r>
            <a:r>
              <a:rPr lang="en-US" altLang="zh-TW" sz="1400" dirty="0" err="1">
                <a:latin typeface="Consolas" panose="020B0609020204030204" pitchFamily="49" charset="0"/>
              </a:rPr>
              <a:t>Rcd</a:t>
            </a:r>
            <a:r>
              <a:rPr lang="en-US" altLang="zh-TW" sz="1400" dirty="0">
                <a:latin typeface="Consolas" panose="020B0609020204030204" pitchFamily="49" charset="0"/>
              </a:rPr>
              <a:t>":     [90,80,70]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         }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myData</a:t>
            </a:r>
            <a:r>
              <a:rPr lang="en-US" altLang="zh-TW" sz="1400" dirty="0">
                <a:latin typeface="Consolas" panose="020B0609020204030204" pitchFamily="49" charset="0"/>
              </a:rPr>
              <a:t> = </a:t>
            </a:r>
            <a:r>
              <a:rPr lang="en-US" altLang="zh-TW" sz="1400" dirty="0" err="1">
                <a:latin typeface="Consolas" panose="020B0609020204030204" pitchFamily="49" charset="0"/>
              </a:rPr>
              <a:t>pd.</a:t>
            </a:r>
            <a:r>
              <a:rPr lang="en-US" altLang="zh-TW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DataFrame</a:t>
            </a:r>
            <a:r>
              <a:rPr lang="en-US" altLang="zh-TW" sz="1400" dirty="0"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</a:rPr>
              <a:t>myDict</a:t>
            </a:r>
            <a:r>
              <a:rPr lang="en-US" altLang="zh-TW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print(</a:t>
            </a:r>
            <a:r>
              <a:rPr lang="en-US" altLang="zh-TW" sz="1400" dirty="0" err="1">
                <a:latin typeface="Consolas" panose="020B0609020204030204" pitchFamily="49" charset="0"/>
              </a:rPr>
              <a:t>myData</a:t>
            </a:r>
            <a:r>
              <a:rPr lang="en-US" altLang="zh-TW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400" dirty="0">
              <a:latin typeface="Consolas" panose="020B0609020204030204" pitchFamily="49" charset="0"/>
            </a:endParaRPr>
          </a:p>
          <a:p>
            <a:r>
              <a:rPr lang="en-US" altLang="zh-TW" sz="1400" dirty="0" err="1"/>
              <a:t>myHtml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myData.</a:t>
            </a:r>
            <a:r>
              <a:rPr lang="en-US" altLang="zh-TW" sz="1400" dirty="0" err="1">
                <a:solidFill>
                  <a:srgbClr val="FF0000"/>
                </a:solidFill>
              </a:rPr>
              <a:t>to_html</a:t>
            </a:r>
            <a:r>
              <a:rPr lang="en-US" altLang="zh-TW" sz="1400" dirty="0">
                <a:solidFill>
                  <a:srgbClr val="FF0000"/>
                </a:solidFill>
              </a:rPr>
              <a:t>()</a:t>
            </a:r>
            <a:r>
              <a:rPr lang="zh-TW" altLang="en-US" sz="1400" dirty="0">
                <a:solidFill>
                  <a:srgbClr val="FF0000"/>
                </a:solidFill>
              </a:rPr>
              <a:t> </a:t>
            </a:r>
            <a:r>
              <a:rPr lang="zh-TW" altLang="en-US" sz="1400" dirty="0">
                <a:solidFill>
                  <a:srgbClr val="0070C0"/>
                </a:solidFill>
              </a:rPr>
              <a:t>  </a:t>
            </a:r>
            <a:r>
              <a:rPr lang="en-US" altLang="zh-TW" sz="1400" dirty="0">
                <a:solidFill>
                  <a:srgbClr val="0070C0"/>
                </a:solidFill>
              </a:rPr>
              <a:t>#</a:t>
            </a:r>
            <a:r>
              <a:rPr lang="zh-TW" altLang="en-US" sz="1400" dirty="0">
                <a:solidFill>
                  <a:srgbClr val="0070C0"/>
                </a:solidFill>
              </a:rPr>
              <a:t>也可直接輸出 </a:t>
            </a:r>
            <a:r>
              <a:rPr lang="en-US" altLang="zh-TW" sz="1400" dirty="0">
                <a:solidFill>
                  <a:srgbClr val="0070C0"/>
                </a:solidFill>
              </a:rPr>
              <a:t>.</a:t>
            </a:r>
            <a:r>
              <a:rPr lang="en-US" altLang="zh-TW" sz="1400" dirty="0" err="1">
                <a:solidFill>
                  <a:srgbClr val="0070C0"/>
                </a:solidFill>
              </a:rPr>
              <a:t>to_html</a:t>
            </a:r>
            <a:r>
              <a:rPr lang="en-US" altLang="zh-TW" sz="1400" dirty="0">
                <a:solidFill>
                  <a:srgbClr val="0070C0"/>
                </a:solidFill>
              </a:rPr>
              <a:t>("c:\\test\\myHTML.html")</a:t>
            </a:r>
          </a:p>
          <a:p>
            <a:r>
              <a:rPr lang="en-US" altLang="zh-TW" sz="1400" dirty="0"/>
              <a:t>print("</a:t>
            </a:r>
            <a:r>
              <a:rPr lang="en-US" altLang="zh-TW" sz="1400" dirty="0" err="1"/>
              <a:t>myHtml</a:t>
            </a:r>
            <a:r>
              <a:rPr lang="en-US" altLang="zh-TW" sz="1400" dirty="0"/>
              <a:t>:");print(</a:t>
            </a:r>
            <a:r>
              <a:rPr lang="en-US" altLang="zh-TW" sz="1400" dirty="0" err="1"/>
              <a:t>myHtml</a:t>
            </a:r>
            <a:r>
              <a:rPr lang="en-US" altLang="zh-TW" sz="1400" dirty="0"/>
              <a:t>)</a:t>
            </a:r>
          </a:p>
          <a:p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 err="1"/>
              <a:t>myJson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myData.</a:t>
            </a:r>
            <a:r>
              <a:rPr lang="en-US" altLang="zh-TW" sz="1400" dirty="0" err="1">
                <a:solidFill>
                  <a:srgbClr val="FF0000"/>
                </a:solidFill>
              </a:rPr>
              <a:t>to_json</a:t>
            </a:r>
            <a:r>
              <a:rPr lang="en-US" altLang="zh-TW" sz="1400" dirty="0">
                <a:solidFill>
                  <a:srgbClr val="FF0000"/>
                </a:solidFill>
              </a:rPr>
              <a:t> ()</a:t>
            </a:r>
            <a:r>
              <a:rPr lang="zh-TW" altLang="en-US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>
                <a:solidFill>
                  <a:srgbClr val="0070C0"/>
                </a:solidFill>
              </a:rPr>
              <a:t>#</a:t>
            </a:r>
            <a:r>
              <a:rPr lang="zh-TW" altLang="en-US" sz="1400" dirty="0">
                <a:solidFill>
                  <a:srgbClr val="0070C0"/>
                </a:solidFill>
              </a:rPr>
              <a:t>也可直接輸出 </a:t>
            </a:r>
            <a:r>
              <a:rPr lang="en-US" altLang="zh-TW" sz="1400" dirty="0">
                <a:solidFill>
                  <a:srgbClr val="0070C0"/>
                </a:solidFill>
              </a:rPr>
              <a:t>.</a:t>
            </a:r>
            <a:r>
              <a:rPr lang="en-US" altLang="zh-TW" sz="1400" dirty="0" err="1">
                <a:solidFill>
                  <a:srgbClr val="0070C0"/>
                </a:solidFill>
              </a:rPr>
              <a:t>to_json</a:t>
            </a:r>
            <a:r>
              <a:rPr lang="en-US" altLang="zh-TW" sz="1400" dirty="0">
                <a:solidFill>
                  <a:srgbClr val="0070C0"/>
                </a:solidFill>
              </a:rPr>
              <a:t>("c:\\test\\myJSON.json")</a:t>
            </a:r>
          </a:p>
          <a:p>
            <a:r>
              <a:rPr lang="en-US" altLang="zh-TW" sz="1400" dirty="0"/>
              <a:t>print("</a:t>
            </a:r>
            <a:r>
              <a:rPr lang="en-US" altLang="zh-TW" sz="1400" dirty="0" err="1"/>
              <a:t>myJson</a:t>
            </a:r>
            <a:r>
              <a:rPr lang="en-US" altLang="zh-TW" sz="1400" dirty="0"/>
              <a:t>:");print(</a:t>
            </a:r>
            <a:r>
              <a:rPr lang="en-US" altLang="zh-TW" sz="1400" dirty="0" err="1"/>
              <a:t>myJson</a:t>
            </a:r>
            <a:r>
              <a:rPr lang="en-US" altLang="zh-TW" sz="1400" dirty="0"/>
              <a:t>)</a:t>
            </a:r>
            <a:r>
              <a:rPr lang="en-US" altLang="zh-TW" sz="1400" dirty="0">
                <a:latin typeface="Consolas" panose="020B0609020204030204" pitchFamily="49" charset="0"/>
              </a:rPr>
              <a:t> </a:t>
            </a:r>
          </a:p>
          <a:p>
            <a:endParaRPr lang="en-US" altLang="zh-TW" sz="14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369" y="4632851"/>
            <a:ext cx="1752600" cy="1123950"/>
          </a:xfrm>
          <a:prstGeom prst="rect">
            <a:avLst/>
          </a:prstGeom>
          <a:ln>
            <a:solidFill>
              <a:srgbClr val="00B050"/>
            </a:solidFill>
          </a:ln>
        </p:spPr>
      </p:pic>
      <p:cxnSp>
        <p:nvCxnSpPr>
          <p:cNvPr id="11" name="肘形接點 10"/>
          <p:cNvCxnSpPr/>
          <p:nvPr/>
        </p:nvCxnSpPr>
        <p:spPr>
          <a:xfrm>
            <a:off x="5814222" y="4749015"/>
            <a:ext cx="954329" cy="445813"/>
          </a:xfrm>
          <a:prstGeom prst="bentConnector3">
            <a:avLst>
              <a:gd name="adj1" fmla="val -103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313" y="5893866"/>
            <a:ext cx="9058275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</p:pic>
      <p:cxnSp>
        <p:nvCxnSpPr>
          <p:cNvPr id="19" name="肘形接點 18"/>
          <p:cNvCxnSpPr/>
          <p:nvPr/>
        </p:nvCxnSpPr>
        <p:spPr>
          <a:xfrm rot="16200000" flipH="1">
            <a:off x="5218262" y="5725119"/>
            <a:ext cx="287542" cy="4995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圖說文字: 折線 6">
            <a:extLst>
              <a:ext uri="{FF2B5EF4-FFF2-40B4-BE49-F238E27FC236}">
                <a16:creationId xmlns:a16="http://schemas.microsoft.com/office/drawing/2014/main" id="{9953F1DD-8A1F-4192-BD57-3F54827AA5E0}"/>
              </a:ext>
            </a:extLst>
          </p:cNvPr>
          <p:cNvSpPr/>
          <p:nvPr/>
        </p:nvSpPr>
        <p:spPr>
          <a:xfrm>
            <a:off x="7601450" y="3286809"/>
            <a:ext cx="811764" cy="457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2500"/>
              <a:gd name="adj6" fmla="val -1563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欄位</a:t>
            </a:r>
          </a:p>
        </p:txBody>
      </p:sp>
      <p:sp>
        <p:nvSpPr>
          <p:cNvPr id="8" name="右中括弧 7">
            <a:extLst>
              <a:ext uri="{FF2B5EF4-FFF2-40B4-BE49-F238E27FC236}">
                <a16:creationId xmlns:a16="http://schemas.microsoft.com/office/drawing/2014/main" id="{834B0D66-EDD8-45AB-B134-FB880E030F6A}"/>
              </a:ext>
            </a:extLst>
          </p:cNvPr>
          <p:cNvSpPr/>
          <p:nvPr/>
        </p:nvSpPr>
        <p:spPr>
          <a:xfrm rot="16200000">
            <a:off x="7765458" y="3799967"/>
            <a:ext cx="173022" cy="129525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右中括弧 12">
            <a:extLst>
              <a:ext uri="{FF2B5EF4-FFF2-40B4-BE49-F238E27FC236}">
                <a16:creationId xmlns:a16="http://schemas.microsoft.com/office/drawing/2014/main" id="{C93DD60F-8CA1-4490-B00C-8986EF859ED7}"/>
              </a:ext>
            </a:extLst>
          </p:cNvPr>
          <p:cNvSpPr/>
          <p:nvPr/>
        </p:nvSpPr>
        <p:spPr>
          <a:xfrm>
            <a:off x="8843675" y="4971922"/>
            <a:ext cx="179028" cy="72298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圖說文字: 折線 13">
            <a:extLst>
              <a:ext uri="{FF2B5EF4-FFF2-40B4-BE49-F238E27FC236}">
                <a16:creationId xmlns:a16="http://schemas.microsoft.com/office/drawing/2014/main" id="{8870BA8D-C7AD-4D6C-B189-1D8D517DF623}"/>
              </a:ext>
            </a:extLst>
          </p:cNvPr>
          <p:cNvSpPr/>
          <p:nvPr/>
        </p:nvSpPr>
        <p:spPr>
          <a:xfrm>
            <a:off x="10133156" y="4749015"/>
            <a:ext cx="811764" cy="457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4541"/>
              <a:gd name="adj6" fmla="val -131724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值</a:t>
            </a:r>
          </a:p>
        </p:txBody>
      </p:sp>
      <p:sp>
        <p:nvSpPr>
          <p:cNvPr id="15" name="圖說文字: 折線 14">
            <a:extLst>
              <a:ext uri="{FF2B5EF4-FFF2-40B4-BE49-F238E27FC236}">
                <a16:creationId xmlns:a16="http://schemas.microsoft.com/office/drawing/2014/main" id="{04547825-BE78-433A-979A-721DE153FC93}"/>
              </a:ext>
            </a:extLst>
          </p:cNvPr>
          <p:cNvSpPr/>
          <p:nvPr/>
        </p:nvSpPr>
        <p:spPr>
          <a:xfrm>
            <a:off x="4756368" y="1348789"/>
            <a:ext cx="811764" cy="457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2500"/>
              <a:gd name="adj6" fmla="val -1563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2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18" y="331417"/>
            <a:ext cx="9089541" cy="6344020"/>
          </a:xfrm>
          <a:prstGeom prst="rect">
            <a:avLst/>
          </a:prstGeom>
        </p:spPr>
      </p:pic>
      <p:sp>
        <p:nvSpPr>
          <p:cNvPr id="6" name="右大括弧 5"/>
          <p:cNvSpPr/>
          <p:nvPr/>
        </p:nvSpPr>
        <p:spPr>
          <a:xfrm>
            <a:off x="3886200" y="1262269"/>
            <a:ext cx="536713" cy="5009321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706125" y="3582263"/>
            <a:ext cx="61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FF99"/>
                </a:solidFill>
              </a:rPr>
              <a:t>html</a:t>
            </a:r>
            <a:endParaRPr lang="zh-TW" altLang="en-US" dirty="0">
              <a:solidFill>
                <a:srgbClr val="FFFF99"/>
              </a:solidFill>
            </a:endParaRPr>
          </a:p>
        </p:txBody>
      </p:sp>
      <p:sp>
        <p:nvSpPr>
          <p:cNvPr id="8" name="矩形圖說文字 7"/>
          <p:cNvSpPr/>
          <p:nvPr/>
        </p:nvSpPr>
        <p:spPr>
          <a:xfrm>
            <a:off x="5416827" y="5754757"/>
            <a:ext cx="1282148" cy="407504"/>
          </a:xfrm>
          <a:prstGeom prst="wedgeRectCallout">
            <a:avLst>
              <a:gd name="adj1" fmla="val -27708"/>
              <a:gd name="adj2" fmla="val 9131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>
                <a:solidFill>
                  <a:srgbClr val="0070C0"/>
                </a:solidFill>
              </a:rPr>
              <a:t>json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24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811696" y="492491"/>
            <a:ext cx="74179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C00000"/>
                </a:solidFill>
                <a:latin typeface="Consolas" panose="020B0609020204030204" pitchFamily="49" charset="0"/>
              </a:rPr>
              <a:t>練習</a:t>
            </a:r>
            <a:r>
              <a:rPr lang="en-US" altLang="zh-TW" sz="3200" dirty="0">
                <a:solidFill>
                  <a:srgbClr val="C00000"/>
                </a:solidFill>
                <a:latin typeface="Consolas" panose="020B0609020204030204" pitchFamily="49" charset="0"/>
              </a:rPr>
              <a:t>:</a:t>
            </a:r>
            <a:r>
              <a:rPr lang="zh-TW" altLang="en-US" sz="3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  <a:hlinkClick r:id="rId2"/>
              </a:rPr>
              <a:t>https://data.gov.tw/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zh-TW" altLang="en-US" dirty="0">
                <a:latin typeface="Consolas" panose="020B0609020204030204" pitchFamily="49" charset="0"/>
              </a:rPr>
              <a:t>為政府資料開放平台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zh-TW" altLang="en-US" dirty="0">
                <a:latin typeface="Consolas" panose="020B0609020204030204" pitchFamily="49" charset="0"/>
              </a:rPr>
              <a:t>下載一個 </a:t>
            </a:r>
            <a:r>
              <a:rPr lang="en-US" altLang="zh-TW" dirty="0" err="1">
                <a:latin typeface="Consolas" panose="020B0609020204030204" pitchFamily="49" charset="0"/>
              </a:rPr>
              <a:t>json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zh-TW" altLang="en-US" dirty="0">
                <a:latin typeface="Consolas" panose="020B0609020204030204" pitchFamily="49" charset="0"/>
              </a:rPr>
              <a:t>讀入程式</a:t>
            </a:r>
            <a:r>
              <a:rPr lang="en-US" altLang="zh-TW" dirty="0">
                <a:latin typeface="Consolas" panose="020B0609020204030204" pitchFamily="49" charset="0"/>
              </a:rPr>
              <a:t>,</a:t>
            </a:r>
            <a:r>
              <a:rPr lang="zh-TW" altLang="en-US" dirty="0">
                <a:latin typeface="Consolas" panose="020B0609020204030204" pitchFamily="49" charset="0"/>
              </a:rPr>
              <a:t> 並寫成一個</a:t>
            </a:r>
            <a:r>
              <a:rPr lang="en-US" altLang="zh-TW" dirty="0">
                <a:latin typeface="Consolas" panose="020B0609020204030204" pitchFamily="49" charset="0"/>
              </a:rPr>
              <a:t>.csv</a:t>
            </a:r>
            <a:r>
              <a:rPr lang="zh-TW" altLang="en-US" dirty="0">
                <a:latin typeface="Consolas" panose="020B0609020204030204" pitchFamily="49" charset="0"/>
              </a:rPr>
              <a:t>檔</a:t>
            </a:r>
            <a:r>
              <a:rPr lang="en-US" altLang="zh-TW" dirty="0">
                <a:latin typeface="Consolas" panose="020B0609020204030204" pitchFamily="49" charset="0"/>
              </a:rPr>
              <a:t>, </a:t>
            </a:r>
            <a:r>
              <a:rPr lang="zh-TW" altLang="en-US" dirty="0">
                <a:latin typeface="Consolas" panose="020B0609020204030204" pitchFamily="49" charset="0"/>
              </a:rPr>
              <a:t>用 </a:t>
            </a:r>
            <a:r>
              <a:rPr lang="en-US" altLang="zh-TW" dirty="0">
                <a:latin typeface="Consolas" panose="020B0609020204030204" pitchFamily="49" charset="0"/>
              </a:rPr>
              <a:t>Excel</a:t>
            </a:r>
            <a:r>
              <a:rPr lang="zh-TW" altLang="en-US" dirty="0">
                <a:latin typeface="Consolas" panose="020B0609020204030204" pitchFamily="49" charset="0"/>
              </a:rPr>
              <a:t>開啟閱讀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113" y="1679714"/>
            <a:ext cx="5991524" cy="50799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29600" y="4635812"/>
            <a:ext cx="34786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備註</a:t>
            </a:r>
            <a:r>
              <a:rPr lang="en-US" altLang="zh-TW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TW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有亂碼時試試</a:t>
            </a:r>
            <a:endParaRPr lang="en-US" altLang="zh-TW" dirty="0">
              <a:solidFill>
                <a:srgbClr val="4D4D4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encoding='utf_8_sig', 'uft-8", 'utf-8'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176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04191" y="1472362"/>
            <a:ext cx="6433931" cy="42934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myDict</a:t>
            </a:r>
            <a:r>
              <a:rPr lang="en-US" altLang="zh-TW" sz="1400" dirty="0">
                <a:latin typeface="Consolas" panose="020B0609020204030204" pitchFamily="49" charset="0"/>
              </a:rPr>
              <a:t> = { "</a:t>
            </a:r>
            <a:r>
              <a:rPr lang="en-US" altLang="zh-TW" sz="1400" dirty="0" err="1">
                <a:latin typeface="Consolas" panose="020B0609020204030204" pitchFamily="49" charset="0"/>
              </a:rPr>
              <a:t>Std_Id</a:t>
            </a:r>
            <a:r>
              <a:rPr lang="en-US" altLang="zh-TW" sz="1400" dirty="0">
                <a:latin typeface="Consolas" panose="020B0609020204030204" pitchFamily="49" charset="0"/>
              </a:rPr>
              <a:t>":   ["99001", "99002", "99003"],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           "</a:t>
            </a:r>
            <a:r>
              <a:rPr lang="en-US" altLang="zh-TW" sz="1400" dirty="0" err="1">
                <a:latin typeface="Consolas" panose="020B0609020204030204" pitchFamily="49" charset="0"/>
              </a:rPr>
              <a:t>Std_Name</a:t>
            </a:r>
            <a:r>
              <a:rPr lang="en-US" altLang="zh-TW" sz="1400" dirty="0">
                <a:latin typeface="Consolas" panose="020B0609020204030204" pitchFamily="49" charset="0"/>
              </a:rPr>
              <a:t>": ["</a:t>
            </a:r>
            <a:r>
              <a:rPr lang="en-US" altLang="zh-TW" sz="1400" dirty="0" err="1">
                <a:latin typeface="Consolas" panose="020B0609020204030204" pitchFamily="49" charset="0"/>
              </a:rPr>
              <a:t>Andrew","William</a:t>
            </a:r>
            <a:r>
              <a:rPr lang="en-US" altLang="zh-TW" sz="1400" dirty="0">
                <a:latin typeface="Consolas" panose="020B0609020204030204" pitchFamily="49" charset="0"/>
              </a:rPr>
              <a:t>", "Clark"],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           "</a:t>
            </a:r>
            <a:r>
              <a:rPr lang="en-US" altLang="zh-TW" sz="1400" dirty="0" err="1">
                <a:latin typeface="Consolas" panose="020B0609020204030204" pitchFamily="49" charset="0"/>
              </a:rPr>
              <a:t>Rcd</a:t>
            </a:r>
            <a:r>
              <a:rPr lang="en-US" altLang="zh-TW" sz="1400" dirty="0">
                <a:latin typeface="Consolas" panose="020B0609020204030204" pitchFamily="49" charset="0"/>
              </a:rPr>
              <a:t>":      [90,80,70]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br>
              <a:rPr lang="en-US" altLang="zh-TW" sz="1400" dirty="0">
                <a:latin typeface="Consolas" panose="020B0609020204030204" pitchFamily="49" charset="0"/>
              </a:rPr>
            </a:br>
            <a:r>
              <a:rPr lang="en-US" altLang="zh-TW" sz="1400" dirty="0" err="1">
                <a:latin typeface="Consolas" panose="020B0609020204030204" pitchFamily="49" charset="0"/>
              </a:rPr>
              <a:t>myData</a:t>
            </a:r>
            <a:r>
              <a:rPr lang="en-US" altLang="zh-TW" sz="1400" dirty="0">
                <a:latin typeface="Consolas" panose="020B0609020204030204" pitchFamily="49" charset="0"/>
              </a:rPr>
              <a:t> = </a:t>
            </a:r>
            <a:r>
              <a:rPr lang="en-US" altLang="zh-TW" sz="1400" dirty="0" err="1">
                <a:latin typeface="Consolas" panose="020B0609020204030204" pitchFamily="49" charset="0"/>
              </a:rPr>
              <a:t>pd.DataFrame</a:t>
            </a:r>
            <a:r>
              <a:rPr lang="en-US" altLang="zh-TW" sz="1400" dirty="0"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</a:rPr>
              <a:t>myDict</a:t>
            </a:r>
            <a:r>
              <a:rPr lang="en-US" altLang="zh-TW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print(</a:t>
            </a:r>
            <a:r>
              <a:rPr lang="en-US" altLang="zh-TW" sz="1400" dirty="0" err="1">
                <a:latin typeface="Consolas" panose="020B0609020204030204" pitchFamily="49" charset="0"/>
              </a:rPr>
              <a:t>myData</a:t>
            </a:r>
            <a:r>
              <a:rPr lang="en-US" altLang="zh-TW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70C0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補建索引</a:t>
            </a:r>
            <a:br>
              <a:rPr lang="en-US" altLang="zh-TW" sz="1400" dirty="0">
                <a:latin typeface="Consolas" panose="020B0609020204030204" pitchFamily="49" charset="0"/>
              </a:rPr>
            </a:br>
            <a:r>
              <a:rPr lang="en-US" altLang="zh-TW" sz="1400" dirty="0" err="1">
                <a:latin typeface="Consolas" panose="020B0609020204030204" pitchFamily="49" charset="0"/>
              </a:rPr>
              <a:t>idxList</a:t>
            </a:r>
            <a:r>
              <a:rPr lang="en-US" altLang="zh-TW" sz="1400" dirty="0">
                <a:latin typeface="Consolas" panose="020B0609020204030204" pitchFamily="49" charset="0"/>
              </a:rPr>
              <a:t> = ["I", "II","III"]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myData</a:t>
            </a:r>
            <a:r>
              <a:rPr lang="en-US" altLang="zh-TW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.index</a:t>
            </a:r>
            <a:r>
              <a:rPr lang="en-US" altLang="zh-TW" sz="1400" dirty="0">
                <a:latin typeface="Consolas" panose="020B0609020204030204" pitchFamily="49" charset="0"/>
              </a:rPr>
              <a:t> = </a:t>
            </a:r>
            <a:r>
              <a:rPr lang="en-US" altLang="zh-TW" sz="1400" dirty="0" err="1">
                <a:latin typeface="Consolas" panose="020B0609020204030204" pitchFamily="49" charset="0"/>
              </a:rPr>
              <a:t>idxList</a:t>
            </a:r>
            <a:endParaRPr lang="en-US" altLang="zh-TW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print(</a:t>
            </a:r>
            <a:r>
              <a:rPr lang="en-US" altLang="zh-TW" sz="1400" dirty="0" err="1">
                <a:latin typeface="Consolas" panose="020B0609020204030204" pitchFamily="49" charset="0"/>
              </a:rPr>
              <a:t>myData</a:t>
            </a:r>
            <a:r>
              <a:rPr lang="en-US" altLang="zh-TW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TW" altLang="en-US" sz="1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上面也可以建立</a:t>
            </a:r>
            <a:r>
              <a:rPr lang="en-US" altLang="zh-TW" sz="14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zh-TW" altLang="en-US" sz="1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時就附帶</a:t>
            </a:r>
            <a:r>
              <a:rPr lang="en-US" altLang="zh-TW" sz="1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index:</a:t>
            </a:r>
            <a:r>
              <a:rPr lang="zh-TW" altLang="en-US" sz="1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</a:t>
            </a:r>
            <a:endParaRPr lang="en-US" altLang="zh-TW" sz="1400" b="1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#  </a:t>
            </a:r>
            <a:r>
              <a:rPr lang="en-US" altLang="zh-TW" sz="14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zh-TW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zh-TW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myDict</a:t>
            </a:r>
            <a:r>
              <a:rPr lang="en-US" altLang="zh-TW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, index=</a:t>
            </a:r>
            <a:r>
              <a:rPr lang="en-US" altLang="zh-TW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idxList</a:t>
            </a:r>
            <a:r>
              <a:rPr lang="en-US" altLang="zh-TW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en-US" altLang="zh-TW" sz="1400" b="1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323" y="1472362"/>
            <a:ext cx="3640620" cy="20524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65147" y="1785445"/>
            <a:ext cx="417444" cy="7131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165146" y="2689904"/>
            <a:ext cx="536713" cy="74543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34615" y="298251"/>
            <a:ext cx="6223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DataFrame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 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</a:t>
            </a:r>
            <a:r>
              <a:rPr lang="zh-TW" altLang="en-US" sz="3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TW" altLang="en-US" sz="2000" dirty="0"/>
              <a:t>利用</a:t>
            </a:r>
            <a:r>
              <a:rPr lang="en-US" altLang="zh-TW" sz="2000" dirty="0"/>
              <a:t>list</a:t>
            </a:r>
            <a:r>
              <a:rPr lang="zh-TW" altLang="en-US" sz="2000" dirty="0"/>
              <a:t>建立</a:t>
            </a:r>
            <a:r>
              <a:rPr lang="en-US" altLang="zh-TW" sz="2000" dirty="0"/>
              <a:t>index</a:t>
            </a:r>
            <a:endParaRPr lang="zh-TW" altLang="en-US" sz="2000" dirty="0"/>
          </a:p>
        </p:txBody>
      </p:sp>
      <p:cxnSp>
        <p:nvCxnSpPr>
          <p:cNvPr id="9" name="肘形接點 8"/>
          <p:cNvCxnSpPr/>
          <p:nvPr/>
        </p:nvCxnSpPr>
        <p:spPr>
          <a:xfrm flipV="1">
            <a:off x="2991678" y="3051313"/>
            <a:ext cx="3970267" cy="1550505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45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2" id="{B613FFF1-D39E-4F03-98D4-BA3E700EE474}" vid="{0FF511F1-E672-4BB1-8A34-0EAD07F262C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pccu2</Template>
  <TotalTime>54210</TotalTime>
  <Words>5716</Words>
  <Application>Microsoft Office PowerPoint</Application>
  <PresentationFormat>寬螢幕</PresentationFormat>
  <Paragraphs>496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52" baseType="lpstr">
      <vt:lpstr>Arial Unicode MS</vt:lpstr>
      <vt:lpstr>charter</vt:lpstr>
      <vt:lpstr>Menlo</vt:lpstr>
      <vt:lpstr>Microsoft YaHei</vt:lpstr>
      <vt:lpstr>sohne</vt:lpstr>
      <vt:lpstr>Source Code Pro</vt:lpstr>
      <vt:lpstr>新細明體</vt:lpstr>
      <vt:lpstr>Arial</vt:lpstr>
      <vt:lpstr>Calibri</vt:lpstr>
      <vt:lpstr>Calibri Light</vt:lpstr>
      <vt:lpstr>Consolas</vt:lpstr>
      <vt:lpstr>Lato</vt:lpstr>
      <vt:lpstr>Wingdings</vt:lpstr>
      <vt:lpstr>Office 佈景主題</vt:lpstr>
      <vt:lpstr>PowerPoint 簡報</vt:lpstr>
      <vt:lpstr>特性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練習: 利用DataFrame Object , 劃出 : f(x) = x3 - 2x2 + 2x 的曲線圖</vt:lpstr>
      <vt:lpstr>將圖畫在tkinter需使用Dataframe</vt:lpstr>
      <vt:lpstr>PowerPoint 簡報</vt:lpstr>
      <vt:lpstr>PowerPoint 簡報</vt:lpstr>
      <vt:lpstr>PowerPoint 簡報</vt:lpstr>
      <vt:lpstr>PowerPoint 簡報</vt:lpstr>
      <vt:lpstr>Datframe.plot(kind='圖形類型')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Step 6: 程式宣告引用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SQLite in Android</dc:title>
  <dc:creator>Clark Yeh</dc:creator>
  <cp:lastModifiedBy>葉炳倉</cp:lastModifiedBy>
  <cp:revision>550</cp:revision>
  <dcterms:created xsi:type="dcterms:W3CDTF">2019-03-09T08:50:44Z</dcterms:created>
  <dcterms:modified xsi:type="dcterms:W3CDTF">2020-12-28T12:50:14Z</dcterms:modified>
</cp:coreProperties>
</file>