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8" r:id="rId19"/>
    <p:sldId id="279" r:id="rId20"/>
    <p:sldId id="277" r:id="rId21"/>
    <p:sldId id="280" r:id="rId22"/>
    <p:sldId id="281" r:id="rId23"/>
    <p:sldId id="282" r:id="rId24"/>
    <p:sldId id="267" r:id="rId25"/>
    <p:sldId id="268" r:id="rId26"/>
    <p:sldId id="273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Yeh" initials="CY" lastIdx="1" clrIdx="0">
    <p:extLst>
      <p:ext uri="{19B8F6BF-5375-455C-9EA6-DF929625EA0E}">
        <p15:presenceInfo xmlns:p15="http://schemas.microsoft.com/office/powerpoint/2012/main" userId="ffd5b34d3f90dc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CCFFFF"/>
    <a:srgbClr val="FFFF99"/>
    <a:srgbClr val="75B6E5"/>
    <a:srgbClr val="FB4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9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48C5C-E9CD-4FA8-9EB0-D5293BD0DFDB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F5A01-F216-4095-B18A-6CFD4B263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81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1587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289758" y="0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0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字方塊 8"/>
          <p:cNvSpPr txBox="1"/>
          <p:nvPr userDrawn="1"/>
        </p:nvSpPr>
        <p:spPr>
          <a:xfrm>
            <a:off x="10797692" y="-46036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33468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-24572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字方塊 13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181556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6354763"/>
            <a:ext cx="3511011" cy="457201"/>
          </a:xfrm>
          <a:prstGeom prst="rect">
            <a:avLst/>
          </a:prstGeom>
          <a:noFill/>
        </p:spPr>
      </p:pic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10600" y="-245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610230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320842" y="63119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356350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5" y="6333333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2507934" y="6264280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282032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6354763"/>
            <a:ext cx="3511011" cy="457201"/>
          </a:xfrm>
          <a:prstGeom prst="rect">
            <a:avLst/>
          </a:prstGeom>
          <a:noFill/>
        </p:spPr>
      </p:pic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10600" y="31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289758" y="1589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1589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/>
          <p:cNvSpPr txBox="1"/>
          <p:nvPr userDrawn="1"/>
        </p:nvSpPr>
        <p:spPr>
          <a:xfrm>
            <a:off x="10797692" y="-44447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184699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6354763"/>
            <a:ext cx="3511011" cy="457201"/>
          </a:xfrm>
          <a:prstGeom prst="rect">
            <a:avLst/>
          </a:prstGeom>
          <a:noFill/>
        </p:spPr>
      </p:pic>
      <p:sp>
        <p:nvSpPr>
          <p:cNvPr id="11" name="矩形 10"/>
          <p:cNvSpPr/>
          <p:nvPr userDrawn="1"/>
        </p:nvSpPr>
        <p:spPr>
          <a:xfrm>
            <a:off x="8289758" y="6354763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757" y="6331226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/>
          <p:cNvSpPr txBox="1"/>
          <p:nvPr userDrawn="1"/>
        </p:nvSpPr>
        <p:spPr>
          <a:xfrm>
            <a:off x="10837857" y="6375161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9376996" y="6624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64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153400" y="104723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684" y="156004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/>
          <p:cNvSpPr txBox="1"/>
          <p:nvPr userDrawn="1"/>
        </p:nvSpPr>
        <p:spPr>
          <a:xfrm>
            <a:off x="10499953" y="7773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12442" y="215292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16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 userDrawn="1"/>
        </p:nvSpPr>
        <p:spPr>
          <a:xfrm>
            <a:off x="8610600" y="-245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字方塊 13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94" y="5948362"/>
            <a:ext cx="3511011" cy="457201"/>
          </a:xfrm>
          <a:prstGeom prst="rect">
            <a:avLst/>
          </a:prstGeom>
          <a:noFill/>
        </p:spPr>
      </p:pic>
      <p:sp>
        <p:nvSpPr>
          <p:cNvPr id="8" name="投影片編號版面配置區 5"/>
          <p:cNvSpPr txBox="1">
            <a:spLocks/>
          </p:cNvSpPr>
          <p:nvPr userDrawn="1"/>
        </p:nvSpPr>
        <p:spPr>
          <a:xfrm>
            <a:off x="9448800" y="88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80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599" y="6044406"/>
            <a:ext cx="3511011" cy="457201"/>
          </a:xfrm>
          <a:prstGeom prst="rect">
            <a:avLst/>
          </a:prstGeom>
          <a:noFill/>
        </p:spPr>
      </p:pic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8610600" y="-245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字方塊 15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9378411" y="85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01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-24572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字方塊 11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352529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289758" y="6354763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6331746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字方塊 10"/>
          <p:cNvSpPr txBox="1"/>
          <p:nvPr userDrawn="1"/>
        </p:nvSpPr>
        <p:spPr>
          <a:xfrm>
            <a:off x="10797692" y="6262693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66600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-24572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字方塊 13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8800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766F-EDA2-4DCF-83CF-779DE5C10B25}" type="datetimeFigureOut">
              <a:rPr lang="zh-TW" altLang="en-US" smtClean="0"/>
              <a:t>2020/11/29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5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icrosoft.com/zh-TW/download/details.aspx?id=13255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nipages.com/downloads/OrcaMSI.zip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ishtung/&#36879;&#36942;-python-&#23559;&#36039;&#26009;&#23384;&#20837;-sqlite-&#25945;&#23416;-3e6b6da93f12" TargetMode="External"/><Relationship Id="rId2" Type="http://schemas.openxmlformats.org/officeDocument/2006/relationships/hyperlink" Target="https://sqlitebrowser.or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210.69.35.216/od/data/api/60B082F3-8AA1-46D9-8C24-2CFFC8ED3021?$format=json&#28858;&#27511;&#24180;&#37325;&#22823;&#20132;&#36890;&#20107;&#25925;&#22320;&#40670;&#36039;&#26009;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idx="1"/>
          </p:nvPr>
        </p:nvSpPr>
        <p:spPr>
          <a:xfrm>
            <a:off x="340242" y="566837"/>
            <a:ext cx="3880884" cy="8579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SQLite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321055" y="1739580"/>
            <a:ext cx="6033639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TW" sz="4400" dirty="0">
                <a:solidFill>
                  <a:srgbClr val="0070C0"/>
                </a:solidFill>
              </a:rPr>
              <a:t>SQLite Browser</a:t>
            </a:r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TW" sz="4400" dirty="0">
                <a:solidFill>
                  <a:srgbClr val="0070C0"/>
                </a:solidFill>
              </a:rPr>
              <a:t>Python Data Operation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altLang="zh-TW" sz="2800" dirty="0">
                <a:solidFill>
                  <a:srgbClr val="7030A0"/>
                </a:solidFill>
              </a:rPr>
              <a:t>insert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altLang="zh-TW" sz="2800" dirty="0">
                <a:solidFill>
                  <a:srgbClr val="7030A0"/>
                </a:solidFill>
              </a:rPr>
              <a:t>update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altLang="zh-TW" sz="2800" dirty="0">
                <a:solidFill>
                  <a:srgbClr val="7030A0"/>
                </a:solidFill>
              </a:rPr>
              <a:t>delete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altLang="zh-TW" sz="2800" dirty="0">
                <a:solidFill>
                  <a:srgbClr val="7030A0"/>
                </a:solidFill>
              </a:rPr>
              <a:t>select</a:t>
            </a:r>
          </a:p>
          <a:p>
            <a:pPr marL="571500" indent="-571500">
              <a:buFont typeface="Wingdings" panose="05000000000000000000" pitchFamily="2" charset="2"/>
              <a:buChar char="p"/>
            </a:pPr>
            <a:endParaRPr lang="en-US" altLang="zh-TW" sz="4400" dirty="0">
              <a:solidFill>
                <a:srgbClr val="7030A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2" y="5168179"/>
            <a:ext cx="31051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1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65043" y="203395"/>
            <a:ext cx="1170167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444444"/>
                </a:solidFill>
                <a:latin typeface="Helvetica" panose="020B0604020202020204" pitchFamily="34" charset="0"/>
              </a:rPr>
              <a:t>1</a:t>
            </a:r>
            <a:r>
              <a:rPr lang="zh-TW" altLang="en-US" sz="1400" dirty="0">
                <a:solidFill>
                  <a:srgbClr val="444444"/>
                </a:solidFill>
                <a:latin typeface="Helvetica" panose="020B0604020202020204" pitchFamily="34" charset="0"/>
              </a:rPr>
              <a:t>、</a:t>
            </a:r>
            <a:r>
              <a:rPr lang="en-US" altLang="zh-TW" sz="1400" dirty="0">
                <a:solidFill>
                  <a:srgbClr val="444444"/>
                </a:solidFill>
                <a:latin typeface="Helvetica" panose="020B0604020202020204" pitchFamily="34" charset="0"/>
              </a:rPr>
              <a:t>SQLite3</a:t>
            </a:r>
            <a:r>
              <a:rPr lang="zh-TW" altLang="en-US" sz="1400" dirty="0">
                <a:solidFill>
                  <a:srgbClr val="444444"/>
                </a:solidFill>
                <a:latin typeface="Helvetica" panose="020B0604020202020204" pitchFamily="34" charset="0"/>
              </a:rPr>
              <a:t>支持 </a:t>
            </a:r>
            <a:endParaRPr lang="en-US" altLang="zh-TW" sz="1400" dirty="0">
              <a:solidFill>
                <a:srgbClr val="444444"/>
              </a:solidFill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FF0000"/>
                </a:solidFill>
                <a:latin typeface="Helvetica" panose="020B0604020202020204" pitchFamily="34" charset="0"/>
              </a:rPr>
              <a:t>NULL</a:t>
            </a:r>
            <a:r>
              <a:rPr lang="zh-TW" altLang="en-US" sz="1400" dirty="0">
                <a:solidFill>
                  <a:srgbClr val="FF0000"/>
                </a:solidFill>
                <a:latin typeface="Helvetica" panose="020B0604020202020204" pitchFamily="34" charset="0"/>
              </a:rPr>
              <a:t>、</a:t>
            </a:r>
            <a:r>
              <a:rPr lang="en-US" altLang="zh-TW" sz="1400" dirty="0">
                <a:solidFill>
                  <a:srgbClr val="FF0000"/>
                </a:solidFill>
                <a:latin typeface="Helvetica" panose="020B0604020202020204" pitchFamily="34" charset="0"/>
              </a:rPr>
              <a:t>INTEGER</a:t>
            </a:r>
            <a:r>
              <a:rPr lang="zh-TW" altLang="en-US" sz="1400" dirty="0">
                <a:solidFill>
                  <a:srgbClr val="FF0000"/>
                </a:solidFill>
                <a:latin typeface="Helvetica" panose="020B0604020202020204" pitchFamily="34" charset="0"/>
              </a:rPr>
              <a:t>、</a:t>
            </a:r>
            <a:r>
              <a:rPr lang="en-US" altLang="zh-TW" sz="1400" dirty="0">
                <a:solidFill>
                  <a:srgbClr val="FF0000"/>
                </a:solidFill>
                <a:latin typeface="Helvetica" panose="020B0604020202020204" pitchFamily="34" charset="0"/>
              </a:rPr>
              <a:t>REAL</a:t>
            </a:r>
            <a:r>
              <a:rPr lang="zh-TW" altLang="en-US" sz="1400" dirty="0">
                <a:solidFill>
                  <a:srgbClr val="FF0000"/>
                </a:solidFill>
                <a:latin typeface="Helvetica" panose="020B0604020202020204" pitchFamily="34" charset="0"/>
              </a:rPr>
              <a:t>（浮點數字）、</a:t>
            </a:r>
            <a:r>
              <a:rPr lang="en-US" altLang="zh-TW" sz="1400" dirty="0">
                <a:solidFill>
                  <a:srgbClr val="FF0000"/>
                </a:solidFill>
                <a:latin typeface="Helvetica" panose="020B0604020202020204" pitchFamily="34" charset="0"/>
              </a:rPr>
              <a:t>TEXT(</a:t>
            </a:r>
            <a:r>
              <a:rPr lang="zh-TW" altLang="en-US" sz="1400" dirty="0">
                <a:solidFill>
                  <a:srgbClr val="FF0000"/>
                </a:solidFill>
                <a:latin typeface="Helvetica" panose="020B0604020202020204" pitchFamily="34" charset="0"/>
              </a:rPr>
              <a:t>字串文本</a:t>
            </a:r>
            <a:r>
              <a:rPr lang="en-US" altLang="zh-TW" sz="1400" dirty="0">
                <a:solidFill>
                  <a:srgbClr val="FF0000"/>
                </a:solidFill>
                <a:latin typeface="Helvetica" panose="020B0604020202020204" pitchFamily="34" charset="0"/>
              </a:rPr>
              <a:t>)</a:t>
            </a:r>
            <a:r>
              <a:rPr lang="zh-TW" altLang="en-US" sz="1400" dirty="0">
                <a:solidFill>
                  <a:srgbClr val="FF0000"/>
                </a:solidFill>
                <a:latin typeface="Helvetica" panose="020B0604020202020204" pitchFamily="34" charset="0"/>
              </a:rPr>
              <a:t>和</a:t>
            </a:r>
            <a:r>
              <a:rPr lang="en-US" altLang="zh-TW" sz="1400" dirty="0">
                <a:solidFill>
                  <a:srgbClr val="FF0000"/>
                </a:solidFill>
                <a:latin typeface="Helvetica" panose="020B0604020202020204" pitchFamily="34" charset="0"/>
              </a:rPr>
              <a:t>BLOB(</a:t>
            </a:r>
            <a:r>
              <a:rPr lang="zh-TW" altLang="en-US" sz="1400" dirty="0">
                <a:solidFill>
                  <a:srgbClr val="FF0000"/>
                </a:solidFill>
                <a:latin typeface="Helvetica" panose="020B0604020202020204" pitchFamily="34" charset="0"/>
              </a:rPr>
              <a:t>二進位物件</a:t>
            </a:r>
            <a:r>
              <a:rPr lang="en-US" altLang="zh-TW" sz="1400" dirty="0">
                <a:solidFill>
                  <a:srgbClr val="FF0000"/>
                </a:solidFill>
                <a:latin typeface="Helvetica" panose="020B0604020202020204" pitchFamily="34" charset="0"/>
              </a:rPr>
              <a:t>)</a:t>
            </a:r>
            <a:r>
              <a:rPr lang="zh-TW" altLang="en-US" sz="1400" dirty="0">
                <a:solidFill>
                  <a:srgbClr val="444444"/>
                </a:solidFill>
                <a:latin typeface="Helvetica" panose="020B0604020202020204" pitchFamily="34" charset="0"/>
              </a:rPr>
              <a:t>資料類型，雖然它支持的類型雖然只有五種，但實際上</a:t>
            </a:r>
            <a:r>
              <a:rPr lang="en-US" altLang="zh-TW" sz="1400" dirty="0">
                <a:solidFill>
                  <a:srgbClr val="444444"/>
                </a:solidFill>
                <a:latin typeface="Helvetica" panose="020B0604020202020204" pitchFamily="34" charset="0"/>
              </a:rPr>
              <a:t>sqlite3</a:t>
            </a:r>
            <a:r>
              <a:rPr lang="zh-TW" altLang="en-US" sz="1400" dirty="0">
                <a:solidFill>
                  <a:srgbClr val="444444"/>
                </a:solidFill>
                <a:latin typeface="Helvetica" panose="020B0604020202020204" pitchFamily="34" charset="0"/>
              </a:rPr>
              <a:t>也接受</a:t>
            </a:r>
            <a:r>
              <a:rPr lang="en-US" altLang="zh-TW" sz="1400" dirty="0">
                <a:solidFill>
                  <a:srgbClr val="444444"/>
                </a:solidFill>
                <a:latin typeface="Helvetica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FF0000"/>
                </a:solidFill>
                <a:latin typeface="Helvetica" panose="020B0604020202020204" pitchFamily="34" charset="0"/>
              </a:rPr>
              <a:t>varchar(n)</a:t>
            </a:r>
            <a:r>
              <a:rPr lang="zh-CN" altLang="en-US" sz="1400" dirty="0"/>
              <a:t>長度不固定且其最大長度為 </a:t>
            </a:r>
            <a:r>
              <a:rPr lang="en-US" altLang="zh-CN" sz="1400" dirty="0"/>
              <a:t>n </a:t>
            </a:r>
            <a:r>
              <a:rPr lang="zh-CN" altLang="en-US" sz="1400" dirty="0"/>
              <a:t>的字串，</a:t>
            </a:r>
            <a:r>
              <a:rPr lang="en-US" altLang="zh-CN" sz="1400" dirty="0"/>
              <a:t>n</a:t>
            </a:r>
            <a:r>
              <a:rPr lang="zh-CN" altLang="en-US" sz="1400" dirty="0"/>
              <a:t>不能超過 </a:t>
            </a:r>
            <a:r>
              <a:rPr lang="en-US" altLang="zh-CN" sz="1400" dirty="0"/>
              <a:t>4000 </a:t>
            </a:r>
            <a:r>
              <a:rPr lang="zh-TW" altLang="en-US" sz="1400" dirty="0">
                <a:solidFill>
                  <a:srgbClr val="444444"/>
                </a:solidFill>
                <a:latin typeface="Helvetica" panose="020B0604020202020204" pitchFamily="34" charset="0"/>
              </a:rPr>
              <a:t>、</a:t>
            </a:r>
            <a:endParaRPr lang="en-US" altLang="zh-TW" sz="1400" dirty="0">
              <a:solidFill>
                <a:srgbClr val="444444"/>
              </a:solidFill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FF0000"/>
                </a:solidFill>
                <a:latin typeface="Helvetica" panose="020B0604020202020204" pitchFamily="34" charset="0"/>
              </a:rPr>
              <a:t>char(n)</a:t>
            </a:r>
            <a:r>
              <a:rPr lang="en-US" altLang="zh-CN" sz="1400" dirty="0"/>
              <a:t> n</a:t>
            </a:r>
            <a:r>
              <a:rPr lang="zh-CN" altLang="en-US" sz="1400" dirty="0"/>
              <a:t>不能超過 </a:t>
            </a:r>
            <a:r>
              <a:rPr lang="en-US" altLang="zh-CN" sz="1400" dirty="0"/>
              <a:t>254 </a:t>
            </a:r>
            <a:r>
              <a:rPr lang="zh-TW" altLang="en-US" sz="1400" dirty="0">
                <a:solidFill>
                  <a:srgbClr val="444444"/>
                </a:solidFill>
                <a:latin typeface="Helvetica" panose="020B0604020202020204" pitchFamily="34" charset="0"/>
              </a:rPr>
              <a:t>、</a:t>
            </a:r>
            <a:r>
              <a:rPr lang="zh-CN" altLang="en-US" sz="1400" dirty="0"/>
              <a:t> 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FF0000"/>
                </a:solidFill>
              </a:rPr>
              <a:t>smallint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/>
              <a:t>(</a:t>
            </a:r>
            <a:r>
              <a:rPr lang="en-US" altLang="zh-CN" sz="1400" dirty="0"/>
              <a:t>16 </a:t>
            </a:r>
            <a:r>
              <a:rPr lang="zh-CN" altLang="en-US" sz="1400" dirty="0"/>
              <a:t>位元的整數</a:t>
            </a:r>
            <a:r>
              <a:rPr lang="en-US" altLang="zh-TW" sz="1400" dirty="0"/>
              <a:t>)</a:t>
            </a:r>
            <a:r>
              <a:rPr lang="zh-TW" altLang="en-US" sz="1400" dirty="0">
                <a:solidFill>
                  <a:srgbClr val="444444"/>
                </a:solidFill>
                <a:latin typeface="Helvetica" panose="020B0604020202020204" pitchFamily="34" charset="0"/>
              </a:rPr>
              <a:t>、</a:t>
            </a:r>
            <a:r>
              <a:rPr lang="zh-CN" altLang="en-US" sz="1400" dirty="0">
                <a:solidFill>
                  <a:srgbClr val="FF0000"/>
                </a:solidFill>
              </a:rPr>
              <a:t> 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FF0000"/>
                </a:solidFill>
              </a:rPr>
              <a:t>interger</a:t>
            </a:r>
            <a:r>
              <a:rPr lang="en-US" altLang="zh-CN" sz="1400" dirty="0"/>
              <a:t> (32 </a:t>
            </a:r>
            <a:r>
              <a:rPr lang="zh-CN" altLang="en-US" sz="1400" dirty="0"/>
              <a:t>位元元的整數</a:t>
            </a:r>
            <a:r>
              <a:rPr lang="en-US" altLang="zh-CN" sz="1400" dirty="0"/>
              <a:t>),</a:t>
            </a:r>
            <a:r>
              <a:rPr lang="zh-CN" altLang="en-US" sz="1400" dirty="0"/>
              <a:t> 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decimal(</a:t>
            </a:r>
            <a:r>
              <a:rPr lang="en-US" altLang="zh-CN" sz="1400" dirty="0" err="1">
                <a:solidFill>
                  <a:srgbClr val="FF0000"/>
                </a:solidFill>
              </a:rPr>
              <a:t>p,s</a:t>
            </a:r>
            <a:r>
              <a:rPr lang="en-US" altLang="zh-CN" sz="1400" dirty="0">
                <a:solidFill>
                  <a:srgbClr val="FF0000"/>
                </a:solidFill>
              </a:rPr>
              <a:t>)</a:t>
            </a:r>
            <a:r>
              <a:rPr lang="en-US" altLang="zh-CN" sz="1400" dirty="0"/>
              <a:t> p </a:t>
            </a:r>
            <a:r>
              <a:rPr lang="zh-CN" altLang="en-US" sz="1400" dirty="0"/>
              <a:t>精確值和 </a:t>
            </a:r>
            <a:r>
              <a:rPr lang="en-US" altLang="zh-CN" sz="1400" dirty="0"/>
              <a:t>s </a:t>
            </a:r>
            <a:r>
              <a:rPr lang="zh-CN" altLang="en-US" sz="1400" dirty="0"/>
              <a:t>大小的十進位元整數</a:t>
            </a:r>
            <a:r>
              <a:rPr lang="zh-TW" altLang="en-US" sz="1400" dirty="0">
                <a:solidFill>
                  <a:srgbClr val="444444"/>
                </a:solidFill>
                <a:latin typeface="Helvetica" panose="020B0604020202020204" pitchFamily="34" charset="0"/>
              </a:rPr>
              <a:t>等資料類型</a:t>
            </a:r>
            <a:r>
              <a:rPr lang="en-US" altLang="zh-TW" sz="1400" dirty="0">
                <a:solidFill>
                  <a:srgbClr val="444444"/>
                </a:solidFill>
                <a:latin typeface="Helvetica" panose="020B0604020202020204" pitchFamily="34" charset="0"/>
              </a:rPr>
              <a:t>, </a:t>
            </a:r>
            <a:r>
              <a:rPr lang="zh-CN" altLang="en-US" sz="1400" dirty="0"/>
              <a:t>如果沒有特別指定，則系統會設為 </a:t>
            </a:r>
            <a:r>
              <a:rPr lang="en-US" altLang="zh-CN" sz="1400" dirty="0"/>
              <a:t>p=5; s=0 </a:t>
            </a:r>
            <a:r>
              <a:rPr lang="zh-TW" altLang="en-US" sz="1400" dirty="0">
                <a:solidFill>
                  <a:srgbClr val="FF0000"/>
                </a:solidFill>
                <a:latin typeface="Helvetica" panose="020B0604020202020204" pitchFamily="34" charset="0"/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float</a:t>
            </a:r>
            <a:r>
              <a:rPr lang="en-US" altLang="zh-CN" sz="1400" dirty="0"/>
              <a:t> ( 32</a:t>
            </a:r>
            <a:r>
              <a:rPr lang="zh-CN" altLang="en-US" sz="1400" dirty="0"/>
              <a:t>位元的實數</a:t>
            </a:r>
            <a:r>
              <a:rPr lang="en-US" altLang="zh-CN" sz="1400" dirty="0"/>
              <a:t>)</a:t>
            </a:r>
            <a:r>
              <a:rPr lang="zh-CN" altLang="en-US" sz="1400" dirty="0"/>
              <a:t> 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double</a:t>
            </a:r>
            <a:r>
              <a:rPr lang="en-US" altLang="zh-CN" sz="1400" dirty="0"/>
              <a:t>(  64</a:t>
            </a:r>
            <a:r>
              <a:rPr lang="zh-CN" altLang="en-US" sz="1400" dirty="0"/>
              <a:t>位元的實數</a:t>
            </a:r>
            <a:r>
              <a:rPr lang="en-US" altLang="zh-CN" sz="1400" dirty="0"/>
              <a:t>), </a:t>
            </a:r>
            <a:r>
              <a:rPr lang="zh-CN" altLang="en-US" sz="1400" dirty="0"/>
              <a:t> 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graphic(n)</a:t>
            </a:r>
            <a:r>
              <a:rPr lang="en-US" altLang="zh-CN" sz="1400" dirty="0"/>
              <a:t> </a:t>
            </a:r>
            <a:r>
              <a:rPr lang="zh-CN" altLang="en-US" sz="1400" dirty="0"/>
              <a:t>和 </a:t>
            </a:r>
            <a:r>
              <a:rPr lang="en-US" altLang="zh-CN" sz="1400" dirty="0"/>
              <a:t>char(n) </a:t>
            </a:r>
            <a:r>
              <a:rPr lang="zh-CN" altLang="en-US" sz="1400" dirty="0"/>
              <a:t>一樣，不過其單位是兩個字元 </a:t>
            </a:r>
            <a:r>
              <a:rPr lang="en-US" altLang="zh-CN" sz="1400" dirty="0"/>
              <a:t>double-bytes</a:t>
            </a:r>
            <a:r>
              <a:rPr lang="zh-CN" altLang="en-US" sz="1400" dirty="0"/>
              <a:t>， </a:t>
            </a:r>
            <a:r>
              <a:rPr lang="en-US" altLang="zh-CN" sz="1400" dirty="0"/>
              <a:t>n</a:t>
            </a:r>
            <a:r>
              <a:rPr lang="zh-CN" altLang="en-US" sz="1400" dirty="0"/>
              <a:t>不能超過</a:t>
            </a:r>
            <a:r>
              <a:rPr lang="en-US" altLang="zh-CN" sz="1400" dirty="0"/>
              <a:t>127</a:t>
            </a:r>
            <a:r>
              <a:rPr lang="zh-CN" altLang="en-US" sz="1400" dirty="0"/>
              <a:t>。這個形態是為了支援兩個字元長度的字體，例如中文字</a:t>
            </a:r>
            <a:r>
              <a:rPr lang="zh-CN" altLang="en-US" sz="1400" dirty="0">
                <a:solidFill>
                  <a:srgbClr val="FF0000"/>
                </a:solidFill>
              </a:rPr>
              <a:t>。</a:t>
            </a:r>
            <a:r>
              <a:rPr lang="en-US" altLang="zh-CN" sz="1400" dirty="0">
                <a:solidFill>
                  <a:srgbClr val="FF0000"/>
                </a:solidFill>
              </a:rPr>
              <a:t> date</a:t>
            </a:r>
            <a:r>
              <a:rPr lang="en-US" altLang="zh-CN" sz="1400" dirty="0"/>
              <a:t>(</a:t>
            </a:r>
            <a:r>
              <a:rPr lang="zh-CN" altLang="en-US" sz="1400" dirty="0"/>
              <a:t>包含了 年份、月份、日期</a:t>
            </a:r>
            <a:r>
              <a:rPr lang="en-US" altLang="zh-CN" sz="1400" dirty="0"/>
              <a:t>),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time</a:t>
            </a:r>
            <a:r>
              <a:rPr lang="en-US" altLang="zh-CN" sz="1400" dirty="0"/>
              <a:t>(</a:t>
            </a:r>
            <a:r>
              <a:rPr lang="zh-CN" altLang="en-US" sz="1400" dirty="0"/>
              <a:t>包含了 小時、分鐘、秒</a:t>
            </a:r>
            <a:r>
              <a:rPr lang="en-US" altLang="zh-CN" sz="1400" dirty="0"/>
              <a:t>),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timestamp</a:t>
            </a:r>
            <a:r>
              <a:rPr lang="en-US" altLang="zh-CN" sz="1400" dirty="0"/>
              <a:t>(timestamp </a:t>
            </a:r>
            <a:r>
              <a:rPr lang="zh-CN" altLang="en-US" sz="1400" dirty="0"/>
              <a:t>包含了 年、月、日、時、分、秒、千分之一秒</a:t>
            </a:r>
            <a:r>
              <a:rPr lang="en-US" altLang="zh-CN" sz="1400" dirty="0"/>
              <a:t>), </a:t>
            </a:r>
          </a:p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rgbClr val="FF0000"/>
                </a:solidFill>
              </a:rPr>
              <a:t>datetime</a:t>
            </a:r>
            <a:r>
              <a:rPr lang="en-US" altLang="zh-CN" sz="1400" dirty="0"/>
              <a:t>(</a:t>
            </a:r>
            <a:r>
              <a:rPr lang="zh-CN" altLang="en-US" sz="1400" dirty="0"/>
              <a:t>包含日期時間格式，必須寫成</a:t>
            </a:r>
            <a:r>
              <a:rPr lang="en-US" altLang="zh-CN" sz="1400" dirty="0"/>
              <a:t>'2010-08-05'</a:t>
            </a:r>
            <a:r>
              <a:rPr lang="zh-CN" altLang="en-US" sz="1400" dirty="0"/>
              <a:t>不能寫為</a:t>
            </a:r>
            <a:r>
              <a:rPr lang="en-US" altLang="zh-CN" sz="1400" dirty="0"/>
              <a:t>'2010-8-5'</a:t>
            </a:r>
            <a:r>
              <a:rPr lang="zh-CN" altLang="en-US" sz="1400" dirty="0"/>
              <a:t>，否則在讀取時會產生錯誤</a:t>
            </a:r>
            <a:r>
              <a:rPr lang="en-US" altLang="zh-CN" sz="1400" dirty="0"/>
              <a:t>)</a:t>
            </a:r>
            <a:r>
              <a:rPr lang="zh-TW" altLang="en-US" sz="1400" dirty="0">
                <a:solidFill>
                  <a:srgbClr val="444444"/>
                </a:solidFill>
                <a:latin typeface="Helvetica" panose="020B0604020202020204" pitchFamily="34" charset="0"/>
              </a:rPr>
              <a:t>只不過在運算或保存時會轉成對應的五種資料類型。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444444"/>
                </a:solidFill>
                <a:latin typeface="Helvetica" panose="020B0604020202020204" pitchFamily="34" charset="0"/>
              </a:rPr>
              <a:t>2</a:t>
            </a:r>
            <a:r>
              <a:rPr lang="zh-TW" altLang="en-US" sz="1400" dirty="0">
                <a:solidFill>
                  <a:srgbClr val="444444"/>
                </a:solidFill>
                <a:latin typeface="Helvetica" panose="020B0604020202020204" pitchFamily="34" charset="0"/>
              </a:rPr>
              <a:t>、</a:t>
            </a:r>
            <a:r>
              <a:rPr lang="en-US" altLang="zh-TW" sz="1400" dirty="0">
                <a:solidFill>
                  <a:srgbClr val="444444"/>
                </a:solidFill>
                <a:latin typeface="Helvetica" panose="020B0604020202020204" pitchFamily="34" charset="0"/>
              </a:rPr>
              <a:t>SQLite</a:t>
            </a:r>
            <a:r>
              <a:rPr lang="zh-TW" altLang="en-US" sz="1400" dirty="0">
                <a:solidFill>
                  <a:srgbClr val="444444"/>
                </a:solidFill>
                <a:latin typeface="Helvetica" panose="020B0604020202020204" pitchFamily="34" charset="0"/>
              </a:rPr>
              <a:t>最大的特點是你可以保存任何類型的資料到任何欄位中，無論這列聲明的資料類型是什麼。例如：可以在</a:t>
            </a:r>
            <a:r>
              <a:rPr lang="en-US" altLang="zh-TW" sz="1400" dirty="0">
                <a:solidFill>
                  <a:srgbClr val="444444"/>
                </a:solidFill>
                <a:latin typeface="Helvetica" panose="020B0604020202020204" pitchFamily="34" charset="0"/>
              </a:rPr>
              <a:t>Integer</a:t>
            </a:r>
            <a:r>
              <a:rPr lang="zh-TW" altLang="en-US" sz="1400" dirty="0">
                <a:solidFill>
                  <a:srgbClr val="444444"/>
                </a:solidFill>
                <a:latin typeface="Helvetica" panose="020B0604020202020204" pitchFamily="34" charset="0"/>
              </a:rPr>
              <a:t>欄位中存放字串，或者在布林型欄位中存放浮點數，或者在字元型欄位中存放日期型值。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444444"/>
                </a:solidFill>
                <a:latin typeface="Helvetica" panose="020B0604020202020204" pitchFamily="34" charset="0"/>
              </a:rPr>
              <a:t>3</a:t>
            </a:r>
            <a:r>
              <a:rPr lang="zh-TW" altLang="en-US" sz="1400" dirty="0">
                <a:solidFill>
                  <a:srgbClr val="444444"/>
                </a:solidFill>
                <a:latin typeface="Helvetica" panose="020B0604020202020204" pitchFamily="34" charset="0"/>
              </a:rPr>
              <a:t>、但有一種情況例外：定義為</a:t>
            </a:r>
            <a:r>
              <a:rPr lang="en-US" altLang="zh-TW" sz="1400" dirty="0">
                <a:solidFill>
                  <a:srgbClr val="444444"/>
                </a:solidFill>
                <a:latin typeface="Helvetica" panose="020B0604020202020204" pitchFamily="34" charset="0"/>
              </a:rPr>
              <a:t>INTEGER PRIMARY KEY</a:t>
            </a:r>
            <a:r>
              <a:rPr lang="zh-TW" altLang="en-US" sz="1400" dirty="0">
                <a:solidFill>
                  <a:srgbClr val="444444"/>
                </a:solidFill>
                <a:latin typeface="Helvetica" panose="020B0604020202020204" pitchFamily="34" charset="0"/>
              </a:rPr>
              <a:t>的欄位只能存儲</a:t>
            </a:r>
            <a:r>
              <a:rPr lang="en-US" altLang="zh-TW" sz="1400" dirty="0">
                <a:solidFill>
                  <a:srgbClr val="444444"/>
                </a:solidFill>
                <a:latin typeface="Helvetica" panose="020B0604020202020204" pitchFamily="34" charset="0"/>
              </a:rPr>
              <a:t>64</a:t>
            </a:r>
            <a:r>
              <a:rPr lang="zh-TW" altLang="en-US" sz="1400" dirty="0">
                <a:solidFill>
                  <a:srgbClr val="444444"/>
                </a:solidFill>
                <a:latin typeface="Helvetica" panose="020B0604020202020204" pitchFamily="34" charset="0"/>
              </a:rPr>
              <a:t>位元整數， 當向這種欄位中保存除整數以外的資料時，將會產生錯誤。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444444"/>
                </a:solidFill>
                <a:latin typeface="Helvetica" panose="020B0604020202020204" pitchFamily="34" charset="0"/>
              </a:rPr>
              <a:t>4</a:t>
            </a:r>
            <a:r>
              <a:rPr lang="zh-TW" altLang="en-US" sz="1400" dirty="0">
                <a:solidFill>
                  <a:srgbClr val="444444"/>
                </a:solidFill>
                <a:latin typeface="Helvetica" panose="020B0604020202020204" pitchFamily="34" charset="0"/>
              </a:rPr>
              <a:t>、另外， </a:t>
            </a:r>
            <a:r>
              <a:rPr lang="en-US" altLang="zh-TW" sz="1400" dirty="0">
                <a:solidFill>
                  <a:srgbClr val="444444"/>
                </a:solidFill>
                <a:latin typeface="Helvetica" panose="020B0604020202020204" pitchFamily="34" charset="0"/>
              </a:rPr>
              <a:t>SQLite </a:t>
            </a:r>
            <a:r>
              <a:rPr lang="zh-TW" altLang="en-US" sz="1400" dirty="0">
                <a:solidFill>
                  <a:srgbClr val="444444"/>
                </a:solidFill>
                <a:latin typeface="Helvetica" panose="020B0604020202020204" pitchFamily="34" charset="0"/>
              </a:rPr>
              <a:t>在解析</a:t>
            </a:r>
            <a:r>
              <a:rPr lang="en-US" altLang="zh-TW" sz="1400" dirty="0">
                <a:solidFill>
                  <a:srgbClr val="444444"/>
                </a:solidFill>
                <a:latin typeface="Helvetica" panose="020B0604020202020204" pitchFamily="34" charset="0"/>
              </a:rPr>
              <a:t>CREATE TABLE </a:t>
            </a:r>
            <a:r>
              <a:rPr lang="zh-TW" altLang="en-US" sz="1400" dirty="0">
                <a:solidFill>
                  <a:srgbClr val="444444"/>
                </a:solidFill>
                <a:latin typeface="Helvetica" panose="020B0604020202020204" pitchFamily="34" charset="0"/>
              </a:rPr>
              <a:t>語句時，會忽略 </a:t>
            </a:r>
            <a:r>
              <a:rPr lang="en-US" altLang="zh-TW" sz="1400" dirty="0">
                <a:solidFill>
                  <a:srgbClr val="444444"/>
                </a:solidFill>
                <a:latin typeface="Helvetica" panose="020B0604020202020204" pitchFamily="34" charset="0"/>
              </a:rPr>
              <a:t>CREATE TABLE </a:t>
            </a:r>
            <a:r>
              <a:rPr lang="zh-TW" altLang="en-US" sz="1400" dirty="0">
                <a:solidFill>
                  <a:srgbClr val="444444"/>
                </a:solidFill>
                <a:latin typeface="Helvetica" panose="020B0604020202020204" pitchFamily="34" charset="0"/>
              </a:rPr>
              <a:t>語句中跟在欄位名後面的</a:t>
            </a:r>
            <a:r>
              <a:rPr lang="zh-TW" altLang="en-US" sz="1400" dirty="0">
                <a:solidFill>
                  <a:srgbClr val="FF0000"/>
                </a:solidFill>
                <a:latin typeface="Helvetica" panose="020B0604020202020204" pitchFamily="34" charset="0"/>
              </a:rPr>
              <a:t>資料類型資訊</a:t>
            </a:r>
            <a:r>
              <a:rPr lang="zh-TW" altLang="en-US" sz="1400" dirty="0">
                <a:solidFill>
                  <a:srgbClr val="444444"/>
                </a:solidFill>
                <a:latin typeface="Helvetica" panose="020B0604020202020204" pitchFamily="34" charset="0"/>
              </a:rPr>
              <a:t>，如下面語句會忽略 </a:t>
            </a:r>
            <a:r>
              <a:rPr lang="en-US" altLang="zh-TW" sz="1400" dirty="0">
                <a:solidFill>
                  <a:srgbClr val="444444"/>
                </a:solidFill>
                <a:latin typeface="Helvetica" panose="020B0604020202020204" pitchFamily="34" charset="0"/>
              </a:rPr>
              <a:t>name</a:t>
            </a:r>
            <a:r>
              <a:rPr lang="zh-TW" altLang="en-US" sz="1400" dirty="0">
                <a:solidFill>
                  <a:srgbClr val="444444"/>
                </a:solidFill>
                <a:latin typeface="Helvetica" panose="020B0604020202020204" pitchFamily="34" charset="0"/>
              </a:rPr>
              <a:t>欄位的類型資訊：</a:t>
            </a:r>
            <a:r>
              <a:rPr lang="en-US" altLang="zh-TW" sz="1400" dirty="0">
                <a:solidFill>
                  <a:srgbClr val="444444"/>
                </a:solidFill>
                <a:latin typeface="Helvetica" panose="020B0604020202020204" pitchFamily="34" charset="0"/>
              </a:rPr>
              <a:t>CREATE TABLE person (</a:t>
            </a:r>
            <a:r>
              <a:rPr lang="en-US" altLang="zh-TW" sz="1400" dirty="0" err="1">
                <a:solidFill>
                  <a:srgbClr val="444444"/>
                </a:solidFill>
                <a:latin typeface="Helvetica" panose="020B0604020202020204" pitchFamily="34" charset="0"/>
              </a:rPr>
              <a:t>personid</a:t>
            </a:r>
            <a:r>
              <a:rPr lang="en-US" altLang="zh-TW" sz="1400" dirty="0">
                <a:solidFill>
                  <a:srgbClr val="444444"/>
                </a:solidFill>
                <a:latin typeface="Helvetica" panose="020B0604020202020204" pitchFamily="34" charset="0"/>
              </a:rPr>
              <a:t> integer primary key </a:t>
            </a:r>
            <a:r>
              <a:rPr lang="en-US" altLang="zh-TW" sz="1400" dirty="0" err="1">
                <a:solidFill>
                  <a:srgbClr val="444444"/>
                </a:solidFill>
                <a:latin typeface="Helvetica" panose="020B0604020202020204" pitchFamily="34" charset="0"/>
              </a:rPr>
              <a:t>autoincrement</a:t>
            </a:r>
            <a:r>
              <a:rPr lang="en-US" altLang="zh-TW" sz="1400" dirty="0">
                <a:solidFill>
                  <a:srgbClr val="444444"/>
                </a:solidFill>
                <a:latin typeface="Helvetica" panose="020B0604020202020204" pitchFamily="34" charset="0"/>
              </a:rPr>
              <a:t>, name varchar(20))</a:t>
            </a:r>
            <a:endParaRPr lang="en-US" altLang="zh-TW" sz="1400" b="0" i="0" dirty="0">
              <a:solidFill>
                <a:srgbClr val="444444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281531" y="1341782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dirty="0">
                <a:solidFill>
                  <a:srgbClr val="0070C0"/>
                </a:solidFill>
              </a:rPr>
              <a:t>關於資料型態</a:t>
            </a:r>
          </a:p>
        </p:txBody>
      </p:sp>
    </p:spTree>
    <p:extLst>
      <p:ext uri="{BB962C8B-B14F-4D97-AF65-F5344CB8AC3E}">
        <p14:creationId xmlns:p14="http://schemas.microsoft.com/office/powerpoint/2010/main" val="333833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697"/>
          </a:xfrm>
        </p:spPr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關於</a:t>
            </a:r>
            <a:r>
              <a:rPr lang="en-US" altLang="zh-TW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Command</a:t>
            </a:r>
            <a:r>
              <a:rPr lang="zh-TW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交易資料 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/ update / delete</a:t>
            </a:r>
            <a:endParaRPr lang="zh-TW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7165" y="1536800"/>
            <a:ext cx="10174357" cy="138499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Helvetica Neue"/>
              </a:rPr>
              <a:t>INSERT INTO 語句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語法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① 依欄位順序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lang="zh-TW" altLang="en-US" sz="1400" dirty="0">
                <a:latin typeface="Consolas" panose="020B0609020204030204" pitchFamily="49" charset="0"/>
              </a:rPr>
              <a:t>資料表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(值1, 值2,....)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lvl="0">
              <a:lnSpc>
                <a:spcPct val="150000"/>
              </a:lnSpc>
            </a:pP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② 依指定欄位順序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table_name (</a:t>
            </a:r>
            <a:r>
              <a:rPr lang="zh-TW" altLang="en-US" sz="1400" dirty="0">
                <a:latin typeface="Consolas" panose="020B0609020204030204" pitchFamily="49" charset="0"/>
              </a:rPr>
              <a:t>欄位</a:t>
            </a:r>
            <a:r>
              <a:rPr lang="zh-TW" altLang="zh-TW" sz="1400" dirty="0">
                <a:latin typeface="Consolas" panose="020B0609020204030204" pitchFamily="49" charset="0"/>
              </a:rPr>
              <a:t>名稱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1,</a:t>
            </a:r>
            <a:r>
              <a:rPr lang="zh-TW" altLang="en-US" sz="1400" dirty="0">
                <a:latin typeface="Consolas" panose="020B0609020204030204" pitchFamily="49" charset="0"/>
              </a:rPr>
              <a:t>欄位</a:t>
            </a:r>
            <a:r>
              <a:rPr lang="zh-TW" altLang="zh-TW" sz="1400" dirty="0">
                <a:latin typeface="Consolas" panose="020B0609020204030204" pitchFamily="49" charset="0"/>
              </a:rPr>
              <a:t>名稱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2,...)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(值1, 值2,....)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07163" y="3275773"/>
            <a:ext cx="10174357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Helvetica Neue"/>
              </a:rPr>
              <a:t>Update 語句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語法：</a:t>
            </a:r>
          </a:p>
          <a:p>
            <a:pPr lvl="0">
              <a:lnSpc>
                <a:spcPct val="150000"/>
              </a:lnSpc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table_name </a:t>
            </a:r>
            <a:r>
              <a:rPr lang="zh-TW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欄位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名稱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1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新值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lang="zh-TW" altLang="en-US" sz="1400" dirty="0">
                <a:latin typeface="Consolas" panose="020B0609020204030204" pitchFamily="49" charset="0"/>
              </a:rPr>
              <a:t>欄位</a:t>
            </a:r>
            <a:r>
              <a:rPr lang="zh-TW" altLang="zh-TW" sz="1400" dirty="0">
                <a:latin typeface="Consolas" panose="020B0609020204030204" pitchFamily="49" charset="0"/>
              </a:rPr>
              <a:t>名稱</a:t>
            </a:r>
            <a:r>
              <a:rPr lang="en-US" altLang="zh-TW" sz="1400" dirty="0">
                <a:latin typeface="Consolas" panose="020B0609020204030204" pitchFamily="49" charset="0"/>
              </a:rPr>
              <a:t>2</a:t>
            </a:r>
            <a:r>
              <a:rPr lang="zh-TW" altLang="zh-TW" sz="1400" dirty="0">
                <a:latin typeface="Consolas" panose="020B0609020204030204" pitchFamily="49" charset="0"/>
              </a:rPr>
              <a:t> = 新值</a:t>
            </a: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, . . .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1400" dirty="0">
                <a:latin typeface="Consolas" panose="020B0609020204030204" pitchFamily="49" charset="0"/>
              </a:rPr>
              <a:t>欄位</a:t>
            </a:r>
            <a:r>
              <a:rPr lang="zh-TW" altLang="zh-TW" sz="1400" dirty="0">
                <a:latin typeface="Consolas" panose="020B0609020204030204" pitchFamily="49" charset="0"/>
              </a:rPr>
              <a:t>名稱</a:t>
            </a:r>
            <a:r>
              <a:rPr lang="en-US" altLang="zh-TW" sz="1400" dirty="0">
                <a:latin typeface="Consolas" panose="020B0609020204030204" pitchFamily="49" charset="0"/>
              </a:rPr>
              <a:t>1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= 值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zh-TW" altLang="en-US" sz="1400" dirty="0">
                <a:latin typeface="Consolas" panose="020B0609020204030204" pitchFamily="49" charset="0"/>
              </a:rPr>
              <a:t>欄位</a:t>
            </a:r>
            <a:r>
              <a:rPr lang="zh-TW" altLang="zh-TW" sz="1400" dirty="0">
                <a:latin typeface="Consolas" panose="020B0609020204030204" pitchFamily="49" charset="0"/>
              </a:rPr>
              <a:t>名稱</a:t>
            </a:r>
            <a:r>
              <a:rPr lang="en-US" altLang="zh-TW" sz="1400" dirty="0">
                <a:latin typeface="Consolas" panose="020B0609020204030204" pitchFamily="49" charset="0"/>
              </a:rPr>
              <a:t>2</a:t>
            </a:r>
            <a:r>
              <a:rPr lang="zh-TW" altLang="zh-TW" sz="1400" dirty="0">
                <a:latin typeface="Consolas" panose="020B0609020204030204" pitchFamily="49" charset="0"/>
              </a:rPr>
              <a:t> = 值</a:t>
            </a:r>
            <a:endParaRPr lang="en-US" altLang="zh-TW" sz="1400" dirty="0">
              <a:latin typeface="Consolas" panose="020B06090202040302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07164" y="5104573"/>
            <a:ext cx="10174357" cy="10618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Helvetica Neue"/>
              </a:rPr>
              <a:t>DELETE 語句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語法</a:t>
            </a:r>
          </a:p>
          <a:p>
            <a:pPr lvl="0">
              <a:lnSpc>
                <a:spcPct val="150000"/>
              </a:lnSpc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DELETE FROM </a:t>
            </a:r>
            <a:r>
              <a:rPr lang="zh-TW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table_name </a:t>
            </a:r>
            <a:r>
              <a:rPr lang="zh-TW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WHERE</a:t>
            </a:r>
            <a:r>
              <a:rPr lang="zh-TW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400" dirty="0">
                <a:latin typeface="Consolas" panose="020B0609020204030204" pitchFamily="49" charset="0"/>
              </a:rPr>
              <a:t>欄位</a:t>
            </a:r>
            <a:r>
              <a:rPr lang="zh-TW" altLang="zh-TW" sz="1400" dirty="0">
                <a:latin typeface="Consolas" panose="020B0609020204030204" pitchFamily="49" charset="0"/>
              </a:rPr>
              <a:t>名稱</a:t>
            </a:r>
            <a:r>
              <a:rPr lang="en-US" altLang="zh-TW" sz="1400" dirty="0">
                <a:latin typeface="Consolas" panose="020B0609020204030204" pitchFamily="49" charset="0"/>
              </a:rPr>
              <a:t>1</a:t>
            </a:r>
            <a:r>
              <a:rPr lang="zh-TW" altLang="zh-TW" sz="1400" dirty="0">
                <a:latin typeface="Consolas" panose="020B0609020204030204" pitchFamily="49" charset="0"/>
              </a:rPr>
              <a:t> = 值</a:t>
            </a:r>
            <a:r>
              <a:rPr lang="zh-TW" altLang="en-US" sz="1400" dirty="0"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and </a:t>
            </a:r>
            <a:r>
              <a:rPr lang="zh-TW" altLang="en-US" sz="1400" dirty="0">
                <a:latin typeface="Consolas" panose="020B0609020204030204" pitchFamily="49" charset="0"/>
              </a:rPr>
              <a:t>欄位</a:t>
            </a:r>
            <a:r>
              <a:rPr lang="zh-TW" altLang="zh-TW" sz="1400" dirty="0">
                <a:latin typeface="Consolas" panose="020B0609020204030204" pitchFamily="49" charset="0"/>
              </a:rPr>
              <a:t>名稱</a:t>
            </a:r>
            <a:r>
              <a:rPr lang="en-US" altLang="zh-TW" sz="1400" dirty="0">
                <a:latin typeface="Consolas" panose="020B0609020204030204" pitchFamily="49" charset="0"/>
              </a:rPr>
              <a:t>2</a:t>
            </a:r>
            <a:r>
              <a:rPr lang="zh-TW" altLang="zh-TW" sz="1400" dirty="0">
                <a:latin typeface="Consolas" panose="020B0609020204030204" pitchFamily="49" charset="0"/>
              </a:rPr>
              <a:t> = 值</a:t>
            </a:r>
            <a:endParaRPr lang="zh-TW" altLang="zh-TW" sz="1400" dirty="0"/>
          </a:p>
        </p:txBody>
      </p:sp>
    </p:spTree>
    <p:extLst>
      <p:ext uri="{BB962C8B-B14F-4D97-AF65-F5344CB8AC3E}">
        <p14:creationId xmlns:p14="http://schemas.microsoft.com/office/powerpoint/2010/main" val="418995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8597162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838200" y="365125"/>
            <a:ext cx="10515600" cy="817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關於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Command – 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endParaRPr lang="zh-TW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6165" y="1361661"/>
            <a:ext cx="627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ex1.    select </a:t>
            </a:r>
            <a:r>
              <a:rPr lang="en-US" altLang="zh-TW" dirty="0">
                <a:solidFill>
                  <a:srgbClr val="0070C0"/>
                </a:solidFill>
              </a:rPr>
              <a:t>*</a:t>
            </a:r>
            <a:r>
              <a:rPr lang="en-US" altLang="zh-TW" dirty="0"/>
              <a:t> from student     </a:t>
            </a:r>
            <a:r>
              <a:rPr lang="zh-TW" altLang="en-US" dirty="0">
                <a:solidFill>
                  <a:srgbClr val="7030A0"/>
                </a:solidFill>
              </a:rPr>
              <a:t>查詢包含所有欄位的所有資料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26165" y="1909832"/>
            <a:ext cx="898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ex2.    select </a:t>
            </a:r>
            <a:r>
              <a:rPr lang="en-US" altLang="zh-TW" u="sng" dirty="0" err="1"/>
              <a:t>std_id</a:t>
            </a:r>
            <a:r>
              <a:rPr lang="en-US" altLang="zh-TW" u="sng" dirty="0"/>
              <a:t>, </a:t>
            </a:r>
            <a:r>
              <a:rPr lang="en-US" altLang="zh-TW" u="sng" dirty="0" err="1"/>
              <a:t>std_name</a:t>
            </a:r>
            <a:r>
              <a:rPr lang="en-US" altLang="zh-TW" u="sng" dirty="0"/>
              <a:t>  </a:t>
            </a:r>
            <a:r>
              <a:rPr lang="en-US" altLang="zh-TW" dirty="0"/>
              <a:t>from student     </a:t>
            </a:r>
            <a:r>
              <a:rPr lang="zh-TW" altLang="en-US" dirty="0">
                <a:solidFill>
                  <a:srgbClr val="7030A0"/>
                </a:solidFill>
              </a:rPr>
              <a:t>查詢只包含欄位</a:t>
            </a:r>
            <a:r>
              <a:rPr lang="en-US" altLang="zh-TW" dirty="0" err="1">
                <a:solidFill>
                  <a:srgbClr val="7030A0"/>
                </a:solidFill>
              </a:rPr>
              <a:t>std_id</a:t>
            </a:r>
            <a:r>
              <a:rPr lang="en-US" altLang="zh-TW" dirty="0">
                <a:solidFill>
                  <a:srgbClr val="7030A0"/>
                </a:solidFill>
              </a:rPr>
              <a:t>, </a:t>
            </a:r>
            <a:r>
              <a:rPr lang="en-US" altLang="zh-TW" dirty="0" err="1">
                <a:solidFill>
                  <a:srgbClr val="7030A0"/>
                </a:solidFill>
              </a:rPr>
              <a:t>std_name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zh-TW" altLang="en-US" dirty="0">
                <a:solidFill>
                  <a:srgbClr val="7030A0"/>
                </a:solidFill>
              </a:rPr>
              <a:t>的所有資料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26165" y="2458003"/>
            <a:ext cx="849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ex3.    select * from student  </a:t>
            </a:r>
            <a:r>
              <a:rPr lang="en-US" altLang="zh-TW" dirty="0">
                <a:solidFill>
                  <a:srgbClr val="0070C0"/>
                </a:solidFill>
              </a:rPr>
              <a:t>where</a:t>
            </a:r>
            <a:r>
              <a:rPr lang="en-US" altLang="zh-TW" dirty="0"/>
              <a:t> sex='F'   </a:t>
            </a:r>
            <a:r>
              <a:rPr lang="zh-TW" altLang="en-US" dirty="0">
                <a:solidFill>
                  <a:srgbClr val="7030A0"/>
                </a:solidFill>
              </a:rPr>
              <a:t>查詢包含所有欄位</a:t>
            </a:r>
            <a:r>
              <a:rPr lang="en-US" altLang="zh-TW" dirty="0">
                <a:solidFill>
                  <a:srgbClr val="7030A0"/>
                </a:solidFill>
              </a:rPr>
              <a:t>, </a:t>
            </a:r>
            <a:r>
              <a:rPr lang="zh-TW" altLang="en-US" dirty="0">
                <a:solidFill>
                  <a:srgbClr val="7030A0"/>
                </a:solidFill>
              </a:rPr>
              <a:t>且符合 </a:t>
            </a:r>
            <a:r>
              <a:rPr lang="en-US" altLang="zh-TW" dirty="0">
                <a:solidFill>
                  <a:srgbClr val="7030A0"/>
                </a:solidFill>
              </a:rPr>
              <a:t>sex = 'F' </a:t>
            </a:r>
            <a:r>
              <a:rPr lang="zh-TW" altLang="en-US" dirty="0">
                <a:solidFill>
                  <a:srgbClr val="7030A0"/>
                </a:solidFill>
              </a:rPr>
              <a:t>的資料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26165" y="3028504"/>
            <a:ext cx="1055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ex4.    select * from student  where sex='F' </a:t>
            </a:r>
            <a:r>
              <a:rPr lang="en-US" altLang="zh-TW" dirty="0">
                <a:solidFill>
                  <a:srgbClr val="0070C0"/>
                </a:solidFill>
              </a:rPr>
              <a:t>and</a:t>
            </a:r>
            <a:r>
              <a:rPr lang="en-US" altLang="zh-TW" dirty="0"/>
              <a:t> </a:t>
            </a:r>
            <a:r>
              <a:rPr lang="en-US" altLang="zh-TW" dirty="0" err="1"/>
              <a:t>std_name</a:t>
            </a:r>
            <a:r>
              <a:rPr lang="en-US" altLang="zh-TW" dirty="0"/>
              <a:t>='Clark'   </a:t>
            </a:r>
          </a:p>
          <a:p>
            <a:r>
              <a:rPr lang="en-US" altLang="zh-TW" dirty="0"/>
              <a:t>                                                                              </a:t>
            </a:r>
            <a:r>
              <a:rPr lang="zh-TW" altLang="en-US" dirty="0">
                <a:solidFill>
                  <a:srgbClr val="7030A0"/>
                </a:solidFill>
              </a:rPr>
              <a:t>查詢包含所有欄位</a:t>
            </a:r>
            <a:r>
              <a:rPr lang="en-US" altLang="zh-TW" dirty="0">
                <a:solidFill>
                  <a:srgbClr val="7030A0"/>
                </a:solidFill>
              </a:rPr>
              <a:t>, </a:t>
            </a:r>
            <a:r>
              <a:rPr lang="zh-TW" altLang="en-US" dirty="0">
                <a:solidFill>
                  <a:srgbClr val="7030A0"/>
                </a:solidFill>
              </a:rPr>
              <a:t>且符合 </a:t>
            </a:r>
            <a:r>
              <a:rPr lang="en-US" altLang="zh-TW" dirty="0">
                <a:solidFill>
                  <a:srgbClr val="7030A0"/>
                </a:solidFill>
              </a:rPr>
              <a:t>sex = 'F' </a:t>
            </a:r>
            <a:r>
              <a:rPr lang="zh-TW" altLang="en-US" dirty="0">
                <a:solidFill>
                  <a:srgbClr val="7030A0"/>
                </a:solidFill>
              </a:rPr>
              <a:t>且 </a:t>
            </a:r>
            <a:r>
              <a:rPr lang="en-US" altLang="zh-TW" dirty="0" err="1">
                <a:solidFill>
                  <a:srgbClr val="7030A0"/>
                </a:solidFill>
              </a:rPr>
              <a:t>std_name</a:t>
            </a:r>
            <a:r>
              <a:rPr lang="en-US" altLang="zh-TW" dirty="0">
                <a:solidFill>
                  <a:srgbClr val="7030A0"/>
                </a:solidFill>
              </a:rPr>
              <a:t> = 'Clark' </a:t>
            </a:r>
            <a:r>
              <a:rPr lang="zh-TW" altLang="en-US" dirty="0">
                <a:solidFill>
                  <a:srgbClr val="7030A0"/>
                </a:solidFill>
              </a:rPr>
              <a:t>的資料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26165" y="3952141"/>
            <a:ext cx="10961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ex5.    select * from student  where sex='F' and </a:t>
            </a:r>
            <a:r>
              <a:rPr lang="en-US" altLang="zh-TW" dirty="0" err="1"/>
              <a:t>std_name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like</a:t>
            </a:r>
            <a:r>
              <a:rPr lang="en-US" altLang="zh-TW" dirty="0"/>
              <a:t> ='</a:t>
            </a:r>
            <a:r>
              <a:rPr lang="zh-TW" altLang="en-US" dirty="0"/>
              <a:t>林</a:t>
            </a:r>
            <a:r>
              <a:rPr lang="en-US" altLang="zh-TW" dirty="0">
                <a:solidFill>
                  <a:srgbClr val="0070C0"/>
                </a:solidFill>
              </a:rPr>
              <a:t>%</a:t>
            </a:r>
            <a:r>
              <a:rPr lang="en-US" altLang="zh-TW" dirty="0"/>
              <a:t>'   </a:t>
            </a:r>
          </a:p>
          <a:p>
            <a:r>
              <a:rPr lang="en-US" altLang="zh-TW" dirty="0"/>
              <a:t>                                                                              </a:t>
            </a:r>
            <a:r>
              <a:rPr lang="zh-TW" altLang="en-US" dirty="0">
                <a:solidFill>
                  <a:srgbClr val="7030A0"/>
                </a:solidFill>
              </a:rPr>
              <a:t>查詢包含所有欄位</a:t>
            </a:r>
            <a:r>
              <a:rPr lang="en-US" altLang="zh-TW" dirty="0">
                <a:solidFill>
                  <a:srgbClr val="7030A0"/>
                </a:solidFill>
              </a:rPr>
              <a:t>, </a:t>
            </a:r>
            <a:r>
              <a:rPr lang="zh-TW" altLang="en-US" dirty="0">
                <a:solidFill>
                  <a:srgbClr val="7030A0"/>
                </a:solidFill>
              </a:rPr>
              <a:t>且符合 </a:t>
            </a:r>
            <a:r>
              <a:rPr lang="en-US" altLang="zh-TW" dirty="0">
                <a:solidFill>
                  <a:srgbClr val="7030A0"/>
                </a:solidFill>
              </a:rPr>
              <a:t>sex = 'F' </a:t>
            </a:r>
            <a:r>
              <a:rPr lang="zh-TW" altLang="en-US" dirty="0">
                <a:solidFill>
                  <a:srgbClr val="7030A0"/>
                </a:solidFill>
              </a:rPr>
              <a:t>且 </a:t>
            </a:r>
            <a:r>
              <a:rPr lang="en-US" altLang="zh-TW" dirty="0" err="1">
                <a:solidFill>
                  <a:srgbClr val="7030A0"/>
                </a:solidFill>
              </a:rPr>
              <a:t>std_name</a:t>
            </a:r>
            <a:r>
              <a:rPr lang="zh-TW" altLang="en-US" dirty="0">
                <a:solidFill>
                  <a:srgbClr val="7030A0"/>
                </a:solidFill>
              </a:rPr>
              <a:t>欄以</a:t>
            </a:r>
            <a:r>
              <a:rPr lang="en-US" altLang="zh-TW" dirty="0">
                <a:solidFill>
                  <a:srgbClr val="7030A0"/>
                </a:solidFill>
              </a:rPr>
              <a:t>'</a:t>
            </a:r>
            <a:r>
              <a:rPr lang="zh-TW" altLang="en-US" dirty="0">
                <a:solidFill>
                  <a:srgbClr val="7030A0"/>
                </a:solidFill>
              </a:rPr>
              <a:t>林</a:t>
            </a:r>
            <a:r>
              <a:rPr lang="en-US" altLang="zh-TW" dirty="0">
                <a:solidFill>
                  <a:srgbClr val="7030A0"/>
                </a:solidFill>
              </a:rPr>
              <a:t>'</a:t>
            </a:r>
            <a:r>
              <a:rPr lang="zh-TW" altLang="en-US" dirty="0">
                <a:solidFill>
                  <a:srgbClr val="7030A0"/>
                </a:solidFill>
              </a:rPr>
              <a:t>開頭的資料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6165" y="4922907"/>
            <a:ext cx="9832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ex6.    select * from student  where  </a:t>
            </a:r>
            <a:r>
              <a:rPr lang="en-US" altLang="zh-TW" dirty="0">
                <a:solidFill>
                  <a:srgbClr val="0070C0"/>
                </a:solidFill>
              </a:rPr>
              <a:t>like</a:t>
            </a:r>
            <a:r>
              <a:rPr lang="en-US" altLang="zh-TW" dirty="0"/>
              <a:t> '</a:t>
            </a:r>
            <a:r>
              <a:rPr lang="en-US" altLang="zh-TW" dirty="0">
                <a:solidFill>
                  <a:srgbClr val="0070C0"/>
                </a:solidFill>
              </a:rPr>
              <a:t>%</a:t>
            </a:r>
            <a:r>
              <a:rPr lang="zh-TW" altLang="en-US" dirty="0"/>
              <a:t>淑</a:t>
            </a:r>
            <a:r>
              <a:rPr lang="en-US" altLang="zh-TW" dirty="0">
                <a:solidFill>
                  <a:srgbClr val="0070C0"/>
                </a:solidFill>
              </a:rPr>
              <a:t>%</a:t>
            </a:r>
            <a:r>
              <a:rPr lang="en-US" altLang="zh-TW" dirty="0"/>
              <a:t>'   </a:t>
            </a:r>
          </a:p>
          <a:p>
            <a:r>
              <a:rPr lang="en-US" altLang="zh-TW" dirty="0"/>
              <a:t>                                                                              </a:t>
            </a:r>
            <a:r>
              <a:rPr lang="zh-TW" altLang="en-US" dirty="0">
                <a:solidFill>
                  <a:srgbClr val="7030A0"/>
                </a:solidFill>
              </a:rPr>
              <a:t>查詢包含所有欄位</a:t>
            </a:r>
            <a:r>
              <a:rPr lang="en-US" altLang="zh-TW" dirty="0">
                <a:solidFill>
                  <a:srgbClr val="7030A0"/>
                </a:solidFill>
              </a:rPr>
              <a:t>, </a:t>
            </a:r>
            <a:r>
              <a:rPr lang="zh-TW" altLang="en-US" dirty="0">
                <a:solidFill>
                  <a:srgbClr val="7030A0"/>
                </a:solidFill>
              </a:rPr>
              <a:t>且符合 </a:t>
            </a:r>
            <a:r>
              <a:rPr lang="en-US" altLang="zh-TW" dirty="0" err="1">
                <a:solidFill>
                  <a:srgbClr val="7030A0"/>
                </a:solidFill>
              </a:rPr>
              <a:t>std_name</a:t>
            </a:r>
            <a:r>
              <a:rPr lang="zh-TW" altLang="en-US" dirty="0">
                <a:solidFill>
                  <a:srgbClr val="7030A0"/>
                </a:solidFill>
              </a:rPr>
              <a:t>中有</a:t>
            </a:r>
            <a:r>
              <a:rPr lang="en-US" altLang="zh-TW" dirty="0">
                <a:solidFill>
                  <a:srgbClr val="7030A0"/>
                </a:solidFill>
              </a:rPr>
              <a:t> '</a:t>
            </a:r>
            <a:r>
              <a:rPr lang="zh-TW" altLang="en-US" dirty="0">
                <a:solidFill>
                  <a:srgbClr val="7030A0"/>
                </a:solidFill>
              </a:rPr>
              <a:t>淑</a:t>
            </a:r>
            <a:r>
              <a:rPr lang="en-US" altLang="zh-TW" dirty="0">
                <a:solidFill>
                  <a:srgbClr val="7030A0"/>
                </a:solidFill>
              </a:rPr>
              <a:t>' </a:t>
            </a:r>
            <a:r>
              <a:rPr lang="zh-TW" altLang="en-US" dirty="0">
                <a:solidFill>
                  <a:srgbClr val="7030A0"/>
                </a:solidFill>
              </a:rPr>
              <a:t>的資料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26165" y="5846544"/>
            <a:ext cx="957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ex6.    select  </a:t>
            </a:r>
            <a:r>
              <a:rPr lang="en-US" altLang="zh-TW" dirty="0">
                <a:solidFill>
                  <a:srgbClr val="0070C0"/>
                </a:solidFill>
              </a:rPr>
              <a:t>distinct</a:t>
            </a:r>
            <a:r>
              <a:rPr lang="en-US" altLang="zh-TW" dirty="0"/>
              <a:t> sex from student     </a:t>
            </a:r>
            <a:r>
              <a:rPr lang="zh-TW" altLang="en-US" dirty="0">
                <a:solidFill>
                  <a:srgbClr val="7030A0"/>
                </a:solidFill>
              </a:rPr>
              <a:t>查詢所有可能的性別值</a:t>
            </a:r>
            <a:r>
              <a:rPr lang="en-US" altLang="zh-TW" dirty="0">
                <a:solidFill>
                  <a:srgbClr val="7030A0"/>
                </a:solidFill>
              </a:rPr>
              <a:t>, </a:t>
            </a:r>
            <a:r>
              <a:rPr lang="zh-TW" altLang="en-US" dirty="0">
                <a:solidFill>
                  <a:srgbClr val="7030A0"/>
                </a:solidFill>
              </a:rPr>
              <a:t> 也就是只又出現 </a:t>
            </a:r>
            <a:r>
              <a:rPr lang="en-US" altLang="zh-TW" dirty="0">
                <a:solidFill>
                  <a:srgbClr val="7030A0"/>
                </a:solidFill>
              </a:rPr>
              <a:t>'F'</a:t>
            </a:r>
            <a:r>
              <a:rPr lang="zh-TW" altLang="en-US" dirty="0">
                <a:solidFill>
                  <a:srgbClr val="7030A0"/>
                </a:solidFill>
              </a:rPr>
              <a:t> 和  </a:t>
            </a:r>
            <a:r>
              <a:rPr lang="en-US" altLang="zh-TW" dirty="0">
                <a:solidFill>
                  <a:srgbClr val="7030A0"/>
                </a:solidFill>
              </a:rPr>
              <a:t>'M'</a:t>
            </a:r>
            <a:r>
              <a:rPr lang="zh-TW" altLang="en-US" dirty="0">
                <a:solidFill>
                  <a:srgbClr val="7030A0"/>
                </a:solidFill>
              </a:rPr>
              <a:t> 兩列</a:t>
            </a:r>
          </a:p>
        </p:txBody>
      </p:sp>
    </p:spTree>
    <p:extLst>
      <p:ext uri="{BB962C8B-B14F-4D97-AF65-F5344CB8AC3E}">
        <p14:creationId xmlns:p14="http://schemas.microsoft.com/office/powerpoint/2010/main" val="152284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87019" y="1105579"/>
            <a:ext cx="928132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ex7.    select  </a:t>
            </a:r>
            <a:r>
              <a:rPr lang="en-US" altLang="zh-TW" dirty="0" err="1"/>
              <a:t>R.course_id</a:t>
            </a:r>
            <a:r>
              <a:rPr lang="en-US" altLang="zh-TW" dirty="0"/>
              <a:t>, </a:t>
            </a:r>
            <a:r>
              <a:rPr lang="en-US" altLang="zh-TW" dirty="0" err="1"/>
              <a:t>R.std_id</a:t>
            </a:r>
            <a:r>
              <a:rPr lang="en-US" altLang="zh-TW" dirty="0"/>
              <a:t>, </a:t>
            </a:r>
            <a:r>
              <a:rPr lang="en-US" altLang="zh-TW" dirty="0" err="1"/>
              <a:t>S.std_name</a:t>
            </a:r>
            <a:r>
              <a:rPr lang="en-US" altLang="zh-TW" dirty="0"/>
              <a:t>, </a:t>
            </a:r>
            <a:r>
              <a:rPr lang="en-US" altLang="zh-TW" dirty="0" err="1"/>
              <a:t>R.rcd</a:t>
            </a:r>
            <a:r>
              <a:rPr lang="en-US" altLang="zh-TW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  from record R, student S</a:t>
            </a:r>
          </a:p>
          <a:p>
            <a:r>
              <a:rPr lang="en-US" altLang="zh-TW" dirty="0"/>
              <a:t>           where </a:t>
            </a:r>
            <a:r>
              <a:rPr lang="en-US" altLang="zh-TW" dirty="0" err="1"/>
              <a:t>R.std_id</a:t>
            </a:r>
            <a:r>
              <a:rPr lang="en-US" altLang="zh-TW" dirty="0"/>
              <a:t> = </a:t>
            </a:r>
            <a:r>
              <a:rPr lang="en-US" altLang="zh-TW" dirty="0" err="1"/>
              <a:t>S.std_Id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           </a:t>
            </a:r>
            <a:r>
              <a:rPr lang="en-US" altLang="zh-TW" dirty="0">
                <a:solidFill>
                  <a:srgbClr val="0070C0"/>
                </a:solidFill>
              </a:rPr>
              <a:t>order by</a:t>
            </a:r>
            <a:r>
              <a:rPr lang="en-US" altLang="zh-TW" dirty="0"/>
              <a:t> </a:t>
            </a:r>
            <a:r>
              <a:rPr lang="en-US" altLang="zh-TW" dirty="0" err="1"/>
              <a:t>R.course_id</a:t>
            </a:r>
            <a:r>
              <a:rPr lang="en-US" altLang="zh-TW" dirty="0"/>
              <a:t>,  </a:t>
            </a:r>
            <a:r>
              <a:rPr lang="en-US" altLang="zh-TW" dirty="0" err="1"/>
              <a:t>R.std_id</a:t>
            </a:r>
            <a:r>
              <a:rPr lang="en-US" altLang="zh-TW" dirty="0"/>
              <a:t>   </a:t>
            </a:r>
          </a:p>
          <a:p>
            <a:r>
              <a:rPr lang="zh-TW" altLang="en-US" dirty="0"/>
              <a:t>                </a:t>
            </a:r>
            <a:r>
              <a:rPr lang="zh-TW" altLang="en-US" dirty="0">
                <a:solidFill>
                  <a:srgbClr val="7030A0"/>
                </a:solidFill>
              </a:rPr>
              <a:t>對照資料表 </a:t>
            </a:r>
            <a:r>
              <a:rPr lang="en-US" altLang="zh-TW" dirty="0">
                <a:solidFill>
                  <a:srgbClr val="7030A0"/>
                </a:solidFill>
              </a:rPr>
              <a:t>record( </a:t>
            </a:r>
            <a:r>
              <a:rPr lang="zh-TW" altLang="en-US" dirty="0">
                <a:solidFill>
                  <a:srgbClr val="7030A0"/>
                </a:solidFill>
              </a:rPr>
              <a:t>簡寫</a:t>
            </a:r>
            <a:r>
              <a:rPr lang="en-US" altLang="zh-TW" dirty="0">
                <a:solidFill>
                  <a:srgbClr val="7030A0"/>
                </a:solidFill>
              </a:rPr>
              <a:t>R) </a:t>
            </a:r>
            <a:r>
              <a:rPr lang="zh-TW" altLang="en-US" dirty="0">
                <a:solidFill>
                  <a:srgbClr val="7030A0"/>
                </a:solidFill>
              </a:rPr>
              <a:t>與 </a:t>
            </a:r>
            <a:r>
              <a:rPr lang="en-US" altLang="zh-TW" dirty="0">
                <a:solidFill>
                  <a:srgbClr val="7030A0"/>
                </a:solidFill>
              </a:rPr>
              <a:t>student(</a:t>
            </a:r>
            <a:r>
              <a:rPr lang="zh-TW" altLang="en-US" dirty="0">
                <a:solidFill>
                  <a:srgbClr val="7030A0"/>
                </a:solidFill>
              </a:rPr>
              <a:t>簡寫</a:t>
            </a:r>
            <a:r>
              <a:rPr lang="en-US" altLang="zh-TW" dirty="0">
                <a:solidFill>
                  <a:srgbClr val="7030A0"/>
                </a:solidFill>
              </a:rPr>
              <a:t>S),  </a:t>
            </a:r>
            <a:r>
              <a:rPr lang="zh-TW" altLang="en-US" dirty="0">
                <a:solidFill>
                  <a:srgbClr val="7030A0"/>
                </a:solidFill>
              </a:rPr>
              <a:t>查詢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zh-TW" altLang="en-US" dirty="0">
                <a:solidFill>
                  <a:srgbClr val="7030A0"/>
                </a:solidFill>
              </a:rPr>
              <a:t>                </a:t>
            </a:r>
            <a:r>
              <a:rPr lang="en-US" altLang="zh-TW" dirty="0">
                <a:solidFill>
                  <a:srgbClr val="7030A0"/>
                </a:solidFill>
              </a:rPr>
              <a:t>record</a:t>
            </a:r>
            <a:r>
              <a:rPr lang="zh-TW" altLang="en-US" dirty="0">
                <a:solidFill>
                  <a:srgbClr val="7030A0"/>
                </a:solidFill>
              </a:rPr>
              <a:t>的</a:t>
            </a:r>
            <a:r>
              <a:rPr lang="en-US" altLang="zh-TW" dirty="0" err="1">
                <a:solidFill>
                  <a:srgbClr val="7030A0"/>
                </a:solidFill>
              </a:rPr>
              <a:t>course_id</a:t>
            </a:r>
            <a:r>
              <a:rPr lang="zh-TW" altLang="en-US" dirty="0">
                <a:solidFill>
                  <a:srgbClr val="7030A0"/>
                </a:solidFill>
              </a:rPr>
              <a:t>欄位</a:t>
            </a:r>
            <a:r>
              <a:rPr lang="en-US" altLang="zh-TW" dirty="0">
                <a:solidFill>
                  <a:srgbClr val="7030A0"/>
                </a:solidFill>
              </a:rPr>
              <a:t>, record</a:t>
            </a:r>
            <a:r>
              <a:rPr lang="zh-TW" altLang="en-US" dirty="0">
                <a:solidFill>
                  <a:srgbClr val="7030A0"/>
                </a:solidFill>
              </a:rPr>
              <a:t>的</a:t>
            </a:r>
            <a:r>
              <a:rPr lang="en-US" altLang="zh-TW" dirty="0" err="1">
                <a:solidFill>
                  <a:srgbClr val="7030A0"/>
                </a:solidFill>
              </a:rPr>
              <a:t>std_id</a:t>
            </a:r>
            <a:r>
              <a:rPr lang="zh-TW" altLang="en-US" dirty="0">
                <a:solidFill>
                  <a:srgbClr val="7030A0"/>
                </a:solidFill>
              </a:rPr>
              <a:t>欄位</a:t>
            </a:r>
            <a:r>
              <a:rPr lang="en-US" altLang="zh-TW" dirty="0">
                <a:solidFill>
                  <a:srgbClr val="7030A0"/>
                </a:solidFill>
              </a:rPr>
              <a:t>, student</a:t>
            </a:r>
            <a:r>
              <a:rPr lang="zh-TW" altLang="en-US" dirty="0">
                <a:solidFill>
                  <a:srgbClr val="7030A0"/>
                </a:solidFill>
              </a:rPr>
              <a:t>的</a:t>
            </a:r>
            <a:r>
              <a:rPr lang="en-US" altLang="zh-TW" dirty="0" err="1">
                <a:solidFill>
                  <a:srgbClr val="7030A0"/>
                </a:solidFill>
              </a:rPr>
              <a:t>std_name</a:t>
            </a:r>
            <a:r>
              <a:rPr lang="zh-TW" altLang="en-US" dirty="0">
                <a:solidFill>
                  <a:srgbClr val="7030A0"/>
                </a:solidFill>
              </a:rPr>
              <a:t>欄位</a:t>
            </a:r>
            <a:r>
              <a:rPr lang="en-US" altLang="zh-TW" dirty="0">
                <a:solidFill>
                  <a:srgbClr val="7030A0"/>
                </a:solidFill>
              </a:rPr>
              <a:t>record</a:t>
            </a:r>
            <a:r>
              <a:rPr lang="zh-TW" altLang="en-US" dirty="0">
                <a:solidFill>
                  <a:srgbClr val="7030A0"/>
                </a:solidFill>
              </a:rPr>
              <a:t>的</a:t>
            </a:r>
            <a:r>
              <a:rPr lang="en-US" altLang="zh-TW" dirty="0" err="1">
                <a:solidFill>
                  <a:srgbClr val="7030A0"/>
                </a:solidFill>
              </a:rPr>
              <a:t>rcd</a:t>
            </a:r>
            <a:r>
              <a:rPr lang="zh-TW" altLang="en-US" dirty="0">
                <a:solidFill>
                  <a:srgbClr val="7030A0"/>
                </a:solidFill>
              </a:rPr>
              <a:t>欄位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zh-TW" altLang="en-US" dirty="0">
                <a:solidFill>
                  <a:srgbClr val="7030A0"/>
                </a:solidFill>
              </a:rPr>
              <a:t>                兩資料表的關係為  </a:t>
            </a:r>
            <a:r>
              <a:rPr lang="en-US" altLang="zh-TW" dirty="0">
                <a:solidFill>
                  <a:srgbClr val="7030A0"/>
                </a:solidFill>
              </a:rPr>
              <a:t>record</a:t>
            </a:r>
            <a:r>
              <a:rPr lang="zh-TW" altLang="en-US" dirty="0">
                <a:solidFill>
                  <a:srgbClr val="7030A0"/>
                </a:solidFill>
              </a:rPr>
              <a:t>的</a:t>
            </a:r>
            <a:r>
              <a:rPr lang="en-US" altLang="zh-TW" dirty="0" err="1">
                <a:solidFill>
                  <a:srgbClr val="7030A0"/>
                </a:solidFill>
              </a:rPr>
              <a:t>std_id</a:t>
            </a:r>
            <a:r>
              <a:rPr lang="en-US" altLang="zh-TW" dirty="0">
                <a:solidFill>
                  <a:srgbClr val="7030A0"/>
                </a:solidFill>
              </a:rPr>
              <a:t> = student</a:t>
            </a:r>
            <a:r>
              <a:rPr lang="zh-TW" altLang="en-US" dirty="0">
                <a:solidFill>
                  <a:srgbClr val="7030A0"/>
                </a:solidFill>
              </a:rPr>
              <a:t>的</a:t>
            </a:r>
            <a:r>
              <a:rPr lang="en-US" altLang="zh-TW" dirty="0" err="1">
                <a:solidFill>
                  <a:srgbClr val="7030A0"/>
                </a:solidFill>
              </a:rPr>
              <a:t>std_id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87019" y="4015858"/>
            <a:ext cx="11646009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ex8.    select  </a:t>
            </a:r>
            <a:r>
              <a:rPr lang="en-US" altLang="zh-TW" dirty="0" err="1"/>
              <a:t>C.course_name</a:t>
            </a:r>
            <a:r>
              <a:rPr lang="en-US" altLang="zh-TW" dirty="0"/>
              <a:t>, </a:t>
            </a:r>
            <a:r>
              <a:rPr lang="en-US" altLang="zh-TW" dirty="0" err="1"/>
              <a:t>S.std_name</a:t>
            </a:r>
            <a:r>
              <a:rPr lang="en-US" altLang="zh-TW" dirty="0"/>
              <a:t>, </a:t>
            </a:r>
            <a:r>
              <a:rPr lang="en-US" altLang="zh-TW" dirty="0" err="1"/>
              <a:t>R.rcd</a:t>
            </a:r>
            <a:r>
              <a:rPr lang="en-US" altLang="zh-TW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     from record R, student S, course C</a:t>
            </a:r>
          </a:p>
          <a:p>
            <a:r>
              <a:rPr lang="en-US" altLang="zh-TW" dirty="0"/>
              <a:t>           </a:t>
            </a:r>
            <a:r>
              <a:rPr lang="en-US" altLang="zh-TW" dirty="0">
                <a:solidFill>
                  <a:srgbClr val="0070C0"/>
                </a:solidFill>
              </a:rPr>
              <a:t>where</a:t>
            </a:r>
            <a:r>
              <a:rPr lang="en-US" altLang="zh-TW" dirty="0"/>
              <a:t> </a:t>
            </a:r>
            <a:r>
              <a:rPr lang="en-US" altLang="zh-TW" dirty="0" err="1"/>
              <a:t>R.std_id</a:t>
            </a:r>
            <a:r>
              <a:rPr lang="en-US" altLang="zh-TW" dirty="0"/>
              <a:t> = </a:t>
            </a:r>
            <a:r>
              <a:rPr lang="en-US" altLang="zh-TW" dirty="0" err="1"/>
              <a:t>S.std_Id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               </a:t>
            </a:r>
            <a:r>
              <a:rPr lang="en-US" altLang="zh-TW" dirty="0">
                <a:solidFill>
                  <a:srgbClr val="0070C0"/>
                </a:solidFill>
              </a:rPr>
              <a:t>and</a:t>
            </a:r>
            <a:r>
              <a:rPr lang="en-US" altLang="zh-TW" dirty="0"/>
              <a:t> </a:t>
            </a:r>
            <a:r>
              <a:rPr lang="en-US" altLang="zh-TW" dirty="0" err="1"/>
              <a:t>R.course_id</a:t>
            </a:r>
            <a:r>
              <a:rPr lang="en-US" altLang="zh-TW" dirty="0"/>
              <a:t> = </a:t>
            </a:r>
            <a:r>
              <a:rPr lang="en-US" altLang="zh-TW" dirty="0" err="1"/>
              <a:t>C.course_id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           </a:t>
            </a:r>
            <a:r>
              <a:rPr lang="en-US" altLang="zh-TW" dirty="0">
                <a:solidFill>
                  <a:srgbClr val="0070C0"/>
                </a:solidFill>
              </a:rPr>
              <a:t>order by </a:t>
            </a:r>
            <a:r>
              <a:rPr lang="en-US" altLang="zh-TW" dirty="0" err="1"/>
              <a:t>C.course_Name</a:t>
            </a:r>
            <a:r>
              <a:rPr lang="en-US" altLang="zh-TW" dirty="0"/>
              <a:t>, </a:t>
            </a:r>
            <a:r>
              <a:rPr lang="en-US" altLang="zh-TW" dirty="0" err="1"/>
              <a:t>S.std_name</a:t>
            </a:r>
            <a:r>
              <a:rPr lang="en-US" altLang="zh-TW" dirty="0"/>
              <a:t>       </a:t>
            </a:r>
            <a:r>
              <a:rPr lang="zh-TW" altLang="en-US" dirty="0">
                <a:solidFill>
                  <a:srgbClr val="7030A0"/>
                </a:solidFill>
              </a:rPr>
              <a:t>結合 </a:t>
            </a:r>
            <a:r>
              <a:rPr lang="en-US" altLang="zh-TW" dirty="0">
                <a:solidFill>
                  <a:srgbClr val="7030A0"/>
                </a:solidFill>
              </a:rPr>
              <a:t>3 </a:t>
            </a:r>
            <a:r>
              <a:rPr lang="zh-TW" altLang="en-US" dirty="0">
                <a:solidFill>
                  <a:srgbClr val="7030A0"/>
                </a:solidFill>
              </a:rPr>
              <a:t>個 </a:t>
            </a:r>
            <a:r>
              <a:rPr lang="en-US" altLang="zh-TW" dirty="0">
                <a:solidFill>
                  <a:srgbClr val="7030A0"/>
                </a:solidFill>
              </a:rPr>
              <a:t>table, </a:t>
            </a:r>
            <a:r>
              <a:rPr lang="zh-TW" altLang="en-US" dirty="0">
                <a:solidFill>
                  <a:srgbClr val="7030A0"/>
                </a:solidFill>
              </a:rPr>
              <a:t>列出相關欄位</a:t>
            </a:r>
            <a:r>
              <a:rPr lang="en-US" altLang="zh-TW" dirty="0">
                <a:solidFill>
                  <a:srgbClr val="7030A0"/>
                </a:solidFill>
              </a:rPr>
              <a:t>, </a:t>
            </a:r>
            <a:r>
              <a:rPr lang="zh-TW" altLang="en-US" dirty="0">
                <a:solidFill>
                  <a:srgbClr val="7030A0"/>
                </a:solidFill>
              </a:rPr>
              <a:t>列出順序為 </a:t>
            </a:r>
            <a:r>
              <a:rPr lang="en-US" altLang="zh-TW" dirty="0" err="1">
                <a:solidFill>
                  <a:srgbClr val="7030A0"/>
                </a:solidFill>
              </a:rPr>
              <a:t>C.Course_Name</a:t>
            </a:r>
            <a:r>
              <a:rPr lang="en-US" altLang="zh-TW" dirty="0">
                <a:solidFill>
                  <a:srgbClr val="7030A0"/>
                </a:solidFill>
              </a:rPr>
              <a:t>, </a:t>
            </a:r>
            <a:r>
              <a:rPr lang="en-US" altLang="zh-TW" dirty="0" err="1">
                <a:solidFill>
                  <a:srgbClr val="7030A0"/>
                </a:solidFill>
              </a:rPr>
              <a:t>S.Std_name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zh-TW" altLang="en-US" dirty="0"/>
              <a:t>                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8200" y="365125"/>
            <a:ext cx="10515600" cy="817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關於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Command – 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    join </a:t>
            </a:r>
            <a:endParaRPr lang="zh-TW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2847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838200" y="365125"/>
            <a:ext cx="10515600" cy="8176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關於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Command – 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    group by </a:t>
            </a:r>
            <a:endParaRPr lang="zh-TW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38200" y="1182822"/>
            <a:ext cx="92136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ex7.    select  </a:t>
            </a:r>
            <a:r>
              <a:rPr lang="en-US" altLang="zh-TW" dirty="0" err="1"/>
              <a:t>R.std_id</a:t>
            </a:r>
            <a:r>
              <a:rPr lang="en-US" altLang="zh-TW" dirty="0"/>
              <a:t>, </a:t>
            </a:r>
            <a:r>
              <a:rPr lang="en-US" altLang="zh-TW" dirty="0" err="1"/>
              <a:t>S.std_name</a:t>
            </a:r>
            <a:r>
              <a:rPr lang="en-US" altLang="zh-TW" dirty="0"/>
              <a:t>, </a:t>
            </a:r>
            <a:r>
              <a:rPr lang="en-US" altLang="zh-TW" b="1" dirty="0" err="1">
                <a:solidFill>
                  <a:srgbClr val="FF0000"/>
                </a:solidFill>
              </a:rPr>
              <a:t>avg</a:t>
            </a:r>
            <a:r>
              <a:rPr lang="en-US" altLang="zh-TW" dirty="0"/>
              <a:t>(</a:t>
            </a:r>
            <a:r>
              <a:rPr lang="en-US" altLang="zh-TW" dirty="0" err="1"/>
              <a:t>R.rcd</a:t>
            </a:r>
            <a:r>
              <a:rPr lang="en-US" altLang="zh-TW" dirty="0"/>
              <a:t>)  </a:t>
            </a:r>
            <a:r>
              <a:rPr lang="zh-TW" altLang="en-US" dirty="0"/>
              <a:t>     </a:t>
            </a:r>
            <a:r>
              <a:rPr lang="zh-TW" altLang="en-US" b="1" dirty="0">
                <a:solidFill>
                  <a:srgbClr val="00B0F0"/>
                </a:solidFill>
              </a:rPr>
              <a:t> 統計函數有</a:t>
            </a:r>
            <a:r>
              <a:rPr lang="en-US" altLang="zh-TW" dirty="0">
                <a:solidFill>
                  <a:srgbClr val="FF0000"/>
                </a:solidFill>
              </a:rPr>
              <a:t>:max, min, sum, </a:t>
            </a:r>
            <a:r>
              <a:rPr lang="en-US" altLang="zh-TW" dirty="0" err="1">
                <a:solidFill>
                  <a:srgbClr val="FF0000"/>
                </a:solidFill>
              </a:rPr>
              <a:t>avg</a:t>
            </a:r>
            <a:r>
              <a:rPr lang="en-US" altLang="zh-TW" dirty="0">
                <a:solidFill>
                  <a:srgbClr val="FF0000"/>
                </a:solidFill>
              </a:rPr>
              <a:t>, count,. . . </a:t>
            </a:r>
          </a:p>
          <a:p>
            <a:r>
              <a:rPr lang="en-US" altLang="zh-TW" dirty="0"/>
              <a:t>           from record R, student S</a:t>
            </a:r>
          </a:p>
          <a:p>
            <a:r>
              <a:rPr lang="en-US" altLang="zh-TW" dirty="0"/>
              <a:t>           where </a:t>
            </a:r>
            <a:r>
              <a:rPr lang="en-US" altLang="zh-TW" dirty="0" err="1"/>
              <a:t>R.std_id</a:t>
            </a:r>
            <a:r>
              <a:rPr lang="en-US" altLang="zh-TW" dirty="0"/>
              <a:t> = </a:t>
            </a:r>
            <a:r>
              <a:rPr lang="en-US" altLang="zh-TW" dirty="0" err="1"/>
              <a:t>S.std_Id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           </a:t>
            </a:r>
            <a:r>
              <a:rPr lang="en-US" altLang="zh-TW" dirty="0">
                <a:solidFill>
                  <a:srgbClr val="0070C0"/>
                </a:solidFill>
              </a:rPr>
              <a:t>Group  by</a:t>
            </a:r>
            <a:r>
              <a:rPr lang="en-US" altLang="zh-TW" dirty="0"/>
              <a:t>  </a:t>
            </a:r>
            <a:r>
              <a:rPr lang="en-US" altLang="zh-TW" dirty="0" err="1"/>
              <a:t>R.std_id</a:t>
            </a:r>
            <a:r>
              <a:rPr lang="en-US" altLang="zh-TW" dirty="0"/>
              <a:t>, </a:t>
            </a:r>
            <a:r>
              <a:rPr lang="en-US" altLang="zh-TW" dirty="0" err="1"/>
              <a:t>S.std_name</a:t>
            </a:r>
            <a:r>
              <a:rPr lang="en-US" altLang="zh-TW" dirty="0"/>
              <a:t>   </a:t>
            </a:r>
            <a:r>
              <a:rPr lang="zh-TW" altLang="en-US" dirty="0"/>
              <a:t>            </a:t>
            </a:r>
            <a:r>
              <a:rPr lang="en-US" altLang="zh-TW" i="1" dirty="0">
                <a:solidFill>
                  <a:srgbClr val="00B0F0"/>
                </a:solidFill>
              </a:rPr>
              <a:t>Group By </a:t>
            </a:r>
            <a:r>
              <a:rPr lang="zh-TW" altLang="en-US" i="1" dirty="0">
                <a:solidFill>
                  <a:srgbClr val="00B0F0"/>
                </a:solidFill>
              </a:rPr>
              <a:t>後的欄位與 統計函數前的欄位一樣</a:t>
            </a:r>
            <a:endParaRPr lang="en-US" altLang="zh-TW" i="1" dirty="0">
              <a:solidFill>
                <a:srgbClr val="00B0F0"/>
              </a:solidFill>
            </a:endParaRPr>
          </a:p>
          <a:p>
            <a:r>
              <a:rPr lang="zh-TW" altLang="en-US" dirty="0"/>
              <a:t>                </a:t>
            </a:r>
            <a:r>
              <a:rPr lang="zh-TW" altLang="en-US" dirty="0">
                <a:solidFill>
                  <a:srgbClr val="7030A0"/>
                </a:solidFill>
              </a:rPr>
              <a:t>對照資料表 </a:t>
            </a:r>
            <a:r>
              <a:rPr lang="en-US" altLang="zh-TW" dirty="0">
                <a:solidFill>
                  <a:srgbClr val="7030A0"/>
                </a:solidFill>
              </a:rPr>
              <a:t>record( </a:t>
            </a:r>
            <a:r>
              <a:rPr lang="zh-TW" altLang="en-US" dirty="0">
                <a:solidFill>
                  <a:srgbClr val="7030A0"/>
                </a:solidFill>
              </a:rPr>
              <a:t>簡寫</a:t>
            </a:r>
            <a:r>
              <a:rPr lang="en-US" altLang="zh-TW" dirty="0">
                <a:solidFill>
                  <a:srgbClr val="7030A0"/>
                </a:solidFill>
              </a:rPr>
              <a:t>R) </a:t>
            </a:r>
            <a:r>
              <a:rPr lang="zh-TW" altLang="en-US" dirty="0">
                <a:solidFill>
                  <a:srgbClr val="7030A0"/>
                </a:solidFill>
              </a:rPr>
              <a:t>與 </a:t>
            </a:r>
            <a:r>
              <a:rPr lang="en-US" altLang="zh-TW" dirty="0">
                <a:solidFill>
                  <a:srgbClr val="7030A0"/>
                </a:solidFill>
              </a:rPr>
              <a:t>student(</a:t>
            </a:r>
            <a:r>
              <a:rPr lang="zh-TW" altLang="en-US" dirty="0">
                <a:solidFill>
                  <a:srgbClr val="7030A0"/>
                </a:solidFill>
              </a:rPr>
              <a:t>簡寫</a:t>
            </a:r>
            <a:r>
              <a:rPr lang="en-US" altLang="zh-TW" dirty="0">
                <a:solidFill>
                  <a:srgbClr val="7030A0"/>
                </a:solidFill>
              </a:rPr>
              <a:t>S),  </a:t>
            </a:r>
            <a:r>
              <a:rPr lang="zh-TW" altLang="en-US" dirty="0">
                <a:solidFill>
                  <a:srgbClr val="7030A0"/>
                </a:solidFill>
              </a:rPr>
              <a:t>查詢每位學生的平均成績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zh-TW" altLang="en-US" dirty="0">
                <a:solidFill>
                  <a:srgbClr val="7030A0"/>
                </a:solidFill>
              </a:rPr>
              <a:t>               列出資料以</a:t>
            </a:r>
            <a:r>
              <a:rPr lang="en-US" altLang="zh-TW" dirty="0" err="1"/>
              <a:t>R.std_id</a:t>
            </a:r>
            <a:r>
              <a:rPr lang="en-US" altLang="zh-TW" dirty="0"/>
              <a:t>, </a:t>
            </a:r>
            <a:r>
              <a:rPr lang="en-US" altLang="zh-TW" dirty="0" err="1"/>
              <a:t>S.std_name</a:t>
            </a:r>
            <a:r>
              <a:rPr lang="zh-TW" altLang="en-US" dirty="0"/>
              <a:t> 分群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38200" y="3154083"/>
            <a:ext cx="85846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ex7.    select  </a:t>
            </a:r>
            <a:r>
              <a:rPr lang="en-US" altLang="zh-TW" dirty="0" err="1"/>
              <a:t>C.course_name</a:t>
            </a:r>
            <a:r>
              <a:rPr lang="en-US" altLang="zh-TW" dirty="0"/>
              <a:t>, </a:t>
            </a:r>
            <a:r>
              <a:rPr lang="en-US" altLang="zh-TW" dirty="0" err="1"/>
              <a:t>S.sex</a:t>
            </a:r>
            <a:r>
              <a:rPr lang="en-US" altLang="zh-TW" dirty="0"/>
              <a:t>, </a:t>
            </a:r>
            <a:r>
              <a:rPr lang="en-US" altLang="zh-TW" dirty="0" err="1"/>
              <a:t>avg</a:t>
            </a:r>
            <a:r>
              <a:rPr lang="en-US" altLang="zh-TW" dirty="0"/>
              <a:t>(</a:t>
            </a:r>
            <a:r>
              <a:rPr lang="en-US" altLang="zh-TW" dirty="0" err="1"/>
              <a:t>R.rcd</a:t>
            </a:r>
            <a:r>
              <a:rPr lang="en-US" altLang="zh-TW" dirty="0"/>
              <a:t>)  </a:t>
            </a:r>
          </a:p>
          <a:p>
            <a:r>
              <a:rPr lang="en-US" altLang="zh-TW" dirty="0"/>
              <a:t>           from record R, student S, course C</a:t>
            </a:r>
          </a:p>
          <a:p>
            <a:r>
              <a:rPr lang="en-US" altLang="zh-TW" dirty="0"/>
              <a:t>           where </a:t>
            </a:r>
            <a:r>
              <a:rPr lang="en-US" altLang="zh-TW" dirty="0" err="1"/>
              <a:t>R.std_id</a:t>
            </a:r>
            <a:r>
              <a:rPr lang="en-US" altLang="zh-TW" dirty="0"/>
              <a:t> = </a:t>
            </a:r>
            <a:r>
              <a:rPr lang="en-US" altLang="zh-TW" dirty="0" err="1"/>
              <a:t>S.std_Id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                 and </a:t>
            </a:r>
            <a:r>
              <a:rPr lang="en-US" altLang="zh-TW" dirty="0" err="1"/>
              <a:t>R.course_id</a:t>
            </a:r>
            <a:r>
              <a:rPr lang="en-US" altLang="zh-TW" dirty="0"/>
              <a:t> = </a:t>
            </a:r>
            <a:r>
              <a:rPr lang="en-US" altLang="zh-TW" dirty="0" err="1"/>
              <a:t>C.course_id</a:t>
            </a:r>
            <a:endParaRPr lang="en-US" altLang="zh-TW" dirty="0"/>
          </a:p>
          <a:p>
            <a:r>
              <a:rPr lang="en-US" altLang="zh-TW" dirty="0"/>
              <a:t>           </a:t>
            </a:r>
            <a:r>
              <a:rPr lang="en-US" altLang="zh-TW" dirty="0">
                <a:solidFill>
                  <a:srgbClr val="0070C0"/>
                </a:solidFill>
              </a:rPr>
              <a:t>Group  by</a:t>
            </a:r>
            <a:r>
              <a:rPr lang="en-US" altLang="zh-TW" dirty="0"/>
              <a:t> </a:t>
            </a:r>
            <a:r>
              <a:rPr lang="en-US" altLang="zh-TW" dirty="0" err="1"/>
              <a:t>C.course_name</a:t>
            </a:r>
            <a:r>
              <a:rPr lang="en-US" altLang="zh-TW" dirty="0"/>
              <a:t>, </a:t>
            </a:r>
            <a:r>
              <a:rPr lang="en-US" altLang="zh-TW" dirty="0" err="1"/>
              <a:t>S.sex</a:t>
            </a:r>
            <a:r>
              <a:rPr lang="en-US" altLang="zh-TW" dirty="0"/>
              <a:t>   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                </a:t>
            </a:r>
            <a:r>
              <a:rPr lang="en-US" altLang="zh-TW" dirty="0">
                <a:solidFill>
                  <a:srgbClr val="FF0000"/>
                </a:solidFill>
              </a:rPr>
              <a:t>having </a:t>
            </a:r>
            <a:r>
              <a:rPr lang="en-US" altLang="zh-TW" dirty="0" err="1"/>
              <a:t>avg</a:t>
            </a:r>
            <a:r>
              <a:rPr lang="en-US" altLang="zh-TW" dirty="0"/>
              <a:t>(</a:t>
            </a:r>
            <a:r>
              <a:rPr lang="en-US" altLang="zh-TW" dirty="0" err="1"/>
              <a:t>R.rcd</a:t>
            </a:r>
            <a:r>
              <a:rPr lang="en-US" altLang="zh-TW" dirty="0"/>
              <a:t>) &lt; 70</a:t>
            </a:r>
            <a:r>
              <a:rPr lang="zh-TW" altLang="en-US" dirty="0"/>
              <a:t>                          </a:t>
            </a:r>
            <a:r>
              <a:rPr lang="en-US" altLang="zh-TW" i="1" dirty="0">
                <a:solidFill>
                  <a:srgbClr val="FF0000"/>
                </a:solidFill>
              </a:rPr>
              <a:t>having </a:t>
            </a:r>
            <a:r>
              <a:rPr lang="zh-TW" altLang="en-US" i="1" dirty="0">
                <a:solidFill>
                  <a:srgbClr val="FF0000"/>
                </a:solidFill>
              </a:rPr>
              <a:t>是針對統計函數設條件</a:t>
            </a:r>
            <a:endParaRPr lang="en-US" altLang="zh-TW" i="1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7030A0"/>
                </a:solidFill>
              </a:rPr>
              <a:t>               查詢各科男女學生的平均成績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zh-TW" altLang="en-US" dirty="0">
                <a:solidFill>
                  <a:srgbClr val="7030A0"/>
                </a:solidFill>
              </a:rPr>
              <a:t>                列出資料以</a:t>
            </a:r>
            <a:r>
              <a:rPr lang="en-US" altLang="zh-TW" dirty="0" err="1"/>
              <a:t>C.course_name</a:t>
            </a:r>
            <a:r>
              <a:rPr lang="en-US" altLang="zh-TW" dirty="0"/>
              <a:t>, </a:t>
            </a:r>
            <a:r>
              <a:rPr lang="en-US" altLang="zh-TW" dirty="0" err="1"/>
              <a:t>S.sex</a:t>
            </a:r>
            <a:r>
              <a:rPr lang="zh-TW" altLang="en-US" dirty="0"/>
              <a:t> 分群</a:t>
            </a:r>
            <a:r>
              <a:rPr lang="en-US" altLang="zh-TW" dirty="0"/>
              <a:t>, </a:t>
            </a:r>
            <a:r>
              <a:rPr lang="zh-TW" altLang="en-US" dirty="0"/>
              <a:t>而且</a:t>
            </a:r>
            <a:r>
              <a:rPr lang="zh-TW" altLang="en-US" dirty="0">
                <a:solidFill>
                  <a:srgbClr val="FF0000"/>
                </a:solidFill>
              </a:rPr>
              <a:t>群平均成績小於</a:t>
            </a:r>
            <a:r>
              <a:rPr lang="en-US" altLang="zh-TW" dirty="0">
                <a:solidFill>
                  <a:srgbClr val="FF0000"/>
                </a:solidFill>
              </a:rPr>
              <a:t>70</a:t>
            </a:r>
            <a:r>
              <a:rPr lang="zh-TW" altLang="en-US" dirty="0">
                <a:solidFill>
                  <a:srgbClr val="FF0000"/>
                </a:solidFill>
              </a:rPr>
              <a:t>的才列出來 </a:t>
            </a:r>
          </a:p>
        </p:txBody>
      </p:sp>
    </p:spTree>
    <p:extLst>
      <p:ext uri="{BB962C8B-B14F-4D97-AF65-F5344CB8AC3E}">
        <p14:creationId xmlns:p14="http://schemas.microsoft.com/office/powerpoint/2010/main" val="405844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98"/>
          </a:xfrm>
        </p:spPr>
        <p:txBody>
          <a:bodyPr/>
          <a:lstStyle/>
          <a:p>
            <a:r>
              <a:rPr lang="zh-TW" altLang="en-US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 </a:t>
            </a:r>
            <a:r>
              <a:rPr lang="en-US" altLang="zh-TW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</a:t>
            </a:r>
            <a:r>
              <a:rPr lang="zh-TW" altLang="en-US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</a:t>
            </a:r>
            <a:endParaRPr lang="zh-TW" altLang="en-US" b="1" dirty="0">
              <a:solidFill>
                <a:srgbClr val="33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35297" y="556209"/>
            <a:ext cx="3453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zh-TW" altLang="en-US" b="1" dirty="0">
                <a:solidFill>
                  <a:srgbClr val="444444"/>
                </a:solidFill>
                <a:latin typeface="Source Sans Pro"/>
              </a:rPr>
              <a:t>利用</a:t>
            </a:r>
            <a:r>
              <a:rPr lang="en-US" altLang="zh-TW" b="1" dirty="0">
                <a:solidFill>
                  <a:srgbClr val="444444"/>
                </a:solidFill>
                <a:latin typeface="Source Sans Pro"/>
              </a:rPr>
              <a:t>python</a:t>
            </a:r>
            <a:r>
              <a:rPr lang="zh-TW" altLang="en-US" b="1" dirty="0">
                <a:solidFill>
                  <a:srgbClr val="444444"/>
                </a:solidFill>
                <a:latin typeface="Source Sans Pro"/>
              </a:rPr>
              <a:t>的</a:t>
            </a:r>
            <a:r>
              <a:rPr lang="en-US" altLang="zh-TW" b="1" dirty="0" err="1">
                <a:solidFill>
                  <a:srgbClr val="444444"/>
                </a:solidFill>
                <a:latin typeface="Source Sans Pro"/>
              </a:rPr>
              <a:t>pyodbc</a:t>
            </a:r>
            <a:r>
              <a:rPr lang="zh-TW" altLang="en-US" b="1" dirty="0">
                <a:solidFill>
                  <a:srgbClr val="444444"/>
                </a:solidFill>
                <a:latin typeface="Source Sans Pro"/>
              </a:rPr>
              <a:t>連線</a:t>
            </a:r>
            <a:r>
              <a:rPr lang="en-US" altLang="zh-TW" b="1" dirty="0">
                <a:solidFill>
                  <a:srgbClr val="444444"/>
                </a:solidFill>
                <a:latin typeface="Source Sans Pro"/>
              </a:rPr>
              <a:t>access</a:t>
            </a:r>
            <a:endParaRPr lang="en-US" altLang="zh-TW" b="1" i="0" dirty="0">
              <a:solidFill>
                <a:srgbClr val="444444"/>
              </a:solidFill>
              <a:effectLst/>
              <a:latin typeface="Source Sans Pro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67" y="1864024"/>
            <a:ext cx="7448550" cy="25146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37492" y="1494692"/>
            <a:ext cx="605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安裝</a:t>
            </a:r>
            <a:r>
              <a:rPr lang="en-US" altLang="zh-TW" dirty="0"/>
              <a:t>ODBC: </a:t>
            </a:r>
            <a:r>
              <a:rPr lang="zh-TW" altLang="en-US" dirty="0"/>
              <a:t>進入</a:t>
            </a:r>
            <a:r>
              <a:rPr lang="en-US" altLang="zh-TW" dirty="0"/>
              <a:t>Anaconda</a:t>
            </a:r>
            <a:r>
              <a:rPr lang="zh-TW" altLang="en-US" dirty="0"/>
              <a:t> </a:t>
            </a:r>
            <a:r>
              <a:rPr lang="en-US" altLang="zh-TW" dirty="0"/>
              <a:t>Prompt, </a:t>
            </a:r>
            <a:r>
              <a:rPr lang="zh-TW" altLang="en-US" dirty="0"/>
              <a:t>輸入 </a:t>
            </a:r>
            <a:r>
              <a:rPr lang="en-US" altLang="zh-TW" dirty="0">
                <a:solidFill>
                  <a:srgbClr val="3366FF"/>
                </a:solidFill>
              </a:rPr>
              <a:t>pip install </a:t>
            </a:r>
            <a:r>
              <a:rPr lang="en-US" altLang="zh-TW" dirty="0" err="1">
                <a:solidFill>
                  <a:srgbClr val="3366FF"/>
                </a:solidFill>
              </a:rPr>
              <a:t>pyodbc</a:t>
            </a:r>
            <a:r>
              <a:rPr lang="en-US" altLang="zh-TW" dirty="0"/>
              <a:t> 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7492" y="4651021"/>
            <a:ext cx="6077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666666"/>
                </a:solidFill>
                <a:latin typeface="inherit"/>
              </a:rPr>
              <a:t>2. </a:t>
            </a:r>
            <a:r>
              <a:rPr lang="zh-TW" altLang="en-US" b="1" dirty="0">
                <a:solidFill>
                  <a:srgbClr val="666666"/>
                </a:solidFill>
                <a:latin typeface="inherit"/>
              </a:rPr>
              <a:t>檢驗成功安裝與否</a:t>
            </a:r>
            <a:r>
              <a:rPr lang="en-US" altLang="zh-TW" b="1" dirty="0">
                <a:solidFill>
                  <a:srgbClr val="666666"/>
                </a:solidFill>
                <a:latin typeface="inherit"/>
              </a:rPr>
              <a:t>, ex. </a:t>
            </a:r>
            <a:r>
              <a:rPr lang="zh-TW" altLang="en-US" b="1" dirty="0">
                <a:solidFill>
                  <a:srgbClr val="666666"/>
                </a:solidFill>
                <a:latin typeface="inherit"/>
              </a:rPr>
              <a:t>在</a:t>
            </a:r>
            <a:r>
              <a:rPr lang="en-US" altLang="zh-TW" b="1" dirty="0" err="1">
                <a:solidFill>
                  <a:srgbClr val="666666"/>
                </a:solidFill>
                <a:latin typeface="inherit"/>
              </a:rPr>
              <a:t>Spyder</a:t>
            </a:r>
            <a:r>
              <a:rPr lang="zh-TW" altLang="en-US" b="1" dirty="0">
                <a:solidFill>
                  <a:srgbClr val="666666"/>
                </a:solidFill>
                <a:latin typeface="inherit"/>
              </a:rPr>
              <a:t>的 </a:t>
            </a:r>
            <a:r>
              <a:rPr lang="en-US" altLang="zh-TW" b="1" dirty="0" err="1">
                <a:solidFill>
                  <a:srgbClr val="666666"/>
                </a:solidFill>
                <a:latin typeface="inherit"/>
              </a:rPr>
              <a:t>Ipython</a:t>
            </a:r>
            <a:r>
              <a:rPr lang="en-US" altLang="zh-TW" b="1" dirty="0">
                <a:solidFill>
                  <a:srgbClr val="666666"/>
                </a:solidFill>
                <a:latin typeface="inherit"/>
              </a:rPr>
              <a:t> Console</a:t>
            </a:r>
            <a:r>
              <a:rPr lang="zh-TW" altLang="en-US" b="1" dirty="0">
                <a:solidFill>
                  <a:srgbClr val="666666"/>
                </a:solidFill>
                <a:latin typeface="inherit"/>
              </a:rPr>
              <a:t>測</a:t>
            </a:r>
            <a:r>
              <a:rPr lang="en-US" altLang="zh-TW" b="1" dirty="0">
                <a:solidFill>
                  <a:srgbClr val="666666"/>
                </a:solidFill>
                <a:latin typeface="inherit"/>
              </a:rPr>
              <a:t>: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392" y="5218784"/>
            <a:ext cx="7515225" cy="1019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直線圖說文字 1 (加上框線和強調線) 7"/>
          <p:cNvSpPr/>
          <p:nvPr/>
        </p:nvSpPr>
        <p:spPr>
          <a:xfrm>
            <a:off x="9337431" y="5767754"/>
            <a:ext cx="2751992" cy="852487"/>
          </a:xfrm>
          <a:prstGeom prst="accentBorderCallout1">
            <a:avLst>
              <a:gd name="adj1" fmla="val 18750"/>
              <a:gd name="adj2" fmla="val -8333"/>
              <a:gd name="adj3" fmla="val 19308"/>
              <a:gd name="adj4" fmla="val -128318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bg1"/>
                </a:solidFill>
              </a:rPr>
              <a:t>表示需要安裝</a:t>
            </a:r>
            <a:r>
              <a:rPr lang="en-US" altLang="zh-TW" dirty="0">
                <a:solidFill>
                  <a:schemeClr val="bg1"/>
                </a:solidFill>
              </a:rPr>
              <a:t>32</a:t>
            </a:r>
            <a:r>
              <a:rPr lang="zh-TW" altLang="en-US" dirty="0">
                <a:solidFill>
                  <a:schemeClr val="bg1"/>
                </a:solidFill>
              </a:rPr>
              <a:t>位版本的</a:t>
            </a:r>
            <a:r>
              <a:rPr lang="en-US" altLang="zh-TW" dirty="0">
                <a:solidFill>
                  <a:schemeClr val="bg1"/>
                </a:solidFill>
              </a:rPr>
              <a:t>Access Engine</a:t>
            </a:r>
            <a:r>
              <a:rPr lang="zh-TW" altLang="en-US" dirty="0">
                <a:solidFill>
                  <a:schemeClr val="bg1"/>
                </a:solidFill>
              </a:rPr>
              <a:t>驅動程式</a:t>
            </a:r>
          </a:p>
        </p:txBody>
      </p:sp>
      <p:sp>
        <p:nvSpPr>
          <p:cNvPr id="9" name="矩形 8"/>
          <p:cNvSpPr/>
          <p:nvPr/>
        </p:nvSpPr>
        <p:spPr>
          <a:xfrm>
            <a:off x="9337431" y="4651021"/>
            <a:ext cx="2751992" cy="9233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出現空列</a:t>
            </a:r>
            <a:r>
              <a:rPr lang="en-US" altLang="zh-TW" dirty="0">
                <a:solidFill>
                  <a:schemeClr val="bg1"/>
                </a:solidFill>
              </a:rPr>
              <a:t>, </a:t>
            </a:r>
            <a:r>
              <a:rPr lang="zh-TW" altLang="en-US" dirty="0">
                <a:solidFill>
                  <a:schemeClr val="bg1"/>
                </a:solidFill>
              </a:rPr>
              <a:t>表示需要安裝</a:t>
            </a:r>
            <a:r>
              <a:rPr lang="en-US" altLang="zh-TW" dirty="0">
                <a:solidFill>
                  <a:schemeClr val="bg1"/>
                </a:solidFill>
              </a:rPr>
              <a:t>64</a:t>
            </a:r>
            <a:r>
              <a:rPr lang="zh-TW" altLang="en-US" dirty="0">
                <a:solidFill>
                  <a:schemeClr val="bg1"/>
                </a:solidFill>
              </a:rPr>
              <a:t>位元的</a:t>
            </a:r>
            <a:r>
              <a:rPr lang="en-US" altLang="zh-TW" dirty="0">
                <a:solidFill>
                  <a:schemeClr val="bg1"/>
                </a:solidFill>
              </a:rPr>
              <a:t>Access Engine</a:t>
            </a:r>
            <a:r>
              <a:rPr lang="zh-TW" altLang="en-US" dirty="0">
                <a:solidFill>
                  <a:schemeClr val="bg1"/>
                </a:solidFill>
              </a:rPr>
              <a:t>驅動程式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9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5137" y="584943"/>
            <a:ext cx="10281139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2200"/>
              </a:lnSpc>
            </a:pPr>
            <a:r>
              <a:rPr lang="en-US" altLang="zh-TW" b="1" dirty="0">
                <a:solidFill>
                  <a:srgbClr val="666666"/>
                </a:solidFill>
                <a:latin typeface="inherit"/>
              </a:rPr>
              <a:t>3</a:t>
            </a:r>
            <a:r>
              <a:rPr lang="zh-TW" altLang="en-US" b="1" dirty="0">
                <a:solidFill>
                  <a:srgbClr val="666666"/>
                </a:solidFill>
                <a:latin typeface="inherit"/>
              </a:rPr>
              <a:t>、</a:t>
            </a:r>
            <a:endParaRPr lang="en-US" altLang="zh-TW" b="1" dirty="0">
              <a:solidFill>
                <a:srgbClr val="666666"/>
              </a:solidFill>
              <a:latin typeface="inherit"/>
            </a:endParaRPr>
          </a:p>
          <a:p>
            <a:pPr marL="342900" indent="-342900" fontAlgn="base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TW" altLang="en-US" b="1" dirty="0">
                <a:solidFill>
                  <a:srgbClr val="666666"/>
                </a:solidFill>
                <a:latin typeface="inherit"/>
              </a:rPr>
              <a:t>安裝</a:t>
            </a:r>
            <a:r>
              <a:rPr lang="en-US" altLang="zh-TW" b="1" dirty="0">
                <a:solidFill>
                  <a:srgbClr val="666666"/>
                </a:solidFill>
                <a:latin typeface="inherit"/>
              </a:rPr>
              <a:t>ODBC </a:t>
            </a:r>
            <a:r>
              <a:rPr lang="zh-TW" altLang="en-US" b="1" dirty="0">
                <a:solidFill>
                  <a:srgbClr val="666666"/>
                </a:solidFill>
                <a:latin typeface="inherit"/>
              </a:rPr>
              <a:t>驅動器：</a:t>
            </a:r>
            <a:r>
              <a:rPr lang="zh-TW" altLang="en-US" dirty="0">
                <a:solidFill>
                  <a:srgbClr val="666666"/>
                </a:solidFill>
                <a:latin typeface="Source Sans Pro"/>
              </a:rPr>
              <a:t>下載地址 </a:t>
            </a:r>
            <a:r>
              <a:rPr lang="en-US" altLang="zh-TW" dirty="0">
                <a:hlinkClick r:id="rId2"/>
              </a:rPr>
              <a:t>https://www.microsoft.com/zh-TW/download/details.aspx?id=13255</a:t>
            </a:r>
            <a:endParaRPr lang="en-US" altLang="zh-TW" b="0" i="0" dirty="0">
              <a:solidFill>
                <a:srgbClr val="666666"/>
              </a:solidFill>
              <a:effectLst/>
              <a:latin typeface="Source Sans Pro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085" y="1409242"/>
            <a:ext cx="7315199" cy="53108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直線圖說文字 1 (加上強調線) 4"/>
          <p:cNvSpPr/>
          <p:nvPr/>
        </p:nvSpPr>
        <p:spPr>
          <a:xfrm>
            <a:off x="4062045" y="3059722"/>
            <a:ext cx="888024" cy="378070"/>
          </a:xfrm>
          <a:prstGeom prst="accentCallout1">
            <a:avLst>
              <a:gd name="adj1" fmla="val 18750"/>
              <a:gd name="adj2" fmla="val -8333"/>
              <a:gd name="adj3" fmla="val 152742"/>
              <a:gd name="adj4" fmla="val -39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32 bit</a:t>
            </a:r>
            <a:endParaRPr lang="zh-TW" altLang="en-US" dirty="0"/>
          </a:p>
        </p:txBody>
      </p:sp>
      <p:sp>
        <p:nvSpPr>
          <p:cNvPr id="6" name="直線圖說文字 1 (加上強調線) 5"/>
          <p:cNvSpPr/>
          <p:nvPr/>
        </p:nvSpPr>
        <p:spPr>
          <a:xfrm>
            <a:off x="4126522" y="4381499"/>
            <a:ext cx="888024" cy="378070"/>
          </a:xfrm>
          <a:prstGeom prst="accentCallout1">
            <a:avLst>
              <a:gd name="adj1" fmla="val 18750"/>
              <a:gd name="adj2" fmla="val -8333"/>
              <a:gd name="adj3" fmla="val -54234"/>
              <a:gd name="adj4" fmla="val -19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64 bit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3415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043353" y="1047449"/>
            <a:ext cx="10298723" cy="23493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ts val="2200"/>
              </a:lnSpc>
            </a:pPr>
            <a:r>
              <a:rPr lang="zh-TW" altLang="en-US" dirty="0">
                <a:solidFill>
                  <a:srgbClr val="666666"/>
                </a:solidFill>
                <a:latin typeface="Source Sans Pro"/>
              </a:rPr>
              <a:t>備註</a:t>
            </a:r>
            <a:r>
              <a:rPr lang="en-US" altLang="zh-TW" dirty="0">
                <a:solidFill>
                  <a:srgbClr val="666666"/>
                </a:solidFill>
                <a:latin typeface="Source Sans Pro"/>
              </a:rPr>
              <a:t>:</a:t>
            </a:r>
          </a:p>
          <a:p>
            <a:pPr fontAlgn="base">
              <a:lnSpc>
                <a:spcPts val="2200"/>
              </a:lnSpc>
            </a:pPr>
            <a:r>
              <a:rPr lang="en-US" altLang="zh-TW" dirty="0">
                <a:solidFill>
                  <a:srgbClr val="666666"/>
                </a:solidFill>
                <a:latin typeface="Source Sans Pro"/>
              </a:rPr>
              <a:t>64</a:t>
            </a:r>
            <a:r>
              <a:rPr lang="zh-TW" altLang="en-US" dirty="0">
                <a:solidFill>
                  <a:srgbClr val="666666"/>
                </a:solidFill>
                <a:latin typeface="Source Sans Pro"/>
              </a:rPr>
              <a:t>位</a:t>
            </a:r>
            <a:r>
              <a:rPr lang="en-US" altLang="zh-TW" dirty="0">
                <a:solidFill>
                  <a:srgbClr val="666666"/>
                </a:solidFill>
                <a:latin typeface="Source Sans Pro"/>
              </a:rPr>
              <a:t>ODBC</a:t>
            </a:r>
            <a:r>
              <a:rPr lang="zh-TW" altLang="en-US" dirty="0">
                <a:solidFill>
                  <a:srgbClr val="666666"/>
                </a:solidFill>
                <a:latin typeface="Source Sans Pro"/>
              </a:rPr>
              <a:t>驅動器直接安裝會報錯，所以我們需要修改一下檔案</a:t>
            </a:r>
            <a:r>
              <a:rPr lang="en-US" altLang="zh-TW" dirty="0">
                <a:solidFill>
                  <a:srgbClr val="666666"/>
                </a:solidFill>
                <a:latin typeface="Source Sans Pro"/>
              </a:rPr>
              <a:t>AccessDatabaseEngine_X64.exe</a:t>
            </a:r>
            <a:r>
              <a:rPr lang="zh-TW" altLang="en-US" dirty="0">
                <a:solidFill>
                  <a:srgbClr val="666666"/>
                </a:solidFill>
                <a:latin typeface="Source Sans Pro"/>
              </a:rPr>
              <a:t>，先對其進行解壓，然後開啟</a:t>
            </a:r>
            <a:r>
              <a:rPr lang="en-US" altLang="zh-TW" dirty="0">
                <a:solidFill>
                  <a:srgbClr val="666666"/>
                </a:solidFill>
                <a:latin typeface="Source Sans Pro"/>
              </a:rPr>
              <a:t>AccessDatabaseEngine_X64</a:t>
            </a:r>
            <a:r>
              <a:rPr lang="zh-TW" altLang="en-US" dirty="0">
                <a:solidFill>
                  <a:srgbClr val="666666"/>
                </a:solidFill>
                <a:latin typeface="Source Sans Pro"/>
              </a:rPr>
              <a:t>資料夾，有一個</a:t>
            </a:r>
            <a:r>
              <a:rPr lang="en-US" altLang="zh-TW" dirty="0">
                <a:solidFill>
                  <a:srgbClr val="666666"/>
                </a:solidFill>
                <a:latin typeface="Source Sans Pro"/>
              </a:rPr>
              <a:t>AceRedist.msi</a:t>
            </a:r>
            <a:r>
              <a:rPr lang="zh-TW" altLang="en-US" dirty="0">
                <a:solidFill>
                  <a:srgbClr val="666666"/>
                </a:solidFill>
                <a:latin typeface="Source Sans Pro"/>
              </a:rPr>
              <a:t>檔案。</a:t>
            </a:r>
          </a:p>
          <a:p>
            <a:pPr fontAlgn="base">
              <a:lnSpc>
                <a:spcPts val="2200"/>
              </a:lnSpc>
            </a:pPr>
            <a:r>
              <a:rPr lang="zh-TW" altLang="en-US" dirty="0">
                <a:solidFill>
                  <a:srgbClr val="666666"/>
                </a:solidFill>
                <a:latin typeface="Source Sans Pro"/>
              </a:rPr>
              <a:t>用</a:t>
            </a:r>
            <a:r>
              <a:rPr lang="en-US" altLang="zh-TW" dirty="0">
                <a:solidFill>
                  <a:srgbClr val="00B0F0"/>
                </a:solidFill>
                <a:latin typeface="Source Sans Pro"/>
              </a:rPr>
              <a:t>Orca</a:t>
            </a:r>
            <a:r>
              <a:rPr lang="zh-TW" altLang="en-US" dirty="0">
                <a:solidFill>
                  <a:srgbClr val="00B0F0"/>
                </a:solidFill>
                <a:latin typeface="Source Sans Pro"/>
              </a:rPr>
              <a:t>軟體</a:t>
            </a:r>
            <a:r>
              <a:rPr lang="zh-TW" altLang="en-US" dirty="0">
                <a:solidFill>
                  <a:srgbClr val="666666"/>
                </a:solidFill>
                <a:latin typeface="Source Sans Pro"/>
              </a:rPr>
              <a:t>將</a:t>
            </a:r>
            <a:r>
              <a:rPr lang="en-US" altLang="zh-TW" dirty="0">
                <a:solidFill>
                  <a:srgbClr val="666666"/>
                </a:solidFill>
                <a:latin typeface="Source Sans Pro"/>
              </a:rPr>
              <a:t>AceRedist.msi</a:t>
            </a:r>
            <a:r>
              <a:rPr lang="zh-TW" altLang="en-US" dirty="0">
                <a:solidFill>
                  <a:srgbClr val="666666"/>
                </a:solidFill>
                <a:latin typeface="Source Sans Pro"/>
              </a:rPr>
              <a:t>開啟，找到找到</a:t>
            </a:r>
            <a:r>
              <a:rPr lang="en-US" altLang="zh-TW" dirty="0" err="1">
                <a:solidFill>
                  <a:srgbClr val="666666"/>
                </a:solidFill>
                <a:latin typeface="Source Sans Pro"/>
              </a:rPr>
              <a:t>LaunchCondition</a:t>
            </a:r>
            <a:r>
              <a:rPr lang="zh-TW" altLang="en-US" dirty="0">
                <a:solidFill>
                  <a:srgbClr val="666666"/>
                </a:solidFill>
                <a:latin typeface="Source Sans Pro"/>
              </a:rPr>
              <a:t>裡面的</a:t>
            </a:r>
            <a:r>
              <a:rPr lang="en-US" altLang="zh-TW" dirty="0">
                <a:solidFill>
                  <a:srgbClr val="666666"/>
                </a:solidFill>
                <a:latin typeface="Source Sans Pro"/>
              </a:rPr>
              <a:t>BLOCKINSTALLATION</a:t>
            </a:r>
            <a:r>
              <a:rPr lang="zh-TW" altLang="en-US" dirty="0">
                <a:solidFill>
                  <a:srgbClr val="666666"/>
                </a:solidFill>
                <a:latin typeface="Source Sans Pro"/>
              </a:rPr>
              <a:t>，刪除那一行資料並進行儲存。</a:t>
            </a:r>
          </a:p>
          <a:p>
            <a:pPr fontAlgn="base">
              <a:lnSpc>
                <a:spcPts val="2200"/>
              </a:lnSpc>
            </a:pPr>
            <a:r>
              <a:rPr lang="zh-TW" altLang="en-US" dirty="0">
                <a:solidFill>
                  <a:srgbClr val="666666"/>
                </a:solidFill>
                <a:latin typeface="Source Sans Pro"/>
              </a:rPr>
              <a:t>然後再執行</a:t>
            </a:r>
            <a:r>
              <a:rPr lang="en-US" altLang="zh-TW" dirty="0">
                <a:solidFill>
                  <a:srgbClr val="666666"/>
                </a:solidFill>
                <a:latin typeface="Source Sans Pro"/>
              </a:rPr>
              <a:t>AceRedist.msi</a:t>
            </a:r>
            <a:r>
              <a:rPr lang="zh-TW" altLang="en-US" dirty="0">
                <a:solidFill>
                  <a:srgbClr val="666666"/>
                </a:solidFill>
                <a:latin typeface="Source Sans Pro"/>
              </a:rPr>
              <a:t>，就可以把</a:t>
            </a:r>
            <a:r>
              <a:rPr lang="en-US" altLang="zh-TW" dirty="0">
                <a:solidFill>
                  <a:srgbClr val="666666"/>
                </a:solidFill>
                <a:latin typeface="Source Sans Pro"/>
              </a:rPr>
              <a:t>64</a:t>
            </a:r>
            <a:r>
              <a:rPr lang="zh-TW" altLang="en-US" dirty="0">
                <a:solidFill>
                  <a:srgbClr val="666666"/>
                </a:solidFill>
                <a:latin typeface="Source Sans Pro"/>
              </a:rPr>
              <a:t>位的</a:t>
            </a:r>
            <a:r>
              <a:rPr lang="en-US" altLang="zh-TW" dirty="0">
                <a:solidFill>
                  <a:srgbClr val="666666"/>
                </a:solidFill>
                <a:latin typeface="Source Sans Pro"/>
              </a:rPr>
              <a:t>ODBC </a:t>
            </a:r>
            <a:r>
              <a:rPr lang="zh-TW" altLang="en-US" dirty="0">
                <a:solidFill>
                  <a:srgbClr val="666666"/>
                </a:solidFill>
                <a:latin typeface="Source Sans Pro"/>
              </a:rPr>
              <a:t>驅動器安裝成功。</a:t>
            </a:r>
            <a:endParaRPr lang="en-US" altLang="zh-TW" dirty="0">
              <a:solidFill>
                <a:srgbClr val="666666"/>
              </a:solidFill>
              <a:latin typeface="Source Sans Pro"/>
            </a:endParaRPr>
          </a:p>
          <a:p>
            <a:pPr fontAlgn="base">
              <a:lnSpc>
                <a:spcPts val="2200"/>
              </a:lnSpc>
            </a:pPr>
            <a:r>
              <a:rPr lang="en-US" altLang="zh-TW" dirty="0">
                <a:solidFill>
                  <a:srgbClr val="666666"/>
                </a:solidFill>
                <a:latin typeface="Source Sans Pro"/>
              </a:rPr>
              <a:t>(Orca</a:t>
            </a:r>
            <a:r>
              <a:rPr lang="zh-TW" altLang="en-US" dirty="0">
                <a:solidFill>
                  <a:srgbClr val="666666"/>
                </a:solidFill>
                <a:latin typeface="Source Sans Pro"/>
              </a:rPr>
              <a:t>軟體下載</a:t>
            </a:r>
            <a:r>
              <a:rPr lang="en-US" altLang="zh-TW" dirty="0"/>
              <a:t> </a:t>
            </a:r>
            <a:r>
              <a:rPr lang="en-US" altLang="zh-TW" u="sng" dirty="0">
                <a:hlinkClick r:id="rId2"/>
              </a:rPr>
              <a:t>http://www.technipages.com/downloads/OrcaMSI.zip</a:t>
            </a:r>
            <a:r>
              <a:rPr lang="en-US" altLang="zh-TW" u="sng" dirty="0"/>
              <a:t>)</a:t>
            </a:r>
            <a:endParaRPr lang="zh-TW" altLang="en-US" dirty="0">
              <a:solidFill>
                <a:srgbClr val="666666"/>
              </a:solidFill>
              <a:latin typeface="Source Sans Pro"/>
            </a:endParaRPr>
          </a:p>
          <a:p>
            <a:pPr fontAlgn="base">
              <a:lnSpc>
                <a:spcPts val="2200"/>
              </a:lnSpc>
            </a:pPr>
            <a:r>
              <a:rPr lang="zh-TW" altLang="en-US" dirty="0">
                <a:solidFill>
                  <a:srgbClr val="666666"/>
                </a:solidFill>
                <a:latin typeface="Source Sans Pro"/>
              </a:rPr>
              <a:t> </a:t>
            </a:r>
            <a:endParaRPr lang="zh-TW" altLang="en-US" b="0" i="0" dirty="0">
              <a:solidFill>
                <a:srgbClr val="666666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2602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401" y="1415195"/>
            <a:ext cx="8372475" cy="5153025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895357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22" y="1926614"/>
            <a:ext cx="7181850" cy="3057525"/>
          </a:xfrm>
          <a:prstGeom prst="rect">
            <a:avLst/>
          </a:prstGeom>
        </p:spPr>
      </p:pic>
      <p:sp>
        <p:nvSpPr>
          <p:cNvPr id="5" name="直線圖說文字 1 (加上框線和強調線) 4"/>
          <p:cNvSpPr/>
          <p:nvPr/>
        </p:nvSpPr>
        <p:spPr>
          <a:xfrm flipH="1">
            <a:off x="281354" y="3314700"/>
            <a:ext cx="1046286" cy="677008"/>
          </a:xfrm>
          <a:prstGeom prst="accentBorderCallout1">
            <a:avLst>
              <a:gd name="adj1" fmla="val 18750"/>
              <a:gd name="adj2" fmla="val -8333"/>
              <a:gd name="adj3" fmla="val 18993"/>
              <a:gd name="adj4" fmla="val -808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txtResult</a:t>
            </a:r>
            <a:endParaRPr lang="zh-TW" altLang="en-US" dirty="0"/>
          </a:p>
        </p:txBody>
      </p:sp>
      <p:sp>
        <p:nvSpPr>
          <p:cNvPr id="6" name="直線圖說文字 1 (加上框線和強調線) 5"/>
          <p:cNvSpPr/>
          <p:nvPr/>
        </p:nvSpPr>
        <p:spPr>
          <a:xfrm flipH="1">
            <a:off x="930075" y="1232452"/>
            <a:ext cx="1370710" cy="516326"/>
          </a:xfrm>
          <a:prstGeom prst="accentBorderCallout1">
            <a:avLst>
              <a:gd name="adj1" fmla="val 18750"/>
              <a:gd name="adj2" fmla="val -8333"/>
              <a:gd name="adj3" fmla="val 204430"/>
              <a:gd name="adj4" fmla="val -237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btnSelect</a:t>
            </a:r>
            <a:endParaRPr lang="zh-TW" altLang="en-US" dirty="0"/>
          </a:p>
        </p:txBody>
      </p:sp>
      <p:sp>
        <p:nvSpPr>
          <p:cNvPr id="7" name="直線圖說文字 1 (加上框線和強調線) 6"/>
          <p:cNvSpPr/>
          <p:nvPr/>
        </p:nvSpPr>
        <p:spPr>
          <a:xfrm flipH="1">
            <a:off x="3736222" y="1232452"/>
            <a:ext cx="1370710" cy="516326"/>
          </a:xfrm>
          <a:prstGeom prst="accentBorderCallout1">
            <a:avLst>
              <a:gd name="adj1" fmla="val 18750"/>
              <a:gd name="adj2" fmla="val -8333"/>
              <a:gd name="adj3" fmla="val 204430"/>
              <a:gd name="adj4" fmla="val -237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btnDelete</a:t>
            </a:r>
            <a:endParaRPr lang="zh-TW" altLang="en-US" dirty="0"/>
          </a:p>
        </p:txBody>
      </p:sp>
      <p:sp>
        <p:nvSpPr>
          <p:cNvPr id="8" name="直線圖說文字 1 (加上框線和強調線) 7"/>
          <p:cNvSpPr/>
          <p:nvPr/>
        </p:nvSpPr>
        <p:spPr>
          <a:xfrm flipH="1">
            <a:off x="6015596" y="1232452"/>
            <a:ext cx="1370710" cy="516326"/>
          </a:xfrm>
          <a:prstGeom prst="accentBorderCallout1">
            <a:avLst>
              <a:gd name="adj1" fmla="val 18750"/>
              <a:gd name="adj2" fmla="val -8333"/>
              <a:gd name="adj3" fmla="val 204430"/>
              <a:gd name="adj4" fmla="val -237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btnUpdate</a:t>
            </a:r>
            <a:endParaRPr lang="zh-TW" altLang="en-US" dirty="0"/>
          </a:p>
        </p:txBody>
      </p:sp>
      <p:sp>
        <p:nvSpPr>
          <p:cNvPr id="9" name="直線圖說文字 1 (加上框線和強調線) 8"/>
          <p:cNvSpPr/>
          <p:nvPr/>
        </p:nvSpPr>
        <p:spPr>
          <a:xfrm flipH="1">
            <a:off x="1788153" y="538290"/>
            <a:ext cx="1370710" cy="516326"/>
          </a:xfrm>
          <a:prstGeom prst="accentBorderCallout1">
            <a:avLst>
              <a:gd name="adj1" fmla="val 18750"/>
              <a:gd name="adj2" fmla="val -8333"/>
              <a:gd name="adj3" fmla="val 418102"/>
              <a:gd name="adj4" fmla="val -1942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etyStd_Id</a:t>
            </a:r>
            <a:endParaRPr lang="zh-TW" altLang="en-US" dirty="0"/>
          </a:p>
        </p:txBody>
      </p:sp>
      <p:sp>
        <p:nvSpPr>
          <p:cNvPr id="10" name="直線圖說文字 1 (加上框線和強調線) 9"/>
          <p:cNvSpPr/>
          <p:nvPr/>
        </p:nvSpPr>
        <p:spPr>
          <a:xfrm flipH="1">
            <a:off x="7295137" y="538290"/>
            <a:ext cx="1456338" cy="516326"/>
          </a:xfrm>
          <a:prstGeom prst="accentBorderCallout1">
            <a:avLst>
              <a:gd name="adj1" fmla="val 18750"/>
              <a:gd name="adj2" fmla="val -8333"/>
              <a:gd name="adj3" fmla="val 437352"/>
              <a:gd name="adj4" fmla="val 582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etyStd_Name</a:t>
            </a:r>
            <a:endParaRPr lang="zh-TW" altLang="en-US" dirty="0"/>
          </a:p>
        </p:txBody>
      </p:sp>
      <p:sp>
        <p:nvSpPr>
          <p:cNvPr id="11" name="直線圖說文字 1 (加上框線和強調線) 10"/>
          <p:cNvSpPr/>
          <p:nvPr/>
        </p:nvSpPr>
        <p:spPr>
          <a:xfrm flipH="1">
            <a:off x="4244009" y="529928"/>
            <a:ext cx="1456338" cy="516326"/>
          </a:xfrm>
          <a:prstGeom prst="accentBorderCallout1">
            <a:avLst>
              <a:gd name="adj1" fmla="val 18750"/>
              <a:gd name="adj2" fmla="val -8333"/>
              <a:gd name="adj3" fmla="val 425802"/>
              <a:gd name="adj4" fmla="val -1738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etyDep_Id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75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1366" y="0"/>
            <a:ext cx="10515600" cy="1325563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SQLite Browser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9399"/>
            <a:ext cx="10515600" cy="4351338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https://sqlitebrowser.org/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dirty="0"/>
              <a:t>download</a:t>
            </a:r>
          </a:p>
          <a:p>
            <a:r>
              <a:rPr lang="zh-TW" altLang="en-US" dirty="0"/>
              <a:t>資料庫命名</a:t>
            </a:r>
            <a:r>
              <a:rPr lang="en-US" altLang="zh-TW" dirty="0"/>
              <a:t>:</a:t>
            </a:r>
            <a:r>
              <a:rPr lang="zh-TW" altLang="en-US" dirty="0"/>
              <a:t>   *</a:t>
            </a:r>
            <a:r>
              <a:rPr lang="en-US" altLang="zh-TW" dirty="0"/>
              <a:t>.</a:t>
            </a:r>
            <a:r>
              <a:rPr lang="en-US" altLang="zh-TW" dirty="0" err="1"/>
              <a:t>db</a:t>
            </a:r>
            <a:endParaRPr lang="en-US" altLang="zh-TW" dirty="0"/>
          </a:p>
          <a:p>
            <a:r>
              <a:rPr lang="en-US" altLang="zh-TW" dirty="0"/>
              <a:t>SQLite </a:t>
            </a:r>
            <a:r>
              <a:rPr lang="zh-TW" altLang="en-US" dirty="0"/>
              <a:t>資料庫只是一個檔案</a:t>
            </a:r>
            <a:r>
              <a:rPr lang="en-US" altLang="zh-TW" dirty="0"/>
              <a:t>, </a:t>
            </a:r>
            <a:r>
              <a:rPr lang="zh-TW" altLang="en-US" dirty="0"/>
              <a:t>沒有</a:t>
            </a:r>
            <a:r>
              <a:rPr lang="en-US" altLang="zh-TW" dirty="0"/>
              <a:t>DCL(Data </a:t>
            </a:r>
            <a:r>
              <a:rPr lang="en-US" altLang="zh-TW" dirty="0" err="1"/>
              <a:t>Comand</a:t>
            </a:r>
            <a:r>
              <a:rPr lang="en-US" altLang="zh-TW" dirty="0"/>
              <a:t> Language)</a:t>
            </a:r>
          </a:p>
          <a:p>
            <a:r>
              <a:rPr lang="zh-TW" altLang="en-US" dirty="0"/>
              <a:t>教學網頁參考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https://medium.com/fishtung/</a:t>
            </a:r>
            <a:r>
              <a:rPr lang="zh-TW" altLang="en-US" dirty="0">
                <a:hlinkClick r:id="rId3"/>
              </a:rPr>
              <a:t>透過</a:t>
            </a:r>
            <a:r>
              <a:rPr lang="en-US" altLang="zh-TW" dirty="0">
                <a:hlinkClick r:id="rId3"/>
              </a:rPr>
              <a:t>-python-</a:t>
            </a:r>
            <a:r>
              <a:rPr lang="zh-TW" altLang="en-US" dirty="0">
                <a:hlinkClick r:id="rId3"/>
              </a:rPr>
              <a:t>將資料存入</a:t>
            </a:r>
            <a:r>
              <a:rPr lang="en-US" altLang="zh-TW" dirty="0">
                <a:hlinkClick r:id="rId3"/>
              </a:rPr>
              <a:t>-</a:t>
            </a:r>
            <a:r>
              <a:rPr lang="en-US" altLang="zh-TW" dirty="0" err="1">
                <a:hlinkClick r:id="rId3"/>
              </a:rPr>
              <a:t>sqlite</a:t>
            </a:r>
            <a:r>
              <a:rPr lang="en-US" altLang="zh-TW" dirty="0">
                <a:hlinkClick r:id="rId3"/>
              </a:rPr>
              <a:t>-</a:t>
            </a:r>
            <a:r>
              <a:rPr lang="zh-TW" altLang="en-US" dirty="0">
                <a:hlinkClick r:id="rId3"/>
              </a:rPr>
              <a:t>教學</a:t>
            </a:r>
            <a:r>
              <a:rPr lang="en-US" altLang="zh-TW" dirty="0">
                <a:hlinkClick r:id="rId3"/>
              </a:rPr>
              <a:t>-3e6b6da93f12</a:t>
            </a:r>
            <a:endParaRPr lang="zh-TW" altLang="en-US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19702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TW" altLang="en-US" dirty="0"/>
              <a:t>連結資料庫</a:t>
            </a:r>
          </a:p>
        </p:txBody>
      </p:sp>
      <p:sp>
        <p:nvSpPr>
          <p:cNvPr id="3" name="矩形 2"/>
          <p:cNvSpPr/>
          <p:nvPr/>
        </p:nvSpPr>
        <p:spPr>
          <a:xfrm>
            <a:off x="838008" y="1024725"/>
            <a:ext cx="1108123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connDB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    global </a:t>
            </a:r>
            <a:r>
              <a:rPr lang="en-US" altLang="zh-TW" dirty="0" err="1"/>
              <a:t>myConn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myConn</a:t>
            </a:r>
            <a:r>
              <a:rPr lang="en-US" altLang="zh-TW" dirty="0"/>
              <a:t> = </a:t>
            </a:r>
            <a:r>
              <a:rPr lang="en-US" altLang="zh-TW" dirty="0" err="1"/>
              <a:t>pyodbc.connect</a:t>
            </a:r>
            <a:r>
              <a:rPr lang="en-US" altLang="zh-TW" dirty="0"/>
              <a:t>(</a:t>
            </a:r>
            <a:r>
              <a:rPr lang="en-US" altLang="zh-TW" dirty="0" err="1"/>
              <a:t>r'DRIVER</a:t>
            </a:r>
            <a:r>
              <a:rPr lang="en-US" altLang="zh-TW" dirty="0"/>
              <a:t>={Microsoft Access Driver (*.</a:t>
            </a:r>
            <a:r>
              <a:rPr lang="en-US" altLang="zh-TW" dirty="0" err="1"/>
              <a:t>mdb</a:t>
            </a:r>
            <a:r>
              <a:rPr lang="en-US" altLang="zh-TW" dirty="0"/>
              <a:t>, *.</a:t>
            </a:r>
            <a:r>
              <a:rPr lang="en-US" altLang="zh-TW" dirty="0" err="1"/>
              <a:t>accdb</a:t>
            </a:r>
            <a:r>
              <a:rPr lang="en-US" altLang="zh-TW" dirty="0"/>
              <a:t>)};DBQ=./Student.accdb')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92701" y="1996826"/>
            <a:ext cx="10515600" cy="87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取得資料 </a:t>
            </a:r>
            <a:r>
              <a:rPr lang="en-US" altLang="zh-TW" dirty="0"/>
              <a:t>Select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009" y="2835255"/>
            <a:ext cx="11081239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    </a:t>
            </a:r>
            <a:r>
              <a:rPr lang="en-US" altLang="zh-TW" dirty="0"/>
              <a:t>global </a:t>
            </a:r>
            <a:r>
              <a:rPr lang="en-US" altLang="zh-TW" dirty="0" err="1"/>
              <a:t>myConn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zh-TW" altLang="en-US" dirty="0"/>
              <a:t>my</a:t>
            </a:r>
            <a:r>
              <a:rPr lang="en-US" altLang="zh-TW" dirty="0"/>
              <a:t>Command</a:t>
            </a:r>
            <a:r>
              <a:rPr lang="zh-TW" altLang="en-US" dirty="0"/>
              <a:t> = myConn.cursor()</a:t>
            </a:r>
          </a:p>
          <a:p>
            <a:r>
              <a:rPr lang="zh-TW" altLang="en-US" dirty="0"/>
              <a:t>    result = my</a:t>
            </a:r>
            <a:r>
              <a:rPr lang="en-US" altLang="zh-TW" dirty="0"/>
              <a:t>Command</a:t>
            </a:r>
            <a:r>
              <a:rPr lang="zh-TW" altLang="en-US" dirty="0"/>
              <a:t> .execute('select std_id, std_name, dep_id from student')</a:t>
            </a:r>
          </a:p>
          <a:p>
            <a:r>
              <a:rPr lang="zh-TW" altLang="en-US" dirty="0"/>
              <a:t>    for datarow  in result:    </a:t>
            </a:r>
            <a:r>
              <a:rPr lang="en-US" altLang="zh-TW" dirty="0">
                <a:solidFill>
                  <a:srgbClr val="3366FF"/>
                </a:solidFill>
              </a:rPr>
              <a:t>#result </a:t>
            </a:r>
            <a:r>
              <a:rPr lang="zh-TW" altLang="en-US" dirty="0">
                <a:solidFill>
                  <a:srgbClr val="3366FF"/>
                </a:solidFill>
              </a:rPr>
              <a:t>是</a:t>
            </a:r>
            <a:r>
              <a:rPr lang="en-US" altLang="zh-TW" dirty="0">
                <a:solidFill>
                  <a:srgbClr val="3366FF"/>
                </a:solidFill>
              </a:rPr>
              <a:t>tuple, </a:t>
            </a:r>
            <a:r>
              <a:rPr lang="en-US" altLang="zh-TW" dirty="0" err="1">
                <a:solidFill>
                  <a:srgbClr val="3366FF"/>
                </a:solidFill>
              </a:rPr>
              <a:t>txtResult</a:t>
            </a:r>
            <a:r>
              <a:rPr lang="zh-TW" altLang="en-US" dirty="0">
                <a:solidFill>
                  <a:srgbClr val="3366FF"/>
                </a:solidFill>
              </a:rPr>
              <a:t>是</a:t>
            </a:r>
            <a:r>
              <a:rPr lang="en-US" altLang="zh-TW" dirty="0">
                <a:solidFill>
                  <a:srgbClr val="3366FF"/>
                </a:solidFill>
              </a:rPr>
              <a:t>Text</a:t>
            </a:r>
            <a:endParaRPr lang="zh-TW" altLang="en-US" dirty="0">
              <a:solidFill>
                <a:srgbClr val="3366FF"/>
              </a:solidFill>
            </a:endParaRPr>
          </a:p>
          <a:p>
            <a:r>
              <a:rPr lang="zh-TW" altLang="en-US" dirty="0"/>
              <a:t>          txtResult.insert(END,"學號:{0:10s} 姓名:{1:10s} 學系:{2:5s}\n".format(datarow[0],datarow[1],datarow[2]))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08" y="4464532"/>
            <a:ext cx="7774892" cy="258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37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798379" y="584042"/>
            <a:ext cx="10515600" cy="87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新增</a:t>
            </a:r>
            <a:r>
              <a:rPr lang="en-US" altLang="zh-TW" dirty="0"/>
              <a:t>/</a:t>
            </a:r>
            <a:r>
              <a:rPr lang="zh-TW" altLang="en-US" dirty="0"/>
              <a:t>修改</a:t>
            </a:r>
            <a:r>
              <a:rPr lang="en-US" altLang="zh-TW" dirty="0"/>
              <a:t>/</a:t>
            </a:r>
            <a:r>
              <a:rPr lang="zh-TW" altLang="en-US" dirty="0"/>
              <a:t>刪除資料   用同一種方法 </a:t>
            </a:r>
          </a:p>
        </p:txBody>
      </p:sp>
      <p:sp>
        <p:nvSpPr>
          <p:cNvPr id="4" name="矩形 3"/>
          <p:cNvSpPr/>
          <p:nvPr/>
        </p:nvSpPr>
        <p:spPr>
          <a:xfrm>
            <a:off x="901147" y="1720192"/>
            <a:ext cx="106083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    global myConn</a:t>
            </a:r>
          </a:p>
          <a:p>
            <a:r>
              <a:rPr lang="zh-TW" altLang="en-US" dirty="0"/>
              <a:t>    myCommand = myConn.cursor()</a:t>
            </a:r>
            <a:endParaRPr lang="en-US" altLang="zh-TW" dirty="0"/>
          </a:p>
          <a:p>
            <a:r>
              <a:rPr lang="zh-TW" altLang="en-US" dirty="0">
                <a:solidFill>
                  <a:srgbClr val="00B050"/>
                </a:solidFill>
              </a:rPr>
              <a:t>    </a:t>
            </a:r>
            <a:r>
              <a:rPr lang="en-US" altLang="zh-TW" dirty="0">
                <a:solidFill>
                  <a:srgbClr val="00B050"/>
                </a:solidFill>
              </a:rPr>
              <a:t>#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SQL </a:t>
            </a:r>
            <a:r>
              <a:rPr lang="zh-TW" altLang="en-US" dirty="0">
                <a:solidFill>
                  <a:srgbClr val="00B050"/>
                </a:solidFill>
              </a:rPr>
              <a:t>字串  例</a:t>
            </a:r>
            <a:r>
              <a:rPr lang="en-US" altLang="zh-TW" dirty="0">
                <a:solidFill>
                  <a:srgbClr val="00B050"/>
                </a:solidFill>
              </a:rPr>
              <a:t>: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insert command</a:t>
            </a:r>
            <a:endParaRPr lang="zh-TW" altLang="en-US" dirty="0">
              <a:solidFill>
                <a:srgbClr val="00B050"/>
              </a:solidFill>
            </a:endParaRPr>
          </a:p>
          <a:p>
            <a:r>
              <a:rPr lang="zh-TW" altLang="en-US" dirty="0"/>
              <a:t>    sqlstr = "insert into student(std_id, std_name, dep_id, sex)values('" + etyStd_Id.get() + "'"</a:t>
            </a:r>
          </a:p>
          <a:p>
            <a:r>
              <a:rPr lang="zh-TW" altLang="en-US" dirty="0"/>
              <a:t>    sqlstr += ", '" + etyStd_Name.get() + "'"</a:t>
            </a:r>
          </a:p>
          <a:p>
            <a:r>
              <a:rPr lang="zh-TW" altLang="en-US" dirty="0"/>
              <a:t>    sqlstr += ", '" + etyDep_Id.get() + "'"</a:t>
            </a:r>
          </a:p>
          <a:p>
            <a:r>
              <a:rPr lang="zh-TW" altLang="en-US" dirty="0"/>
              <a:t>    sqlstr += ", 'M')"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#</a:t>
            </a:r>
          </a:p>
          <a:p>
            <a:r>
              <a:rPr lang="zh-TW" altLang="en-US" dirty="0"/>
              <a:t>    myCommand = myConn.execute(sqlstr)</a:t>
            </a:r>
          </a:p>
          <a:p>
            <a:r>
              <a:rPr lang="zh-TW" altLang="en-US" dirty="0"/>
              <a:t>    myCommand.commit()</a:t>
            </a:r>
          </a:p>
          <a:p>
            <a:r>
              <a:rPr lang="zh-TW" altLang="en-US" dirty="0"/>
              <a:t>    myCommand.close()</a:t>
            </a:r>
          </a:p>
        </p:txBody>
      </p:sp>
    </p:spTree>
    <p:extLst>
      <p:ext uri="{BB962C8B-B14F-4D97-AF65-F5344CB8AC3E}">
        <p14:creationId xmlns:p14="http://schemas.microsoft.com/office/powerpoint/2010/main" val="3435841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901147" y="1720192"/>
            <a:ext cx="1060836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    global myConn</a:t>
            </a:r>
          </a:p>
          <a:p>
            <a:r>
              <a:rPr lang="zh-TW" altLang="en-US" dirty="0"/>
              <a:t>    myCommand = myConn.cursor()</a:t>
            </a:r>
            <a:endParaRPr lang="en-US" altLang="zh-TW" dirty="0"/>
          </a:p>
          <a:p>
            <a:r>
              <a:rPr lang="zh-TW" altLang="en-US" dirty="0">
                <a:solidFill>
                  <a:srgbClr val="00B050"/>
                </a:solidFill>
              </a:rPr>
              <a:t>    </a:t>
            </a:r>
            <a:r>
              <a:rPr lang="en-US" altLang="zh-TW" dirty="0">
                <a:solidFill>
                  <a:srgbClr val="00B050"/>
                </a:solidFill>
              </a:rPr>
              <a:t>#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SQL </a:t>
            </a:r>
            <a:r>
              <a:rPr lang="zh-TW" altLang="en-US" dirty="0">
                <a:solidFill>
                  <a:srgbClr val="00B050"/>
                </a:solidFill>
              </a:rPr>
              <a:t>字串  例</a:t>
            </a:r>
            <a:r>
              <a:rPr lang="en-US" altLang="zh-TW" dirty="0">
                <a:solidFill>
                  <a:srgbClr val="00B050"/>
                </a:solidFill>
              </a:rPr>
              <a:t>: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update</a:t>
            </a:r>
            <a:r>
              <a:rPr lang="en-US" altLang="zh-TW" dirty="0">
                <a:solidFill>
                  <a:srgbClr val="00B050"/>
                </a:solidFill>
              </a:rPr>
              <a:t> command</a:t>
            </a:r>
            <a:endParaRPr lang="zh-TW" altLang="en-US" dirty="0">
              <a:solidFill>
                <a:srgbClr val="00B050"/>
              </a:solidFill>
            </a:endParaRPr>
          </a:p>
          <a:p>
            <a:r>
              <a:rPr lang="en-US" altLang="zh-TW" dirty="0"/>
              <a:t>    </a:t>
            </a:r>
            <a:r>
              <a:rPr lang="en-US" altLang="zh-TW" dirty="0" err="1"/>
              <a:t>sqlstr</a:t>
            </a:r>
            <a:r>
              <a:rPr lang="en-US" altLang="zh-TW" dirty="0"/>
              <a:t> = "update student set </a:t>
            </a:r>
            <a:r>
              <a:rPr lang="en-US" altLang="zh-TW" dirty="0" err="1"/>
              <a:t>std_name</a:t>
            </a:r>
            <a:r>
              <a:rPr lang="en-US" altLang="zh-TW" dirty="0"/>
              <a:t> = '" + </a:t>
            </a:r>
            <a:r>
              <a:rPr lang="en-US" altLang="zh-TW" dirty="0" err="1"/>
              <a:t>etyStd_Name.get</a:t>
            </a:r>
            <a:r>
              <a:rPr lang="en-US" altLang="zh-TW" dirty="0"/>
              <a:t>() + "'"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sqlstr</a:t>
            </a:r>
            <a:r>
              <a:rPr lang="en-US" altLang="zh-TW" dirty="0"/>
              <a:t> += " , </a:t>
            </a:r>
            <a:r>
              <a:rPr lang="en-US" altLang="zh-TW" dirty="0" err="1"/>
              <a:t>dep_id</a:t>
            </a:r>
            <a:r>
              <a:rPr lang="en-US" altLang="zh-TW" dirty="0"/>
              <a:t> = '" + </a:t>
            </a:r>
            <a:r>
              <a:rPr lang="en-US" altLang="zh-TW" dirty="0" err="1"/>
              <a:t>etyDep_Id.get</a:t>
            </a:r>
            <a:r>
              <a:rPr lang="en-US" altLang="zh-TW" dirty="0"/>
              <a:t>() + "'"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sqlstr</a:t>
            </a:r>
            <a:r>
              <a:rPr lang="en-US" altLang="zh-TW" dirty="0"/>
              <a:t> += " where </a:t>
            </a:r>
            <a:r>
              <a:rPr lang="en-US" altLang="zh-TW" dirty="0" err="1"/>
              <a:t>std_id</a:t>
            </a:r>
            <a:r>
              <a:rPr lang="en-US" altLang="zh-TW" dirty="0"/>
              <a:t> = '" + </a:t>
            </a:r>
            <a:r>
              <a:rPr lang="en-US" altLang="zh-TW" dirty="0" err="1"/>
              <a:t>etyStd_Id.get</a:t>
            </a:r>
            <a:r>
              <a:rPr lang="en-US" altLang="zh-TW" dirty="0"/>
              <a:t>() + "'"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#</a:t>
            </a:r>
          </a:p>
          <a:p>
            <a:r>
              <a:rPr lang="zh-TW" altLang="en-US" dirty="0"/>
              <a:t>    myCommand = myConn.execute(sqlstr)</a:t>
            </a:r>
          </a:p>
          <a:p>
            <a:r>
              <a:rPr lang="zh-TW" altLang="en-US" dirty="0"/>
              <a:t>    myCommand.commit()</a:t>
            </a:r>
          </a:p>
          <a:p>
            <a:r>
              <a:rPr lang="zh-TW" altLang="en-US" dirty="0"/>
              <a:t>    myCommand.close()</a:t>
            </a:r>
          </a:p>
        </p:txBody>
      </p:sp>
    </p:spTree>
    <p:extLst>
      <p:ext uri="{BB962C8B-B14F-4D97-AF65-F5344CB8AC3E}">
        <p14:creationId xmlns:p14="http://schemas.microsoft.com/office/powerpoint/2010/main" val="1723593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41512" y="1481653"/>
            <a:ext cx="1060836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    global myConn</a:t>
            </a:r>
          </a:p>
          <a:p>
            <a:r>
              <a:rPr lang="zh-TW" altLang="en-US" dirty="0"/>
              <a:t>    myCommand = myConn.cursor()</a:t>
            </a:r>
            <a:endParaRPr lang="en-US" altLang="zh-TW" dirty="0"/>
          </a:p>
          <a:p>
            <a:r>
              <a:rPr lang="zh-TW" altLang="en-US" dirty="0">
                <a:solidFill>
                  <a:srgbClr val="00B050"/>
                </a:solidFill>
              </a:rPr>
              <a:t>    </a:t>
            </a:r>
            <a:r>
              <a:rPr lang="en-US" altLang="zh-TW" dirty="0">
                <a:solidFill>
                  <a:srgbClr val="00B050"/>
                </a:solidFill>
              </a:rPr>
              <a:t>#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SQL </a:t>
            </a:r>
            <a:r>
              <a:rPr lang="zh-TW" altLang="en-US" dirty="0">
                <a:solidFill>
                  <a:srgbClr val="00B050"/>
                </a:solidFill>
              </a:rPr>
              <a:t>字串  例</a:t>
            </a:r>
            <a:r>
              <a:rPr lang="en-US" altLang="zh-TW" dirty="0">
                <a:solidFill>
                  <a:srgbClr val="00B050"/>
                </a:solidFill>
              </a:rPr>
              <a:t>: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Delete</a:t>
            </a:r>
            <a:r>
              <a:rPr lang="en-US" altLang="zh-TW" dirty="0">
                <a:solidFill>
                  <a:srgbClr val="00B050"/>
                </a:solidFill>
              </a:rPr>
              <a:t> command</a:t>
            </a:r>
            <a:endParaRPr lang="zh-TW" altLang="en-US" dirty="0">
              <a:solidFill>
                <a:srgbClr val="00B050"/>
              </a:solidFill>
            </a:endParaRPr>
          </a:p>
          <a:p>
            <a:r>
              <a:rPr lang="en-US" altLang="zh-TW" dirty="0"/>
              <a:t>    </a:t>
            </a:r>
            <a:r>
              <a:rPr lang="en-US" altLang="zh-TW" dirty="0" err="1"/>
              <a:t>sqlstr</a:t>
            </a:r>
            <a:r>
              <a:rPr lang="en-US" altLang="zh-TW" dirty="0"/>
              <a:t> = "delete from student where </a:t>
            </a:r>
            <a:r>
              <a:rPr lang="en-US" altLang="zh-TW" dirty="0" err="1"/>
              <a:t>std_id</a:t>
            </a:r>
            <a:r>
              <a:rPr lang="en-US" altLang="zh-TW" dirty="0"/>
              <a:t> = '" + </a:t>
            </a:r>
            <a:r>
              <a:rPr lang="en-US" altLang="zh-TW" dirty="0" err="1"/>
              <a:t>etyStd_Id.get</a:t>
            </a:r>
            <a:r>
              <a:rPr lang="en-US" altLang="zh-TW" dirty="0"/>
              <a:t>() + "'"</a:t>
            </a:r>
            <a:r>
              <a:rPr lang="zh-TW" altLang="en-US" dirty="0"/>
              <a:t>    </a:t>
            </a:r>
            <a:endParaRPr lang="en-US" altLang="zh-TW" dirty="0"/>
          </a:p>
          <a:p>
            <a:r>
              <a:rPr lang="en-US" altLang="zh-TW" dirty="0"/>
              <a:t>    #</a:t>
            </a:r>
          </a:p>
          <a:p>
            <a:r>
              <a:rPr lang="zh-TW" altLang="en-US" dirty="0"/>
              <a:t>    myCommand = myConn.execute(sqlstr)</a:t>
            </a:r>
          </a:p>
          <a:p>
            <a:r>
              <a:rPr lang="zh-TW" altLang="en-US" dirty="0"/>
              <a:t>    myCommand.commit()</a:t>
            </a:r>
          </a:p>
          <a:p>
            <a:r>
              <a:rPr lang="zh-TW" altLang="en-US" dirty="0"/>
              <a:t>    myCommand.close()</a:t>
            </a:r>
          </a:p>
        </p:txBody>
      </p:sp>
    </p:spTree>
    <p:extLst>
      <p:ext uri="{BB962C8B-B14F-4D97-AF65-F5344CB8AC3E}">
        <p14:creationId xmlns:p14="http://schemas.microsoft.com/office/powerpoint/2010/main" val="3872864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0514" y="355186"/>
            <a:ext cx="7331764" cy="1325563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練習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設計 </a:t>
            </a:r>
            <a:r>
              <a:rPr lang="en-US" altLang="zh-TW" dirty="0">
                <a:solidFill>
                  <a:srgbClr val="0070C0"/>
                </a:solidFill>
              </a:rPr>
              <a:t>myDb.py, </a:t>
            </a:r>
            <a:r>
              <a:rPr lang="zh-TW" altLang="en-US" dirty="0">
                <a:solidFill>
                  <a:srgbClr val="0070C0"/>
                </a:solidFill>
              </a:rPr>
              <a:t>內含 </a:t>
            </a:r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dirty="0" err="1">
                <a:solidFill>
                  <a:srgbClr val="0070C0"/>
                </a:solidFill>
              </a:rPr>
              <a:t>mySqlite</a:t>
            </a:r>
            <a:r>
              <a:rPr lang="en-US" altLang="zh-TW" dirty="0">
                <a:solidFill>
                  <a:srgbClr val="0070C0"/>
                </a:solidFill>
              </a:rPr>
              <a:t>,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0514" y="1680749"/>
            <a:ext cx="114565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 err="1"/>
              <a:t>mySqlite</a:t>
            </a:r>
            <a:r>
              <a:rPr lang="zh-TW" altLang="en-US" dirty="0"/>
              <a:t>內有</a:t>
            </a:r>
            <a:br>
              <a:rPr lang="en-US" altLang="zh-TW" dirty="0"/>
            </a:br>
            <a:r>
              <a:rPr lang="zh-TW" altLang="en-US" dirty="0"/>
              <a:t>函數  </a:t>
            </a: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openDB</a:t>
            </a:r>
            <a:r>
              <a:rPr lang="en-US" altLang="zh-TW" dirty="0"/>
              <a:t>(</a:t>
            </a:r>
            <a:r>
              <a:rPr lang="en-US" altLang="zh-TW" dirty="0" err="1"/>
              <a:t>dbname</a:t>
            </a:r>
            <a:r>
              <a:rPr lang="en-US" altLang="zh-TW" dirty="0"/>
              <a:t>):  #</a:t>
            </a:r>
            <a:r>
              <a:rPr lang="zh-TW" altLang="en-US" dirty="0"/>
              <a:t>開啟或新創資料庫</a:t>
            </a:r>
            <a:br>
              <a:rPr lang="en-US" altLang="zh-TW" dirty="0"/>
            </a:br>
            <a:r>
              <a:rPr lang="zh-TW" altLang="en-US" dirty="0"/>
              <a:t>欄位  </a:t>
            </a:r>
            <a:r>
              <a:rPr lang="en-US" altLang="zh-TW" dirty="0" err="1"/>
              <a:t>dbconnection</a:t>
            </a:r>
            <a:br>
              <a:rPr lang="en-US" altLang="zh-TW" dirty="0"/>
            </a:br>
            <a:r>
              <a:rPr lang="zh-TW" altLang="en-US" dirty="0"/>
              <a:t>函數 </a:t>
            </a: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qo</a:t>
            </a:r>
            <a:r>
              <a:rPr lang="en-US" altLang="zh-TW" dirty="0"/>
              <a:t>(</a:t>
            </a:r>
            <a:r>
              <a:rPr lang="en-US" altLang="zh-TW" dirty="0" err="1"/>
              <a:t>instring</a:t>
            </a:r>
            <a:r>
              <a:rPr lang="en-US" altLang="zh-TW" dirty="0"/>
              <a:t>): </a:t>
            </a:r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zh-TW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傳回 </a:t>
            </a:r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altLang="zh-TW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instring</a:t>
            </a:r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b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dirty="0"/>
              <a:t>函數 </a:t>
            </a: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execSQLcommand</a:t>
            </a:r>
            <a:r>
              <a:rPr lang="en-US" altLang="zh-TW" dirty="0"/>
              <a:t>(</a:t>
            </a:r>
            <a:r>
              <a:rPr lang="en-US" altLang="zh-TW" dirty="0" err="1"/>
              <a:t>sqlstr</a:t>
            </a:r>
            <a:r>
              <a:rPr lang="en-US" altLang="zh-TW" dirty="0"/>
              <a:t>): </a:t>
            </a:r>
            <a:r>
              <a:rPr lang="en-US" altLang="zh-TW" dirty="0">
                <a:solidFill>
                  <a:srgbClr val="C00000"/>
                </a:solidFill>
              </a:rPr>
              <a:t>#</a:t>
            </a:r>
            <a:r>
              <a:rPr lang="zh-TW" altLang="en-US" dirty="0">
                <a:solidFill>
                  <a:srgbClr val="C00000"/>
                </a:solidFill>
              </a:rPr>
              <a:t>若為</a:t>
            </a:r>
            <a:r>
              <a:rPr lang="en-US" altLang="zh-TW" dirty="0">
                <a:solidFill>
                  <a:srgbClr val="C00000"/>
                </a:solidFill>
              </a:rPr>
              <a:t>select command, </a:t>
            </a:r>
            <a:r>
              <a:rPr lang="zh-TW" altLang="en-US" dirty="0">
                <a:solidFill>
                  <a:srgbClr val="C00000"/>
                </a:solidFill>
              </a:rPr>
              <a:t>傳回 資料</a:t>
            </a:r>
            <a:r>
              <a:rPr lang="en-US" altLang="zh-TW" dirty="0">
                <a:solidFill>
                  <a:srgbClr val="C00000"/>
                </a:solidFill>
              </a:rPr>
              <a:t>list, </a:t>
            </a:r>
            <a:r>
              <a:rPr lang="zh-TW" altLang="en-US" dirty="0">
                <a:solidFill>
                  <a:srgbClr val="C00000"/>
                </a:solidFill>
              </a:rPr>
              <a:t>若為 </a:t>
            </a:r>
            <a:r>
              <a:rPr lang="en-US" altLang="zh-TW" dirty="0">
                <a:solidFill>
                  <a:srgbClr val="C00000"/>
                </a:solidFill>
              </a:rPr>
              <a:t>insert /update/ delete , </a:t>
            </a:r>
            <a:r>
              <a:rPr lang="zh-TW" altLang="en-US" dirty="0">
                <a:solidFill>
                  <a:srgbClr val="C00000"/>
                </a:solidFill>
              </a:rPr>
              <a:t>傳回空 </a:t>
            </a:r>
            <a:r>
              <a:rPr lang="en-US" altLang="zh-TW" dirty="0">
                <a:solidFill>
                  <a:srgbClr val="C00000"/>
                </a:solidFill>
              </a:rPr>
              <a:t>list</a:t>
            </a:r>
            <a:br>
              <a:rPr lang="en-US" altLang="zh-TW" dirty="0"/>
            </a:br>
            <a:r>
              <a:rPr lang="zh-TW" altLang="en-US" dirty="0"/>
              <a:t>函數 </a:t>
            </a: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get_item</a:t>
            </a:r>
            <a:r>
              <a:rPr lang="en-US" altLang="zh-TW" dirty="0"/>
              <a:t>(n, </a:t>
            </a:r>
            <a:r>
              <a:rPr lang="en-US" altLang="zh-TW" dirty="0" err="1"/>
              <a:t>listx</a:t>
            </a:r>
            <a:r>
              <a:rPr lang="en-US" altLang="zh-TW" dirty="0"/>
              <a:t>) #</a:t>
            </a:r>
            <a:r>
              <a:rPr lang="zh-TW" altLang="en-US" dirty="0"/>
              <a:t>取得</a:t>
            </a:r>
            <a:r>
              <a:rPr lang="en-US" altLang="zh-TW" dirty="0" err="1"/>
              <a:t>listx</a:t>
            </a:r>
            <a:r>
              <a:rPr lang="zh-TW" altLang="en-US" dirty="0"/>
              <a:t>的第</a:t>
            </a:r>
            <a:r>
              <a:rPr lang="en-US" altLang="zh-TW" dirty="0"/>
              <a:t>n</a:t>
            </a:r>
            <a:r>
              <a:rPr lang="zh-TW" altLang="en-US" dirty="0"/>
              <a:t>個項目</a:t>
            </a:r>
            <a:r>
              <a:rPr lang="en-US" altLang="zh-TW" dirty="0"/>
              <a:t>, n=0</a:t>
            </a:r>
            <a:r>
              <a:rPr lang="zh-TW" altLang="en-US" dirty="0"/>
              <a:t>為第</a:t>
            </a:r>
            <a:r>
              <a:rPr lang="en-US" altLang="zh-TW" dirty="0"/>
              <a:t>1</a:t>
            </a:r>
            <a:r>
              <a:rPr lang="zh-TW" altLang="en-US" dirty="0"/>
              <a:t>個項目</a:t>
            </a:r>
          </a:p>
        </p:txBody>
      </p:sp>
    </p:spTree>
    <p:extLst>
      <p:ext uri="{BB962C8B-B14F-4D97-AF65-F5344CB8AC3E}">
        <p14:creationId xmlns:p14="http://schemas.microsoft.com/office/powerpoint/2010/main" val="159541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460513" y="355186"/>
            <a:ext cx="9766851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70C0"/>
                </a:solidFill>
              </a:rPr>
              <a:t>練習</a:t>
            </a:r>
            <a:r>
              <a:rPr lang="en-US" altLang="zh-TW" sz="3200" dirty="0">
                <a:solidFill>
                  <a:srgbClr val="0070C0"/>
                </a:solidFill>
              </a:rPr>
              <a:t>:</a:t>
            </a:r>
            <a:r>
              <a:rPr lang="zh-TW" altLang="en-US" sz="3200" dirty="0">
                <a:solidFill>
                  <a:srgbClr val="0070C0"/>
                </a:solidFill>
              </a:rPr>
              <a:t>設計並存去資料庫</a:t>
            </a:r>
            <a:r>
              <a:rPr lang="en-US" altLang="zh-TW" sz="3200" dirty="0" err="1">
                <a:solidFill>
                  <a:srgbClr val="0070C0"/>
                </a:solidFill>
              </a:rPr>
              <a:t>product.db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7870" y="1287345"/>
            <a:ext cx="56851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dirty="0"/>
              <a:t>請引用上題的</a:t>
            </a:r>
            <a:r>
              <a:rPr lang="en-US" altLang="zh-TW" dirty="0"/>
              <a:t>class </a:t>
            </a:r>
            <a:r>
              <a:rPr lang="en-US" altLang="zh-TW" dirty="0" err="1"/>
              <a:t>mySqlite</a:t>
            </a:r>
            <a:endParaRPr lang="en-US" altLang="zh-TW" dirty="0"/>
          </a:p>
          <a:p>
            <a:pPr marL="342900" indent="-342900">
              <a:buFont typeface="+mj-lt"/>
              <a:buAutoNum type="arabicParenR"/>
            </a:pPr>
            <a:r>
              <a:rPr lang="zh-TW" altLang="en-US" dirty="0"/>
              <a:t>資料表結構如右圖</a:t>
            </a:r>
            <a:endParaRPr lang="en-US" altLang="zh-TW" dirty="0"/>
          </a:p>
          <a:p>
            <a:pPr marL="342900" indent="-342900">
              <a:buFont typeface="+mj-lt"/>
              <a:buAutoNum type="arabicParenR"/>
            </a:pPr>
            <a:r>
              <a:rPr lang="zh-TW" altLang="en-US" dirty="0"/>
              <a:t>用程式對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table</a:t>
            </a:r>
            <a:r>
              <a:rPr lang="zh-TW" altLang="en-US" dirty="0"/>
              <a:t>輸入資料</a:t>
            </a:r>
            <a:endParaRPr lang="en-US" altLang="zh-TW" dirty="0"/>
          </a:p>
          <a:p>
            <a:pPr marL="342900" indent="-342900">
              <a:buFont typeface="+mj-lt"/>
              <a:buAutoNum type="arabicParenR"/>
            </a:pPr>
            <a:r>
              <a:rPr lang="zh-TW" altLang="en-US" dirty="0"/>
              <a:t>產生報表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[</a:t>
            </a:r>
            <a:r>
              <a:rPr lang="zh-TW" altLang="en-US" dirty="0"/>
              <a:t>客戶名稱</a:t>
            </a:r>
            <a:r>
              <a:rPr lang="en-US" altLang="zh-TW" dirty="0"/>
              <a:t>][</a:t>
            </a:r>
            <a:r>
              <a:rPr lang="zh-TW" altLang="en-US" dirty="0"/>
              <a:t>產品名稱</a:t>
            </a:r>
            <a:r>
              <a:rPr lang="en-US" altLang="zh-TW" dirty="0"/>
              <a:t>][</a:t>
            </a:r>
            <a:r>
              <a:rPr lang="zh-TW" altLang="en-US" dirty="0"/>
              <a:t>金額</a:t>
            </a:r>
            <a:r>
              <a:rPr lang="en-US" altLang="zh-TW" dirty="0"/>
              <a:t>]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i="1" dirty="0">
                <a:solidFill>
                  <a:schemeClr val="accent2">
                    <a:lumMod val="50000"/>
                  </a:schemeClr>
                </a:solidFill>
              </a:rPr>
              <a:t>select </a:t>
            </a:r>
            <a:r>
              <a:rPr lang="en-US" altLang="zh-TW" i="1" dirty="0" err="1">
                <a:solidFill>
                  <a:schemeClr val="accent2">
                    <a:lumMod val="50000"/>
                  </a:schemeClr>
                </a:solidFill>
              </a:rPr>
              <a:t>c.cust_name</a:t>
            </a:r>
            <a:r>
              <a:rPr lang="en-US" altLang="zh-TW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zh-TW" i="1" dirty="0" err="1">
                <a:solidFill>
                  <a:schemeClr val="accent2">
                    <a:lumMod val="50000"/>
                  </a:schemeClr>
                </a:solidFill>
              </a:rPr>
              <a:t>p.prod_name</a:t>
            </a:r>
            <a:r>
              <a:rPr lang="en-US" altLang="zh-TW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altLang="zh-TW" i="1" dirty="0" err="1">
                <a:solidFill>
                  <a:schemeClr val="accent2">
                    <a:lumMod val="50000"/>
                  </a:schemeClr>
                </a:solidFill>
              </a:rPr>
              <a:t>p.price</a:t>
            </a:r>
            <a:r>
              <a:rPr lang="en-US" altLang="zh-TW" i="1" dirty="0">
                <a:solidFill>
                  <a:schemeClr val="accent2">
                    <a:lumMod val="50000"/>
                  </a:schemeClr>
                </a:solidFill>
              </a:rPr>
              <a:t> * </a:t>
            </a:r>
            <a:r>
              <a:rPr lang="en-US" altLang="zh-TW" i="1" dirty="0" err="1">
                <a:solidFill>
                  <a:schemeClr val="accent2">
                    <a:lumMod val="50000"/>
                  </a:schemeClr>
                </a:solidFill>
              </a:rPr>
              <a:t>o.qty</a:t>
            </a:r>
            <a:endParaRPr lang="en-US" altLang="zh-TW" i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TW" i="1" dirty="0">
                <a:solidFill>
                  <a:schemeClr val="accent2">
                    <a:lumMod val="50000"/>
                  </a:schemeClr>
                </a:solidFill>
              </a:rPr>
              <a:t>from order o, product p, customer c</a:t>
            </a:r>
          </a:p>
          <a:p>
            <a:pPr lvl="1"/>
            <a:r>
              <a:rPr lang="en-US" altLang="zh-TW" i="1" dirty="0">
                <a:solidFill>
                  <a:schemeClr val="accent2">
                    <a:lumMod val="50000"/>
                  </a:schemeClr>
                </a:solidFill>
              </a:rPr>
              <a:t>where </a:t>
            </a:r>
            <a:r>
              <a:rPr lang="en-US" altLang="zh-TW" i="1" dirty="0" err="1">
                <a:solidFill>
                  <a:schemeClr val="accent2">
                    <a:lumMod val="50000"/>
                  </a:schemeClr>
                </a:solidFill>
              </a:rPr>
              <a:t>o.prod_id</a:t>
            </a:r>
            <a:r>
              <a:rPr lang="en-US" altLang="zh-TW" i="1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altLang="zh-TW" i="1" dirty="0" err="1">
                <a:solidFill>
                  <a:schemeClr val="accent2">
                    <a:lumMod val="50000"/>
                  </a:schemeClr>
                </a:solidFill>
              </a:rPr>
              <a:t>p.prod_id</a:t>
            </a:r>
            <a:endParaRPr lang="en-US" altLang="zh-TW" i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zh-TW" i="1" dirty="0">
                <a:solidFill>
                  <a:schemeClr val="accent2">
                    <a:lumMod val="50000"/>
                  </a:schemeClr>
                </a:solidFill>
              </a:rPr>
              <a:t>    and </a:t>
            </a:r>
            <a:r>
              <a:rPr lang="en-US" altLang="zh-TW" i="1" dirty="0" err="1">
                <a:solidFill>
                  <a:schemeClr val="accent2">
                    <a:lumMod val="50000"/>
                  </a:schemeClr>
                </a:solidFill>
              </a:rPr>
              <a:t>o.cust_id</a:t>
            </a:r>
            <a:r>
              <a:rPr lang="en-US" altLang="zh-TW" i="1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altLang="zh-TW" i="1" dirty="0" err="1">
                <a:solidFill>
                  <a:schemeClr val="accent2">
                    <a:lumMod val="50000"/>
                  </a:schemeClr>
                </a:solidFill>
              </a:rPr>
              <a:t>c.cust_id</a:t>
            </a:r>
            <a:r>
              <a:rPr lang="en-US" altLang="zh-TW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257904"/>
              </p:ext>
            </p:extLst>
          </p:nvPr>
        </p:nvGraphicFramePr>
        <p:xfrm>
          <a:off x="8100390" y="1289071"/>
          <a:ext cx="30314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62">
                  <a:extLst>
                    <a:ext uri="{9D8B030D-6E8A-4147-A177-3AD203B41FA5}">
                      <a16:colId xmlns:a16="http://schemas.microsoft.com/office/drawing/2014/main" val="3195231208"/>
                    </a:ext>
                  </a:extLst>
                </a:gridCol>
                <a:gridCol w="1293808">
                  <a:extLst>
                    <a:ext uri="{9D8B030D-6E8A-4147-A177-3AD203B41FA5}">
                      <a16:colId xmlns:a16="http://schemas.microsoft.com/office/drawing/2014/main" val="3645942088"/>
                    </a:ext>
                  </a:extLst>
                </a:gridCol>
                <a:gridCol w="1311966">
                  <a:extLst>
                    <a:ext uri="{9D8B030D-6E8A-4147-A177-3AD203B41FA5}">
                      <a16:colId xmlns:a16="http://schemas.microsoft.com/office/drawing/2014/main" val="105768565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altLang="zh-TW" dirty="0"/>
                        <a:t>table product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67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prod_id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產品代碼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4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prod_name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產品名稱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57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單價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4258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71995"/>
              </p:ext>
            </p:extLst>
          </p:nvPr>
        </p:nvGraphicFramePr>
        <p:xfrm>
          <a:off x="4634947" y="1289071"/>
          <a:ext cx="303143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62">
                  <a:extLst>
                    <a:ext uri="{9D8B030D-6E8A-4147-A177-3AD203B41FA5}">
                      <a16:colId xmlns:a16="http://schemas.microsoft.com/office/drawing/2014/main" val="3195231208"/>
                    </a:ext>
                  </a:extLst>
                </a:gridCol>
                <a:gridCol w="1293808">
                  <a:extLst>
                    <a:ext uri="{9D8B030D-6E8A-4147-A177-3AD203B41FA5}">
                      <a16:colId xmlns:a16="http://schemas.microsoft.com/office/drawing/2014/main" val="3645942088"/>
                    </a:ext>
                  </a:extLst>
                </a:gridCol>
                <a:gridCol w="1311966">
                  <a:extLst>
                    <a:ext uri="{9D8B030D-6E8A-4147-A177-3AD203B41FA5}">
                      <a16:colId xmlns:a16="http://schemas.microsoft.com/office/drawing/2014/main" val="105768565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altLang="zh-TW" dirty="0"/>
                        <a:t>table customer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67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cust_id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客戶代碼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手機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4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cust_name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客戶名稱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57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4258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0502"/>
              </p:ext>
            </p:extLst>
          </p:nvPr>
        </p:nvGraphicFramePr>
        <p:xfrm>
          <a:off x="6354416" y="3399479"/>
          <a:ext cx="30314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62">
                  <a:extLst>
                    <a:ext uri="{9D8B030D-6E8A-4147-A177-3AD203B41FA5}">
                      <a16:colId xmlns:a16="http://schemas.microsoft.com/office/drawing/2014/main" val="3195231208"/>
                    </a:ext>
                  </a:extLst>
                </a:gridCol>
                <a:gridCol w="1293808">
                  <a:extLst>
                    <a:ext uri="{9D8B030D-6E8A-4147-A177-3AD203B41FA5}">
                      <a16:colId xmlns:a16="http://schemas.microsoft.com/office/drawing/2014/main" val="3645942088"/>
                    </a:ext>
                  </a:extLst>
                </a:gridCol>
                <a:gridCol w="1311966">
                  <a:extLst>
                    <a:ext uri="{9D8B030D-6E8A-4147-A177-3AD203B41FA5}">
                      <a16:colId xmlns:a16="http://schemas.microsoft.com/office/drawing/2014/main" val="105768565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altLang="zh-TW" dirty="0"/>
                        <a:t>table order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67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order_id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訂單代碼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4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cust_id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客戶代碼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57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prod_id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產品代碼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4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qty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174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91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75" y="1858617"/>
            <a:ext cx="5776159" cy="292127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72279" y="-38832"/>
            <a:ext cx="1119808" cy="11023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zh-TW" altLang="en-US" sz="3200" dirty="0">
                <a:solidFill>
                  <a:srgbClr val="0070C0"/>
                </a:solidFill>
              </a:rPr>
              <a:t>練習</a:t>
            </a:r>
            <a:r>
              <a:rPr lang="en-US" altLang="zh-TW" sz="3200" dirty="0">
                <a:solidFill>
                  <a:srgbClr val="0070C0"/>
                </a:solidFill>
              </a:rPr>
              <a:t>: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2727" y="766127"/>
            <a:ext cx="6096000" cy="590931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lnSpc>
                <a:spcPct val="210000"/>
              </a:lnSpc>
            </a:pPr>
            <a:r>
              <a:rPr lang="zh-TW" altLang="en-US" dirty="0">
                <a:solidFill>
                  <a:srgbClr val="0070C0"/>
                </a:solidFill>
              </a:rPr>
              <a:t>網址 </a:t>
            </a:r>
            <a:r>
              <a:rPr lang="en-US" altLang="zh-TW" dirty="0">
                <a:hlinkClick r:id="rId3"/>
              </a:rPr>
              <a:t>http://210.69.35.216/od/data/api/60B082F3-8AA1-46D9-8C24-2CFFC8ED3021?$format=json</a:t>
            </a:r>
            <a:r>
              <a:rPr lang="zh-TW" altLang="en-US" dirty="0">
                <a:hlinkClick r:id="rId3"/>
              </a:rPr>
              <a:t>為</a:t>
            </a:r>
            <a:r>
              <a:rPr lang="zh-TW" altLang="en-US" b="1" dirty="0">
                <a:hlinkClick r:id="rId3"/>
              </a:rPr>
              <a:t>歷年重大交通事故地點資料</a:t>
            </a:r>
            <a:r>
              <a:rPr lang="en-US" altLang="zh-TW" b="1" dirty="0"/>
              <a:t>, </a:t>
            </a:r>
            <a:r>
              <a:rPr lang="zh-TW" altLang="en-US" b="1" dirty="0"/>
              <a:t>設計程式</a:t>
            </a:r>
            <a:r>
              <a:rPr lang="en-US" altLang="zh-TW" b="1" dirty="0"/>
              <a:t>:</a:t>
            </a:r>
          </a:p>
          <a:p>
            <a:pPr marL="457200" indent="-457200">
              <a:lnSpc>
                <a:spcPct val="21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b="1" dirty="0"/>
              <a:t>建立資料庫</a:t>
            </a:r>
            <a:endParaRPr lang="en-US" altLang="zh-TW" b="1" dirty="0"/>
          </a:p>
          <a:p>
            <a:pPr marL="457200" indent="-457200">
              <a:lnSpc>
                <a:spcPct val="21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b="1" dirty="0"/>
              <a:t>建立</a:t>
            </a:r>
            <a:r>
              <a:rPr lang="en-US" altLang="zh-TW" b="1" dirty="0"/>
              <a:t>table: event , </a:t>
            </a:r>
            <a:r>
              <a:rPr lang="zh-TW" altLang="en-US" b="1" dirty="0"/>
              <a:t>與相關的資料欄位</a:t>
            </a:r>
            <a:endParaRPr lang="en-US" altLang="zh-TW" b="1" dirty="0"/>
          </a:p>
          <a:p>
            <a:pPr marL="457200" indent="-457200">
              <a:lnSpc>
                <a:spcPct val="21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b="1" dirty="0"/>
              <a:t>即時讀取網頁的</a:t>
            </a:r>
            <a:r>
              <a:rPr lang="en-US" altLang="zh-TW" b="1" dirty="0" err="1"/>
              <a:t>json</a:t>
            </a:r>
            <a:r>
              <a:rPr lang="zh-TW" altLang="en-US" b="1" dirty="0"/>
              <a:t>檔案   </a:t>
            </a:r>
            <a:r>
              <a:rPr lang="en-US" altLang="zh-TW" b="1" dirty="0"/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請練習尋找相關指令</a:t>
            </a:r>
            <a:r>
              <a:rPr lang="en-US" altLang="zh-TW" b="1" dirty="0">
                <a:solidFill>
                  <a:srgbClr val="FF0000"/>
                </a:solidFill>
              </a:rPr>
              <a:t>, XML</a:t>
            </a:r>
            <a:r>
              <a:rPr lang="zh-TW" altLang="en-US" b="1" dirty="0">
                <a:solidFill>
                  <a:srgbClr val="FF0000"/>
                </a:solidFill>
              </a:rPr>
              <a:t>格式也可以</a:t>
            </a:r>
            <a:r>
              <a:rPr lang="en-US" altLang="zh-TW" b="1" dirty="0"/>
              <a:t>)</a:t>
            </a:r>
          </a:p>
          <a:p>
            <a:pPr marL="457200" indent="-457200">
              <a:lnSpc>
                <a:spcPct val="21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b="1" dirty="0"/>
              <a:t>讀入</a:t>
            </a:r>
            <a:r>
              <a:rPr lang="en-US" altLang="zh-TW" b="1" dirty="0" err="1"/>
              <a:t>json</a:t>
            </a:r>
            <a:r>
              <a:rPr lang="zh-TW" altLang="en-US" b="1" dirty="0"/>
              <a:t>資料</a:t>
            </a:r>
            <a:r>
              <a:rPr lang="en-US" altLang="zh-TW" b="1" dirty="0"/>
              <a:t>, </a:t>
            </a:r>
            <a:r>
              <a:rPr lang="zh-TW" altLang="en-US" b="1" dirty="0"/>
              <a:t>並解析</a:t>
            </a:r>
            <a:r>
              <a:rPr lang="en-US" altLang="zh-TW" b="1" dirty="0" err="1"/>
              <a:t>json</a:t>
            </a:r>
            <a:r>
              <a:rPr lang="en-US" altLang="zh-TW" b="1" dirty="0"/>
              <a:t> data, </a:t>
            </a:r>
            <a:r>
              <a:rPr lang="zh-TW" altLang="en-US" b="1" dirty="0"/>
              <a:t>利用</a:t>
            </a:r>
            <a:r>
              <a:rPr lang="en-US" altLang="zh-TW" b="1" dirty="0">
                <a:solidFill>
                  <a:srgbClr val="0070C0"/>
                </a:solidFill>
              </a:rPr>
              <a:t>Dictionary</a:t>
            </a:r>
            <a:r>
              <a:rPr lang="zh-TW" altLang="en-US" b="1" dirty="0"/>
              <a:t>的觀念</a:t>
            </a:r>
            <a:endParaRPr lang="en-US" altLang="zh-TW" b="1" dirty="0"/>
          </a:p>
          <a:p>
            <a:pPr marL="457200" indent="-457200">
              <a:lnSpc>
                <a:spcPct val="21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b="1" dirty="0"/>
              <a:t>寫入資料庫</a:t>
            </a:r>
            <a:endParaRPr lang="en-US" altLang="zh-TW" b="1" dirty="0"/>
          </a:p>
          <a:p>
            <a:pPr marL="457200" indent="-457200">
              <a:lnSpc>
                <a:spcPct val="21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b="1" dirty="0"/>
              <a:t>讀出資料庫所有關於</a:t>
            </a:r>
            <a:r>
              <a:rPr lang="en-US" altLang="zh-TW" b="1" dirty="0"/>
              <a:t>"</a:t>
            </a:r>
            <a:r>
              <a:rPr lang="zh-TW" altLang="en-US" b="1" dirty="0"/>
              <a:t>國道</a:t>
            </a:r>
            <a:r>
              <a:rPr lang="en-US" altLang="zh-TW" b="1" dirty="0"/>
              <a:t>"</a:t>
            </a:r>
            <a:r>
              <a:rPr lang="zh-TW" altLang="en-US" b="1" dirty="0"/>
              <a:t>的相關資料</a:t>
            </a:r>
            <a:r>
              <a:rPr lang="en-US" altLang="zh-TW" b="1" dirty="0"/>
              <a:t>(</a:t>
            </a:r>
            <a:r>
              <a:rPr lang="zh-TW" altLang="en-US" b="1" dirty="0"/>
              <a:t>所有欄位</a:t>
            </a:r>
            <a:r>
              <a:rPr lang="en-US" altLang="zh-TW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864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9330" y="27829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測試資料庫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85328"/>
              </p:ext>
            </p:extLst>
          </p:nvPr>
        </p:nvGraphicFramePr>
        <p:xfrm>
          <a:off x="1438234" y="1598441"/>
          <a:ext cx="268250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971">
                  <a:extLst>
                    <a:ext uri="{9D8B030D-6E8A-4147-A177-3AD203B41FA5}">
                      <a16:colId xmlns:a16="http://schemas.microsoft.com/office/drawing/2014/main" val="475503335"/>
                    </a:ext>
                  </a:extLst>
                </a:gridCol>
                <a:gridCol w="1187533">
                  <a:extLst>
                    <a:ext uri="{9D8B030D-6E8A-4147-A177-3AD203B41FA5}">
                      <a16:colId xmlns:a16="http://schemas.microsoft.com/office/drawing/2014/main" val="2880324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student </a:t>
                      </a:r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學生基本資料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26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>
                          <a:solidFill>
                            <a:srgbClr val="0070C0"/>
                          </a:solidFill>
                        </a:rPr>
                        <a:t>std_id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std_name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34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sex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性別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97199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310334"/>
              </p:ext>
            </p:extLst>
          </p:nvPr>
        </p:nvGraphicFramePr>
        <p:xfrm>
          <a:off x="8305730" y="1714159"/>
          <a:ext cx="268250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971">
                  <a:extLst>
                    <a:ext uri="{9D8B030D-6E8A-4147-A177-3AD203B41FA5}">
                      <a16:colId xmlns:a16="http://schemas.microsoft.com/office/drawing/2014/main" val="475503335"/>
                    </a:ext>
                  </a:extLst>
                </a:gridCol>
                <a:gridCol w="1187533">
                  <a:extLst>
                    <a:ext uri="{9D8B030D-6E8A-4147-A177-3AD203B41FA5}">
                      <a16:colId xmlns:a16="http://schemas.microsoft.com/office/drawing/2014/main" val="2880324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course </a:t>
                      </a:r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課程基本資料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51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>
                          <a:solidFill>
                            <a:srgbClr val="0070C0"/>
                          </a:solidFill>
                        </a:rPr>
                        <a:t>course_id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課號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course_name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課名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34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credit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學分數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97199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63688"/>
              </p:ext>
            </p:extLst>
          </p:nvPr>
        </p:nvGraphicFramePr>
        <p:xfrm>
          <a:off x="4986977" y="3852774"/>
          <a:ext cx="268250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971">
                  <a:extLst>
                    <a:ext uri="{9D8B030D-6E8A-4147-A177-3AD203B41FA5}">
                      <a16:colId xmlns:a16="http://schemas.microsoft.com/office/drawing/2014/main" val="475503335"/>
                    </a:ext>
                  </a:extLst>
                </a:gridCol>
                <a:gridCol w="1187533">
                  <a:extLst>
                    <a:ext uri="{9D8B030D-6E8A-4147-A177-3AD203B41FA5}">
                      <a16:colId xmlns:a16="http://schemas.microsoft.com/office/drawing/2014/main" val="2880324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rgbClr val="0070C0"/>
                          </a:solidFill>
                        </a:rPr>
                        <a:t>record </a:t>
                      </a:r>
                      <a:r>
                        <a:rPr lang="zh-TW" altLang="en-US" b="1" dirty="0">
                          <a:solidFill>
                            <a:srgbClr val="0070C0"/>
                          </a:solidFill>
                        </a:rPr>
                        <a:t>各科學生成績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13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>
                          <a:solidFill>
                            <a:srgbClr val="0070C0"/>
                          </a:solidFill>
                        </a:rPr>
                        <a:t>course_id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課號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>
                          <a:solidFill>
                            <a:srgbClr val="0070C0"/>
                          </a:solidFill>
                        </a:rPr>
                        <a:t>std_id</a:t>
                      </a:r>
                      <a:endParaRPr lang="zh-TW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34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rcd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成績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971990"/>
                  </a:ext>
                </a:extLst>
              </a:tr>
            </a:tbl>
          </a:graphicData>
        </a:graphic>
      </p:graphicFrame>
      <p:cxnSp>
        <p:nvCxnSpPr>
          <p:cNvPr id="8" name="肘形接點 7"/>
          <p:cNvCxnSpPr/>
          <p:nvPr/>
        </p:nvCxnSpPr>
        <p:spPr>
          <a:xfrm rot="16200000" flipV="1">
            <a:off x="2855686" y="3058226"/>
            <a:ext cx="2660072" cy="842488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4606966" y="4809506"/>
            <a:ext cx="368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/>
          <p:nvPr/>
        </p:nvCxnSpPr>
        <p:spPr>
          <a:xfrm rot="5400000" flipH="1" flipV="1">
            <a:off x="6980711" y="3185757"/>
            <a:ext cx="2137561" cy="278671"/>
          </a:xfrm>
          <a:prstGeom prst="bentConnector3">
            <a:avLst>
              <a:gd name="adj1" fmla="val 99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7669481" y="4393870"/>
            <a:ext cx="251361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35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59026" y="173147"/>
            <a:ext cx="8057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程式管理程式  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 create command</a:t>
            </a:r>
            <a:endParaRPr lang="zh-TW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7927" y="1257427"/>
            <a:ext cx="60960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CREATE TABLE </a:t>
            </a:r>
            <a:r>
              <a:rPr lang="zh-TW" altLang="en-US" dirty="0"/>
              <a:t>"student" (</a:t>
            </a:r>
          </a:p>
          <a:p>
            <a:r>
              <a:rPr lang="zh-TW" altLang="en-US" dirty="0"/>
              <a:t>	"std_id"	TEXT,</a:t>
            </a:r>
          </a:p>
          <a:p>
            <a:r>
              <a:rPr lang="zh-TW" altLang="en-US" dirty="0"/>
              <a:t>	"std_name"	TEXT,</a:t>
            </a:r>
          </a:p>
          <a:p>
            <a:r>
              <a:rPr lang="zh-TW" altLang="en-US" dirty="0"/>
              <a:t>	"sex"	TEXT,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	PRIMARY KEY</a:t>
            </a:r>
            <a:r>
              <a:rPr lang="zh-TW" altLang="en-US" dirty="0"/>
              <a:t>("std_id")</a:t>
            </a:r>
          </a:p>
          <a:p>
            <a:r>
              <a:rPr lang="zh-TW" altLang="en-US" dirty="0"/>
              <a:t>);</a:t>
            </a:r>
          </a:p>
        </p:txBody>
      </p:sp>
      <p:sp>
        <p:nvSpPr>
          <p:cNvPr id="5" name="矩形 4"/>
          <p:cNvSpPr/>
          <p:nvPr/>
        </p:nvSpPr>
        <p:spPr>
          <a:xfrm>
            <a:off x="6911439" y="3011753"/>
            <a:ext cx="475013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CREATE TABLE "record" (</a:t>
            </a:r>
          </a:p>
          <a:p>
            <a:r>
              <a:rPr lang="zh-TW" altLang="en-US" dirty="0"/>
              <a:t>	"course_id"	TEXT,</a:t>
            </a:r>
          </a:p>
          <a:p>
            <a:r>
              <a:rPr lang="zh-TW" altLang="en-US" dirty="0"/>
              <a:t>	"std_id"	TEXT,</a:t>
            </a:r>
          </a:p>
          <a:p>
            <a:r>
              <a:rPr lang="zh-TW" altLang="en-US" dirty="0"/>
              <a:t>	"rcd"	INTEGER,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	PRIMARY KEY(</a:t>
            </a:r>
            <a:r>
              <a:rPr lang="zh-TW" altLang="en-US" dirty="0"/>
              <a:t>"course_id","std_id")</a:t>
            </a:r>
          </a:p>
          <a:p>
            <a:r>
              <a:rPr lang="zh-TW" altLang="en-US" dirty="0"/>
              <a:t>);</a:t>
            </a:r>
          </a:p>
        </p:txBody>
      </p:sp>
      <p:sp>
        <p:nvSpPr>
          <p:cNvPr id="6" name="矩形 5"/>
          <p:cNvSpPr/>
          <p:nvPr/>
        </p:nvSpPr>
        <p:spPr>
          <a:xfrm>
            <a:off x="411678" y="4921111"/>
            <a:ext cx="60960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zh-TW" altLang="en-US" dirty="0"/>
              <a:t>CREATE TABLE "course" (</a:t>
            </a:r>
          </a:p>
          <a:p>
            <a:r>
              <a:rPr lang="zh-TW" altLang="en-US" dirty="0"/>
              <a:t>	"course_id"	TEXT,</a:t>
            </a:r>
          </a:p>
          <a:p>
            <a:r>
              <a:rPr lang="zh-TW" altLang="en-US" dirty="0"/>
              <a:t>	"course_name"	TEXT,</a:t>
            </a:r>
          </a:p>
          <a:p>
            <a:r>
              <a:rPr lang="zh-TW" altLang="en-US" dirty="0"/>
              <a:t>	"credit"	</a:t>
            </a:r>
            <a:r>
              <a:rPr lang="en-US" altLang="zh-TW" dirty="0"/>
              <a:t>REAL</a:t>
            </a:r>
            <a:r>
              <a:rPr lang="zh-TW" altLang="en-US" dirty="0"/>
              <a:t>,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	PRIMARY KEY</a:t>
            </a:r>
            <a:r>
              <a:rPr lang="zh-TW" altLang="en-US" dirty="0"/>
              <a:t>("course_id")</a:t>
            </a:r>
          </a:p>
          <a:p>
            <a:r>
              <a:rPr lang="zh-TW" altLang="en-US" dirty="0"/>
              <a:t>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513796" y="843192"/>
            <a:ext cx="4462855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欄位資料型態</a:t>
            </a:r>
            <a:r>
              <a:rPr lang="en-US" altLang="zh-TW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/>
              <a:t>NULL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/>
              <a:t>INTEGER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/>
              <a:t>TEXT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/>
              <a:t>BLOB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/>
              <a:t>REAL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/>
              <a:t>NUMERIC:</a:t>
            </a:r>
            <a:r>
              <a:rPr lang="zh-CN" altLang="en-US" sz="1400" dirty="0"/>
              <a:t>該列可以包含使用所有</a:t>
            </a:r>
            <a:r>
              <a:rPr lang="zh-TW" altLang="en-US" sz="1400" dirty="0"/>
              <a:t>上面</a:t>
            </a:r>
            <a:r>
              <a:rPr lang="zh-CN" altLang="en-US" sz="1400" dirty="0"/>
              <a:t>存儲類</a:t>
            </a:r>
            <a:r>
              <a:rPr lang="zh-TW" altLang="en-US" sz="1400" dirty="0"/>
              <a:t>型</a:t>
            </a:r>
            <a:r>
              <a:rPr lang="zh-CN" altLang="en-US" sz="1400" dirty="0"/>
              <a:t>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092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45166" y="1089292"/>
            <a:ext cx="7626625" cy="5586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import sqlite3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def</a:t>
            </a:r>
            <a:r>
              <a:rPr lang="en-US" altLang="zh-TW" sz="1400" dirty="0"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</a:rPr>
              <a:t>execSQLcommand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global </a:t>
            </a:r>
            <a:r>
              <a:rPr lang="en-US" altLang="zh-TW" sz="1400" dirty="0" err="1">
                <a:latin typeface="Consolas" panose="020B0609020204030204" pitchFamily="49" charset="0"/>
              </a:rPr>
              <a:t>myConn</a:t>
            </a:r>
            <a:endParaRPr lang="en-US" altLang="zh-TW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global </a:t>
            </a:r>
            <a:r>
              <a:rPr lang="en-US" altLang="zh-TW" sz="1400" dirty="0" err="1">
                <a:latin typeface="Consolas" panose="020B0609020204030204" pitchFamily="49" charset="0"/>
              </a:rPr>
              <a:t>myCursor</a:t>
            </a:r>
            <a:endParaRPr lang="en-US" altLang="zh-TW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try: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  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myCursor</a:t>
            </a:r>
            <a:r>
              <a:rPr lang="en-US" altLang="zh-TW" sz="1400" dirty="0">
                <a:latin typeface="Consolas" panose="020B0609020204030204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</a:rPr>
              <a:t>myConn.execute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  </a:t>
            </a:r>
            <a:r>
              <a:rPr lang="en-US" altLang="zh-TW" sz="1400" dirty="0" err="1">
                <a:latin typeface="Consolas" panose="020B0609020204030204" pitchFamily="49" charset="0"/>
              </a:rPr>
              <a:t>myConn.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commit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  print("</a:t>
            </a:r>
            <a:r>
              <a:rPr lang="zh-TW" altLang="en-US" sz="1400" dirty="0">
                <a:latin typeface="Consolas" panose="020B0609020204030204" pitchFamily="49" charset="0"/>
              </a:rPr>
              <a:t>指令已成功執行</a:t>
            </a:r>
            <a:r>
              <a:rPr lang="en-US" altLang="zh-TW" sz="1400" dirty="0">
                <a:latin typeface="Consolas" panose="020B0609020204030204" pitchFamily="49" charset="0"/>
              </a:rPr>
              <a:t>:"</a:t>
            </a:r>
            <a:r>
              <a:rPr lang="zh-TW" altLang="en-US" sz="1400" dirty="0"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latin typeface="Consolas" panose="020B0609020204030204" pitchFamily="49" charset="0"/>
              </a:rPr>
              <a:t>+ </a:t>
            </a: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  return 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myCursor</a:t>
            </a:r>
            <a:endParaRPr lang="en-US" altLang="zh-TW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except: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  print("</a:t>
            </a:r>
            <a:r>
              <a:rPr lang="zh-TW" altLang="en-US" sz="1400" dirty="0">
                <a:latin typeface="Consolas" panose="020B0609020204030204" pitchFamily="49" charset="0"/>
              </a:rPr>
              <a:t>指令有誤</a:t>
            </a:r>
            <a:r>
              <a:rPr lang="en-US" altLang="zh-TW" sz="1400" dirty="0">
                <a:latin typeface="Consolas" panose="020B0609020204030204" pitchFamily="49" charset="0"/>
              </a:rPr>
              <a:t>:", </a:t>
            </a: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br>
              <a:rPr lang="en-US" altLang="zh-TW" sz="1400" dirty="0"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#-------create database or open connection -----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設定</a:t>
            </a:r>
            <a:r>
              <a:rPr lang="en-US" altLang="zh-TW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myConn</a:t>
            </a:r>
            <a:r>
              <a:rPr lang="zh-TW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的同時建立資料庫</a:t>
            </a: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(if not </a:t>
            </a:r>
            <a:r>
              <a:rPr lang="en-US" altLang="zh-TW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exiested</a:t>
            </a: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), </a:t>
            </a:r>
            <a:r>
              <a:rPr lang="zh-TW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或打開</a:t>
            </a: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zh-TW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如果已存在</a:t>
            </a: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TW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myConn</a:t>
            </a:r>
            <a:r>
              <a:rPr lang="en-US" altLang="zh-TW" sz="1400" dirty="0">
                <a:latin typeface="Consolas" panose="020B0609020204030204" pitchFamily="49" charset="0"/>
              </a:rPr>
              <a:t> = sqlite3.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connect</a:t>
            </a:r>
            <a:r>
              <a:rPr lang="en-US" altLang="zh-TW" sz="1400" dirty="0">
                <a:latin typeface="Consolas" panose="020B0609020204030204" pitchFamily="49" charset="0"/>
              </a:rPr>
              <a:t>("D:\\</a:t>
            </a:r>
            <a:r>
              <a:rPr lang="zh-TW" altLang="en-US" sz="1400" dirty="0">
                <a:latin typeface="Consolas" panose="020B0609020204030204" pitchFamily="49" charset="0"/>
              </a:rPr>
              <a:t>基礎程式設計</a:t>
            </a:r>
            <a:r>
              <a:rPr lang="en-US" altLang="zh-TW" sz="1400" dirty="0">
                <a:latin typeface="Consolas" panose="020B0609020204030204" pitchFamily="49" charset="0"/>
              </a:rPr>
              <a:t>-Python\\SQLite\\data\\</a:t>
            </a:r>
            <a:r>
              <a:rPr lang="en-US" altLang="zh-TW" sz="1400" dirty="0" err="1">
                <a:latin typeface="Consolas" panose="020B0609020204030204" pitchFamily="49" charset="0"/>
              </a:rPr>
              <a:t>testdb.db</a:t>
            </a:r>
            <a:r>
              <a:rPr lang="en-US" altLang="zh-TW" sz="1400" dirty="0">
                <a:latin typeface="Consolas" panose="020B0609020204030204" pitchFamily="49" charset="0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myCursor</a:t>
            </a:r>
            <a:r>
              <a:rPr lang="en-US" altLang="zh-TW" sz="1400" dirty="0">
                <a:latin typeface="Consolas" panose="020B0609020204030204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</a:rPr>
              <a:t>myConn.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US" altLang="zh-TW" sz="1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#</a:t>
            </a:r>
            <a:r>
              <a:rPr lang="en-US" altLang="zh-TW" sz="1400" dirty="0" err="1">
                <a:latin typeface="Consolas" panose="020B0609020204030204" pitchFamily="49" charset="0"/>
              </a:rPr>
              <a:t>myConn</a:t>
            </a:r>
            <a:r>
              <a:rPr lang="en-US" altLang="zh-TW" sz="1400" dirty="0">
                <a:latin typeface="Consolas" panose="020B0609020204030204" pitchFamily="49" charset="0"/>
              </a:rPr>
              <a:t> = sqlite3.connect(':memory:') # Create </a:t>
            </a:r>
            <a:r>
              <a:rPr lang="en-US" altLang="zh-TW" sz="1400" dirty="0" err="1">
                <a:latin typeface="Consolas" panose="020B0609020204030204" pitchFamily="49" charset="0"/>
              </a:rPr>
              <a:t>db</a:t>
            </a:r>
            <a:r>
              <a:rPr lang="en-US" altLang="zh-TW" sz="1400" dirty="0">
                <a:latin typeface="Consolas" panose="020B0609020204030204" pitchFamily="49" charset="0"/>
              </a:rPr>
              <a:t> in memory</a:t>
            </a:r>
          </a:p>
        </p:txBody>
      </p:sp>
      <p:sp>
        <p:nvSpPr>
          <p:cNvPr id="4" name="矩形 3"/>
          <p:cNvSpPr/>
          <p:nvPr/>
        </p:nvSpPr>
        <p:spPr>
          <a:xfrm>
            <a:off x="245166" y="262594"/>
            <a:ext cx="5051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Python: create </a:t>
            </a:r>
            <a:r>
              <a:rPr lang="en-US" altLang="zh-TW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r>
              <a:rPr lang="en-US" altLang="zh-TW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table, execute </a:t>
            </a:r>
            <a:r>
              <a:rPr lang="en-US" altLang="zh-TW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sqlcommand</a:t>
            </a:r>
            <a:r>
              <a:rPr lang="zh-TW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18" y="631926"/>
            <a:ext cx="6543675" cy="4314825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6" name="矩形 5"/>
          <p:cNvSpPr/>
          <p:nvPr/>
        </p:nvSpPr>
        <p:spPr>
          <a:xfrm>
            <a:off x="8587410" y="2941983"/>
            <a:ext cx="1143000" cy="268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423992" y="1166191"/>
            <a:ext cx="1143000" cy="268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7513983" y="1540565"/>
            <a:ext cx="1073427" cy="124877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8400429" y="5072430"/>
            <a:ext cx="3354364" cy="738664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7030A0"/>
                </a:solidFill>
              </a:rPr>
              <a:t>資料庫存在或新建立成功</a:t>
            </a:r>
            <a:r>
              <a:rPr lang="en-US" altLang="zh-TW" sz="1400" dirty="0">
                <a:solidFill>
                  <a:srgbClr val="7030A0"/>
                </a:solidFill>
              </a:rPr>
              <a:t>, </a:t>
            </a:r>
            <a:r>
              <a:rPr lang="zh-TW" altLang="en-US" sz="1400" dirty="0">
                <a:solidFill>
                  <a:srgbClr val="7030A0"/>
                </a:solidFill>
              </a:rPr>
              <a:t>在</a:t>
            </a:r>
            <a:r>
              <a:rPr lang="en-US" altLang="zh-TW" sz="1400" dirty="0">
                <a:solidFill>
                  <a:srgbClr val="7030A0"/>
                </a:solidFill>
              </a:rPr>
              <a:t>DB Browser for  SQLite </a:t>
            </a:r>
            <a:r>
              <a:rPr lang="zh-TW" altLang="en-US" sz="1400" dirty="0">
                <a:solidFill>
                  <a:srgbClr val="7030A0"/>
                </a:solidFill>
              </a:rPr>
              <a:t>的打開資料庫就會見到設定好的資料庫</a:t>
            </a:r>
            <a:r>
              <a:rPr lang="en-US" altLang="zh-TW" sz="1400" dirty="0">
                <a:solidFill>
                  <a:srgbClr val="7030A0"/>
                </a:solidFill>
              </a:rPr>
              <a:t>(</a:t>
            </a:r>
            <a:r>
              <a:rPr lang="zh-TW" altLang="en-US" sz="1400" dirty="0">
                <a:solidFill>
                  <a:srgbClr val="7030A0"/>
                </a:solidFill>
              </a:rPr>
              <a:t>此例</a:t>
            </a:r>
            <a:r>
              <a:rPr lang="en-US" altLang="zh-TW" sz="1400" dirty="0">
                <a:solidFill>
                  <a:srgbClr val="7030A0"/>
                </a:solidFill>
              </a:rPr>
              <a:t>:</a:t>
            </a:r>
            <a:r>
              <a:rPr lang="zh-TW" altLang="en-US" sz="1400" dirty="0">
                <a:solidFill>
                  <a:srgbClr val="7030A0"/>
                </a:solidFill>
              </a:rPr>
              <a:t> </a:t>
            </a:r>
            <a:r>
              <a:rPr lang="en-US" altLang="zh-TW" sz="1400" dirty="0" err="1">
                <a:solidFill>
                  <a:srgbClr val="7030A0"/>
                </a:solidFill>
              </a:rPr>
              <a:t>testdb.db</a:t>
            </a:r>
            <a:r>
              <a:rPr lang="en-US" altLang="zh-TW" sz="1400" dirty="0">
                <a:solidFill>
                  <a:srgbClr val="7030A0"/>
                </a:solidFill>
              </a:rPr>
              <a:t>)</a:t>
            </a:r>
            <a:endParaRPr lang="zh-TW" alt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4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34617" y="218660"/>
            <a:ext cx="6304722" cy="6417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#create table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= "CREATE TABLE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>
                <a:latin typeface="Consolas" panose="020B0609020204030204" pitchFamily="49" charset="0"/>
              </a:rPr>
              <a:t>student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>
                <a:latin typeface="Consolas" panose="020B0609020204030204" pitchFamily="49" charset="0"/>
              </a:rPr>
              <a:t> ( </a:t>
            </a: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    '</a:t>
            </a:r>
            <a:r>
              <a:rPr lang="en-US" altLang="zh-TW" sz="1400" dirty="0" err="1">
                <a:latin typeface="Consolas" panose="020B0609020204030204" pitchFamily="49" charset="0"/>
              </a:rPr>
              <a:t>std_id</a:t>
            </a:r>
            <a:r>
              <a:rPr lang="en-US" altLang="zh-TW" sz="1400" dirty="0">
                <a:latin typeface="Consolas" panose="020B0609020204030204" pitchFamily="49" charset="0"/>
              </a:rPr>
              <a:t>'    TEXT, </a:t>
            </a: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    '</a:t>
            </a:r>
            <a:r>
              <a:rPr lang="en-US" altLang="zh-TW" sz="1400" dirty="0" err="1">
                <a:latin typeface="Consolas" panose="020B0609020204030204" pitchFamily="49" charset="0"/>
              </a:rPr>
              <a:t>std_name</a:t>
            </a:r>
            <a:r>
              <a:rPr lang="en-US" altLang="zh-TW" sz="1400" dirty="0">
                <a:latin typeface="Consolas" panose="020B0609020204030204" pitchFamily="49" charset="0"/>
              </a:rPr>
              <a:t>'  TEXT, </a:t>
            </a: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    'sex'   TEXT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1400" dirty="0"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    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zh-TW" sz="1400" dirty="0">
                <a:latin typeface="Consolas" panose="020B0609020204030204" pitchFamily="49" charset="0"/>
              </a:rPr>
              <a:t>('</a:t>
            </a:r>
            <a:r>
              <a:rPr lang="en-US" altLang="zh-TW" sz="1400" dirty="0" err="1">
                <a:latin typeface="Consolas" panose="020B0609020204030204" pitchFamily="49" charset="0"/>
              </a:rPr>
              <a:t>std_id</a:t>
            </a:r>
            <a:r>
              <a:rPr lang="en-US" altLang="zh-TW" sz="1400" dirty="0">
                <a:latin typeface="Consolas" panose="020B0609020204030204" pitchFamily="49" charset="0"/>
              </a:rPr>
              <a:t>') )"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execSQLcommand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= "CREATE TABLE course ( </a:t>
            </a: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    </a:t>
            </a:r>
            <a:r>
              <a:rPr lang="en-US" altLang="zh-TW" sz="1400" dirty="0" err="1">
                <a:latin typeface="Consolas" panose="020B0609020204030204" pitchFamily="49" charset="0"/>
              </a:rPr>
              <a:t>course_id</a:t>
            </a:r>
            <a:r>
              <a:rPr lang="en-US" altLang="zh-TW" sz="1400" dirty="0">
                <a:latin typeface="Consolas" panose="020B0609020204030204" pitchFamily="49" charset="0"/>
              </a:rPr>
              <a:t>   TEXT, </a:t>
            </a: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    </a:t>
            </a:r>
            <a:r>
              <a:rPr lang="en-US" altLang="zh-TW" sz="1400" dirty="0" err="1">
                <a:latin typeface="Consolas" panose="020B0609020204030204" pitchFamily="49" charset="0"/>
              </a:rPr>
              <a:t>course_name</a:t>
            </a:r>
            <a:r>
              <a:rPr lang="en-US" altLang="zh-TW" sz="1400" dirty="0">
                <a:latin typeface="Consolas" panose="020B0609020204030204" pitchFamily="49" charset="0"/>
              </a:rPr>
              <a:t> TEXT, </a:t>
            </a: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    credit  INTEGER, </a:t>
            </a: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    PRIMARY KEY(</a:t>
            </a:r>
            <a:r>
              <a:rPr lang="en-US" altLang="zh-TW" sz="1400" dirty="0" err="1">
                <a:latin typeface="Consolas" panose="020B0609020204030204" pitchFamily="49" charset="0"/>
              </a:rPr>
              <a:t>course_id</a:t>
            </a:r>
            <a:r>
              <a:rPr lang="en-US" altLang="zh-TW" sz="1400" dirty="0">
                <a:latin typeface="Consolas" panose="020B0609020204030204" pitchFamily="49" charset="0"/>
              </a:rPr>
              <a:t>) ); "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execSQLcommand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= "CREATE TABLE </a:t>
            </a:r>
            <a:r>
              <a:rPr lang="en-US" altLang="zh-TW" dirty="0">
                <a:solidFill>
                  <a:srgbClr val="FF0000"/>
                </a:solidFill>
              </a:rPr>
              <a:t>if not exists </a:t>
            </a:r>
            <a:r>
              <a:rPr lang="en-US" altLang="zh-TW" sz="1400" dirty="0">
                <a:latin typeface="Consolas" panose="020B0609020204030204" pitchFamily="49" charset="0"/>
              </a:rPr>
              <a:t>[record] ( \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    [</a:t>
            </a:r>
            <a:r>
              <a:rPr lang="en-US" altLang="zh-TW" sz="1400" dirty="0" err="1">
                <a:latin typeface="Consolas" panose="020B0609020204030204" pitchFamily="49" charset="0"/>
              </a:rPr>
              <a:t>course_id</a:t>
            </a:r>
            <a:r>
              <a:rPr lang="en-US" altLang="zh-TW" sz="1400" dirty="0">
                <a:latin typeface="Consolas" panose="020B0609020204030204" pitchFamily="49" charset="0"/>
              </a:rPr>
              <a:t>] TEXT, \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    [</a:t>
            </a:r>
            <a:r>
              <a:rPr lang="en-US" altLang="zh-TW" sz="1400" dirty="0" err="1">
                <a:latin typeface="Consolas" panose="020B0609020204030204" pitchFamily="49" charset="0"/>
              </a:rPr>
              <a:t>std_id</a:t>
            </a:r>
            <a:r>
              <a:rPr lang="en-US" altLang="zh-TW" sz="1400" dirty="0">
                <a:latin typeface="Consolas" panose="020B0609020204030204" pitchFamily="49" charset="0"/>
              </a:rPr>
              <a:t>]    TEXT, \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    [</a:t>
            </a:r>
            <a:r>
              <a:rPr lang="en-US" altLang="zh-TW" sz="1400" dirty="0" err="1">
                <a:latin typeface="Consolas" panose="020B0609020204030204" pitchFamily="49" charset="0"/>
              </a:rPr>
              <a:t>rcd</a:t>
            </a:r>
            <a:r>
              <a:rPr lang="en-US" altLang="zh-TW" sz="1400" dirty="0">
                <a:latin typeface="Consolas" panose="020B0609020204030204" pitchFamily="49" charset="0"/>
              </a:rPr>
              <a:t>]   REAL, \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    PRIMARY KEY([</a:t>
            </a:r>
            <a:r>
              <a:rPr lang="en-US" altLang="zh-TW" sz="1400" dirty="0" err="1">
                <a:latin typeface="Consolas" panose="020B0609020204030204" pitchFamily="49" charset="0"/>
              </a:rPr>
              <a:t>course_id</a:t>
            </a:r>
            <a:r>
              <a:rPr lang="en-US" altLang="zh-TW" sz="1400" dirty="0">
                <a:latin typeface="Consolas" panose="020B0609020204030204" pitchFamily="49" charset="0"/>
              </a:rPr>
              <a:t>],[</a:t>
            </a:r>
            <a:r>
              <a:rPr lang="en-US" altLang="zh-TW" sz="1400" dirty="0" err="1">
                <a:latin typeface="Consolas" panose="020B0609020204030204" pitchFamily="49" charset="0"/>
              </a:rPr>
              <a:t>std_id</a:t>
            </a:r>
            <a:r>
              <a:rPr lang="en-US" altLang="zh-TW" sz="1400" dirty="0">
                <a:latin typeface="Consolas" panose="020B0609020204030204" pitchFamily="49" charset="0"/>
              </a:rPr>
              <a:t>]) );"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execSQLcommand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  <a:endParaRPr lang="zh-TW" altLang="en-US" sz="1400" dirty="0"/>
          </a:p>
        </p:txBody>
      </p:sp>
      <p:sp>
        <p:nvSpPr>
          <p:cNvPr id="4" name="矩形圖說文字 3"/>
          <p:cNvSpPr/>
          <p:nvPr/>
        </p:nvSpPr>
        <p:spPr>
          <a:xfrm>
            <a:off x="4045227" y="1391478"/>
            <a:ext cx="1600200" cy="556591"/>
          </a:xfrm>
          <a:prstGeom prst="wedgeRectCallout">
            <a:avLst>
              <a:gd name="adj1" fmla="val -67655"/>
              <a:gd name="adj2" fmla="val -249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0070C0"/>
                </a:solidFill>
              </a:rPr>
              <a:t>資料表名稱或欄位名稱用</a:t>
            </a:r>
            <a:r>
              <a:rPr lang="en-US" altLang="zh-TW" sz="1400" dirty="0">
                <a:solidFill>
                  <a:srgbClr val="FF0000"/>
                </a:solidFill>
              </a:rPr>
              <a:t>'</a:t>
            </a:r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'</a:t>
            </a:r>
            <a:r>
              <a:rPr lang="zh-TW" altLang="en-US" sz="1400" dirty="0">
                <a:solidFill>
                  <a:srgbClr val="0070C0"/>
                </a:solidFill>
              </a:rPr>
              <a:t>刮起來</a:t>
            </a:r>
          </a:p>
        </p:txBody>
      </p:sp>
      <p:sp>
        <p:nvSpPr>
          <p:cNvPr id="5" name="矩形圖說文字 4"/>
          <p:cNvSpPr/>
          <p:nvPr/>
        </p:nvSpPr>
        <p:spPr>
          <a:xfrm>
            <a:off x="4045227" y="3264351"/>
            <a:ext cx="1600200" cy="556591"/>
          </a:xfrm>
          <a:prstGeom prst="wedgeRectCallout">
            <a:avLst>
              <a:gd name="adj1" fmla="val -67655"/>
              <a:gd name="adj2" fmla="val -249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0070C0"/>
                </a:solidFill>
              </a:rPr>
              <a:t>資料表名稱或欄位名稱沒</a:t>
            </a:r>
            <a:r>
              <a:rPr lang="en-US" altLang="zh-TW" sz="1400" dirty="0">
                <a:solidFill>
                  <a:srgbClr val="0070C0"/>
                </a:solidFill>
              </a:rPr>
              <a:t>'</a:t>
            </a:r>
            <a:r>
              <a:rPr lang="zh-TW" altLang="en-US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>
                <a:solidFill>
                  <a:srgbClr val="0070C0"/>
                </a:solidFill>
              </a:rPr>
              <a:t>'</a:t>
            </a:r>
            <a:r>
              <a:rPr lang="zh-TW" altLang="en-US" sz="1400" dirty="0">
                <a:solidFill>
                  <a:srgbClr val="0070C0"/>
                </a:solidFill>
              </a:rPr>
              <a:t>刮起來</a:t>
            </a:r>
          </a:p>
        </p:txBody>
      </p:sp>
      <p:sp>
        <p:nvSpPr>
          <p:cNvPr id="6" name="矩形圖說文字 5"/>
          <p:cNvSpPr/>
          <p:nvPr/>
        </p:nvSpPr>
        <p:spPr>
          <a:xfrm>
            <a:off x="4045227" y="5065492"/>
            <a:ext cx="1600200" cy="556591"/>
          </a:xfrm>
          <a:prstGeom prst="wedgeRectCallout">
            <a:avLst>
              <a:gd name="adj1" fmla="val -67655"/>
              <a:gd name="adj2" fmla="val -249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0070C0"/>
                </a:solidFill>
              </a:rPr>
              <a:t>資料表名稱或欄位名稱用</a:t>
            </a:r>
            <a:r>
              <a:rPr lang="en-US" altLang="zh-TW" sz="1400" dirty="0">
                <a:solidFill>
                  <a:srgbClr val="FF0000"/>
                </a:solidFill>
              </a:rPr>
              <a:t>[</a:t>
            </a:r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]</a:t>
            </a:r>
            <a:r>
              <a:rPr lang="zh-TW" altLang="en-US" sz="1400" dirty="0">
                <a:solidFill>
                  <a:srgbClr val="0070C0"/>
                </a:solidFill>
              </a:rPr>
              <a:t>刮起來</a:t>
            </a:r>
          </a:p>
        </p:txBody>
      </p:sp>
      <p:sp>
        <p:nvSpPr>
          <p:cNvPr id="7" name="矩形 6"/>
          <p:cNvSpPr/>
          <p:nvPr/>
        </p:nvSpPr>
        <p:spPr>
          <a:xfrm>
            <a:off x="4376345" y="2123394"/>
            <a:ext cx="760693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/>
                </a:solidFill>
              </a:rPr>
              <a:t>指令有誤: CREATE TABLE 'student' (  'std_id'  TEXT,   'std_name'   TEXT,   'sex'   TEXT,   PRIMARY KEY('std_id') )</a:t>
            </a:r>
            <a:endParaRPr lang="en-US" altLang="zh-TW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/>
                </a:solidFill>
              </a:rPr>
              <a:t>指令有誤: CREATE TABLE course (course_id   TEXT,   course_name   TEXT,   credit  INTEGER,  PRIMARY KEY(course_id) );</a:t>
            </a:r>
          </a:p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chemeClr val="bg1"/>
                </a:solidFill>
              </a:rPr>
              <a:t>指令已成功執行</a:t>
            </a:r>
            <a:r>
              <a:rPr lang="en-US" altLang="zh-TW" sz="1200" dirty="0">
                <a:solidFill>
                  <a:schemeClr val="bg1"/>
                </a:solidFill>
              </a:rPr>
              <a:t>:CREATE </a:t>
            </a:r>
            <a:r>
              <a:rPr lang="en-US" altLang="zh-TW" sz="1200" b="1" dirty="0">
                <a:solidFill>
                  <a:schemeClr val="bg1"/>
                </a:solidFill>
              </a:rPr>
              <a:t>TABLE</a:t>
            </a:r>
            <a:r>
              <a:rPr lang="en-US" altLang="zh-TW" sz="1200" b="1" dirty="0">
                <a:solidFill>
                  <a:srgbClr val="FFFF00"/>
                </a:solidFill>
              </a:rPr>
              <a:t> if not exists  </a:t>
            </a:r>
            <a:r>
              <a:rPr lang="en-US" altLang="zh-TW" sz="1200" dirty="0">
                <a:solidFill>
                  <a:schemeClr val="bg1"/>
                </a:solidFill>
              </a:rPr>
              <a:t>[record] (   [</a:t>
            </a:r>
            <a:r>
              <a:rPr lang="en-US" altLang="zh-TW" sz="1200" dirty="0" err="1">
                <a:solidFill>
                  <a:schemeClr val="bg1"/>
                </a:solidFill>
              </a:rPr>
              <a:t>course_id</a:t>
            </a:r>
            <a:r>
              <a:rPr lang="en-US" altLang="zh-TW" sz="1200" dirty="0">
                <a:solidFill>
                  <a:schemeClr val="bg1"/>
                </a:solidFill>
              </a:rPr>
              <a:t>]     TEXT,   [</a:t>
            </a:r>
            <a:r>
              <a:rPr lang="en-US" altLang="zh-TW" sz="1200" dirty="0" err="1">
                <a:solidFill>
                  <a:schemeClr val="bg1"/>
                </a:solidFill>
              </a:rPr>
              <a:t>std_id</a:t>
            </a:r>
            <a:r>
              <a:rPr lang="en-US" altLang="zh-TW" sz="1200" dirty="0">
                <a:solidFill>
                  <a:schemeClr val="bg1"/>
                </a:solidFill>
              </a:rPr>
              <a:t>]        TEXT,   [</a:t>
            </a:r>
            <a:r>
              <a:rPr lang="en-US" altLang="zh-TW" sz="1200" dirty="0" err="1">
                <a:solidFill>
                  <a:schemeClr val="bg1"/>
                </a:solidFill>
              </a:rPr>
              <a:t>rcd</a:t>
            </a:r>
            <a:r>
              <a:rPr lang="en-US" altLang="zh-TW" sz="1200" dirty="0">
                <a:solidFill>
                  <a:schemeClr val="bg1"/>
                </a:solidFill>
              </a:rPr>
              <a:t>]   REAL,   PRIMARY KEY([</a:t>
            </a:r>
            <a:r>
              <a:rPr lang="en-US" altLang="zh-TW" sz="1200" dirty="0" err="1">
                <a:solidFill>
                  <a:schemeClr val="bg1"/>
                </a:solidFill>
              </a:rPr>
              <a:t>course_id</a:t>
            </a:r>
            <a:r>
              <a:rPr lang="en-US" altLang="zh-TW" sz="1200" dirty="0">
                <a:solidFill>
                  <a:schemeClr val="bg1"/>
                </a:solidFill>
              </a:rPr>
              <a:t>],[</a:t>
            </a:r>
            <a:r>
              <a:rPr lang="en-US" altLang="zh-TW" sz="1200" dirty="0" err="1">
                <a:solidFill>
                  <a:schemeClr val="bg1"/>
                </a:solidFill>
              </a:rPr>
              <a:t>std_id</a:t>
            </a:r>
            <a:r>
              <a:rPr lang="en-US" altLang="zh-TW" sz="1200" dirty="0">
                <a:solidFill>
                  <a:schemeClr val="bg1"/>
                </a:solidFill>
              </a:rPr>
              <a:t>]) );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矩形圖說文字 7"/>
          <p:cNvSpPr/>
          <p:nvPr/>
        </p:nvSpPr>
        <p:spPr>
          <a:xfrm>
            <a:off x="6306378" y="3576778"/>
            <a:ext cx="5676900" cy="556591"/>
          </a:xfrm>
          <a:prstGeom prst="wedgeRectCallout">
            <a:avLst>
              <a:gd name="adj1" fmla="val -19208"/>
              <a:gd name="adj2" fmla="val -785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rgbClr val="0070C0"/>
                </a:solidFill>
              </a:rPr>
              <a:t>資料表</a:t>
            </a:r>
            <a:r>
              <a:rPr lang="en-US" altLang="zh-TW" sz="1400" dirty="0">
                <a:solidFill>
                  <a:srgbClr val="0070C0"/>
                </a:solidFill>
              </a:rPr>
              <a:t>student, course</a:t>
            </a:r>
            <a:r>
              <a:rPr lang="zh-TW" altLang="en-US" sz="1400" dirty="0">
                <a:solidFill>
                  <a:srgbClr val="0070C0"/>
                </a:solidFill>
              </a:rPr>
              <a:t>若已存在會出現錯誤訊息</a:t>
            </a:r>
            <a:r>
              <a:rPr lang="en-US" altLang="zh-TW" sz="1400" dirty="0">
                <a:solidFill>
                  <a:srgbClr val="0070C0"/>
                </a:solidFill>
              </a:rPr>
              <a:t>, </a:t>
            </a:r>
            <a:r>
              <a:rPr lang="zh-TW" altLang="en-US" sz="1400" dirty="0">
                <a:solidFill>
                  <a:srgbClr val="0070C0"/>
                </a:solidFill>
              </a:rPr>
              <a:t>但仍會正常開啟使用</a:t>
            </a:r>
            <a:endParaRPr lang="en-US" altLang="zh-TW" sz="1400" dirty="0">
              <a:solidFill>
                <a:srgbClr val="0070C0"/>
              </a:solidFill>
            </a:endParaRPr>
          </a:p>
          <a:p>
            <a:r>
              <a:rPr lang="zh-TW" altLang="en-US" sz="1400" dirty="0">
                <a:solidFill>
                  <a:srgbClr val="0070C0"/>
                </a:solidFill>
              </a:rPr>
              <a:t>資料表</a:t>
            </a:r>
            <a:r>
              <a:rPr lang="en-US" altLang="zh-TW" sz="1400" dirty="0">
                <a:solidFill>
                  <a:srgbClr val="0070C0"/>
                </a:solidFill>
              </a:rPr>
              <a:t>record</a:t>
            </a:r>
            <a:r>
              <a:rPr lang="zh-TW" altLang="en-US" sz="1400" dirty="0">
                <a:solidFill>
                  <a:srgbClr val="0070C0"/>
                </a:solidFill>
              </a:rPr>
              <a:t>有先判斷是否存在</a:t>
            </a:r>
            <a:r>
              <a:rPr lang="en-US" altLang="zh-TW" sz="1400" dirty="0">
                <a:solidFill>
                  <a:srgbClr val="0070C0"/>
                </a:solidFill>
              </a:rPr>
              <a:t>, </a:t>
            </a:r>
            <a:r>
              <a:rPr lang="zh-TW" altLang="en-US" sz="1400" dirty="0">
                <a:solidFill>
                  <a:srgbClr val="0070C0"/>
                </a:solidFill>
              </a:rPr>
              <a:t>所以出現成功訊息</a:t>
            </a:r>
          </a:p>
        </p:txBody>
      </p:sp>
    </p:spTree>
    <p:extLst>
      <p:ext uri="{BB962C8B-B14F-4D97-AF65-F5344CB8AC3E}">
        <p14:creationId xmlns:p14="http://schemas.microsoft.com/office/powerpoint/2010/main" val="354966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94861" y="215287"/>
            <a:ext cx="6592956" cy="4801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#delete data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= " delete from student "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execSQLcommand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#insert data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= "insert into student(</a:t>
            </a:r>
            <a:r>
              <a:rPr lang="en-US" altLang="zh-TW" sz="1400" dirty="0" err="1">
                <a:latin typeface="Consolas" panose="020B0609020204030204" pitchFamily="49" charset="0"/>
              </a:rPr>
              <a:t>std_id</a:t>
            </a:r>
            <a:r>
              <a:rPr lang="en-US" altLang="zh-TW" sz="1400" dirty="0"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latin typeface="Consolas" panose="020B0609020204030204" pitchFamily="49" charset="0"/>
              </a:rPr>
              <a:t>std_name</a:t>
            </a:r>
            <a:r>
              <a:rPr lang="en-US" altLang="zh-TW" sz="1400" dirty="0">
                <a:latin typeface="Consolas" panose="020B0609020204030204" pitchFamily="49" charset="0"/>
              </a:rPr>
              <a:t>, sex)values("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+= "'" + "98001" + "',"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+= "'" + "</a:t>
            </a:r>
            <a:r>
              <a:rPr lang="zh-TW" altLang="en-US" sz="1400" dirty="0">
                <a:latin typeface="Consolas" panose="020B0609020204030204" pitchFamily="49" charset="0"/>
              </a:rPr>
              <a:t>蔡阿嘎</a:t>
            </a:r>
            <a:r>
              <a:rPr lang="en-US" altLang="zh-TW" sz="1400" dirty="0"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latin typeface="Consolas" panose="020B0609020204030204" pitchFamily="49" charset="0"/>
              </a:rPr>
              <a:t>+ "',"</a:t>
            </a:r>
            <a:endParaRPr lang="zh-TW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+= "'M');"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execSQLcommand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= "insert into student(</a:t>
            </a:r>
            <a:r>
              <a:rPr lang="en-US" altLang="zh-TW" sz="1400" dirty="0" err="1">
                <a:latin typeface="Consolas" panose="020B0609020204030204" pitchFamily="49" charset="0"/>
              </a:rPr>
              <a:t>std_id</a:t>
            </a:r>
            <a:r>
              <a:rPr lang="en-US" altLang="zh-TW" sz="1400" dirty="0"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latin typeface="Consolas" panose="020B0609020204030204" pitchFamily="49" charset="0"/>
              </a:rPr>
              <a:t>std_name</a:t>
            </a:r>
            <a:r>
              <a:rPr lang="en-US" altLang="zh-TW" sz="1400" dirty="0">
                <a:latin typeface="Consolas" panose="020B0609020204030204" pitchFamily="49" charset="0"/>
              </a:rPr>
              <a:t>, sex)values("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+= "'" + "98002" + "',"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+= "'" + "</a:t>
            </a:r>
            <a:r>
              <a:rPr lang="zh-TW" altLang="en-US" sz="1400" dirty="0">
                <a:latin typeface="Consolas" panose="020B0609020204030204" pitchFamily="49" charset="0"/>
              </a:rPr>
              <a:t>郭芊芊</a:t>
            </a:r>
            <a:r>
              <a:rPr lang="en-US" altLang="zh-TW" sz="1400" dirty="0"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latin typeface="Consolas" panose="020B0609020204030204" pitchFamily="49" charset="0"/>
              </a:rPr>
              <a:t>+ "',"</a:t>
            </a:r>
            <a:endParaRPr lang="zh-TW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+= "'F');"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execSQLcommand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5642114" y="2383862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指令已成功執行: delete from student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指令已成功執行:insert into student(std_id, std_name, sex)values('98001','蔡阿嘎','M');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指令已成功執行:insert into student(std_id, std_name, sex)values('98002','郭芊芊','F');</a:t>
            </a:r>
          </a:p>
        </p:txBody>
      </p:sp>
    </p:spTree>
    <p:extLst>
      <p:ext uri="{BB962C8B-B14F-4D97-AF65-F5344CB8AC3E}">
        <p14:creationId xmlns:p14="http://schemas.microsoft.com/office/powerpoint/2010/main" val="123029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98174" y="468083"/>
            <a:ext cx="6530010" cy="52629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= "insert into student(</a:t>
            </a:r>
            <a:r>
              <a:rPr lang="en-US" altLang="zh-TW" sz="1400" dirty="0" err="1">
                <a:latin typeface="Consolas" panose="020B0609020204030204" pitchFamily="49" charset="0"/>
              </a:rPr>
              <a:t>std_id</a:t>
            </a:r>
            <a:r>
              <a:rPr lang="en-US" altLang="zh-TW" sz="1400" dirty="0"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latin typeface="Consolas" panose="020B0609020204030204" pitchFamily="49" charset="0"/>
              </a:rPr>
              <a:t>std_name</a:t>
            </a:r>
            <a:r>
              <a:rPr lang="en-US" altLang="zh-TW" sz="1400" dirty="0">
                <a:latin typeface="Consolas" panose="020B0609020204030204" pitchFamily="49" charset="0"/>
              </a:rPr>
              <a:t>, sex)values("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+= "'" + "98003" + "',"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+= "'" + "</a:t>
            </a:r>
            <a:r>
              <a:rPr lang="zh-TW" altLang="en-US" sz="1400" dirty="0">
                <a:latin typeface="Consolas" panose="020B0609020204030204" pitchFamily="49" charset="0"/>
              </a:rPr>
              <a:t>果董</a:t>
            </a:r>
            <a:r>
              <a:rPr lang="en-US" altLang="zh-TW" sz="1400" dirty="0"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latin typeface="Consolas" panose="020B0609020204030204" pitchFamily="49" charset="0"/>
              </a:rPr>
              <a:t>+ "',"</a:t>
            </a:r>
            <a:endParaRPr lang="zh-TW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+= "'M');"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execSQLcommand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= "insert into student(</a:t>
            </a:r>
            <a:r>
              <a:rPr lang="en-US" altLang="zh-TW" sz="1400" dirty="0" err="1">
                <a:latin typeface="Consolas" panose="020B0609020204030204" pitchFamily="49" charset="0"/>
              </a:rPr>
              <a:t>std_id</a:t>
            </a:r>
            <a:r>
              <a:rPr lang="en-US" altLang="zh-TW" sz="1400" dirty="0"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latin typeface="Consolas" panose="020B0609020204030204" pitchFamily="49" charset="0"/>
              </a:rPr>
              <a:t>std_name</a:t>
            </a:r>
            <a:r>
              <a:rPr lang="en-US" altLang="zh-TW" sz="1400" dirty="0">
                <a:latin typeface="Consolas" panose="020B0609020204030204" pitchFamily="49" charset="0"/>
              </a:rPr>
              <a:t>, sex)values("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+= "'" + "98004" + "',"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+= "'" + "</a:t>
            </a:r>
            <a:r>
              <a:rPr lang="zh-TW" altLang="en-US" sz="1400" dirty="0">
                <a:latin typeface="Consolas" panose="020B0609020204030204" pitchFamily="49" charset="0"/>
              </a:rPr>
              <a:t>林陪陪</a:t>
            </a:r>
            <a:r>
              <a:rPr lang="en-US" altLang="zh-TW" sz="1400" dirty="0"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latin typeface="Consolas" panose="020B0609020204030204" pitchFamily="49" charset="0"/>
              </a:rPr>
              <a:t>+ "',"</a:t>
            </a:r>
            <a:endParaRPr lang="zh-TW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+= "'F');"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execSQLcommand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= "insert into student(</a:t>
            </a:r>
            <a:r>
              <a:rPr lang="en-US" altLang="zh-TW" sz="1400" dirty="0" err="1">
                <a:latin typeface="Consolas" panose="020B0609020204030204" pitchFamily="49" charset="0"/>
              </a:rPr>
              <a:t>std_id</a:t>
            </a:r>
            <a:r>
              <a:rPr lang="en-US" altLang="zh-TW" sz="1400" dirty="0"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latin typeface="Consolas" panose="020B0609020204030204" pitchFamily="49" charset="0"/>
              </a:rPr>
              <a:t>std_name</a:t>
            </a:r>
            <a:r>
              <a:rPr lang="en-US" altLang="zh-TW" sz="1400" dirty="0">
                <a:latin typeface="Consolas" panose="020B0609020204030204" pitchFamily="49" charset="0"/>
              </a:rPr>
              <a:t>, sex)values("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+= "'" + "98005" + "',"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+= "'" + "</a:t>
            </a:r>
            <a:r>
              <a:rPr lang="zh-TW" altLang="en-US" sz="1400" dirty="0">
                <a:latin typeface="Consolas" panose="020B0609020204030204" pitchFamily="49" charset="0"/>
              </a:rPr>
              <a:t>蔡旺旺</a:t>
            </a:r>
            <a:r>
              <a:rPr lang="en-US" altLang="zh-TW" sz="1400" dirty="0"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latin typeface="Consolas" panose="020B0609020204030204" pitchFamily="49" charset="0"/>
              </a:rPr>
              <a:t>+ "',"</a:t>
            </a:r>
            <a:endParaRPr lang="zh-TW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+= "'M');"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execSQLcommand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zh-TW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5532782" y="2661167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指令已成功執行:insert into student(std_id, std_name, sex)values('98003','果董','M');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指令已成功執行:insert into student(std_id, std_name, sex)values('98004','林陪陪','F');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指令已成功執行:insert into student(std_id, std_name, sex)values('98005','蔡旺旺','M');</a:t>
            </a:r>
          </a:p>
        </p:txBody>
      </p:sp>
    </p:spTree>
    <p:extLst>
      <p:ext uri="{BB962C8B-B14F-4D97-AF65-F5344CB8AC3E}">
        <p14:creationId xmlns:p14="http://schemas.microsoft.com/office/powerpoint/2010/main" val="252919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54495" y="490333"/>
            <a:ext cx="6096000" cy="54476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#select data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latin typeface="Consolas" panose="020B0609020204030204" pitchFamily="49" charset="0"/>
              </a:rPr>
              <a:t> = " select * from student "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resultList</a:t>
            </a:r>
            <a:r>
              <a:rPr lang="en-US" altLang="zh-TW" sz="1400" dirty="0">
                <a:latin typeface="Consolas" panose="020B0609020204030204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</a:rPr>
              <a:t>execSQLcommand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sqlstr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fetchall</a:t>
            </a:r>
            <a:r>
              <a:rPr lang="en-US" altLang="zh-TW" sz="1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7030A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resultList</a:t>
            </a:r>
            <a:r>
              <a:rPr lang="en-US" altLang="zh-TW" sz="14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7030A0"/>
                </a:solidFill>
                <a:latin typeface="Consolas" panose="020B0609020204030204" pitchFamily="49" charset="0"/>
              </a:rPr>
              <a:t>for </a:t>
            </a:r>
            <a:r>
              <a:rPr lang="en-US" altLang="zh-TW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400" dirty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400" dirty="0">
                <a:solidFill>
                  <a:srgbClr val="7030A0"/>
                </a:solidFill>
                <a:latin typeface="Consolas" panose="020B0609020204030204" pitchFamily="49" charset="0"/>
              </a:rPr>
              <a:t> in enumerate(</a:t>
            </a:r>
            <a:r>
              <a:rPr lang="en-US" altLang="zh-TW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resultList</a:t>
            </a:r>
            <a:r>
              <a:rPr lang="en-US" altLang="zh-TW" sz="1400" dirty="0">
                <a:solidFill>
                  <a:srgbClr val="7030A0"/>
                </a:solidFill>
                <a:latin typeface="Consolas" panose="020B0609020204030204" pitchFamily="49" charset="0"/>
              </a:rPr>
              <a:t>, 0):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zh-TW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400" dirty="0">
                <a:solidFill>
                  <a:srgbClr val="7030A0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std</a:t>
            </a:r>
            <a:r>
              <a:rPr lang="en-US" altLang="zh-TW" sz="14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#update data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/>
              <a:t>sqlstr</a:t>
            </a:r>
            <a:r>
              <a:rPr lang="en-US" altLang="zh-TW" sz="1400" dirty="0"/>
              <a:t> = " update student set " 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/>
              <a:t>sqlstr</a:t>
            </a:r>
            <a:r>
              <a:rPr lang="en-US" altLang="zh-TW" sz="1400" dirty="0"/>
              <a:t> += " </a:t>
            </a:r>
            <a:r>
              <a:rPr lang="en-US" altLang="zh-TW" sz="1400" dirty="0" err="1"/>
              <a:t>std_name</a:t>
            </a:r>
            <a:r>
              <a:rPr lang="en-US" altLang="zh-TW" sz="1400" dirty="0"/>
              <a:t> = '" + "</a:t>
            </a:r>
            <a:r>
              <a:rPr lang="zh-TW" altLang="en-US" sz="1400" dirty="0"/>
              <a:t>陳安安</a:t>
            </a:r>
            <a:r>
              <a:rPr lang="en-US" altLang="zh-TW" sz="1400" dirty="0"/>
              <a:t>"</a:t>
            </a:r>
            <a:r>
              <a:rPr lang="zh-TW" altLang="en-US" sz="1400" dirty="0"/>
              <a:t> </a:t>
            </a:r>
            <a:r>
              <a:rPr lang="en-US" altLang="zh-TW" sz="1400" dirty="0"/>
              <a:t>+ "'"</a:t>
            </a:r>
            <a:endParaRPr lang="zh-TW" altLang="en-US" sz="1400" dirty="0"/>
          </a:p>
          <a:p>
            <a:pPr>
              <a:lnSpc>
                <a:spcPct val="150000"/>
              </a:lnSpc>
            </a:pPr>
            <a:r>
              <a:rPr lang="en-US" altLang="zh-TW" sz="1400" dirty="0" err="1"/>
              <a:t>sqlstr</a:t>
            </a:r>
            <a:r>
              <a:rPr lang="en-US" altLang="zh-TW" sz="1400" dirty="0"/>
              <a:t> += " where </a:t>
            </a:r>
            <a:r>
              <a:rPr lang="en-US" altLang="zh-TW" sz="1400" dirty="0" err="1"/>
              <a:t>std_id</a:t>
            </a:r>
            <a:r>
              <a:rPr lang="en-US" altLang="zh-TW" sz="1400" dirty="0"/>
              <a:t> = '98005' " 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/>
              <a:t>execSQLcommand</a:t>
            </a:r>
            <a:r>
              <a:rPr lang="en-US" altLang="zh-TW" sz="1400" dirty="0"/>
              <a:t>(</a:t>
            </a:r>
            <a:r>
              <a:rPr lang="en-US" altLang="zh-TW" sz="1400" dirty="0" err="1"/>
              <a:t>sqlstr</a:t>
            </a:r>
            <a:r>
              <a:rPr lang="en-US" altLang="zh-TW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/>
              <a:t>resultList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execSQLcommand</a:t>
            </a:r>
            <a:r>
              <a:rPr lang="en-US" altLang="zh-TW" sz="1400" dirty="0"/>
              <a:t>(" select * from student ").</a:t>
            </a:r>
            <a:r>
              <a:rPr lang="en-US" altLang="zh-TW" sz="1400" dirty="0" err="1">
                <a:solidFill>
                  <a:srgbClr val="FF0000"/>
                </a:solidFill>
              </a:rPr>
              <a:t>fetchall</a:t>
            </a:r>
            <a:r>
              <a:rPr lang="en-US" altLang="zh-TW" sz="1400" dirty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</a:t>
            </a:r>
            <a:r>
              <a:rPr lang="en-US" altLang="zh-TW" sz="1400" dirty="0" err="1"/>
              <a:t>resultList</a:t>
            </a:r>
            <a:r>
              <a:rPr lang="en-US" altLang="zh-TW" sz="1400" dirty="0"/>
              <a:t>)</a:t>
            </a:r>
          </a:p>
          <a:p>
            <a:pPr>
              <a:lnSpc>
                <a:spcPct val="150000"/>
              </a:lnSpc>
            </a:pPr>
            <a:br>
              <a:rPr lang="en-US" altLang="zh-TW" sz="1400" dirty="0"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#close database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myConn.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altLang="zh-TW" sz="1400" dirty="0">
                <a:latin typeface="Consolas" panose="020B0609020204030204" pitchFamily="49" charset="0"/>
              </a:rPr>
              <a:t>()</a:t>
            </a:r>
            <a:endParaRPr lang="zh-TW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5741318" y="1174836"/>
            <a:ext cx="6344665" cy="458587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200" dirty="0">
                <a:solidFill>
                  <a:schemeClr val="bg1"/>
                </a:solidFill>
              </a:rPr>
              <a:t>指令已成功執行: select * from student</a:t>
            </a:r>
          </a:p>
          <a:p>
            <a:pPr>
              <a:lnSpc>
                <a:spcPct val="200000"/>
              </a:lnSpc>
            </a:pPr>
            <a:r>
              <a:rPr lang="zh-TW" altLang="en-US" sz="1200" dirty="0">
                <a:solidFill>
                  <a:schemeClr val="bg1"/>
                </a:solidFill>
              </a:rPr>
              <a:t>[('98001', '蔡阿嘎', 'M'), ('98002', '郭芊芊', 'F'), ('98003', '果董', 'M'), ('98004', '林陪陪', 'F'), ('98005', '蔡旺旺', 'M')]</a:t>
            </a:r>
          </a:p>
          <a:p>
            <a:pPr>
              <a:lnSpc>
                <a:spcPct val="200000"/>
              </a:lnSpc>
            </a:pPr>
            <a:r>
              <a:rPr lang="zh-TW" altLang="en-US" sz="1200" dirty="0">
                <a:solidFill>
                  <a:schemeClr val="bg1"/>
                </a:solidFill>
              </a:rPr>
              <a:t>0 ('98001', '蔡阿嘎', 'M')</a:t>
            </a:r>
          </a:p>
          <a:p>
            <a:pPr>
              <a:lnSpc>
                <a:spcPct val="200000"/>
              </a:lnSpc>
            </a:pPr>
            <a:r>
              <a:rPr lang="zh-TW" altLang="en-US" sz="1200" dirty="0">
                <a:solidFill>
                  <a:schemeClr val="bg1"/>
                </a:solidFill>
              </a:rPr>
              <a:t>1 ('98002', '郭芊芊', 'F')</a:t>
            </a:r>
          </a:p>
          <a:p>
            <a:pPr>
              <a:lnSpc>
                <a:spcPct val="200000"/>
              </a:lnSpc>
            </a:pPr>
            <a:r>
              <a:rPr lang="zh-TW" altLang="en-US" sz="1200" dirty="0">
                <a:solidFill>
                  <a:schemeClr val="bg1"/>
                </a:solidFill>
              </a:rPr>
              <a:t>2 ('98003', '果董', 'M')</a:t>
            </a:r>
          </a:p>
          <a:p>
            <a:pPr>
              <a:lnSpc>
                <a:spcPct val="200000"/>
              </a:lnSpc>
            </a:pPr>
            <a:r>
              <a:rPr lang="zh-TW" altLang="en-US" sz="1200" dirty="0">
                <a:solidFill>
                  <a:schemeClr val="bg1"/>
                </a:solidFill>
              </a:rPr>
              <a:t>3 ('98004', '林陪陪', 'F')</a:t>
            </a:r>
          </a:p>
          <a:p>
            <a:pPr>
              <a:lnSpc>
                <a:spcPct val="200000"/>
              </a:lnSpc>
            </a:pPr>
            <a:r>
              <a:rPr lang="zh-TW" altLang="en-US" sz="1200" dirty="0">
                <a:solidFill>
                  <a:schemeClr val="bg1"/>
                </a:solidFill>
              </a:rPr>
              <a:t>4 ('98005', '蔡旺旺', 'M')</a:t>
            </a:r>
          </a:p>
          <a:p>
            <a:pPr>
              <a:lnSpc>
                <a:spcPct val="200000"/>
              </a:lnSpc>
            </a:pPr>
            <a:r>
              <a:rPr lang="zh-TW" altLang="en-US" sz="1200" dirty="0">
                <a:solidFill>
                  <a:schemeClr val="bg1"/>
                </a:solidFill>
              </a:rPr>
              <a:t>指令已成功執行: </a:t>
            </a:r>
            <a:r>
              <a:rPr lang="zh-TW" altLang="en-US" sz="1200" dirty="0">
                <a:solidFill>
                  <a:srgbClr val="FFFF00"/>
                </a:solidFill>
              </a:rPr>
              <a:t>update student set  std_name = '陳安安' where std_id = '98005'</a:t>
            </a:r>
          </a:p>
          <a:p>
            <a:pPr>
              <a:lnSpc>
                <a:spcPct val="200000"/>
              </a:lnSpc>
            </a:pPr>
            <a:r>
              <a:rPr lang="zh-TW" altLang="en-US" sz="1200" dirty="0">
                <a:solidFill>
                  <a:schemeClr val="bg1"/>
                </a:solidFill>
              </a:rPr>
              <a:t>指令已成功執行: select * from student</a:t>
            </a:r>
          </a:p>
          <a:p>
            <a:pPr>
              <a:lnSpc>
                <a:spcPct val="200000"/>
              </a:lnSpc>
            </a:pPr>
            <a:r>
              <a:rPr lang="zh-TW" altLang="en-US" sz="1200" dirty="0">
                <a:solidFill>
                  <a:schemeClr val="bg1"/>
                </a:solidFill>
              </a:rPr>
              <a:t>[('98001', '蔡阿嘎', 'M'), ('98002', '郭芊芊', 'F'), ('98003', '果董', 'M'), ('98004', '林陪陪', 'F'), ('98005', </a:t>
            </a:r>
            <a:r>
              <a:rPr lang="zh-TW" altLang="en-US" sz="1400" b="1" dirty="0">
                <a:solidFill>
                  <a:srgbClr val="FFFF00"/>
                </a:solidFill>
              </a:rPr>
              <a:t>'陳安安</a:t>
            </a:r>
            <a:r>
              <a:rPr lang="zh-TW" altLang="en-US" sz="1200" dirty="0">
                <a:solidFill>
                  <a:schemeClr val="bg1"/>
                </a:solidFill>
              </a:rPr>
              <a:t>', 'M')]</a:t>
            </a:r>
          </a:p>
        </p:txBody>
      </p:sp>
      <p:cxnSp>
        <p:nvCxnSpPr>
          <p:cNvPr id="6" name="直線單箭頭接點 5"/>
          <p:cNvCxnSpPr/>
          <p:nvPr/>
        </p:nvCxnSpPr>
        <p:spPr>
          <a:xfrm>
            <a:off x="3588026" y="1808922"/>
            <a:ext cx="2107096" cy="9939"/>
          </a:xfrm>
          <a:prstGeom prst="straightConnector1">
            <a:avLst/>
          </a:prstGeom>
          <a:ln w="28575"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大括弧 7"/>
          <p:cNvSpPr/>
          <p:nvPr/>
        </p:nvSpPr>
        <p:spPr>
          <a:xfrm>
            <a:off x="4850297" y="2082535"/>
            <a:ext cx="566530" cy="2002448"/>
          </a:xfrm>
          <a:prstGeom prst="leftBrace">
            <a:avLst>
              <a:gd name="adj1" fmla="val 8333"/>
              <a:gd name="adj2" fmla="val 48511"/>
            </a:avLst>
          </a:prstGeom>
          <a:ln w="28575"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肘形接點 9"/>
          <p:cNvCxnSpPr/>
          <p:nvPr/>
        </p:nvCxnSpPr>
        <p:spPr>
          <a:xfrm>
            <a:off x="2733261" y="2415209"/>
            <a:ext cx="1848678" cy="646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948070" y="4740965"/>
            <a:ext cx="3647660" cy="37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90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2" id="{B613FFF1-D39E-4F03-98D4-BA3E700EE474}" vid="{0FF511F1-E672-4BB1-8A34-0EAD07F262C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pccu2</Template>
  <TotalTime>51650</TotalTime>
  <Words>3655</Words>
  <Application>Microsoft Office PowerPoint</Application>
  <PresentationFormat>寬螢幕</PresentationFormat>
  <Paragraphs>366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inherit</vt:lpstr>
      <vt:lpstr>Arial</vt:lpstr>
      <vt:lpstr>Calibri</vt:lpstr>
      <vt:lpstr>Calibri Light</vt:lpstr>
      <vt:lpstr>Consolas</vt:lpstr>
      <vt:lpstr>Helvetica</vt:lpstr>
      <vt:lpstr>Source Sans Pro</vt:lpstr>
      <vt:lpstr>Wingdings</vt:lpstr>
      <vt:lpstr>Office 佈景主題</vt:lpstr>
      <vt:lpstr>PowerPoint 簡報</vt:lpstr>
      <vt:lpstr>SQLite Browser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關於SQL Command - 交易資料 insert / update / delete</vt:lpstr>
      <vt:lpstr>PowerPoint 簡報</vt:lpstr>
      <vt:lpstr>PowerPoint 簡報</vt:lpstr>
      <vt:lpstr>PowerPoint 簡報</vt:lpstr>
      <vt:lpstr>存取 MS Access </vt:lpstr>
      <vt:lpstr>PowerPoint 簡報</vt:lpstr>
      <vt:lpstr>PowerPoint 簡報</vt:lpstr>
      <vt:lpstr>範例:</vt:lpstr>
      <vt:lpstr>PowerPoint 簡報</vt:lpstr>
      <vt:lpstr>連結資料庫</vt:lpstr>
      <vt:lpstr>PowerPoint 簡報</vt:lpstr>
      <vt:lpstr>PowerPoint 簡報</vt:lpstr>
      <vt:lpstr>PowerPoint 簡報</vt:lpstr>
      <vt:lpstr>練習:設計 myDb.py, 內含 class mySqlite,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 in Android</dc:title>
  <dc:creator>Clark Yeh</dc:creator>
  <cp:lastModifiedBy>Clark Yeh</cp:lastModifiedBy>
  <cp:revision>508</cp:revision>
  <dcterms:created xsi:type="dcterms:W3CDTF">2019-03-09T08:50:44Z</dcterms:created>
  <dcterms:modified xsi:type="dcterms:W3CDTF">2020-11-29T14:28:14Z</dcterms:modified>
</cp:coreProperties>
</file>