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A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55F8-7CF1-4B97-A612-D2C6CE434FD5}" v="4" dt="2021-03-23T06:18:15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Yeh" userId="ffd5b34d3f90dcfa" providerId="LiveId" clId="{4B5B55F8-7CF1-4B97-A612-D2C6CE434FD5}"/>
    <pc:docChg chg="custSel addSld modSld">
      <pc:chgData name="Clark Yeh" userId="ffd5b34d3f90dcfa" providerId="LiveId" clId="{4B5B55F8-7CF1-4B97-A612-D2C6CE434FD5}" dt="2021-03-25T07:42:37.555" v="93" actId="1076"/>
      <pc:docMkLst>
        <pc:docMk/>
      </pc:docMkLst>
      <pc:sldChg chg="modSp mod">
        <pc:chgData name="Clark Yeh" userId="ffd5b34d3f90dcfa" providerId="LiveId" clId="{4B5B55F8-7CF1-4B97-A612-D2C6CE434FD5}" dt="2021-03-25T07:42:37.555" v="93" actId="1076"/>
        <pc:sldMkLst>
          <pc:docMk/>
          <pc:sldMk cId="924722318" sldId="256"/>
        </pc:sldMkLst>
        <pc:spChg chg="mod">
          <ac:chgData name="Clark Yeh" userId="ffd5b34d3f90dcfa" providerId="LiveId" clId="{4B5B55F8-7CF1-4B97-A612-D2C6CE434FD5}" dt="2021-03-25T07:42:37.555" v="93" actId="1076"/>
          <ac:spMkLst>
            <pc:docMk/>
            <pc:sldMk cId="924722318" sldId="256"/>
            <ac:spMk id="4" creationId="{4FA4D9A1-F67C-4349-BBA2-D997510F8F56}"/>
          </ac:spMkLst>
        </pc:spChg>
      </pc:sldChg>
      <pc:sldChg chg="modSp mod">
        <pc:chgData name="Clark Yeh" userId="ffd5b34d3f90dcfa" providerId="LiveId" clId="{4B5B55F8-7CF1-4B97-A612-D2C6CE434FD5}" dt="2021-03-23T03:25:03.090" v="67" actId="1076"/>
        <pc:sldMkLst>
          <pc:docMk/>
          <pc:sldMk cId="2003401874" sldId="259"/>
        </pc:sldMkLst>
        <pc:spChg chg="mod">
          <ac:chgData name="Clark Yeh" userId="ffd5b34d3f90dcfa" providerId="LiveId" clId="{4B5B55F8-7CF1-4B97-A612-D2C6CE434FD5}" dt="2021-03-23T03:25:03.090" v="67" actId="1076"/>
          <ac:spMkLst>
            <pc:docMk/>
            <pc:sldMk cId="2003401874" sldId="259"/>
            <ac:spMk id="6" creationId="{47705B3C-C685-47D5-A225-F865F5E2B54F}"/>
          </ac:spMkLst>
        </pc:spChg>
      </pc:sldChg>
      <pc:sldChg chg="addSp modSp new mod">
        <pc:chgData name="Clark Yeh" userId="ffd5b34d3f90dcfa" providerId="LiveId" clId="{4B5B55F8-7CF1-4B97-A612-D2C6CE434FD5}" dt="2021-03-23T02:52:53.448" v="66" actId="1076"/>
        <pc:sldMkLst>
          <pc:docMk/>
          <pc:sldMk cId="1791232058" sldId="263"/>
        </pc:sldMkLst>
        <pc:spChg chg="mod">
          <ac:chgData name="Clark Yeh" userId="ffd5b34d3f90dcfa" providerId="LiveId" clId="{4B5B55F8-7CF1-4B97-A612-D2C6CE434FD5}" dt="2021-03-23T02:47:25.744" v="11" actId="20577"/>
          <ac:spMkLst>
            <pc:docMk/>
            <pc:sldMk cId="1791232058" sldId="263"/>
            <ac:spMk id="2" creationId="{87A63AC9-F2EA-43FD-9004-745B14B8BBB4}"/>
          </ac:spMkLst>
        </pc:spChg>
        <pc:spChg chg="add mod">
          <ac:chgData name="Clark Yeh" userId="ffd5b34d3f90dcfa" providerId="LiveId" clId="{4B5B55F8-7CF1-4B97-A612-D2C6CE434FD5}" dt="2021-03-23T02:47:49.366" v="14" actId="14100"/>
          <ac:spMkLst>
            <pc:docMk/>
            <pc:sldMk cId="1791232058" sldId="263"/>
            <ac:spMk id="4" creationId="{14C25164-44DE-4E44-858D-015A039A65F9}"/>
          </ac:spMkLst>
        </pc:spChg>
        <pc:spChg chg="add mod">
          <ac:chgData name="Clark Yeh" userId="ffd5b34d3f90dcfa" providerId="LiveId" clId="{4B5B55F8-7CF1-4B97-A612-D2C6CE434FD5}" dt="2021-03-23T02:52:53.448" v="66" actId="1076"/>
          <ac:spMkLst>
            <pc:docMk/>
            <pc:sldMk cId="1791232058" sldId="263"/>
            <ac:spMk id="6" creationId="{1BDC7AEA-FFB7-4159-9D4A-F54DD924C2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03CF7-9EC4-4940-8346-48B8C406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6A6F19-5A31-4C8B-BC11-BE7A1C4B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724EE-4805-44EB-9D02-485E5F3E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89097-8FCA-41D7-B120-ED8244A0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6F36F-B962-4B4C-B2A3-75C40E88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7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6B372-8270-4F66-AE03-E791187D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F68C42-6FB8-4DED-8F81-4233B340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A89513-025F-4B4C-B143-FAC7B739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8A48E-7955-4D19-8824-C98012ED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47A7-287B-4E9E-A20B-1AF813EF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2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48F92A-A538-4639-B143-68433DDDD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6D0F7C-39FE-444B-AE59-A7562153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C2F20-BC49-4EC8-9FB7-A7C5BF92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91F52-CBB5-487D-AD09-5CE0946A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F06ED-50D8-4CEE-A232-CB2B4BCC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67C97-4237-4EC4-9E84-82713C0F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82238-387F-49F4-811D-8638204E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104E1-91F8-408A-8215-2B0346E1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BB942-DDFA-44A3-861C-59AD0E98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DD985-B4FB-4C41-8786-9CB3416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6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84EEF-462B-49E8-AB27-63155174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D98B29-A83E-4A3F-A601-9C923863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67594-32D2-4940-A6B5-F1906A70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4386AC-D9FC-4B59-A559-1542655D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E7A161-A0FE-4848-97D6-706A7999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9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E9FE4-95D7-46DF-B2EE-A85246A1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E129A-25C4-4D58-984F-0C0CA74AE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47C336-2DDF-4EDA-900B-C3814E1E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B1EEDF-6DB0-40AC-A398-49094914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0A161-47F4-48EF-8B57-55F153D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2D20F-F626-4FB7-B0A6-DDDF45B9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2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13E8-29DC-412B-8035-77B5DA15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0C7067-3342-4697-9DEA-F33C4C33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E051AD-D6B8-40C0-9888-03E54CC4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730105-1B5F-4172-B668-FBC052D2A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3B8862-5079-47FB-82A9-29595783A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2ABE07-3DA4-4B73-9D6B-3E6EA990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72B3BA-30FF-4006-8077-AAC9FE57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A3EC5B-434B-42F6-ABE9-2918042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CB22E-3F0F-445D-A68F-47C3CC87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8A4698-E32F-4B57-B42D-4EFB7BB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015555-AEED-445B-97E4-02F6217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D2DDFC-2E85-42BD-9CFD-491F4806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5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F5AF08-F401-49B1-9150-272DB287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EECA75-53F2-4476-A842-8FE11DE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9499A-00B2-4261-845E-5B26421F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38231-DC1A-4E06-8F2D-A301ED42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B5AE8-0275-44D1-920B-89BF8C74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BDBFEB-B3F9-42A7-874A-2A444EEE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B73E75-FF6C-46E6-BC4F-EDE8608C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1E26DA-0759-4169-B572-962F446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A860D2-FF99-47FF-A1C9-5CB64B9A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4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A5425-EBAB-442B-BF5F-4D35CFAA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3A6DD1-0E2C-4764-9A96-571F1BD2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DB8692-C190-4795-BC80-2C6AFCB66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88CA4-6797-4F19-AD79-DF0D8AD9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6F0863-1045-4665-B15C-1338959B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B11B7C-96A4-453F-B95D-BA7DBCBB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0B5FBA-BDEA-4686-BF0A-27A6EB96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2A001-7469-481A-AA5C-DCFB0DF8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5354B-9863-4E48-A955-FCE9CF744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249B-BB38-4328-A616-A593F723735E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B99BF-4C41-4170-B62D-94BE94119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98ED22-5252-4697-BCA3-CDF0820B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80C100-AAF2-462E-B867-4AD079D1A274}"/>
              </a:ext>
            </a:extLst>
          </p:cNvPr>
          <p:cNvSpPr/>
          <p:nvPr userDrawn="1"/>
        </p:nvSpPr>
        <p:spPr>
          <a:xfrm>
            <a:off x="9409470" y="0"/>
            <a:ext cx="2782529" cy="466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5D14A90-A305-4F8D-833D-AC53F642D4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961" y="23814"/>
            <a:ext cx="2498423" cy="3413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AEA1394-A60F-4BE9-9CCC-33C860D81EE8}"/>
              </a:ext>
            </a:extLst>
          </p:cNvPr>
          <p:cNvSpPr txBox="1"/>
          <p:nvPr userDrawn="1"/>
        </p:nvSpPr>
        <p:spPr>
          <a:xfrm>
            <a:off x="11300734" y="23814"/>
            <a:ext cx="7934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0" i="1" baseline="0" dirty="0">
                <a:solidFill>
                  <a:schemeClr val="bg1"/>
                </a:solidFill>
                <a:effectLst/>
              </a:rPr>
              <a:t>Clark Yeh</a:t>
            </a:r>
            <a:endParaRPr lang="zh-TW" altLang="en-US" sz="1200" b="0" i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0" name="圖片 9" descr="一張含有 畫畫, 標誌 的圖片&#10;&#10;自動產生的描述">
            <a:extLst>
              <a:ext uri="{FF2B5EF4-FFF2-40B4-BE49-F238E27FC236}">
                <a16:creationId xmlns:a16="http://schemas.microsoft.com/office/drawing/2014/main" id="{736C7A86-39D3-4E39-A21A-EDD086CDA3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88" y="5812831"/>
            <a:ext cx="1045169" cy="10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1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FA4D9A1-F67C-4349-BBA2-D997510F8F56}"/>
              </a:ext>
            </a:extLst>
          </p:cNvPr>
          <p:cNvSpPr txBox="1">
            <a:spLocks/>
          </p:cNvSpPr>
          <p:nvPr/>
        </p:nvSpPr>
        <p:spPr>
          <a:xfrm>
            <a:off x="535368" y="20259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</a:t>
            </a:r>
            <a:r>
              <a:rPr lang="zh-TW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zh-TW" alt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基本運算方式</a:t>
            </a:r>
          </a:p>
        </p:txBody>
      </p:sp>
    </p:spTree>
    <p:extLst>
      <p:ext uri="{BB962C8B-B14F-4D97-AF65-F5344CB8AC3E}">
        <p14:creationId xmlns:p14="http://schemas.microsoft.com/office/powerpoint/2010/main" val="92472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DB0911B-DA1A-4B24-A239-6BF545A8FCDB}"/>
              </a:ext>
            </a:extLst>
          </p:cNvPr>
          <p:cNvSpPr txBox="1"/>
          <p:nvPr/>
        </p:nvSpPr>
        <p:spPr>
          <a:xfrm>
            <a:off x="927427" y="1297859"/>
            <a:ext cx="9169073" cy="3843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65113" algn="l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b="0" i="0" dirty="0">
                <a:solidFill>
                  <a:srgbClr val="0070C0"/>
                </a:solidFill>
                <a:effectLst/>
                <a:latin typeface="Helvetica Neue"/>
              </a:rPr>
              <a:t>TensorFlow</a:t>
            </a:r>
            <a:r>
              <a:rPr lang="en-US" altLang="zh-TW" b="0" i="0" dirty="0">
                <a:solidFill>
                  <a:srgbClr val="555555"/>
                </a:solidFill>
                <a:effectLst/>
                <a:latin typeface="Helvetica Neue"/>
              </a:rPr>
              <a:t>: </a:t>
            </a:r>
          </a:p>
          <a:p>
            <a:pPr marL="360363" algn="l">
              <a:lnSpc>
                <a:spcPct val="200000"/>
              </a:lnSpc>
            </a:pP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是一個採用資料流程圖</a:t>
            </a:r>
            <a:r>
              <a:rPr lang="en-US" altLang="zh-TW" sz="1400" b="0" i="0" dirty="0">
                <a:solidFill>
                  <a:srgbClr val="555555"/>
                </a:solidFill>
                <a:effectLst/>
                <a:latin typeface="Helvetica Neue"/>
              </a:rPr>
              <a:t>(data flow graphs)</a:t>
            </a: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，用於數值計算的</a:t>
            </a:r>
            <a:r>
              <a:rPr lang="en-US" altLang="zh-TW" sz="1400" b="0" i="0" dirty="0">
                <a:solidFill>
                  <a:srgbClr val="555555"/>
                </a:solidFill>
                <a:effectLst/>
                <a:latin typeface="Helvetica Neue"/>
              </a:rPr>
              <a:t>open source</a:t>
            </a:r>
            <a:r>
              <a:rPr lang="en-US" altLang="zh-TW" sz="1400" dirty="0">
                <a:solidFill>
                  <a:srgbClr val="555555"/>
                </a:solidFill>
                <a:latin typeface="Helvetica Neue"/>
              </a:rPr>
              <a:t>;</a:t>
            </a:r>
            <a:r>
              <a:rPr lang="zh-TW" altLang="en-US" sz="1400" dirty="0">
                <a:solidFill>
                  <a:srgbClr val="555555"/>
                </a:solidFill>
                <a:latin typeface="Helvetica Neue"/>
              </a:rPr>
              <a:t> 由</a:t>
            </a:r>
            <a:r>
              <a:rPr lang="en-US" altLang="zh-TW" sz="1400" b="0" i="0" dirty="0">
                <a:solidFill>
                  <a:srgbClr val="555555"/>
                </a:solidFill>
                <a:effectLst/>
                <a:latin typeface="Helvetica Neue"/>
              </a:rPr>
              <a:t>Google brain </a:t>
            </a: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小組的研究員和工程師們開發出來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rgbClr val="0070C0"/>
                </a:solidFill>
                <a:latin typeface="Helvetica Neue"/>
              </a:rPr>
              <a:t>Nodes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Helvetica Neue"/>
              </a:rPr>
              <a:t> 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Helvetica Neue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Helvetica Neue"/>
              </a:rPr>
              <a:t>節點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：</a:t>
            </a:r>
            <a:endParaRPr lang="en-US" altLang="zh-TW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indent="360363">
              <a:lnSpc>
                <a:spcPct val="200000"/>
              </a:lnSpc>
            </a:pP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在流程圖中表示</a:t>
            </a:r>
            <a:r>
              <a:rPr lang="zh-TW" altLang="en-US" sz="1400" b="1" i="0" dirty="0">
                <a:solidFill>
                  <a:srgbClr val="555555"/>
                </a:solidFill>
                <a:effectLst/>
                <a:latin typeface="Helvetica Neue"/>
              </a:rPr>
              <a:t>數學操作</a:t>
            </a: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，資料輸出和輸入，或是讀寫變數。</a:t>
            </a:r>
            <a:r>
              <a:rPr lang="zh-TW" altLang="en-US" sz="1400" b="0" i="0" u="sng" dirty="0">
                <a:solidFill>
                  <a:srgbClr val="0070C0"/>
                </a:solidFill>
                <a:effectLst/>
                <a:latin typeface="Helvetica Neue"/>
              </a:rPr>
              <a:t>用來表示數學運算</a:t>
            </a:r>
            <a:endParaRPr lang="en-US" altLang="zh-TW" sz="1400" b="0" i="0" u="sng" dirty="0">
              <a:solidFill>
                <a:srgbClr val="0070C0"/>
              </a:solidFill>
              <a:effectLst/>
              <a:latin typeface="Helvetica Neue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rgbClr val="0070C0"/>
                </a:solidFill>
                <a:latin typeface="Helvetica Neue"/>
              </a:rPr>
              <a:t>Edges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Helvetica Neue"/>
              </a:rPr>
              <a:t> 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Helvetica Neue"/>
              </a:rPr>
              <a:t>(</a:t>
            </a:r>
            <a:r>
              <a:rPr lang="zh-TW" altLang="en-US" dirty="0">
                <a:solidFill>
                  <a:srgbClr val="0070C0"/>
                </a:solidFill>
                <a:latin typeface="Helvetica Neue"/>
              </a:rPr>
              <a:t>線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Helvetica Neue"/>
              </a:rPr>
              <a:t>)</a:t>
            </a:r>
            <a:r>
              <a:rPr lang="zh-TW" altLang="en-US" b="0" i="0" dirty="0">
                <a:solidFill>
                  <a:srgbClr val="555555"/>
                </a:solidFill>
                <a:effectLst/>
                <a:latin typeface="Helvetica Neue"/>
              </a:rPr>
              <a:t>：</a:t>
            </a:r>
            <a:endParaRPr lang="en-US" altLang="zh-TW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pPr indent="360363">
              <a:lnSpc>
                <a:spcPct val="200000"/>
              </a:lnSpc>
            </a:pP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表示在</a:t>
            </a:r>
            <a:r>
              <a:rPr lang="zh-TW" altLang="en-US" sz="1400" b="1" i="0" dirty="0">
                <a:effectLst/>
                <a:latin typeface="Helvetica Neue"/>
              </a:rPr>
              <a:t>節點間</a:t>
            </a:r>
            <a:r>
              <a:rPr lang="zh-TW" altLang="en-US" sz="1400" b="0" i="0" dirty="0">
                <a:effectLst/>
                <a:latin typeface="Helvetica Neue"/>
              </a:rPr>
              <a:t>相互聯繫的多維資料陣列</a:t>
            </a: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，即</a:t>
            </a:r>
            <a:r>
              <a:rPr lang="en-US" altLang="zh-TW" sz="1400" b="0" i="0" dirty="0">
                <a:solidFill>
                  <a:srgbClr val="555555"/>
                </a:solidFill>
                <a:effectLst/>
                <a:latin typeface="Helvetica Neue"/>
              </a:rPr>
              <a:t>Tensor(</a:t>
            </a: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張量</a:t>
            </a:r>
            <a:r>
              <a:rPr lang="en-US" altLang="zh-TW" sz="1400" b="0" i="0" dirty="0">
                <a:solidFill>
                  <a:srgbClr val="555555"/>
                </a:solidFill>
                <a:effectLst/>
                <a:latin typeface="Helvetica Neue"/>
              </a:rPr>
              <a:t>)</a:t>
            </a: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。</a:t>
            </a:r>
            <a:r>
              <a:rPr lang="zh-TW" altLang="en-US" sz="1400" b="0" i="0" dirty="0">
                <a:solidFill>
                  <a:srgbClr val="0070C0"/>
                </a:solidFill>
                <a:effectLst/>
                <a:latin typeface="Helvetica Neue"/>
              </a:rPr>
              <a:t>表示</a:t>
            </a:r>
            <a:r>
              <a:rPr lang="en-US" altLang="zh-TW" sz="1400" b="0" i="0" dirty="0">
                <a:solidFill>
                  <a:srgbClr val="0070C0"/>
                </a:solidFill>
                <a:effectLst/>
                <a:latin typeface="Helvetica Neue"/>
              </a:rPr>
              <a:t>node</a:t>
            </a:r>
            <a:r>
              <a:rPr lang="zh-TW" altLang="en-US" sz="1400" b="0" i="0" dirty="0">
                <a:solidFill>
                  <a:srgbClr val="0070C0"/>
                </a:solidFill>
                <a:effectLst/>
                <a:latin typeface="Helvetica Neue"/>
              </a:rPr>
              <a:t>間的關聯</a:t>
            </a:r>
            <a:endParaRPr lang="en-US" altLang="zh-TW" sz="1400" b="0" i="0" dirty="0">
              <a:solidFill>
                <a:srgbClr val="0070C0"/>
              </a:solidFill>
              <a:effectLst/>
              <a:latin typeface="Helvetica Neue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一旦</a:t>
            </a:r>
            <a:r>
              <a:rPr lang="zh-TW" altLang="en-US" sz="1400" b="0" i="0" dirty="0">
                <a:solidFill>
                  <a:srgbClr val="0070C0"/>
                </a:solidFill>
                <a:effectLst/>
                <a:latin typeface="Helvetica Neue"/>
              </a:rPr>
              <a:t>輸入端</a:t>
            </a:r>
            <a:r>
              <a:rPr lang="zh-TW" altLang="en-US" sz="1400" b="0" i="0" dirty="0">
                <a:solidFill>
                  <a:srgbClr val="555555"/>
                </a:solidFill>
                <a:effectLst/>
                <a:latin typeface="Helvetica Neue"/>
              </a:rPr>
              <a:t>的所有張量準備好，節點將被分配到各種計算設備完成非同步並行地執行運算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FCE41E-2B01-43CB-B7C5-68B94E03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788" y="3335398"/>
            <a:ext cx="3196590" cy="3448174"/>
          </a:xfrm>
          <a:prstGeom prst="rect">
            <a:avLst/>
          </a:prstGeom>
        </p:spPr>
      </p:pic>
      <p:sp>
        <p:nvSpPr>
          <p:cNvPr id="5" name="圖說文字: 折線 4">
            <a:extLst>
              <a:ext uri="{FF2B5EF4-FFF2-40B4-BE49-F238E27FC236}">
                <a16:creationId xmlns:a16="http://schemas.microsoft.com/office/drawing/2014/main" id="{50503B22-9DD1-49EB-871D-A24373136D6F}"/>
              </a:ext>
            </a:extLst>
          </p:cNvPr>
          <p:cNvSpPr/>
          <p:nvPr/>
        </p:nvSpPr>
        <p:spPr>
          <a:xfrm>
            <a:off x="6394900" y="5828563"/>
            <a:ext cx="2017579" cy="412954"/>
          </a:xfrm>
          <a:prstGeom prst="borderCallout2">
            <a:avLst>
              <a:gd name="adj1" fmla="val 15780"/>
              <a:gd name="adj2" fmla="val 102448"/>
              <a:gd name="adj3" fmla="val -245635"/>
              <a:gd name="adj4" fmla="val 136069"/>
              <a:gd name="adj5" fmla="val -250782"/>
              <a:gd name="adj6" fmla="val 170452"/>
            </a:avLst>
          </a:prstGeom>
          <a:solidFill>
            <a:srgbClr val="B5ADDD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ReLu</a:t>
            </a:r>
            <a:r>
              <a:rPr lang="en-US" altLang="zh-TW" dirty="0"/>
              <a:t>(WX + b)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12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0A85F617-DC48-4203-B375-98415CFE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542" y="3429000"/>
            <a:ext cx="5029200" cy="337185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EF76E15-57A2-4B10-B857-A2DA7C24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32" y="35129"/>
            <a:ext cx="3114675" cy="36957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7F03377-254F-40C4-82AB-539AD25B66C2}"/>
              </a:ext>
            </a:extLst>
          </p:cNvPr>
          <p:cNvSpPr txBox="1"/>
          <p:nvPr/>
        </p:nvSpPr>
        <p:spPr>
          <a:xfrm>
            <a:off x="100015" y="35129"/>
            <a:ext cx="4422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>
                <a:solidFill>
                  <a:srgbClr val="0070C0"/>
                </a:solidFill>
              </a:rPr>
              <a:t>tensorflow</a:t>
            </a:r>
            <a:r>
              <a:rPr lang="en-US" altLang="zh-TW" sz="3200" dirty="0">
                <a:solidFill>
                  <a:srgbClr val="0070C0"/>
                </a:solidFill>
              </a:rPr>
              <a:t> </a:t>
            </a:r>
            <a:r>
              <a:rPr lang="zh-TW" altLang="en-US" sz="3200" dirty="0">
                <a:solidFill>
                  <a:srgbClr val="0070C0"/>
                </a:solidFill>
              </a:rPr>
              <a:t>的</a:t>
            </a:r>
            <a:r>
              <a:rPr lang="zh-TW" altLang="en-US" sz="2400" dirty="0"/>
              <a:t>資料集格式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88D9A0-BB72-4FE9-8A58-9541B836EB4E}"/>
              </a:ext>
            </a:extLst>
          </p:cNvPr>
          <p:cNvSpPr txBox="1"/>
          <p:nvPr/>
        </p:nvSpPr>
        <p:spPr>
          <a:xfrm>
            <a:off x="188230" y="814850"/>
            <a:ext cx="5776018" cy="645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0070C0"/>
                </a:solidFill>
              </a:rPr>
              <a:t>記憶體物件資料集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sz="1400" dirty="0"/>
              <a:t>使用</a:t>
            </a:r>
            <a:r>
              <a:rPr lang="en-US" altLang="zh-TW" sz="1400" dirty="0" err="1"/>
              <a:t>feed_dict</a:t>
            </a:r>
            <a:r>
              <a:rPr lang="zh-TW" altLang="en-US" sz="1400" dirty="0"/>
              <a:t>對模型輸入資料</a:t>
            </a:r>
            <a:r>
              <a:rPr lang="en-US" altLang="zh-TW" sz="1400" dirty="0"/>
              <a:t>, </a:t>
            </a:r>
            <a:r>
              <a:rPr lang="zh-TW" altLang="en-US" sz="1400" dirty="0"/>
              <a:t>受限記憶體大小</a:t>
            </a:r>
            <a:r>
              <a:rPr lang="en-US" altLang="zh-TW" sz="1400" dirty="0"/>
              <a:t>,</a:t>
            </a:r>
            <a:r>
              <a:rPr lang="zh-TW" altLang="en-US" sz="1400" dirty="0"/>
              <a:t>資料量不可太大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0070C0"/>
                </a:solidFill>
              </a:rPr>
              <a:t>TFRecord</a:t>
            </a:r>
            <a:r>
              <a:rPr lang="zh-TW" altLang="en-US" dirty="0">
                <a:solidFill>
                  <a:srgbClr val="0070C0"/>
                </a:solidFill>
              </a:rPr>
              <a:t>資料集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sz="1400" dirty="0"/>
              <a:t>使用</a:t>
            </a:r>
            <a:r>
              <a:rPr lang="en-US" altLang="zh-TW" sz="1400" dirty="0"/>
              <a:t>Sequential  list</a:t>
            </a:r>
            <a:r>
              <a:rPr lang="zh-TW" altLang="en-US" sz="1400" dirty="0"/>
              <a:t>對模型輸入資料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Dataset</a:t>
            </a:r>
            <a:r>
              <a:rPr lang="zh-TW" altLang="en-US" dirty="0">
                <a:solidFill>
                  <a:srgbClr val="0070C0"/>
                </a:solidFill>
              </a:rPr>
              <a:t>資料集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sz="1400" dirty="0"/>
              <a:t>使用</a:t>
            </a:r>
            <a:r>
              <a:rPr lang="en-US" altLang="zh-TW" sz="1400" dirty="0" err="1"/>
              <a:t>tf.data</a:t>
            </a:r>
            <a:r>
              <a:rPr lang="zh-TW" altLang="en-US" sz="1400" dirty="0"/>
              <a:t>對模型輸入資料</a:t>
            </a:r>
            <a:r>
              <a:rPr lang="en-US" altLang="zh-TW" sz="1400" dirty="0"/>
              <a:t>;, </a:t>
            </a:r>
            <a:r>
              <a:rPr lang="zh-TW" altLang="en-US" sz="1400" dirty="0"/>
              <a:t>簡單 </a:t>
            </a:r>
            <a:r>
              <a:rPr lang="en-US" altLang="zh-TW" sz="1400" dirty="0"/>
              <a:t>(2.0)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0070C0"/>
                </a:solidFill>
              </a:rPr>
              <a:t>tf.keras</a:t>
            </a:r>
            <a:r>
              <a:rPr lang="zh-TW" altLang="en-US" dirty="0">
                <a:solidFill>
                  <a:srgbClr val="0070C0"/>
                </a:solidFill>
              </a:rPr>
              <a:t>資料集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r>
              <a:rPr lang="zh-TW" altLang="en-US" sz="1400" dirty="0"/>
              <a:t>支援</a:t>
            </a:r>
            <a:r>
              <a:rPr lang="en-US" altLang="zh-TW" sz="1400" dirty="0" err="1"/>
              <a:t>tk.keras</a:t>
            </a:r>
            <a:r>
              <a:rPr lang="zh-TW" altLang="en-US" sz="1400" dirty="0"/>
              <a:t>語法的資料集介面</a:t>
            </a:r>
            <a:r>
              <a:rPr lang="en-US" altLang="zh-TW" sz="1400" dirty="0"/>
              <a:t>;</a:t>
            </a:r>
            <a:r>
              <a:rPr lang="zh-TW" altLang="en-US" sz="1400" dirty="0"/>
              <a:t>為</a:t>
            </a:r>
            <a:r>
              <a:rPr lang="en-US" altLang="zh-TW" sz="1400" dirty="0"/>
              <a:t>2.0</a:t>
            </a:r>
            <a:r>
              <a:rPr lang="zh-TW" altLang="en-US" sz="1400" dirty="0"/>
              <a:t>內建的高階</a:t>
            </a:r>
            <a:r>
              <a:rPr lang="en-US" altLang="zh-TW" sz="1400" dirty="0"/>
              <a:t>API; </a:t>
            </a:r>
            <a:r>
              <a:rPr lang="zh-TW" altLang="en-US" sz="1400" dirty="0"/>
              <a:t>速度快</a:t>
            </a:r>
            <a:r>
              <a:rPr lang="en-US" altLang="zh-TW" sz="1400" dirty="0"/>
              <a:t>,</a:t>
            </a:r>
            <a:r>
              <a:rPr lang="zh-TW" altLang="en-US" sz="1400" dirty="0"/>
              <a:t>容易建經網路模型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------------------------------------------------------------------------------------------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2.0</a:t>
            </a:r>
            <a:r>
              <a:rPr lang="zh-TW" altLang="en-US" sz="1400" dirty="0"/>
              <a:t>的特色</a:t>
            </a:r>
            <a:r>
              <a:rPr lang="en-US" altLang="zh-TW" sz="1400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400" dirty="0"/>
              <a:t>Eager Execution: </a:t>
            </a:r>
            <a:r>
              <a:rPr lang="zh-TW" altLang="en-US" sz="1400" dirty="0"/>
              <a:t>動態圖模型</a:t>
            </a:r>
            <a:r>
              <a:rPr lang="en-US" altLang="zh-TW" sz="1400" dirty="0"/>
              <a:t>, </a:t>
            </a:r>
            <a:r>
              <a:rPr lang="zh-TW" altLang="en-US" sz="1400" dirty="0"/>
              <a:t>可即刻執行</a:t>
            </a:r>
            <a:r>
              <a:rPr lang="en-US" altLang="zh-TW" sz="1400" dirty="0"/>
              <a:t>(1.0</a:t>
            </a:r>
            <a:r>
              <a:rPr lang="zh-TW" altLang="en-US" sz="1400" dirty="0"/>
              <a:t>要先畫圖</a:t>
            </a:r>
            <a:r>
              <a:rPr lang="en-US" altLang="zh-TW" sz="1400" dirty="0"/>
              <a:t>), </a:t>
            </a:r>
            <a:r>
              <a:rPr lang="zh-TW" altLang="en-US" sz="1400" dirty="0"/>
              <a:t>容易</a:t>
            </a:r>
            <a:r>
              <a:rPr lang="en-US" altLang="zh-TW" sz="1400" dirty="0"/>
              <a:t>debug;</a:t>
            </a:r>
            <a:r>
              <a:rPr lang="zh-TW" altLang="en-US" sz="1400" dirty="0"/>
              <a:t>為</a:t>
            </a:r>
            <a:r>
              <a:rPr lang="zh-TW" altLang="en-US" sz="1400" dirty="0">
                <a:solidFill>
                  <a:srgbClr val="0070C0"/>
                </a:solidFill>
              </a:rPr>
              <a:t>預設啟用</a:t>
            </a:r>
            <a:r>
              <a:rPr lang="en-US" altLang="zh-TW" sz="1400" dirty="0">
                <a:solidFill>
                  <a:srgbClr val="0070C0"/>
                </a:solidFill>
              </a:rPr>
              <a:t>; 1.0</a:t>
            </a:r>
            <a:r>
              <a:rPr lang="zh-TW" altLang="en-US" sz="1400" dirty="0">
                <a:solidFill>
                  <a:srgbClr val="0070C0"/>
                </a:solidFill>
              </a:rPr>
              <a:t>的</a:t>
            </a:r>
            <a:r>
              <a:rPr lang="en-US" altLang="zh-TW" sz="1400" dirty="0">
                <a:solidFill>
                  <a:srgbClr val="0070C0"/>
                </a:solidFill>
              </a:rPr>
              <a:t>Session</a:t>
            </a:r>
            <a:r>
              <a:rPr lang="zh-TW" altLang="en-US" sz="1400" dirty="0">
                <a:solidFill>
                  <a:srgbClr val="0070C0"/>
                </a:solidFill>
              </a:rPr>
              <a:t>不需要了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400" dirty="0" err="1"/>
              <a:t>Keras</a:t>
            </a:r>
            <a:r>
              <a:rPr lang="zh-TW" altLang="en-US" sz="1400" dirty="0"/>
              <a:t>為內建</a:t>
            </a:r>
            <a:r>
              <a:rPr lang="en-US" altLang="zh-TW" sz="1400" dirty="0"/>
              <a:t>: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提供了包括</a:t>
            </a:r>
            <a:r>
              <a:rPr lang="en-US" altLang="zh-TW" sz="1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Sequential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Functional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1400" b="1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Subclassing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等數種建置模型的</a:t>
            </a:r>
            <a:r>
              <a:rPr lang="en-US" altLang="zh-TW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400" b="0" i="0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，開發者可以根據需求，選擇適合的抽象層級用於專案中。</a:t>
            </a:r>
            <a:endParaRPr lang="en-US" altLang="zh-TW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400" dirty="0" err="1"/>
              <a:t>Tensorflow.hub</a:t>
            </a:r>
            <a:r>
              <a:rPr lang="en-US" altLang="zh-TW" sz="1400" dirty="0"/>
              <a:t>:</a:t>
            </a:r>
            <a:r>
              <a:rPr lang="zh-TW" altLang="en-US" sz="1400" dirty="0"/>
              <a:t>提供內建的已訓練</a:t>
            </a:r>
            <a:r>
              <a:rPr lang="en-US" altLang="zh-TW" sz="1400" dirty="0"/>
              <a:t>model, </a:t>
            </a:r>
            <a:r>
              <a:rPr lang="zh-TW" altLang="en-US" sz="1400" dirty="0"/>
              <a:t>也可提供自己訓練好的</a:t>
            </a:r>
            <a:r>
              <a:rPr lang="en-US" altLang="zh-TW" sz="1400" dirty="0"/>
              <a:t>model</a:t>
            </a:r>
            <a:r>
              <a:rPr lang="zh-TW" altLang="en-US" sz="1400" dirty="0"/>
              <a:t>進去</a:t>
            </a:r>
            <a:endParaRPr lang="en-US" altLang="zh-TW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400" dirty="0"/>
              <a:t>Distribution Strategy: </a:t>
            </a:r>
            <a:r>
              <a:rPr lang="zh-TW" altLang="en-US" sz="1400" dirty="0"/>
              <a:t>提供分散式訓練</a:t>
            </a:r>
            <a:endParaRPr lang="en-US" altLang="zh-TW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TW" sz="1400" dirty="0" err="1"/>
              <a:t>SavedModel</a:t>
            </a:r>
            <a:r>
              <a:rPr lang="en-US" altLang="zh-TW" sz="1400" dirty="0"/>
              <a:t>:</a:t>
            </a:r>
            <a:r>
              <a:rPr lang="zh-TW" altLang="en-US" sz="1400" dirty="0"/>
              <a:t>將訓練好的模型放至享執行的平台</a:t>
            </a:r>
            <a:r>
              <a:rPr lang="en-US" altLang="zh-TW" sz="1400" dirty="0"/>
              <a:t>, </a:t>
            </a:r>
            <a:r>
              <a:rPr lang="zh-TW" altLang="en-US" sz="1400" dirty="0"/>
              <a:t>支援不同語言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endParaRPr lang="zh-TW" altLang="en-US" sz="2400" dirty="0">
              <a:solidFill>
                <a:srgbClr val="0070C0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9E035E6-CA70-42C1-B5A7-204A31547BF9}"/>
              </a:ext>
            </a:extLst>
          </p:cNvPr>
          <p:cNvCxnSpPr>
            <a:stCxn id="12" idx="2"/>
          </p:cNvCxnSpPr>
          <p:nvPr/>
        </p:nvCxnSpPr>
        <p:spPr>
          <a:xfrm flipH="1">
            <a:off x="7577469" y="3730829"/>
            <a:ext cx="1" cy="1202678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2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99BAFB-3A6F-4D76-9613-A4266E3465A6}"/>
              </a:ext>
            </a:extLst>
          </p:cNvPr>
          <p:cNvSpPr txBox="1"/>
          <p:nvPr/>
        </p:nvSpPr>
        <p:spPr>
          <a:xfrm>
            <a:off x="200207" y="4179525"/>
            <a:ext cx="1187987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030A0"/>
            </a:solidFill>
            <a:prstDash val="dashDot"/>
          </a:ln>
        </p:spPr>
        <p:txBody>
          <a:bodyPr wrap="square">
            <a:spAutoFit/>
          </a:bodyPr>
          <a:lstStyle/>
          <a:p>
            <a:endParaRPr lang="en-US" altLang="zh-TW" sz="1200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const1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tf.Tensor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(3, shape=(),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=int32) 0 </a:t>
            </a:r>
          </a:p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const2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tf.Tensor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([2 2], shape=(2,),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=int32) 1 </a:t>
            </a:r>
          </a:p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const3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tf.Tensor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 [[11 12 13] [21 22 23]], shape=(2, 3),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=int32) 2 </a:t>
            </a:r>
          </a:p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const4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tf.Tensor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 [[11 12 13] [21 22 23] [31 32 33]], shape=(3, 3),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=int32) 2 </a:t>
            </a:r>
          </a:p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const5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tf.Tensor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 [[[111 112 113] [121 122 123] [131 132 133]] [[211 212 213] [221 222 223] [231 232 233]] [[311 312 313] [321 322 323] [331 332 333]]], shape=(3, 3, 3),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=int32) 3 </a:t>
            </a:r>
          </a:p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const6 [[1 2 3] [4 5 6]] shape: 2 (2, 3)</a:t>
            </a:r>
            <a:endParaRPr lang="zh-TW" altLang="en-US" sz="1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CA79684-98ED-4D29-B32A-34A94BC4B473}"/>
              </a:ext>
            </a:extLst>
          </p:cNvPr>
          <p:cNvSpPr txBox="1"/>
          <p:nvPr/>
        </p:nvSpPr>
        <p:spPr>
          <a:xfrm>
            <a:off x="871630" y="393878"/>
            <a:ext cx="67562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zh-TW" alt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查詢 是否 </a:t>
            </a:r>
            <a:r>
              <a:rPr lang="en-US" altLang="zh-TW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Eager Execution </a:t>
            </a:r>
            <a:r>
              <a:rPr lang="zh-TW" alt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啟動了</a:t>
            </a:r>
            <a:endParaRPr lang="en-US" altLang="zh-TW" sz="1200" b="0" dirty="0">
              <a:solidFill>
                <a:srgbClr val="AF00DB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US" altLang="zh-TW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"If Eager Execution Open:{0}"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TW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</a:t>
            </a:r>
            <a:r>
              <a:rPr lang="en-US" altLang="zh-TW" sz="1200" b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executing_eagerly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EAB0C01-2CF4-4BAA-AE1B-E30920AA61AB}"/>
              </a:ext>
            </a:extLst>
          </p:cNvPr>
          <p:cNvSpPr txBox="1"/>
          <p:nvPr/>
        </p:nvSpPr>
        <p:spPr>
          <a:xfrm>
            <a:off x="924724" y="1322619"/>
            <a:ext cx="609698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If Eager Execution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Open:True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ECE80C-8F42-4370-A76F-417A07B6CE8C}"/>
              </a:ext>
            </a:extLst>
          </p:cNvPr>
          <p:cNvSpPr txBox="1"/>
          <p:nvPr/>
        </p:nvSpPr>
        <p:spPr>
          <a:xfrm>
            <a:off x="924724" y="1697362"/>
            <a:ext cx="1115535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const1 = 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tf.constant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常數為 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3 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的 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tensor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, constant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不會有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shape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const2 = 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tf.constant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#2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階常數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tensor: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[2,2], 2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為</a:t>
            </a:r>
            <a:r>
              <a:rPr lang="zh-TW" altLang="en-US" sz="1200" dirty="0">
                <a:solidFill>
                  <a:srgbClr val="FF0000"/>
                </a:solidFill>
                <a:latin typeface="Courier New" panose="02070309020205020404" pitchFamily="49" charset="0"/>
              </a:rPr>
              <a:t>內容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, shape() 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為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(2,) 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表示有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列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欄</a:t>
            </a:r>
            <a:endParaRPr lang="en-US" altLang="zh-TW" sz="1200" b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const3 = 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tf.constant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13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const4 = 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tf.constant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13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31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const5 = tf.constant([[[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111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112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113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121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122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123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131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132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133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 [[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211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212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213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221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222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223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231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232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233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 [[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311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312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313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321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322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323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331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332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333</a:t>
            </a:r>
            <a:r>
              <a:rPr lang="fr-FR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  ])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const6 = </a:t>
            </a:r>
            <a:r>
              <a:rPr lang="en-US" altLang="zh-TW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2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en-US" altLang="zh-TW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(const1,const1.ndim) 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#ndim()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是階數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zh-TW" altLang="en-US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不等於</a:t>
            </a:r>
            <a:r>
              <a:rPr lang="en-US" altLang="zh-TW" sz="12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shape()</a:t>
            </a:r>
          </a:p>
          <a:p>
            <a:r>
              <a:rPr lang="en-US" altLang="zh-TW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(const2,const2.ndim)</a:t>
            </a:r>
          </a:p>
          <a:p>
            <a:r>
              <a:rPr lang="en-US" altLang="zh-TW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(const3, const3.ndim)</a:t>
            </a:r>
          </a:p>
          <a:p>
            <a:r>
              <a:rPr lang="en-US" altLang="zh-TW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(const4, const4.ndim)</a:t>
            </a:r>
          </a:p>
          <a:p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en-US" altLang="zh-TW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'const6'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const6, </a:t>
            </a:r>
            <a:r>
              <a:rPr lang="en-US" altLang="zh-TW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"shape:"</a:t>
            </a:r>
            <a:r>
              <a:rPr lang="en-US" altLang="zh-TW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const6.ndim, const6.shape)</a:t>
            </a:r>
          </a:p>
          <a:p>
            <a:endParaRPr lang="en-US" altLang="zh-TW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圖說文字: 折線 11">
            <a:extLst>
              <a:ext uri="{FF2B5EF4-FFF2-40B4-BE49-F238E27FC236}">
                <a16:creationId xmlns:a16="http://schemas.microsoft.com/office/drawing/2014/main" id="{A54AE18A-BFD4-4233-9903-F05AF6F6B4F7}"/>
              </a:ext>
            </a:extLst>
          </p:cNvPr>
          <p:cNvSpPr/>
          <p:nvPr/>
        </p:nvSpPr>
        <p:spPr>
          <a:xfrm>
            <a:off x="6943123" y="3216333"/>
            <a:ext cx="1128713" cy="609547"/>
          </a:xfrm>
          <a:prstGeom prst="borderCallout2">
            <a:avLst>
              <a:gd name="adj1" fmla="val 65629"/>
              <a:gd name="adj2" fmla="val -7067"/>
              <a:gd name="adj3" fmla="val 63285"/>
              <a:gd name="adj4" fmla="val -17933"/>
              <a:gd name="adj5" fmla="val 240246"/>
              <a:gd name="adj6" fmla="val -16287"/>
            </a:avLst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12 13</a:t>
            </a:r>
          </a:p>
          <a:p>
            <a:pPr algn="ctr"/>
            <a:r>
              <a:rPr lang="en-US" altLang="zh-TW" dirty="0"/>
              <a:t>21 22 23</a:t>
            </a:r>
            <a:endParaRPr lang="zh-TW" altLang="en-US" dirty="0"/>
          </a:p>
        </p:txBody>
      </p:sp>
      <p:sp>
        <p:nvSpPr>
          <p:cNvPr id="13" name="圖說文字: 折線 12">
            <a:extLst>
              <a:ext uri="{FF2B5EF4-FFF2-40B4-BE49-F238E27FC236}">
                <a16:creationId xmlns:a16="http://schemas.microsoft.com/office/drawing/2014/main" id="{061893FC-0D5E-4B84-A2B9-0A7DC59704AF}"/>
              </a:ext>
            </a:extLst>
          </p:cNvPr>
          <p:cNvSpPr/>
          <p:nvPr/>
        </p:nvSpPr>
        <p:spPr>
          <a:xfrm>
            <a:off x="7957537" y="3890355"/>
            <a:ext cx="1128713" cy="8126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155"/>
              <a:gd name="adj6" fmla="val -16286"/>
            </a:avLst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</a:t>
            </a:r>
            <a:r>
              <a:rPr lang="zh-TW" altLang="en-US" dirty="0"/>
              <a:t> </a:t>
            </a:r>
            <a:r>
              <a:rPr lang="en-US" altLang="zh-TW" dirty="0"/>
              <a:t>12 13</a:t>
            </a:r>
          </a:p>
          <a:p>
            <a:pPr algn="ctr"/>
            <a:r>
              <a:rPr lang="en-US" altLang="zh-TW" dirty="0"/>
              <a:t>21 22 23</a:t>
            </a:r>
          </a:p>
          <a:p>
            <a:pPr algn="ctr"/>
            <a:r>
              <a:rPr lang="en-US" altLang="zh-TW" dirty="0"/>
              <a:t>31 32 33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FE63BCB-A320-4F00-9BF4-D263390A0C91}"/>
              </a:ext>
            </a:extLst>
          </p:cNvPr>
          <p:cNvSpPr txBox="1"/>
          <p:nvPr/>
        </p:nvSpPr>
        <p:spPr>
          <a:xfrm>
            <a:off x="8224927" y="303697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2D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5DAB549-B123-4F6C-A985-409F2CA12DC2}"/>
              </a:ext>
            </a:extLst>
          </p:cNvPr>
          <p:cNvSpPr txBox="1"/>
          <p:nvPr/>
        </p:nvSpPr>
        <p:spPr>
          <a:xfrm>
            <a:off x="9725872" y="359381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2D</a:t>
            </a:r>
            <a:endParaRPr lang="zh-TW" altLang="en-US" dirty="0"/>
          </a:p>
        </p:txBody>
      </p:sp>
      <p:sp>
        <p:nvSpPr>
          <p:cNvPr id="16" name="圖說文字: 折線 15">
            <a:extLst>
              <a:ext uri="{FF2B5EF4-FFF2-40B4-BE49-F238E27FC236}">
                <a16:creationId xmlns:a16="http://schemas.microsoft.com/office/drawing/2014/main" id="{B5F7B93C-395D-4A96-9E27-796919AD2E90}"/>
              </a:ext>
            </a:extLst>
          </p:cNvPr>
          <p:cNvSpPr/>
          <p:nvPr/>
        </p:nvSpPr>
        <p:spPr>
          <a:xfrm>
            <a:off x="5880275" y="5457715"/>
            <a:ext cx="1919041" cy="8126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57"/>
              <a:gd name="adj6" fmla="val -18971"/>
            </a:avLst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111</a:t>
            </a:r>
            <a:r>
              <a:rPr lang="zh-TW" altLang="en-US" dirty="0"/>
              <a:t> </a:t>
            </a:r>
            <a:r>
              <a:rPr lang="en-US" altLang="zh-TW" dirty="0"/>
              <a:t>112 113</a:t>
            </a:r>
          </a:p>
          <a:p>
            <a:pPr algn="ctr"/>
            <a:r>
              <a:rPr lang="en-US" altLang="zh-TW" dirty="0"/>
              <a:t>121 122 123</a:t>
            </a:r>
          </a:p>
          <a:p>
            <a:pPr algn="ctr"/>
            <a:r>
              <a:rPr lang="en-US" altLang="zh-TW" dirty="0"/>
              <a:t>131 132 133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33387BE-184C-42A1-8EE8-BEF6C12184D3}"/>
              </a:ext>
            </a:extLst>
          </p:cNvPr>
          <p:cNvSpPr txBox="1"/>
          <p:nvPr/>
        </p:nvSpPr>
        <p:spPr>
          <a:xfrm>
            <a:off x="7507480" y="5617216"/>
            <a:ext cx="157877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211 212 213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221 222 223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231 232 233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31CBF0-795A-4C06-8212-F8DEDE278E32}"/>
              </a:ext>
            </a:extLst>
          </p:cNvPr>
          <p:cNvSpPr txBox="1"/>
          <p:nvPr/>
        </p:nvSpPr>
        <p:spPr>
          <a:xfrm>
            <a:off x="8936487" y="5908686"/>
            <a:ext cx="157877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311 312 313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321 322 323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331 332 333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圖說文字: 折線 18">
            <a:extLst>
              <a:ext uri="{FF2B5EF4-FFF2-40B4-BE49-F238E27FC236}">
                <a16:creationId xmlns:a16="http://schemas.microsoft.com/office/drawing/2014/main" id="{6DEED3CD-7693-4480-B25A-3D0C9D35B499}"/>
              </a:ext>
            </a:extLst>
          </p:cNvPr>
          <p:cNvSpPr/>
          <p:nvPr/>
        </p:nvSpPr>
        <p:spPr>
          <a:xfrm>
            <a:off x="692000" y="5965561"/>
            <a:ext cx="4094059" cy="498561"/>
          </a:xfrm>
          <a:prstGeom prst="borderCallout2">
            <a:avLst>
              <a:gd name="adj1" fmla="val 26662"/>
              <a:gd name="adj2" fmla="val -2401"/>
              <a:gd name="adj3" fmla="val 26662"/>
              <a:gd name="adj4" fmla="val -7070"/>
              <a:gd name="adj5" fmla="val -36361"/>
              <a:gd name="adj6" fmla="val -6121"/>
            </a:avLst>
          </a:prstGeom>
          <a:solidFill>
            <a:schemeClr val="accent2">
              <a:lumMod val="60000"/>
              <a:lumOff val="40000"/>
            </a:schemeClr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用</a:t>
            </a:r>
            <a:r>
              <a:rPr lang="en-US" altLang="zh-TW" dirty="0" err="1"/>
              <a:t>np.array</a:t>
            </a:r>
            <a:r>
              <a:rPr lang="en-US" altLang="zh-TW" dirty="0"/>
              <a:t>()</a:t>
            </a:r>
            <a:r>
              <a:rPr lang="zh-TW" altLang="en-US" dirty="0"/>
              <a:t>與</a:t>
            </a:r>
            <a:r>
              <a:rPr lang="en-US" altLang="zh-TW" dirty="0" err="1"/>
              <a:t>tf.constant</a:t>
            </a:r>
            <a:r>
              <a:rPr lang="en-US" altLang="zh-TW" dirty="0"/>
              <a:t>()</a:t>
            </a:r>
            <a:r>
              <a:rPr lang="zh-TW" altLang="en-US" dirty="0"/>
              <a:t>幾乎同義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67D1449-7543-44FC-82E1-BCE51A380787}"/>
              </a:ext>
            </a:extLst>
          </p:cNvPr>
          <p:cNvSpPr txBox="1"/>
          <p:nvPr/>
        </p:nvSpPr>
        <p:spPr>
          <a:xfrm>
            <a:off x="4249748" y="60714"/>
            <a:ext cx="4422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</a:rPr>
              <a:t>認識 </a:t>
            </a:r>
            <a:r>
              <a:rPr lang="en-US" altLang="zh-TW" sz="3200" dirty="0">
                <a:solidFill>
                  <a:srgbClr val="0070C0"/>
                </a:solidFill>
              </a:rPr>
              <a:t>tensor</a:t>
            </a:r>
            <a:r>
              <a:rPr lang="zh-TW" altLang="en-US" sz="3200" dirty="0">
                <a:solidFill>
                  <a:srgbClr val="0070C0"/>
                </a:solidFill>
              </a:rPr>
              <a:t> </a:t>
            </a:r>
            <a:r>
              <a:rPr lang="en-US" altLang="zh-TW" sz="3200" dirty="0">
                <a:solidFill>
                  <a:srgbClr val="0070C0"/>
                </a:solidFill>
              </a:rPr>
              <a:t>vs. array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556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6D39708-D724-4DB1-96F6-1CE6575DB971}"/>
              </a:ext>
            </a:extLst>
          </p:cNvPr>
          <p:cNvSpPr txBox="1"/>
          <p:nvPr/>
        </p:nvSpPr>
        <p:spPr>
          <a:xfrm>
            <a:off x="314325" y="228600"/>
            <a:ext cx="309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2060"/>
                </a:solidFill>
              </a:rPr>
              <a:t>tensor operation:</a:t>
            </a:r>
            <a:endParaRPr lang="zh-TW" altLang="en-US" sz="3200" dirty="0">
              <a:solidFill>
                <a:srgbClr val="00206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9A7BF4-7217-49CA-884F-1E69BE7B32CA}"/>
              </a:ext>
            </a:extLst>
          </p:cNvPr>
          <p:cNvSpPr txBox="1"/>
          <p:nvPr/>
        </p:nvSpPr>
        <p:spPr>
          <a:xfrm>
            <a:off x="1676993" y="1099125"/>
            <a:ext cx="658832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tensorflow </a:t>
            </a:r>
            <a:r>
              <a:rPr lang="fr-FR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tf</a:t>
            </a:r>
          </a:p>
          <a:p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 = tf.constant([[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 = tf.constant([[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fr-FR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r>
              <a:rPr lang="fr-FR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+</a:t>
            </a:r>
            <a:endParaRPr lang="fr-FR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altLang="zh-TW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'+:'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x1 + x2)</a:t>
            </a:r>
          </a:p>
          <a:p>
            <a:r>
              <a:rPr lang="fr-FR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-</a:t>
            </a:r>
            <a:endParaRPr lang="fr-FR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altLang="zh-TW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'-:'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x1-x2)</a:t>
            </a:r>
          </a:p>
          <a:p>
            <a:r>
              <a:rPr lang="fr-FR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*</a:t>
            </a:r>
            <a:endParaRPr lang="fr-FR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altLang="zh-TW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'*:'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x1*x2)</a:t>
            </a:r>
          </a:p>
          <a:p>
            <a:r>
              <a:rPr lang="fr-FR" altLang="zh-TW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/</a:t>
            </a:r>
            <a:endParaRPr lang="fr-FR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fr-FR" altLang="zh-TW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'/:'</a:t>
            </a:r>
            <a:r>
              <a:rPr lang="fr-FR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x2/x1)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543BD7-AF3B-4035-BC69-BF1EE951AAF4}"/>
              </a:ext>
            </a:extLst>
          </p:cNvPr>
          <p:cNvSpPr txBox="1"/>
          <p:nvPr/>
        </p:nvSpPr>
        <p:spPr>
          <a:xfrm>
            <a:off x="1769863" y="3847088"/>
            <a:ext cx="9710144" cy="9541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+: </a:t>
            </a:r>
            <a:r>
              <a:rPr lang="en-US" altLang="zh-TW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tf.Tensor</a:t>
            </a:r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 [[3 4 5] [7 6 5]], shape=(2, 3), </a:t>
            </a:r>
            <a:r>
              <a:rPr lang="en-US" altLang="zh-TW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=int32) </a:t>
            </a:r>
          </a:p>
          <a:p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-: </a:t>
            </a:r>
            <a:r>
              <a:rPr lang="en-US" altLang="zh-TW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tf.Tensor</a:t>
            </a:r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 [[-1 0 1] [-1 -2 -3]], shape=(2, 3), </a:t>
            </a:r>
            <a:r>
              <a:rPr lang="en-US" altLang="zh-TW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=int32) </a:t>
            </a:r>
          </a:p>
          <a:p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*: </a:t>
            </a:r>
            <a:r>
              <a:rPr lang="en-US" altLang="zh-TW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tf.Tensor</a:t>
            </a:r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 [[ 2 4 6] [12 8 4]], shape=(2, 3), </a:t>
            </a:r>
            <a:r>
              <a:rPr lang="en-US" altLang="zh-TW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=int32) </a:t>
            </a:r>
          </a:p>
          <a:p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/: </a:t>
            </a:r>
            <a:r>
              <a:rPr lang="en-US" altLang="zh-TW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tf.Tensor</a:t>
            </a:r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( [[2. 1. 0.66666667] [1.33333333 2. 4. ]], shape=(2, 3), </a:t>
            </a:r>
            <a:r>
              <a:rPr lang="en-US" altLang="zh-TW" sz="14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=float64)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902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A63AC9-F2EA-43FD-9004-745B14B8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rgbClr val="002060"/>
                </a:solidFill>
              </a:rPr>
              <a:t>tensor initialize:</a:t>
            </a:r>
            <a:br>
              <a:rPr lang="zh-TW" altLang="en-US" sz="4400" dirty="0">
                <a:solidFill>
                  <a:srgbClr val="002060"/>
                </a:solidFill>
              </a:rPr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C25164-44DE-4E44-858D-015A039A65F9}"/>
              </a:ext>
            </a:extLst>
          </p:cNvPr>
          <p:cNvSpPr txBox="1"/>
          <p:nvPr/>
        </p:nvSpPr>
        <p:spPr>
          <a:xfrm>
            <a:off x="1544156" y="1690688"/>
            <a:ext cx="7694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 = 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tf.Variable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tf.zeros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r>
              <a:rPr lang="en-US" altLang="zh-TW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zh-TW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DC7AEA-FFB7-4159-9D4A-F54DD924C260}"/>
              </a:ext>
            </a:extLst>
          </p:cNvPr>
          <p:cNvSpPr txBox="1"/>
          <p:nvPr/>
        </p:nvSpPr>
        <p:spPr>
          <a:xfrm>
            <a:off x="2617839" y="3063470"/>
            <a:ext cx="44161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tf.Variable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'Variable:0' shape=(5, 5)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=float32,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 </a:t>
            </a:r>
          </a:p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array([ [0., 0., 0., 0., 0.], </a:t>
            </a:r>
          </a:p>
          <a:p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       [0., 0., 0., 0., 0.],</a:t>
            </a:r>
          </a:p>
          <a:p>
            <a:r>
              <a:rPr lang="en-US" altLang="zh-TW" sz="1200" dirty="0">
                <a:solidFill>
                  <a:srgbClr val="212121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[0., 0., 0., 0., 0.],</a:t>
            </a:r>
          </a:p>
          <a:p>
            <a:r>
              <a:rPr lang="en-US" altLang="zh-TW" sz="1200" dirty="0">
                <a:solidFill>
                  <a:srgbClr val="212121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[0., 0., 0., 0., 0.],</a:t>
            </a:r>
          </a:p>
          <a:p>
            <a:r>
              <a:rPr lang="en-US" altLang="zh-TW" sz="1200" dirty="0">
                <a:solidFill>
                  <a:srgbClr val="212121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[0., 0., 0., 0., 0.]], </a:t>
            </a:r>
            <a:r>
              <a:rPr lang="en-US" altLang="zh-TW" sz="1200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lang="en-US" altLang="zh-TW" sz="12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=float32)&gt;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123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B64F57E-AF22-4935-B081-4795BB68FBCF}"/>
              </a:ext>
            </a:extLst>
          </p:cNvPr>
          <p:cNvSpPr txBox="1"/>
          <p:nvPr/>
        </p:nvSpPr>
        <p:spPr>
          <a:xfrm>
            <a:off x="905469" y="2072045"/>
            <a:ext cx="71736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tensorflow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np</a:t>
            </a:r>
          </a:p>
          <a:p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'a'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'b'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'c'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 =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          </a:t>
            </a:r>
            <a:r>
              <a:rPr lang="en-US" altLang="zh-TW" sz="1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#numpy</a:t>
            </a:r>
          </a:p>
          <a:p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 = 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tf.constant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      </a:t>
            </a:r>
            <a:r>
              <a:rPr lang="en-US" altLang="zh-TW" sz="1400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#tensor</a:t>
            </a:r>
          </a:p>
          <a:p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x1)</a:t>
            </a:r>
          </a:p>
          <a:p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x2)</a:t>
            </a:r>
          </a:p>
          <a:p>
            <a:r>
              <a:rPr lang="en-US" altLang="zh-TW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altLang="zh-TW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C8B93F-DFCB-4583-8217-459FDB2F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28" y="3691218"/>
            <a:ext cx="4564996" cy="301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31A22A0-BCD1-484F-AA27-38E66DE48852}"/>
              </a:ext>
            </a:extLst>
          </p:cNvPr>
          <p:cNvSpPr txBox="1"/>
          <p:nvPr/>
        </p:nvSpPr>
        <p:spPr>
          <a:xfrm>
            <a:off x="1035845" y="414337"/>
            <a:ext cx="11094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Eager</a:t>
            </a:r>
            <a:r>
              <a:rPr lang="zh-TW" altLang="en-US" dirty="0"/>
              <a:t> </a:t>
            </a:r>
            <a:r>
              <a:rPr lang="en-US" altLang="zh-TW" dirty="0"/>
              <a:t>Execution </a:t>
            </a:r>
            <a:r>
              <a:rPr lang="zh-TW" altLang="en-US" dirty="0"/>
              <a:t>被未之前掛在</a:t>
            </a:r>
            <a:r>
              <a:rPr lang="en-US" altLang="zh-TW" dirty="0" err="1"/>
              <a:t>tf</a:t>
            </a:r>
            <a:r>
              <a:rPr lang="en-US" altLang="zh-TW" dirty="0"/>
              <a:t> 1.0</a:t>
            </a:r>
            <a:r>
              <a:rPr lang="zh-TW" altLang="en-US" dirty="0"/>
              <a:t>的部分套件接受</a:t>
            </a:r>
            <a:r>
              <a:rPr lang="en-US" altLang="zh-TW" dirty="0"/>
              <a:t>, </a:t>
            </a:r>
            <a:r>
              <a:rPr lang="zh-TW" altLang="en-US" dirty="0"/>
              <a:t>例如 </a:t>
            </a:r>
            <a:r>
              <a:rPr lang="en-US" altLang="zh-TW" dirty="0"/>
              <a:t>Matplotlib</a:t>
            </a:r>
            <a:r>
              <a:rPr lang="zh-TW" altLang="en-US" dirty="0"/>
              <a:t>或</a:t>
            </a:r>
            <a:r>
              <a:rPr lang="en-US" altLang="zh-TW" dirty="0"/>
              <a:t>OpenCV, </a:t>
            </a:r>
            <a:r>
              <a:rPr lang="zh-TW" altLang="en-US" dirty="0"/>
              <a:t>所以要餵給這些</a:t>
            </a:r>
            <a:r>
              <a:rPr lang="en-US" altLang="zh-TW" dirty="0"/>
              <a:t>module</a:t>
            </a:r>
            <a:r>
              <a:rPr lang="zh-TW" altLang="en-US" dirty="0"/>
              <a:t>要用</a:t>
            </a:r>
            <a:r>
              <a:rPr lang="en-US" altLang="zh-TW" dirty="0" err="1"/>
              <a:t>np.array</a:t>
            </a:r>
            <a:r>
              <a:rPr lang="en-US" altLang="zh-TW" dirty="0"/>
              <a:t>()</a:t>
            </a:r>
            <a:r>
              <a:rPr lang="zh-TW" altLang="en-US" dirty="0"/>
              <a:t>先專成</a:t>
            </a:r>
            <a:r>
              <a:rPr lang="en-US" altLang="zh-TW" dirty="0"/>
              <a:t>array</a:t>
            </a:r>
            <a:r>
              <a:rPr lang="zh-TW" altLang="en-US" dirty="0"/>
              <a:t>的格式</a:t>
            </a:r>
          </a:p>
        </p:txBody>
      </p:sp>
    </p:spTree>
    <p:extLst>
      <p:ext uri="{BB962C8B-B14F-4D97-AF65-F5344CB8AC3E}">
        <p14:creationId xmlns:p14="http://schemas.microsoft.com/office/powerpoint/2010/main" val="317200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0442F-A0B8-4346-B060-B1D0D018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627"/>
          </a:xfrm>
        </p:spPr>
        <p:txBody>
          <a:bodyPr>
            <a:normAutofit fontScale="90000"/>
          </a:bodyPr>
          <a:lstStyle/>
          <a:p>
            <a:r>
              <a:rPr lang="en-US" altLang="zh-TW" sz="3200" dirty="0"/>
              <a:t>TFDS:</a:t>
            </a:r>
            <a:r>
              <a:rPr lang="zh-TW" altLang="en-US" dirty="0"/>
              <a:t> </a:t>
            </a:r>
            <a:r>
              <a:rPr lang="en-US" altLang="zh-TW" sz="2400" dirty="0" err="1"/>
              <a:t>tensorflow</a:t>
            </a:r>
            <a:r>
              <a:rPr lang="zh-TW" altLang="en-US" sz="2400" dirty="0"/>
              <a:t>的資料集集和模組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636AF40-5D34-4798-8781-C8E7A893238D}"/>
              </a:ext>
            </a:extLst>
          </p:cNvPr>
          <p:cNvSpPr txBox="1"/>
          <p:nvPr/>
        </p:nvSpPr>
        <p:spPr>
          <a:xfrm>
            <a:off x="961595" y="749218"/>
            <a:ext cx="442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這類的資料集要先安裝</a:t>
            </a:r>
            <a:r>
              <a:rPr lang="en-US" altLang="zh-TW" dirty="0"/>
              <a:t>, </a:t>
            </a:r>
            <a:r>
              <a:rPr lang="zh-TW" altLang="en-US" dirty="0"/>
              <a:t>再提供</a:t>
            </a:r>
            <a:r>
              <a:rPr lang="en-US" altLang="zh-TW" dirty="0"/>
              <a:t>python</a:t>
            </a:r>
            <a:r>
              <a:rPr lang="zh-TW" altLang="en-US" dirty="0"/>
              <a:t>引用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705B3C-C685-47D5-A225-F865F5E2B54F}"/>
              </a:ext>
            </a:extLst>
          </p:cNvPr>
          <p:cNvSpPr txBox="1"/>
          <p:nvPr/>
        </p:nvSpPr>
        <p:spPr>
          <a:xfrm>
            <a:off x="1162173" y="1387512"/>
            <a:ext cx="61618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pip install tensorflow-datasets</a:t>
            </a:r>
          </a:p>
        </p:txBody>
      </p:sp>
    </p:spTree>
    <p:extLst>
      <p:ext uri="{BB962C8B-B14F-4D97-AF65-F5344CB8AC3E}">
        <p14:creationId xmlns:p14="http://schemas.microsoft.com/office/powerpoint/2010/main" val="200340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</TotalTime>
  <Words>1168</Words>
  <Application>Microsoft Office PowerPoint</Application>
  <PresentationFormat>寬螢幕</PresentationFormat>
  <Paragraphs>101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6" baseType="lpstr">
      <vt:lpstr>Helvetica Neue</vt:lpstr>
      <vt:lpstr>微軟正黑體</vt:lpstr>
      <vt:lpstr>Arial</vt:lpstr>
      <vt:lpstr>Calibri</vt:lpstr>
      <vt:lpstr>Calibri Light</vt:lpstr>
      <vt:lpstr>Courier New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tensor initialize: </vt:lpstr>
      <vt:lpstr>PowerPoint 簡報</vt:lpstr>
      <vt:lpstr>TFDS: tensorflow的資料集集和模組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Clark Yeh</dc:creator>
  <cp:lastModifiedBy>Clark Yeh</cp:lastModifiedBy>
  <cp:revision>36</cp:revision>
  <dcterms:created xsi:type="dcterms:W3CDTF">2020-04-18T10:22:24Z</dcterms:created>
  <dcterms:modified xsi:type="dcterms:W3CDTF">2021-03-25T07:43:02Z</dcterms:modified>
</cp:coreProperties>
</file>