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62" r:id="rId5"/>
    <p:sldId id="258" r:id="rId6"/>
    <p:sldId id="259" r:id="rId7"/>
    <p:sldId id="260" r:id="rId8"/>
    <p:sldId id="274" r:id="rId9"/>
    <p:sldId id="263" r:id="rId10"/>
    <p:sldId id="271" r:id="rId11"/>
    <p:sldId id="272" r:id="rId12"/>
    <p:sldId id="266" r:id="rId13"/>
    <p:sldId id="267" r:id="rId14"/>
    <p:sldId id="269" r:id="rId15"/>
    <p:sldId id="268" r:id="rId16"/>
    <p:sldId id="273" r:id="rId17"/>
    <p:sldId id="264" r:id="rId18"/>
    <p:sldId id="261" r:id="rId19"/>
    <p:sldId id="26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A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03CF7-9EC4-4940-8346-48B8C406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6A6F19-5A31-4C8B-BC11-BE7A1C4B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724EE-4805-44EB-9D02-485E5F3E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89097-8FCA-41D7-B120-ED8244A0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6F36F-B962-4B4C-B2A3-75C40E88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7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6B372-8270-4F66-AE03-E791187D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F68C42-6FB8-4DED-8F81-4233B340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A89513-025F-4B4C-B143-FAC7B739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8A48E-7955-4D19-8824-C98012ED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47A7-287B-4E9E-A20B-1AF813EF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2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8F92A-A538-4639-B143-68433DDDD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6D0F7C-39FE-444B-AE59-A7562153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C2F20-BC49-4EC8-9FB7-A7C5BF9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91F52-CBB5-487D-AD09-5CE0946A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F06ED-50D8-4CEE-A232-CB2B4BCC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67C97-4237-4EC4-9E84-82713C0F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82238-387F-49F4-811D-8638204E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104E1-91F8-408A-8215-2B0346E1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BB942-DDFA-44A3-861C-59AD0E98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DD985-B4FB-4C41-8786-9CB3416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6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84EEF-462B-49E8-AB27-63155174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D98B29-A83E-4A3F-A601-9C923863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67594-32D2-4940-A6B5-F1906A70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4386AC-D9FC-4B59-A559-1542655D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E7A161-A0FE-4848-97D6-706A7999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9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E9FE4-95D7-46DF-B2EE-A85246A1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E129A-25C4-4D58-984F-0C0CA74AE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7C336-2DDF-4EDA-900B-C3814E1E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B1EEDF-6DB0-40AC-A398-49094914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0A161-47F4-48EF-8B57-55F153D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2D20F-F626-4FB7-B0A6-DDDF45B9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2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13E8-29DC-412B-8035-77B5DA15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0C7067-3342-4697-9DEA-F33C4C33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E051AD-D6B8-40C0-9888-03E54CC4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730105-1B5F-4172-B668-FBC052D2A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3B8862-5079-47FB-82A9-29595783A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2ABE07-3DA4-4B73-9D6B-3E6EA990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72B3BA-30FF-4006-8077-AAC9FE57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A3EC5B-434B-42F6-ABE9-2918042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CB22E-3F0F-445D-A68F-47C3CC87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8A4698-E32F-4B57-B42D-4EFB7BB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015555-AEED-445B-97E4-02F6217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D2DDFC-2E85-42BD-9CFD-491F4806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5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F5AF08-F401-49B1-9150-272DB287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EECA75-53F2-4476-A842-8FE11DE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9499A-00B2-4261-845E-5B26421F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38231-DC1A-4E06-8F2D-A301ED42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B5AE8-0275-44D1-920B-89BF8C74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BDBFEB-B3F9-42A7-874A-2A444EEE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B73E75-FF6C-46E6-BC4F-EDE8608C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E26DA-0759-4169-B572-962F446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860D2-FF99-47FF-A1C9-5CB64B9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A5425-EBAB-442B-BF5F-4D35CFAA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3A6DD1-0E2C-4764-9A96-571F1BD2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DB8692-C190-4795-BC80-2C6AFCB66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88CA4-6797-4F19-AD79-DF0D8AD9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6F0863-1045-4665-B15C-1338959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11B7C-96A4-453F-B95D-BA7DBCB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0B5FBA-BDEA-4686-BF0A-27A6EB96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2A001-7469-481A-AA5C-DCFB0DF8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5354B-9863-4E48-A955-FCE9CF744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249B-BB38-4328-A616-A593F723735E}" type="datetimeFigureOut">
              <a:rPr lang="zh-TW" altLang="en-US" smtClean="0"/>
              <a:t>2021/3/20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B99BF-4C41-4170-B62D-94BE9411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98ED22-5252-4697-BCA3-CDF0820B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80C100-AAF2-462E-B867-4AD079D1A274}"/>
              </a:ext>
            </a:extLst>
          </p:cNvPr>
          <p:cNvSpPr/>
          <p:nvPr userDrawn="1"/>
        </p:nvSpPr>
        <p:spPr>
          <a:xfrm>
            <a:off x="9409470" y="0"/>
            <a:ext cx="2782529" cy="466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D14A90-A305-4F8D-833D-AC53F642D4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961" y="23814"/>
            <a:ext cx="2498423" cy="3413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AEA1394-A60F-4BE9-9CCC-33C860D81EE8}"/>
              </a:ext>
            </a:extLst>
          </p:cNvPr>
          <p:cNvSpPr txBox="1"/>
          <p:nvPr userDrawn="1"/>
        </p:nvSpPr>
        <p:spPr>
          <a:xfrm>
            <a:off x="11300734" y="23814"/>
            <a:ext cx="7934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0" name="圖片 9" descr="一張含有 畫畫, 標誌 的圖片&#10;&#10;自動產生的描述">
            <a:extLst>
              <a:ext uri="{FF2B5EF4-FFF2-40B4-BE49-F238E27FC236}">
                <a16:creationId xmlns:a16="http://schemas.microsoft.com/office/drawing/2014/main" id="{736C7A86-39D3-4E39-A21A-EDD086CDA3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88" y="5812831"/>
            <a:ext cx="1045169" cy="10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1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cc.idv.tw/deep-dl_4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uralnetworksanddeeplearning.com/chap3.html#softma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rstudio.com/reference/k_epsilon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read01.com/content/1546124075.html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gtwang.org/programming/tensorflow-softmax-regression-hand-written-digits-recognizer-tutorial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programming/tensorflow-softmax-regression-hand-written-digits-recognizer-tutorial/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hung-yi/medium-com-chung-yi/hom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FA4D9A1-F67C-4349-BBA2-D997510F8F56}"/>
              </a:ext>
            </a:extLst>
          </p:cNvPr>
          <p:cNvSpPr txBox="1">
            <a:spLocks/>
          </p:cNvSpPr>
          <p:nvPr/>
        </p:nvSpPr>
        <p:spPr>
          <a:xfrm>
            <a:off x="-272844" y="2621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zh-TW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</a:p>
          <a:p>
            <a:r>
              <a:rPr lang="en-US" altLang="zh-TW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</a:t>
            </a:r>
            <a:r>
              <a:rPr lang="en-US" altLang="zh-TW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343342-233E-40DA-8864-FE12535D6AC9}"/>
              </a:ext>
            </a:extLst>
          </p:cNvPr>
          <p:cNvSpPr txBox="1"/>
          <p:nvPr/>
        </p:nvSpPr>
        <p:spPr>
          <a:xfrm>
            <a:off x="4090370" y="4516159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</a:rPr>
              <a:t>了解一些激活函數與其演算法</a:t>
            </a:r>
          </a:p>
        </p:txBody>
      </p:sp>
    </p:spTree>
    <p:extLst>
      <p:ext uri="{BB962C8B-B14F-4D97-AF65-F5344CB8AC3E}">
        <p14:creationId xmlns:p14="http://schemas.microsoft.com/office/powerpoint/2010/main" val="92472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6C8D645-1B17-4526-8A31-FA1DE0CBA3B5}"/>
              </a:ext>
            </a:extLst>
          </p:cNvPr>
          <p:cNvSpPr txBox="1"/>
          <p:nvPr/>
        </p:nvSpPr>
        <p:spPr>
          <a:xfrm>
            <a:off x="703251" y="754164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dirty="0" err="1">
                <a:solidFill>
                  <a:srgbClr val="4D4D4D"/>
                </a:solidFill>
                <a:effectLst/>
                <a:latin typeface="-apple-system"/>
              </a:rPr>
              <a:t>tf.nn.relu</a:t>
            </a:r>
            <a:r>
              <a:rPr lang="en-US" altLang="zh-TW" b="1" i="0" dirty="0">
                <a:solidFill>
                  <a:srgbClr val="4D4D4D"/>
                </a:solidFill>
                <a:effectLst/>
                <a:latin typeface="-apple-system"/>
              </a:rPr>
              <a:t>(features, name=None)  </a:t>
            </a:r>
            <a:r>
              <a:rPr lang="en-US" altLang="zh-TW" b="1" i="0" dirty="0">
                <a:solidFill>
                  <a:srgbClr val="009900"/>
                </a:solidFill>
                <a:effectLst/>
                <a:latin typeface="-apple-system"/>
              </a:rPr>
              <a:t>= max(0,features)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A4DF4D-EE1D-4783-BA25-3AE6AF94FF8E}"/>
              </a:ext>
            </a:extLst>
          </p:cNvPr>
          <p:cNvSpPr txBox="1"/>
          <p:nvPr/>
        </p:nvSpPr>
        <p:spPr>
          <a:xfrm>
            <a:off x="1668258" y="1426466"/>
            <a:ext cx="90811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-apple-system"/>
              </a:rPr>
              <a:t>features</a:t>
            </a:r>
            <a:r>
              <a:rPr lang="zh-TW" altLang="en-US" b="0" dirty="0">
                <a:effectLst/>
                <a:latin typeface="-apple-system"/>
              </a:rPr>
              <a:t>：</a:t>
            </a:r>
            <a:r>
              <a:rPr lang="en-US" altLang="zh-TW" b="0" dirty="0">
                <a:effectLst/>
                <a:latin typeface="-apple-system"/>
              </a:rPr>
              <a:t>tensor,</a:t>
            </a:r>
          </a:p>
          <a:p>
            <a:r>
              <a:rPr lang="en-US" altLang="zh-TW" sz="1800" dirty="0">
                <a:latin typeface="-apple-system"/>
                <a:ea typeface="宋体" panose="02010600030101010101" pitchFamily="2" charset="-122"/>
              </a:rPr>
              <a:t>                </a:t>
            </a:r>
            <a:r>
              <a:rPr lang="en-US" altLang="zh-TW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`float32`, `float64`, `int32`, `</a:t>
            </a:r>
          </a:p>
          <a:p>
            <a:pPr marL="1165225" indent="90488"/>
            <a:r>
              <a:rPr lang="en-US" altLang="zh-TW" sz="1800" b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int64`, `uint8`, `int16`, `int8`, `uint16`, `half`.</a:t>
            </a:r>
            <a:endParaRPr lang="zh-TW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416271-7E62-405B-9499-2269AC0C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323" y="2652766"/>
            <a:ext cx="7561365" cy="96593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0315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一般features會是(卷積核,圖像)的卷積後加上bias</a:t>
            </a:r>
            <a:endParaRPr kumimoji="0" lang="en-US" altLang="zh-TW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/>
              </a:rPr>
              <a:t>ex: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383A42"/>
                </a:solidFill>
                <a:latin typeface="Arial Unicode MS"/>
                <a:ea typeface="Source Code Pro"/>
              </a:rPr>
              <a:t>     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/>
              </a:rPr>
              <a:t>tf.nn.relu(tf.nn.conv2d(x_image, w_conv1, strides=[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/>
              </a:rPr>
              <a:t>, 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Arial Unicode MS"/>
                <a:ea typeface="Source Code Pro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/>
              </a:rPr>
              <a:t>], padding=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 Unicode MS"/>
                <a:ea typeface="Source Code Pro"/>
              </a:rPr>
              <a:t>'SAME'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 Unicode MS"/>
                <a:ea typeface="Source Code Pro"/>
              </a:rPr>
              <a:t>) + b_conv1)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319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F5FA6C9-AB45-4368-993F-ECFDEDC6408F}"/>
              </a:ext>
            </a:extLst>
          </p:cNvPr>
          <p:cNvSpPr txBox="1"/>
          <p:nvPr/>
        </p:nvSpPr>
        <p:spPr>
          <a:xfrm>
            <a:off x="354243" y="1267771"/>
            <a:ext cx="7386746" cy="46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b="0" i="0">
                <a:solidFill>
                  <a:srgbClr val="323232"/>
                </a:solidFill>
                <a:effectLst/>
                <a:latin typeface="medium-content-sans-serif-font"/>
              </a:rPr>
              <a:t>用</a:t>
            </a:r>
            <a:r>
              <a:rPr lang="en-US" altLang="zh-TW" b="0" i="0">
                <a:solidFill>
                  <a:srgbClr val="323232"/>
                </a:solidFill>
                <a:effectLst/>
                <a:latin typeface="medium-content-sans-serif-font"/>
              </a:rPr>
              <a:t>Maximum Likelihood Estimation (MLE) </a:t>
            </a:r>
            <a:r>
              <a:rPr lang="zh-TW" altLang="en-US" b="0" i="0">
                <a:solidFill>
                  <a:srgbClr val="323232"/>
                </a:solidFill>
                <a:effectLst/>
                <a:latin typeface="medium-content-sans-serif-font"/>
              </a:rPr>
              <a:t>來優化，優化關係式如下：</a:t>
            </a:r>
            <a:endParaRPr lang="zh-CN" altLang="en-US" b="0" i="0" dirty="0">
              <a:solidFill>
                <a:srgbClr val="3F3F3F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E4CE59-02B3-43E0-9622-28C9E1B4C1F8}"/>
              </a:ext>
            </a:extLst>
          </p:cNvPr>
          <p:cNvSpPr txBox="1"/>
          <p:nvPr/>
        </p:nvSpPr>
        <p:spPr>
          <a:xfrm>
            <a:off x="249540" y="552843"/>
            <a:ext cx="10325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Sigmoid, </a:t>
            </a:r>
            <a:r>
              <a:rPr lang="en-US" altLang="zh-TW" dirty="0" err="1">
                <a:hlinkClick r:id="rId2"/>
              </a:rPr>
              <a:t>Softmax</a:t>
            </a:r>
            <a:r>
              <a:rPr lang="zh-TW" altLang="en-US" dirty="0">
                <a:hlinkClick r:id="rId2"/>
              </a:rPr>
              <a:t>怎麼來？為什麼要用</a:t>
            </a:r>
            <a:r>
              <a:rPr lang="en-US" altLang="zh-TW" dirty="0">
                <a:hlinkClick r:id="rId2"/>
              </a:rPr>
              <a:t>MSE</a:t>
            </a:r>
            <a:r>
              <a:rPr lang="zh-TW" altLang="en-US" dirty="0">
                <a:hlinkClick r:id="rId2"/>
              </a:rPr>
              <a:t>和</a:t>
            </a:r>
            <a:r>
              <a:rPr lang="en-US" altLang="zh-TW" dirty="0">
                <a:hlinkClick r:id="rId2"/>
              </a:rPr>
              <a:t>Cross Entropy</a:t>
            </a:r>
            <a:r>
              <a:rPr lang="zh-TW" altLang="en-US" dirty="0">
                <a:hlinkClick r:id="rId2"/>
              </a:rPr>
              <a:t>？談廣義線性模型 </a:t>
            </a:r>
            <a:r>
              <a:rPr lang="en-US" altLang="zh-TW" dirty="0">
                <a:hlinkClick r:id="rId2"/>
              </a:rPr>
              <a:t>- YC Note (ycc.idv.tw)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324853-DDC4-4A50-96C4-BCE8386EA78A}"/>
              </a:ext>
            </a:extLst>
          </p:cNvPr>
          <p:cNvSpPr txBox="1"/>
          <p:nvPr/>
        </p:nvSpPr>
        <p:spPr>
          <a:xfrm>
            <a:off x="3174225" y="2003612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TW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θ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MLE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=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argmax</a:t>
            </a:r>
            <a:r>
              <a:rPr lang="el-GR" altLang="zh-TW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θ</a:t>
            </a:r>
            <a:r>
              <a:rPr lang="el-GR" altLang="zh-TW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 </a:t>
            </a:r>
            <a:r>
              <a:rPr lang="el-GR" altLang="zh-TW" b="0" i="0" u="none" strike="noStrike" dirty="0">
                <a:solidFill>
                  <a:srgbClr val="000000"/>
                </a:solidFill>
                <a:effectLst/>
                <a:latin typeface="MathJax_Size2"/>
              </a:rPr>
              <a:t>∑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MathJax_Math-italic"/>
              </a:rPr>
              <a:t>i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 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MathJax_Main"/>
              </a:rPr>
              <a:t>ln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MathJax_Math-italic"/>
              </a:rPr>
              <a:t>p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MathJax_Math-italic"/>
              </a:rPr>
              <a:t>yi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MathJax_Main"/>
              </a:rPr>
              <a:t>∣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MathJax_Math-italic"/>
              </a:rPr>
              <a:t>xi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MathJax_Main"/>
              </a:rPr>
              <a:t>,</a:t>
            </a:r>
            <a:r>
              <a:rPr lang="en-US" altLang="zh-TW" b="0" i="0" u="none" strike="noStrike" dirty="0" err="1">
                <a:solidFill>
                  <a:srgbClr val="000000"/>
                </a:solidFill>
                <a:effectLst/>
                <a:latin typeface="MathJax_Math-italic"/>
              </a:rPr>
              <a:t>m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,</a:t>
            </a:r>
            <a:r>
              <a:rPr lang="el-GR" altLang="zh-TW" b="0" i="0" u="none" strike="noStrike" dirty="0">
                <a:solidFill>
                  <a:srgbClr val="000000"/>
                </a:solidFill>
                <a:effectLst/>
                <a:latin typeface="MathJax_Math-italic"/>
              </a:rPr>
              <a:t>θ</a:t>
            </a:r>
            <a:r>
              <a:rPr lang="el-GR" altLang="zh-TW" b="0" i="0" u="none" strike="noStrike" dirty="0">
                <a:solidFill>
                  <a:srgbClr val="000000"/>
                </a:solidFill>
                <a:effectLst/>
                <a:latin typeface="MathJax_Main"/>
              </a:rPr>
              <a:t>)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955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161D6-1A92-4E42-8E01-BEC253F52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68" y="1018371"/>
            <a:ext cx="11598103" cy="18990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Lucida Grande"/>
              </a:rPr>
              <a:t>Softmax 迴歸模型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可以</a:t>
            </a:r>
            <a:r>
              <a:rPr kumimoji="0" lang="zh-TW" altLang="zh-TW" sz="1400" b="0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產生每一個結果</a:t>
            </a:r>
            <a:r>
              <a:rPr kumimoji="0" lang="en-US" altLang="zh-TW" sz="1400" b="0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(</a:t>
            </a:r>
            <a:r>
              <a:rPr kumimoji="0" lang="zh-TW" altLang="en-US" sz="1400" b="0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受測圖形</a:t>
            </a:r>
            <a:r>
              <a:rPr kumimoji="0" lang="en-US" altLang="zh-TW" sz="1400" b="0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)</a:t>
            </a:r>
            <a:r>
              <a:rPr kumimoji="0" lang="zh-TW" altLang="zh-TW" sz="1400" b="0" i="0" u="sng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的發生機率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，而</a:t>
            </a:r>
            <a:r>
              <a:rPr kumimoji="0" lang="zh-TW" altLang="zh-TW" sz="14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Lucida Grande"/>
              </a:rPr>
              <a:t>所有的發生機率總和為 </a:t>
            </a:r>
            <a:r>
              <a:rPr kumimoji="0" lang="zh-TW" altLang="zh-TW" sz="14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  <a:ea typeface="Menlo"/>
              </a:rPr>
              <a:t>1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，在更複雜的分析模型中，也很常在最後的分析步驟上加上 softmax 迴歸模型來輸出機率值。</a:t>
            </a: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Softmax 迴歸分析有兩個步驟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111111"/>
                </a:solidFill>
                <a:ea typeface="Lucida Grande"/>
              </a:rPr>
              <a:t>step 1: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第一步是針對某一個類別，加總所有的可能是此類別的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ucida Grande"/>
              </a:rPr>
              <a:t>表徵特性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（evidence），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Lucida Grande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111111"/>
                </a:solidFill>
                <a:ea typeface="Lucida Grande"/>
              </a:rPr>
              <a:t>step 2: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第二步則是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Lucida Grande"/>
              </a:rPr>
              <a:t>將表徵特性轉換為機率值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ea typeface="Lucida Grande"/>
              </a:rPr>
              <a:t>。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ea typeface="Lucida Grande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5974E1-7FAE-42AB-B84A-6C06987C6FE4}"/>
              </a:ext>
            </a:extLst>
          </p:cNvPr>
          <p:cNvSpPr txBox="1"/>
          <p:nvPr/>
        </p:nvSpPr>
        <p:spPr>
          <a:xfrm>
            <a:off x="-123887" y="170021"/>
            <a:ext cx="54185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Lucida Grande"/>
              </a:rPr>
              <a:t>Softmax 迴歸分析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36C897-8C98-4042-B351-BFAF86F6F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038" y="4984955"/>
            <a:ext cx="4510633" cy="180161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EBA5DC3-3DEA-46AB-A9A7-9C712C61A784}"/>
              </a:ext>
            </a:extLst>
          </p:cNvPr>
          <p:cNvSpPr txBox="1"/>
          <p:nvPr/>
        </p:nvSpPr>
        <p:spPr>
          <a:xfrm>
            <a:off x="400560" y="2779670"/>
            <a:ext cx="115332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給定一個手寫影像 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(x)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，其會屬於</a:t>
            </a:r>
            <a:r>
              <a:rPr lang="zh-TW" altLang="en-US" sz="1400" b="1" i="0" dirty="0">
                <a:solidFill>
                  <a:srgbClr val="0070C0"/>
                </a:solidFill>
                <a:effectLst/>
                <a:latin typeface="Lucida Grande"/>
              </a:rPr>
              <a:t>第 </a:t>
            </a:r>
            <a:r>
              <a:rPr lang="en-US" altLang="zh-TW" sz="1400" b="1" i="0" dirty="0">
                <a:solidFill>
                  <a:srgbClr val="0070C0"/>
                </a:solidFill>
                <a:effectLst/>
                <a:latin typeface="Lucida Grande"/>
              </a:rPr>
              <a:t>(</a:t>
            </a:r>
            <a:r>
              <a:rPr lang="en-US" altLang="zh-TW" sz="1400" b="1" i="0" dirty="0" err="1">
                <a:solidFill>
                  <a:srgbClr val="0070C0"/>
                </a:solidFill>
                <a:effectLst/>
                <a:latin typeface="Lucida Grande"/>
              </a:rPr>
              <a:t>i</a:t>
            </a:r>
            <a:r>
              <a:rPr lang="en-US" altLang="zh-TW" sz="1400" b="1" i="0" dirty="0">
                <a:solidFill>
                  <a:srgbClr val="0070C0"/>
                </a:solidFill>
                <a:effectLst/>
                <a:latin typeface="Lucida Grande"/>
              </a:rPr>
              <a:t>) </a:t>
            </a:r>
            <a:r>
              <a:rPr lang="zh-TW" altLang="en-US" sz="1400" b="1" i="0" dirty="0">
                <a:solidFill>
                  <a:srgbClr val="0070C0"/>
                </a:solidFill>
                <a:effectLst/>
                <a:latin typeface="Lucida Grande"/>
              </a:rPr>
              <a:t>個類別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的表徵特性模型為：</a:t>
            </a:r>
          </a:p>
          <a:p>
            <a:pPr algn="l"/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[text{evidence}_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i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 = 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sum_j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 W_{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i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,~ j} 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x_j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 + 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b_i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]</a:t>
            </a:r>
          </a:p>
          <a:p>
            <a:pPr algn="l"/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其中 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(W_{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i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,~ j})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是權重（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weight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），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b_i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)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是偏差值（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bias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），而 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x_j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)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就是 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(x)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的第 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(j)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個像素值。</a:t>
            </a:r>
          </a:p>
          <a:p>
            <a:pPr algn="l"/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接著再將表徵特性經過 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softmax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函數轉換為機率值 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(y)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：</a:t>
            </a:r>
          </a:p>
          <a:p>
            <a:pPr algn="l"/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[y = text{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softmax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}(text{evidence})]</a:t>
            </a:r>
          </a:p>
          <a:p>
            <a:pPr algn="l"/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而 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softmax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函數可以想像成</a:t>
            </a:r>
            <a:r>
              <a:rPr lang="zh-TW" altLang="en-US" sz="1400" b="0" i="0" u="sng" dirty="0">
                <a:solidFill>
                  <a:srgbClr val="111111"/>
                </a:solidFill>
                <a:effectLst/>
                <a:latin typeface="Lucida Grande"/>
              </a:rPr>
              <a:t>一個標準化的函數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：</a:t>
            </a:r>
          </a:p>
          <a:p>
            <a:pPr algn="l"/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[text{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softmax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}(x) = text{normalize}(exp(x))]</a:t>
            </a:r>
          </a:p>
          <a:p>
            <a:pPr algn="l"/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寫成實際的數學式就會像這樣：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651B2B-37F0-4F03-90AE-F1D81C891F6A}"/>
              </a:ext>
            </a:extLst>
          </p:cNvPr>
          <p:cNvSpPr txBox="1"/>
          <p:nvPr/>
        </p:nvSpPr>
        <p:spPr>
          <a:xfrm>
            <a:off x="400560" y="4721380"/>
            <a:ext cx="698543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[text{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softmax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}(x)_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i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 = frac{exp(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x_i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)}{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sum_j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 exp(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x_j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)}]</a:t>
            </a:r>
          </a:p>
          <a:p>
            <a:pPr algn="l"/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softmax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函數的指數函數會將 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(x)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的線性差異轉為指數差異，關於這個函數的性質可參考 </a:t>
            </a:r>
            <a:r>
              <a:rPr lang="en-US" altLang="zh-TW" sz="1400" b="0" i="0" u="none" strike="noStrike" dirty="0">
                <a:solidFill>
                  <a:srgbClr val="0093C2"/>
                </a:solidFill>
                <a:effectLst/>
                <a:latin typeface="Lucida Grande"/>
                <a:hlinkClick r:id="rId3"/>
              </a:rPr>
              <a:t>Michael Nielsen </a:t>
            </a:r>
            <a:r>
              <a:rPr lang="zh-TW" altLang="en-US" sz="1400" b="0" i="0" u="none" strike="noStrike" dirty="0">
                <a:solidFill>
                  <a:srgbClr val="0093C2"/>
                </a:solidFill>
                <a:effectLst/>
                <a:latin typeface="Lucida Grande"/>
                <a:hlinkClick r:id="rId3"/>
              </a:rPr>
              <a:t>的網頁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。</a:t>
            </a:r>
          </a:p>
          <a:p>
            <a:pPr algn="l"/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下圖是 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softmax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 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回歸模型的示意圖，這裡以三個輸入的 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</a:t>
            </a:r>
            <a:r>
              <a:rPr lang="en-US" altLang="zh-TW" sz="1400" b="0" i="0" dirty="0" err="1">
                <a:solidFill>
                  <a:srgbClr val="111111"/>
                </a:solidFill>
                <a:effectLst/>
                <a:latin typeface="Lucida Grande"/>
              </a:rPr>
              <a:t>x_i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)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（三個像素）與三個輸出 </a:t>
            </a:r>
            <a:r>
              <a:rPr lang="en-US" altLang="zh-TW" sz="1400" b="0" i="0" dirty="0">
                <a:solidFill>
                  <a:srgbClr val="111111"/>
                </a:solidFill>
                <a:effectLst/>
                <a:latin typeface="Lucida Grande"/>
              </a:rPr>
              <a:t>(y)</a:t>
            </a:r>
            <a:r>
              <a:rPr lang="zh-TW" altLang="en-US" sz="1400" b="0" i="0" dirty="0">
                <a:solidFill>
                  <a:srgbClr val="111111"/>
                </a:solidFill>
                <a:effectLst/>
                <a:latin typeface="Lucida Grande"/>
              </a:rPr>
              <a:t>（三個數字的機率）作為示範：</a:t>
            </a:r>
          </a:p>
        </p:txBody>
      </p:sp>
      <p:sp>
        <p:nvSpPr>
          <p:cNvPr id="13" name="圖說文字: 折線 12">
            <a:extLst>
              <a:ext uri="{FF2B5EF4-FFF2-40B4-BE49-F238E27FC236}">
                <a16:creationId xmlns:a16="http://schemas.microsoft.com/office/drawing/2014/main" id="{FC6E906A-4A2B-42D4-8A78-2A851C4F2AC8}"/>
              </a:ext>
            </a:extLst>
          </p:cNvPr>
          <p:cNvSpPr/>
          <p:nvPr/>
        </p:nvSpPr>
        <p:spPr>
          <a:xfrm>
            <a:off x="7002535" y="4073482"/>
            <a:ext cx="849506" cy="477848"/>
          </a:xfrm>
          <a:prstGeom prst="borderCallout2">
            <a:avLst>
              <a:gd name="adj1" fmla="val 98997"/>
              <a:gd name="adj2" fmla="val 58334"/>
              <a:gd name="adj3" fmla="val 131096"/>
              <a:gd name="adj4" fmla="val 89583"/>
              <a:gd name="adj5" fmla="val 191512"/>
              <a:gd name="adj6" fmla="val 9222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tensor</a:t>
            </a:r>
          </a:p>
          <a:p>
            <a:pPr algn="ctr"/>
            <a:r>
              <a:rPr lang="en-US" altLang="zh-TW" sz="1400" dirty="0"/>
              <a:t>(</a:t>
            </a:r>
            <a:r>
              <a:rPr lang="zh-TW" altLang="en-US" sz="1400" dirty="0"/>
              <a:t>像素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4" name="圖說文字: 折線 13">
            <a:extLst>
              <a:ext uri="{FF2B5EF4-FFF2-40B4-BE49-F238E27FC236}">
                <a16:creationId xmlns:a16="http://schemas.microsoft.com/office/drawing/2014/main" id="{BA24A879-A44F-4E9E-9F9F-0F4D6C1DF03B}"/>
              </a:ext>
            </a:extLst>
          </p:cNvPr>
          <p:cNvSpPr/>
          <p:nvPr/>
        </p:nvSpPr>
        <p:spPr>
          <a:xfrm>
            <a:off x="8475406" y="3920101"/>
            <a:ext cx="849506" cy="477848"/>
          </a:xfrm>
          <a:prstGeom prst="borderCallout2">
            <a:avLst>
              <a:gd name="adj1" fmla="val 98997"/>
              <a:gd name="adj2" fmla="val 58334"/>
              <a:gd name="adj3" fmla="val 131096"/>
              <a:gd name="adj4" fmla="val 89583"/>
              <a:gd name="adj5" fmla="val 170524"/>
              <a:gd name="adj6" fmla="val 8319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edge</a:t>
            </a:r>
            <a:endParaRPr lang="zh-TW" altLang="en-US" dirty="0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30EABE4F-69D9-4695-BCF5-6700A99C49A7}"/>
              </a:ext>
            </a:extLst>
          </p:cNvPr>
          <p:cNvSpPr/>
          <p:nvPr/>
        </p:nvSpPr>
        <p:spPr>
          <a:xfrm rot="5400000">
            <a:off x="9109721" y="3705915"/>
            <a:ext cx="185808" cy="2372278"/>
          </a:xfrm>
          <a:prstGeom prst="leftBrace">
            <a:avLst>
              <a:gd name="adj1" fmla="val 0"/>
              <a:gd name="adj2" fmla="val 5174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圖說文字: 折線 15">
            <a:extLst>
              <a:ext uri="{FF2B5EF4-FFF2-40B4-BE49-F238E27FC236}">
                <a16:creationId xmlns:a16="http://schemas.microsoft.com/office/drawing/2014/main" id="{1B5B908E-0E6D-467E-96EC-19F8D9CD58CB}"/>
              </a:ext>
            </a:extLst>
          </p:cNvPr>
          <p:cNvSpPr/>
          <p:nvPr/>
        </p:nvSpPr>
        <p:spPr>
          <a:xfrm>
            <a:off x="10423792" y="3980579"/>
            <a:ext cx="849506" cy="477848"/>
          </a:xfrm>
          <a:prstGeom prst="borderCallout2">
            <a:avLst>
              <a:gd name="adj1" fmla="val 98997"/>
              <a:gd name="adj2" fmla="val 58334"/>
              <a:gd name="adj3" fmla="val 131096"/>
              <a:gd name="adj4" fmla="val 89583"/>
              <a:gd name="adj5" fmla="val 170524"/>
              <a:gd name="adj6" fmla="val 8319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node</a:t>
            </a:r>
            <a:endParaRPr lang="zh-TW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7291EC3-C77E-4D24-9AE5-2FAA26A5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79" y="5828456"/>
            <a:ext cx="4265233" cy="97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09B463-326C-4551-8757-6D86C1EC5008}"/>
              </a:ext>
            </a:extLst>
          </p:cNvPr>
          <p:cNvSpPr txBox="1"/>
          <p:nvPr/>
        </p:nvSpPr>
        <p:spPr>
          <a:xfrm>
            <a:off x="400561" y="6130848"/>
            <a:ext cx="2472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Lucida Grande"/>
              </a:rPr>
              <a:t>此模型用方程式的寫法</a:t>
            </a:r>
            <a:endParaRPr lang="zh-TW" altLang="en-US" dirty="0"/>
          </a:p>
        </p:txBody>
      </p:sp>
      <p:sp>
        <p:nvSpPr>
          <p:cNvPr id="20" name="圖說文字: 折線 19">
            <a:extLst>
              <a:ext uri="{FF2B5EF4-FFF2-40B4-BE49-F238E27FC236}">
                <a16:creationId xmlns:a16="http://schemas.microsoft.com/office/drawing/2014/main" id="{208375F1-B6A6-4B00-8816-F8F09EFF85A4}"/>
              </a:ext>
            </a:extLst>
          </p:cNvPr>
          <p:cNvSpPr/>
          <p:nvPr/>
        </p:nvSpPr>
        <p:spPr>
          <a:xfrm>
            <a:off x="4932045" y="4036556"/>
            <a:ext cx="1569229" cy="84955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439"/>
              <a:gd name="adj6" fmla="val -106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/>
              <a:t>針對每一個像素取其關於類別</a:t>
            </a:r>
            <a:r>
              <a:rPr lang="en-US" altLang="zh-TW" sz="1400" dirty="0"/>
              <a:t>1</a:t>
            </a:r>
            <a:r>
              <a:rPr lang="zh-TW" altLang="en-US" sz="1400" dirty="0"/>
              <a:t>的特徵值</a:t>
            </a:r>
            <a:r>
              <a:rPr lang="en-US" altLang="zh-TW" sz="1400" dirty="0"/>
              <a:t>, </a:t>
            </a:r>
            <a:r>
              <a:rPr lang="zh-TW" altLang="en-US" sz="1400" dirty="0"/>
              <a:t>算出一個機率值</a:t>
            </a:r>
          </a:p>
        </p:txBody>
      </p:sp>
    </p:spTree>
    <p:extLst>
      <p:ext uri="{BB962C8B-B14F-4D97-AF65-F5344CB8AC3E}">
        <p14:creationId xmlns:p14="http://schemas.microsoft.com/office/powerpoint/2010/main" val="1583852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8CFF6912-C7A0-4EA7-91F1-71E231EB8850}"/>
              </a:ext>
            </a:extLst>
          </p:cNvPr>
          <p:cNvSpPr txBox="1"/>
          <p:nvPr/>
        </p:nvSpPr>
        <p:spPr>
          <a:xfrm>
            <a:off x="547166" y="1055036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111111"/>
                </a:solidFill>
                <a:effectLst/>
                <a:latin typeface="Lucida Grande"/>
              </a:rPr>
              <a:t>將上面的方程式，改為矩陣與向量運算的寫法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BAA126B-C463-4936-9F8E-374183D0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89" y="1755406"/>
            <a:ext cx="8894261" cy="216933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5A8E185-1A64-480C-82D7-7E873674EF30}"/>
              </a:ext>
            </a:extLst>
          </p:cNvPr>
          <p:cNvSpPr txBox="1"/>
          <p:nvPr/>
        </p:nvSpPr>
        <p:spPr>
          <a:xfrm>
            <a:off x="612058" y="4086604"/>
            <a:ext cx="84611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0" i="0" dirty="0">
                <a:solidFill>
                  <a:srgbClr val="111111"/>
                </a:solidFill>
                <a:effectLst/>
                <a:latin typeface="Lucida Grande"/>
              </a:rPr>
              <a:t>標準的數學式表示：</a:t>
            </a:r>
          </a:p>
          <a:p>
            <a:pPr algn="l"/>
            <a:r>
              <a:rPr lang="en-US" altLang="zh-TW" b="0" i="0" dirty="0">
                <a:solidFill>
                  <a:srgbClr val="111111"/>
                </a:solidFill>
                <a:effectLst/>
                <a:latin typeface="Lucida Grande"/>
              </a:rPr>
              <a:t>                                </a:t>
            </a:r>
            <a:r>
              <a:rPr lang="en-US" altLang="zh-TW" sz="2400" b="0" i="0" dirty="0">
                <a:solidFill>
                  <a:srgbClr val="0070C0"/>
                </a:solidFill>
                <a:effectLst/>
                <a:latin typeface="Lucida Grande"/>
              </a:rPr>
              <a:t>     [y = text{</a:t>
            </a:r>
            <a:r>
              <a:rPr lang="en-US" altLang="zh-TW" sz="2400" b="0" i="0" dirty="0" err="1">
                <a:solidFill>
                  <a:srgbClr val="0070C0"/>
                </a:solidFill>
                <a:effectLst/>
                <a:latin typeface="Lucida Grande"/>
              </a:rPr>
              <a:t>softmax</a:t>
            </a:r>
            <a:r>
              <a:rPr lang="en-US" altLang="zh-TW" sz="2400" b="0" i="0" dirty="0">
                <a:solidFill>
                  <a:srgbClr val="0070C0"/>
                </a:solidFill>
                <a:effectLst/>
                <a:latin typeface="Lucida Grande"/>
              </a:rPr>
              <a:t>}(</a:t>
            </a:r>
            <a:r>
              <a:rPr lang="en-US" altLang="zh-TW" sz="2400" b="0" i="0" dirty="0" err="1">
                <a:solidFill>
                  <a:srgbClr val="0070C0"/>
                </a:solidFill>
                <a:effectLst/>
                <a:latin typeface="Lucida Grande"/>
              </a:rPr>
              <a:t>Wx</a:t>
            </a:r>
            <a:r>
              <a:rPr lang="en-US" altLang="zh-TW" sz="2400" b="0" i="0" dirty="0">
                <a:solidFill>
                  <a:srgbClr val="0070C0"/>
                </a:solidFill>
                <a:effectLst/>
                <a:latin typeface="Lucida Grande"/>
              </a:rPr>
              <a:t> + b)]</a:t>
            </a:r>
          </a:p>
        </p:txBody>
      </p:sp>
    </p:spTree>
    <p:extLst>
      <p:ext uri="{BB962C8B-B14F-4D97-AF65-F5344CB8AC3E}">
        <p14:creationId xmlns:p14="http://schemas.microsoft.com/office/powerpoint/2010/main" val="2134806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06074C1-E7AC-496F-B56D-8B1C296CEB33}"/>
              </a:ext>
            </a:extLst>
          </p:cNvPr>
          <p:cNvSpPr txBox="1"/>
          <p:nvPr/>
        </p:nvSpPr>
        <p:spPr>
          <a:xfrm>
            <a:off x="1048611" y="547801"/>
            <a:ext cx="711609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#Compute the </a:t>
            </a:r>
            <a:r>
              <a:rPr lang="en-US" altLang="zh-TW" sz="1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of vector x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exp_x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np.exp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softmax_x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exp_x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/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altLang="zh-TW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exp_x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softmax_x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x=[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D832E6-DFD0-4A70-A642-79A45E45E446}"/>
              </a:ext>
            </a:extLst>
          </p:cNvPr>
          <p:cNvSpPr txBox="1"/>
          <p:nvPr/>
        </p:nvSpPr>
        <p:spPr>
          <a:xfrm>
            <a:off x="1048612" y="2355006"/>
            <a:ext cx="364137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[0.09003057 0.24472847 0.66524096]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897041-6FE4-40FE-8431-F73837358D7C}"/>
              </a:ext>
            </a:extLst>
          </p:cNvPr>
          <p:cNvSpPr txBox="1"/>
          <p:nvPr/>
        </p:nvSpPr>
        <p:spPr>
          <a:xfrm>
            <a:off x="5118183" y="2355006"/>
            <a:ext cx="5133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effectLst/>
                <a:latin typeface="Courier New" panose="02070309020205020404" pitchFamily="49" charset="0"/>
              </a:rPr>
              <a:t>0.09003057</a:t>
            </a:r>
            <a:r>
              <a:rPr lang="zh-TW" altLang="en-US" sz="12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200" b="0" i="0" dirty="0">
                <a:effectLst/>
                <a:latin typeface="Courier New" panose="02070309020205020404" pitchFamily="49" charset="0"/>
              </a:rPr>
              <a:t>+ 0.24472847 +</a:t>
            </a:r>
            <a:r>
              <a:rPr lang="zh-TW" altLang="en-US" sz="12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200" b="0" i="0" dirty="0">
                <a:effectLst/>
                <a:latin typeface="Courier New" panose="02070309020205020404" pitchFamily="49" charset="0"/>
              </a:rPr>
              <a:t>0.66524096</a:t>
            </a:r>
            <a:r>
              <a:rPr lang="zh-TW" altLang="en-US" sz="12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200" b="0" i="0" dirty="0">
                <a:effectLst/>
                <a:latin typeface="Courier New" panose="02070309020205020404" pitchFamily="49" charset="0"/>
              </a:rPr>
              <a:t>=</a:t>
            </a:r>
            <a:r>
              <a:rPr lang="zh-TW" altLang="en-US" sz="12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200" b="0" i="0" dirty="0">
                <a:effectLst/>
                <a:latin typeface="Courier New" panose="02070309020205020404" pitchFamily="49" charset="0"/>
              </a:rPr>
              <a:t>1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316019E-7885-427B-974A-3E325CAABBF5}"/>
              </a:ext>
            </a:extLst>
          </p:cNvPr>
          <p:cNvSpPr txBox="1"/>
          <p:nvPr/>
        </p:nvSpPr>
        <p:spPr>
          <a:xfrm>
            <a:off x="1048611" y="3048316"/>
            <a:ext cx="10626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※</a:t>
            </a:r>
            <a:r>
              <a:rPr lang="zh-TW" alt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中的浮點型數值範圍限制所導致的。當輸入一個較大的數值時，</a:t>
            </a:r>
            <a:r>
              <a:rPr lang="en-US" altLang="zh-TW" sz="1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sofmax</a:t>
            </a:r>
            <a:r>
              <a:rPr lang="zh-TW" alt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函式將會超出限制，導致出錯</a:t>
            </a:r>
            <a:r>
              <a:rPr lang="en-US" altLang="zh-TW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應用。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A49BFA-DBAC-4AE7-921F-7F99E4D12611}"/>
              </a:ext>
            </a:extLst>
          </p:cNvPr>
          <p:cNvSpPr txBox="1"/>
          <p:nvPr/>
        </p:nvSpPr>
        <p:spPr>
          <a:xfrm>
            <a:off x="1101118" y="3688316"/>
            <a:ext cx="109396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為了解決這一問題，這時我們就能用到</a:t>
            </a:r>
            <a:r>
              <a:rPr lang="en-US" altLang="zh-TW" sz="1400" b="0" i="0" dirty="0" err="1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sofmax</a:t>
            </a:r>
            <a:r>
              <a:rPr lang="zh-TW" altLang="en-US" sz="1400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的第三個性質，即：</a:t>
            </a:r>
            <a:r>
              <a:rPr lang="en-US" altLang="zh-TW" sz="1400" dirty="0" err="1"/>
              <a:t>softmax</a:t>
            </a:r>
            <a:r>
              <a:rPr lang="en-US" altLang="zh-TW" sz="1400" dirty="0"/>
              <a:t>(x) = </a:t>
            </a:r>
            <a:r>
              <a:rPr lang="en-US" altLang="zh-TW" sz="1400" dirty="0" err="1"/>
              <a:t>softmax</a:t>
            </a:r>
            <a:r>
              <a:rPr lang="en-US" altLang="zh-TW" sz="1400" dirty="0"/>
              <a:t>(x c)</a:t>
            </a:r>
            <a:r>
              <a:rPr lang="zh-TW" altLang="en-US" sz="1400" dirty="0"/>
              <a:t>，一般在實際運用中，通常設定</a:t>
            </a:r>
            <a:r>
              <a:rPr lang="en-US" altLang="zh-TW" sz="1400" dirty="0"/>
              <a:t>c = – max(x)</a:t>
            </a:r>
            <a:r>
              <a:rPr lang="zh-TW" altLang="en-US" sz="1400" dirty="0"/>
              <a:t>。</a:t>
            </a:r>
            <a:r>
              <a:rPr lang="zh-TW" altLang="en-US" sz="1400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一般在實際運用中，通常設定</a:t>
            </a:r>
            <a:r>
              <a:rPr lang="en-US" altLang="zh-TW" sz="1400" b="0" i="0" dirty="0">
                <a:solidFill>
                  <a:srgbClr val="191919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 = – max(x)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5414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7A30D53-3F3A-4A87-9C2D-D10C5964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49024"/>
            <a:ext cx="6096000" cy="468019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82D8FC6-1FDE-476A-8C36-E6DE5A13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2" y="337574"/>
            <a:ext cx="11625650" cy="720356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solidFill>
                  <a:srgbClr val="0070C0"/>
                </a:solidFill>
              </a:rPr>
              <a:t>優化器</a:t>
            </a:r>
            <a:r>
              <a:rPr lang="en-US" altLang="zh-TW" sz="3200" dirty="0">
                <a:solidFill>
                  <a:srgbClr val="0070C0"/>
                </a:solidFill>
              </a:rPr>
              <a:t>:</a:t>
            </a:r>
            <a:r>
              <a:rPr lang="en-US" altLang="zh-TW" sz="36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RMSProp</a:t>
            </a:r>
            <a:r>
              <a:rPr lang="en-US" altLang="zh-TW" sz="3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optimizer</a:t>
            </a:r>
            <a:br>
              <a:rPr lang="en-US" altLang="zh-TW" sz="36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r>
              <a:rPr lang="en-US" altLang="zh-TW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(root mean square of the gradients with previous gradient being decayed)</a:t>
            </a:r>
            <a:br>
              <a:rPr lang="en-US" altLang="zh-TW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zh-TW" alt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D9F3BC0-B255-4B25-8CC6-BD8B4170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00466"/>
              </p:ext>
            </p:extLst>
          </p:nvPr>
        </p:nvGraphicFramePr>
        <p:xfrm>
          <a:off x="366253" y="2339110"/>
          <a:ext cx="5729748" cy="3768525"/>
        </p:xfrm>
        <a:graphic>
          <a:graphicData uri="http://schemas.openxmlformats.org/drawingml/2006/table">
            <a:tbl>
              <a:tblPr/>
              <a:tblGrid>
                <a:gridCol w="946016">
                  <a:extLst>
                    <a:ext uri="{9D8B030D-6E8A-4147-A177-3AD203B41FA5}">
                      <a16:colId xmlns:a16="http://schemas.microsoft.com/office/drawing/2014/main" val="4163674117"/>
                    </a:ext>
                  </a:extLst>
                </a:gridCol>
                <a:gridCol w="4783732">
                  <a:extLst>
                    <a:ext uri="{9D8B030D-6E8A-4147-A177-3AD203B41FA5}">
                      <a16:colId xmlns:a16="http://schemas.microsoft.com/office/drawing/2014/main" val="3636083596"/>
                    </a:ext>
                  </a:extLst>
                </a:gridCol>
              </a:tblGrid>
              <a:tr h="55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70C0"/>
                          </a:solidFill>
                          <a:effectLst/>
                        </a:rPr>
                        <a:t>lr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R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float &gt;= 0. Learning rate.</a:t>
                      </a:r>
                      <a:r>
                        <a:rPr lang="zh-TW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學習率 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454249"/>
                  </a:ext>
                </a:extLst>
              </a:tr>
              <a:tr h="55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rho</a:t>
                      </a:r>
                    </a:p>
                  </a:txBody>
                  <a:tcPr marR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float &gt;= 0. Decay factor.</a:t>
                      </a:r>
                      <a:r>
                        <a:rPr lang="zh-TW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衰減係數 </a:t>
                      </a:r>
                      <a:endParaRPr lang="en-US" sz="140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26872"/>
                  </a:ext>
                </a:extLst>
              </a:tr>
              <a:tr h="55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epsilon</a:t>
                      </a:r>
                    </a:p>
                  </a:txBody>
                  <a:tcPr marR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float &gt;= 0. Fuzz factor</a:t>
                      </a:r>
                      <a:r>
                        <a:rPr lang="zh-TW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模糊因素 </a:t>
                      </a:r>
                      <a:r>
                        <a:rPr lang="en-US" sz="1400" dirty="0">
                          <a:effectLst/>
                        </a:rPr>
                        <a:t>If NULL, defaults to </a:t>
                      </a:r>
                      <a:r>
                        <a:rPr lang="en-US" sz="1400" u="sng" dirty="0" err="1">
                          <a:solidFill>
                            <a:srgbClr val="375F84"/>
                          </a:solidFill>
                          <a:effectLst/>
                          <a:hlinkClick r:id="rId3"/>
                        </a:rPr>
                        <a:t>k_epsilon</a:t>
                      </a:r>
                      <a:r>
                        <a:rPr lang="en-US" sz="1400" u="sng" dirty="0">
                          <a:solidFill>
                            <a:srgbClr val="375F84"/>
                          </a:solidFill>
                          <a:effectLst/>
                          <a:hlinkClick r:id="rId3"/>
                        </a:rPr>
                        <a:t>()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583550"/>
                  </a:ext>
                </a:extLst>
              </a:tr>
              <a:tr h="55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70C0"/>
                          </a:solidFill>
                          <a:effectLst/>
                        </a:rPr>
                        <a:t>decay</a:t>
                      </a:r>
                    </a:p>
                  </a:txBody>
                  <a:tcPr marR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float &gt;= 0. Learning rate decay over each update.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607055"/>
                  </a:ext>
                </a:extLst>
              </a:tr>
              <a:tr h="55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70C0"/>
                          </a:solidFill>
                          <a:effectLst/>
                        </a:rPr>
                        <a:t>clipnorm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R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Gradients will be clipped when their L2 norm exceeds this value.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22778"/>
                  </a:ext>
                </a:extLst>
              </a:tr>
              <a:tr h="977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70C0"/>
                          </a:solidFill>
                          <a:effectLst/>
                        </a:rPr>
                        <a:t>clipvalue</a:t>
                      </a:r>
                      <a:endParaRPr lang="en-US" sz="1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R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Gradients will be clipped when their absolute value exceeds this value.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47018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05EB3B1-C1A1-4D55-95D6-56502EE4C3E1}"/>
              </a:ext>
            </a:extLst>
          </p:cNvPr>
          <p:cNvSpPr txBox="1"/>
          <p:nvPr/>
        </p:nvSpPr>
        <p:spPr>
          <a:xfrm>
            <a:off x="366252" y="1153676"/>
            <a:ext cx="11127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optimizer_rmsprop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lr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1514B5"/>
                </a:solidFill>
                <a:effectLst/>
                <a:latin typeface="Arial Unicode MS"/>
                <a:ea typeface="Menlo"/>
              </a:rPr>
              <a:t>0.001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rho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1514B5"/>
                </a:solidFill>
                <a:effectLst/>
                <a:latin typeface="Arial Unicode MS"/>
                <a:ea typeface="Menlo"/>
              </a:rPr>
              <a:t>0.9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epsilon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NULL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decay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1514B5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clipnorm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NULL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,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clipvalue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=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264D66"/>
                </a:solidFill>
                <a:effectLst/>
                <a:latin typeface="Arial Unicode MS"/>
                <a:ea typeface="Menlo"/>
              </a:rPr>
              <a:t>NULL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)</a:t>
            </a:r>
            <a:endParaRPr kumimoji="0" lang="zh-TW" altLang="zh-TW" sz="4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99F773D-1BAC-4853-A532-759942251F65}"/>
              </a:ext>
            </a:extLst>
          </p:cNvPr>
          <p:cNvSpPr txBox="1"/>
          <p:nvPr/>
        </p:nvSpPr>
        <p:spPr>
          <a:xfrm>
            <a:off x="366252" y="1795792"/>
            <a:ext cx="1378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b="1" dirty="0">
                <a:solidFill>
                  <a:srgbClr val="0070C0"/>
                </a:solidFill>
                <a:latin typeface="Source Sans Pro" panose="020B0503030403020204" pitchFamily="34" charset="0"/>
              </a:rPr>
              <a:t>參數說明</a:t>
            </a:r>
            <a:r>
              <a:rPr lang="en-US" altLang="zh-TW" b="1" dirty="0">
                <a:solidFill>
                  <a:srgbClr val="0070C0"/>
                </a:solidFill>
                <a:latin typeface="Source Sans Pro" panose="020B0503030403020204" pitchFamily="34" charset="0"/>
              </a:rPr>
              <a:t>:</a:t>
            </a:r>
            <a:endParaRPr kumimoji="0" lang="zh-TW" altLang="zh-TW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7A5C43-A1C4-44D1-871A-B7E2B268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40" y="181527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</a:rPr>
              <a:t>優化器</a:t>
            </a:r>
            <a:r>
              <a:rPr lang="en-US" altLang="zh-TW" sz="3200" dirty="0">
                <a:solidFill>
                  <a:srgbClr val="0070C0"/>
                </a:solidFill>
              </a:rPr>
              <a:t>:</a:t>
            </a:r>
            <a:r>
              <a:rPr lang="en-US" altLang="zh-TW" sz="3200" dirty="0" err="1">
                <a:solidFill>
                  <a:srgbClr val="0070C0"/>
                </a:solidFill>
              </a:rPr>
              <a:t>sgd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en-US" altLang="zh-TW" sz="2400" b="0" i="0" dirty="0">
                <a:solidFill>
                  <a:srgbClr val="202124"/>
                </a:solidFill>
                <a:effectLst/>
                <a:latin typeface="Roboto"/>
              </a:rPr>
              <a:t>stochastic gradient descent-</a:t>
            </a:r>
            <a:r>
              <a:rPr lang="zh-TW" altLang="en-US" sz="2000" b="0" i="0" u="none" strike="noStrike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隨機梯度下降法</a:t>
            </a:r>
            <a:r>
              <a:rPr lang="en-US" altLang="zh-TW" sz="2400" b="0" i="0" dirty="0">
                <a:solidFill>
                  <a:srgbClr val="202124"/>
                </a:solidFill>
                <a:effectLst/>
                <a:latin typeface="Roboto"/>
              </a:rPr>
              <a:t>)</a:t>
            </a:r>
            <a:endParaRPr lang="zh-TW" altLang="en-US" sz="2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A0F991-27B3-4C71-9829-EA5ABF60B30B}"/>
              </a:ext>
            </a:extLst>
          </p:cNvPr>
          <p:cNvSpPr txBox="1"/>
          <p:nvPr/>
        </p:nvSpPr>
        <p:spPr>
          <a:xfrm>
            <a:off x="284441" y="2732500"/>
            <a:ext cx="1093266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1" i="0" dirty="0">
                <a:effectLst/>
                <a:latin typeface="Consolas" panose="020B0609020204030204" pitchFamily="49" charset="0"/>
              </a:rPr>
              <a:t>from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keras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400" b="1" i="0" dirty="0">
                <a:effectLst/>
                <a:latin typeface="Consolas" panose="020B0609020204030204" pitchFamily="49" charset="0"/>
              </a:rPr>
              <a:t>import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 optimizers model = Sequential() </a:t>
            </a:r>
          </a:p>
          <a:p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(Dense(64, 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kernel_initializer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='uniform', 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input_shape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=(10,))) </a:t>
            </a:r>
          </a:p>
          <a:p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(Activation('tanh')) </a:t>
            </a:r>
          </a:p>
          <a:p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(Activation('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')) 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mySDG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optimizers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.</a:t>
            </a:r>
            <a:r>
              <a:rPr lang="en-US" altLang="zh-TW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SGD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lr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=0.01, decay=1e-6, momentum=0.9, 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nesterov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TW" sz="1400" b="1" i="0" dirty="0">
                <a:effectLst/>
                <a:latin typeface="Consolas" panose="020B0609020204030204" pitchFamily="49" charset="0"/>
              </a:rPr>
              <a:t>True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) 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model</a:t>
            </a:r>
            <a:r>
              <a:rPr lang="en-US" altLang="zh-TW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='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mean_squared_error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', 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= </a:t>
            </a:r>
            <a:r>
              <a:rPr lang="en-US" altLang="zh-TW" sz="1400" b="0" i="0" dirty="0" err="1">
                <a:effectLst/>
                <a:latin typeface="Consolas" panose="020B0609020204030204" pitchFamily="49" charset="0"/>
              </a:rPr>
              <a:t>mySDG</a:t>
            </a:r>
            <a:r>
              <a:rPr lang="en-US" altLang="zh-TW" sz="1400" b="0" i="0" dirty="0">
                <a:effectLst/>
                <a:latin typeface="Consolas" panose="020B0609020204030204" pitchFamily="49" charset="0"/>
              </a:rPr>
              <a:t>)</a:t>
            </a:r>
            <a:endParaRPr lang="zh-TW" alt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7ADF1D-3F20-4744-9FEF-5800469B2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40" y="4870547"/>
            <a:ext cx="1031841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可以在調用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Consolas" panose="020B0609020204030204" pitchFamily="49" charset="0"/>
              </a:rPr>
              <a:t>model.compile()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之前初始化一個優化器物件，然後傳入該函數（如上所示），也可以在調用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E74C3C"/>
                </a:solidFill>
                <a:effectLst/>
                <a:latin typeface="Consolas" panose="020B0609020204030204" pitchFamily="49" charset="0"/>
              </a:rPr>
              <a:t>model.compile()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時傳遞一個預定義優化器名。在後者情形下，優化器的參數將使用預設值。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BFDA21-4F64-4650-A7A0-5336582F7611}"/>
              </a:ext>
            </a:extLst>
          </p:cNvPr>
          <p:cNvSpPr txBox="1"/>
          <p:nvPr/>
        </p:nvSpPr>
        <p:spPr>
          <a:xfrm>
            <a:off x="284441" y="1635111"/>
            <a:ext cx="11623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梯度下降法常用於</a:t>
            </a:r>
            <a:r>
              <a:rPr lang="zh-TW" altLang="en-US" sz="1400" b="1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最小化風險函式或者損失函式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，分為</a:t>
            </a:r>
            <a:r>
              <a:rPr lang="zh-TW" altLang="en-US" sz="1400" b="1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隨機梯度下降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（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Stochastic Gradient Descent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）和 </a:t>
            </a:r>
            <a:r>
              <a:rPr lang="zh-TW" altLang="en-US" sz="1400" b="1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批量梯度下降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（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Batch Gradient Descent 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）。除此之外，還有梯度上升法（</a:t>
            </a:r>
            <a:r>
              <a:rPr lang="en-US" altLang="zh-TW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Gradient Ascent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），應用於</a:t>
            </a:r>
            <a:r>
              <a:rPr lang="zh-TW" altLang="en-US" sz="1400" b="1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極大似然估計</a:t>
            </a:r>
            <a:r>
              <a:rPr lang="zh-TW" altLang="en-US" sz="1400" b="0" dirty="0">
                <a:solidFill>
                  <a:srgbClr val="0070C0"/>
                </a:solidFill>
                <a:effectLst/>
                <a:latin typeface="Source Sans Pro" panose="020B0503030403020204" pitchFamily="34" charset="0"/>
              </a:rPr>
              <a:t>，與下降法區別就是朝著梯度上升還是下降的方向迭代。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3DD860-5E5F-46C8-ABA2-B26D4C6CC511}"/>
              </a:ext>
            </a:extLst>
          </p:cNvPr>
          <p:cNvSpPr txBox="1"/>
          <p:nvPr/>
        </p:nvSpPr>
        <p:spPr>
          <a:xfrm>
            <a:off x="451965" y="6156803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ref: https://www.itread01.com/content/1546124075.html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0458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49156FC-5DFB-417F-811E-2380084CE179}"/>
              </a:ext>
            </a:extLst>
          </p:cNvPr>
          <p:cNvSpPr txBox="1"/>
          <p:nvPr/>
        </p:nvSpPr>
        <p:spPr>
          <a:xfrm>
            <a:off x="2183043" y="2702732"/>
            <a:ext cx="99205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hlinkClick r:id="rId2"/>
              </a:rPr>
              <a:t>閱讀</a:t>
            </a:r>
            <a:r>
              <a:rPr lang="en-US" altLang="zh-TW" sz="3200" dirty="0">
                <a:hlinkClick r:id="rId2"/>
              </a:rPr>
              <a:t>:</a:t>
            </a:r>
          </a:p>
          <a:p>
            <a:r>
              <a:rPr lang="zh-TW" altLang="en-US" dirty="0">
                <a:hlinkClick r:id="rId2"/>
              </a:rPr>
              <a:t>使用 </a:t>
            </a:r>
            <a:r>
              <a:rPr lang="en-US" altLang="zh-TW" dirty="0">
                <a:hlinkClick r:id="rId2"/>
              </a:rPr>
              <a:t>TensorFlow</a:t>
            </a:r>
            <a:r>
              <a:rPr lang="zh-TW" altLang="en-US" dirty="0">
                <a:hlinkClick r:id="rId2"/>
              </a:rPr>
              <a:t>、</a:t>
            </a:r>
            <a:r>
              <a:rPr lang="en-US" altLang="zh-TW" dirty="0" err="1">
                <a:hlinkClick r:id="rId2"/>
              </a:rPr>
              <a:t>Softmax</a:t>
            </a:r>
            <a:r>
              <a:rPr lang="en-US" altLang="zh-TW" dirty="0">
                <a:hlinkClick r:id="rId2"/>
              </a:rPr>
              <a:t> </a:t>
            </a:r>
            <a:r>
              <a:rPr lang="zh-TW" altLang="en-US" dirty="0">
                <a:hlinkClick r:id="rId2"/>
              </a:rPr>
              <a:t>迴歸模型、</a:t>
            </a:r>
            <a:r>
              <a:rPr lang="en-US" altLang="zh-TW" dirty="0">
                <a:hlinkClick r:id="rId2"/>
              </a:rPr>
              <a:t>CNN</a:t>
            </a:r>
            <a:r>
              <a:rPr lang="zh-TW" altLang="en-US" dirty="0">
                <a:hlinkClick r:id="rId2"/>
              </a:rPr>
              <a:t>，實作數字辨識系統筆記 </a:t>
            </a:r>
            <a:r>
              <a:rPr lang="en-US" altLang="zh-TW" dirty="0">
                <a:hlinkClick r:id="rId2"/>
              </a:rPr>
              <a:t>- G. T.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45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824895F-DB33-4921-BAC7-F62D5242A164}"/>
              </a:ext>
            </a:extLst>
          </p:cNvPr>
          <p:cNvSpPr txBox="1"/>
          <p:nvPr/>
        </p:nvSpPr>
        <p:spPr>
          <a:xfrm>
            <a:off x="1376957" y="393978"/>
            <a:ext cx="6097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zh-TW" sz="3200" dirty="0">
                <a:solidFill>
                  <a:schemeClr val="accent1"/>
                </a:solidFill>
              </a:rPr>
              <a:t>Function API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9F3DE7-7FBF-4518-B78F-C6FEBF495D2D}"/>
              </a:ext>
            </a:extLst>
          </p:cNvPr>
          <p:cNvSpPr txBox="1"/>
          <p:nvPr/>
        </p:nvSpPr>
        <p:spPr>
          <a:xfrm>
            <a:off x="1964531" y="1471613"/>
            <a:ext cx="7108032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PMingLiU" panose="02020500000000000000" pitchFamily="18" charset="-120"/>
              <a:buChar char="※"/>
            </a:pPr>
            <a:r>
              <a:rPr lang="zh-TW" altLang="en-US" dirty="0">
                <a:solidFill>
                  <a:schemeClr val="accent1"/>
                </a:solidFill>
              </a:rPr>
              <a:t>可建立複雜的模型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accent1"/>
                </a:solidFill>
              </a:rPr>
              <a:t>Single Input and single Output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accent1"/>
                </a:solidFill>
              </a:rPr>
              <a:t>Multiple inputs and single output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solidFill>
                  <a:schemeClr val="accent1"/>
                </a:solidFill>
              </a:rPr>
              <a:t>Single input and Multiple output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 err="1">
                <a:solidFill>
                  <a:schemeClr val="accent1"/>
                </a:solidFill>
              </a:rPr>
              <a:t>Multipule</a:t>
            </a:r>
            <a:r>
              <a:rPr lang="en-US" altLang="zh-TW" dirty="0">
                <a:solidFill>
                  <a:schemeClr val="accent1"/>
                </a:solidFill>
              </a:rPr>
              <a:t> input and multiple output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973D82-996F-478E-85D2-460517E0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49" y="1621631"/>
            <a:ext cx="5040707" cy="464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1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B625209-D366-4B53-8FD6-3F3C4D7D0242}"/>
              </a:ext>
            </a:extLst>
          </p:cNvPr>
          <p:cNvSpPr txBox="1"/>
          <p:nvPr/>
        </p:nvSpPr>
        <p:spPr>
          <a:xfrm>
            <a:off x="247947" y="1001976"/>
            <a:ext cx="11696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dirty="0">
                <a:solidFill>
                  <a:srgbClr val="111111"/>
                </a:solidFill>
                <a:effectLst/>
                <a:latin typeface="Lucida Grande"/>
              </a:rPr>
              <a:t>MNIST </a:t>
            </a:r>
            <a:r>
              <a:rPr lang="zh-TW" altLang="en-US" b="1" i="0" dirty="0">
                <a:solidFill>
                  <a:srgbClr val="111111"/>
                </a:solidFill>
                <a:effectLst/>
                <a:latin typeface="Lucida Grande"/>
              </a:rPr>
              <a:t>手寫影像資料</a:t>
            </a:r>
          </a:p>
          <a:p>
            <a:pPr algn="l"/>
            <a:r>
              <a:rPr lang="en-US" altLang="zh-TW" b="0" i="0" u="none" strike="noStrike" dirty="0">
                <a:solidFill>
                  <a:srgbClr val="0093C2"/>
                </a:solidFill>
                <a:effectLst/>
                <a:latin typeface="Lucida Grande"/>
                <a:hlinkClick r:id="rId2"/>
              </a:rPr>
              <a:t>MNIST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Lucida Grande"/>
              </a:rPr>
              <a:t> 是一個手寫影像的測試資料集，包含了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Lucida Grande"/>
              </a:rPr>
              <a:t>60,000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Lucida Grande"/>
              </a:rPr>
              <a:t>筆訓練用資料，以及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Lucida Grande"/>
              </a:rPr>
              <a:t>10,000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Lucida Grande"/>
              </a:rPr>
              <a:t>筆測試用資料。</a:t>
            </a:r>
          </a:p>
          <a:p>
            <a:pPr algn="l"/>
            <a:r>
              <a:rPr lang="zh-TW" altLang="en-US" b="0" i="0" dirty="0">
                <a:solidFill>
                  <a:srgbClr val="111111"/>
                </a:solidFill>
                <a:effectLst/>
                <a:latin typeface="Lucida Grande"/>
              </a:rPr>
              <a:t>因為 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Lucida Grande"/>
              </a:rPr>
              <a:t>TensorFlow 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Lucida Grande"/>
              </a:rPr>
              <a:t>本身的內建範例就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Lucida Grande"/>
              </a:rPr>
              <a:t>已經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Lucida Grande"/>
              </a:rPr>
              <a:t>把資料的下載與讀取程式包裝好了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F7953F-C15D-46BD-9F01-91202C50C0C0}"/>
              </a:ext>
            </a:extLst>
          </p:cNvPr>
          <p:cNvSpPr txBox="1"/>
          <p:nvPr/>
        </p:nvSpPr>
        <p:spPr>
          <a:xfrm>
            <a:off x="369689" y="2351365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b="1" i="0" dirty="0">
                <a:solidFill>
                  <a:srgbClr val="111111"/>
                </a:solidFill>
                <a:effectLst/>
                <a:latin typeface="Lucida Grande"/>
              </a:rPr>
              <a:t>準備 </a:t>
            </a:r>
            <a:r>
              <a:rPr lang="en-US" altLang="zh-TW" b="1" i="0" dirty="0">
                <a:solidFill>
                  <a:srgbClr val="111111"/>
                </a:solidFill>
                <a:effectLst/>
                <a:latin typeface="Lucida Grande"/>
              </a:rPr>
              <a:t>MNIST </a:t>
            </a:r>
            <a:r>
              <a:rPr lang="zh-TW" altLang="en-US" b="1" i="0" dirty="0">
                <a:solidFill>
                  <a:srgbClr val="111111"/>
                </a:solidFill>
                <a:effectLst/>
                <a:latin typeface="Lucida Grande"/>
              </a:rPr>
              <a:t>資料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1B6C18-3360-4901-9BAC-B8DC6AE36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468" y="2422576"/>
            <a:ext cx="5765006" cy="59431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from tensorflow.examples.tutorials.mnist import input_data </a:t>
            </a:r>
            <a:endParaRPr kumimoji="0" lang="en-US" altLang="zh-TW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Menlo"/>
              </a:rPr>
              <a:t>mnist = input_data.read_data_sets("MNIST_data/", one_hot=True)</a:t>
            </a:r>
            <a:r>
              <a:rPr kumimoji="0" lang="zh-TW" altLang="zh-TW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BC512A-CE46-4BB4-B861-0326B196FE1F}"/>
              </a:ext>
            </a:extLst>
          </p:cNvPr>
          <p:cNvSpPr txBox="1"/>
          <p:nvPr/>
        </p:nvSpPr>
        <p:spPr>
          <a:xfrm>
            <a:off x="247947" y="245429"/>
            <a:ext cx="11696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使用 </a:t>
            </a:r>
            <a:r>
              <a:rPr lang="en-US" altLang="zh-TW" dirty="0">
                <a:hlinkClick r:id="rId3"/>
              </a:rPr>
              <a:t>TensorFlow</a:t>
            </a:r>
            <a:r>
              <a:rPr lang="zh-TW" altLang="en-US" dirty="0">
                <a:hlinkClick r:id="rId3"/>
              </a:rPr>
              <a:t>、</a:t>
            </a:r>
            <a:r>
              <a:rPr lang="en-US" altLang="zh-TW" dirty="0" err="1">
                <a:hlinkClick r:id="rId3"/>
              </a:rPr>
              <a:t>Softmax</a:t>
            </a:r>
            <a:r>
              <a:rPr lang="en-US" altLang="zh-TW" dirty="0">
                <a:hlinkClick r:id="rId3"/>
              </a:rPr>
              <a:t> </a:t>
            </a:r>
            <a:r>
              <a:rPr lang="zh-TW" altLang="en-US" dirty="0">
                <a:hlinkClick r:id="rId3"/>
              </a:rPr>
              <a:t>迴歸模型、</a:t>
            </a:r>
            <a:r>
              <a:rPr lang="en-US" altLang="zh-TW" dirty="0">
                <a:hlinkClick r:id="rId3"/>
              </a:rPr>
              <a:t>CNN</a:t>
            </a:r>
            <a:r>
              <a:rPr lang="zh-TW" altLang="en-US" dirty="0">
                <a:hlinkClick r:id="rId3"/>
              </a:rPr>
              <a:t>，實作數字辨識系統筆記 </a:t>
            </a:r>
            <a:r>
              <a:rPr lang="en-US" altLang="zh-TW" dirty="0">
                <a:hlinkClick r:id="rId3"/>
              </a:rPr>
              <a:t>- G. T.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58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CDE28BF-B914-4C79-BD57-EC2782B7840E}"/>
              </a:ext>
            </a:extLst>
          </p:cNvPr>
          <p:cNvSpPr txBox="1"/>
          <p:nvPr/>
        </p:nvSpPr>
        <p:spPr>
          <a:xfrm>
            <a:off x="927427" y="988793"/>
            <a:ext cx="10337146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lnSpc>
                <a:spcPct val="150000"/>
              </a:lnSpc>
            </a:pP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step1: 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b="0" i="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tf.data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載入資料</a:t>
            </a:r>
            <a:endParaRPr lang="en-US" altLang="zh-TW" b="0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19138" indent="-719138" algn="l" fontAlgn="t">
              <a:lnSpc>
                <a:spcPct val="150000"/>
              </a:lnSpc>
            </a:pP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step2:</a:t>
            </a:r>
            <a:r>
              <a:rPr lang="zh-TW" altLang="en-US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800" b="0" i="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tf.keras</a:t>
            </a:r>
            <a:r>
              <a:rPr lang="zh-TW" altLang="en-US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建置、訓練以及驗證模型</a:t>
            </a: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176338" lvl="1" indent="-719138" fontAlgn="t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4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tf.keras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使用者可以存取任何的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功能，</a:t>
            </a:r>
            <a:endParaRPr lang="en-US" altLang="zh-TW" sz="14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76338" lvl="1" indent="-719138" fontAlgn="t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可使用一系列標準套件模型，包括線性、邏輯回歸或是梯度提升決策樹等。</a:t>
            </a:r>
            <a:endParaRPr lang="en-US" altLang="zh-TW" sz="14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76338" lvl="1" indent="-719138" fontAlgn="t">
              <a:lnSpc>
                <a:spcPct val="150000"/>
              </a:lnSpc>
              <a:buFont typeface="+mj-lt"/>
              <a:buAutoNum type="arabicParenR"/>
            </a:pP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如果不想從頭開始訓練模型，開發者也可以使用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Hub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的模組，接著訓練</a:t>
            </a:r>
            <a:r>
              <a:rPr lang="en-US" altLang="zh-TW" sz="14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Estimator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模型。</a:t>
            </a:r>
          </a:p>
          <a:p>
            <a:pPr algn="l" fontAlgn="t">
              <a:lnSpc>
                <a:spcPct val="150000"/>
              </a:lnSpc>
            </a:pP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step3:</a:t>
            </a:r>
            <a:r>
              <a:rPr lang="zh-TW" altLang="en-US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Eager Execution</a:t>
            </a:r>
            <a:r>
              <a:rPr lang="zh-TW" altLang="en-US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執行與偵錯</a:t>
            </a: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800100" lvl="1" indent="-342900" fontAlgn="t">
              <a:lnSpc>
                <a:spcPct val="150000"/>
              </a:lnSpc>
              <a:buFont typeface="+mj-lt"/>
              <a:buAutoNum type="arabicParenR"/>
            </a:pP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2.0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預設啟用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Eager Execution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功能，</a:t>
            </a:r>
            <a:endParaRPr lang="en-US" altLang="zh-TW" sz="14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fontAlgn="t">
              <a:lnSpc>
                <a:spcPct val="150000"/>
              </a:lnSpc>
              <a:buFont typeface="+mj-lt"/>
              <a:buAutoNum type="arabicParenR"/>
            </a:pPr>
            <a:r>
              <a:rPr lang="en-US" altLang="zh-TW" sz="14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tf.function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也會將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圖，以提供效能最佳化、遠端執行、簡易序列化、輸出與部署等能力。</a:t>
            </a:r>
          </a:p>
          <a:p>
            <a:pPr algn="l" fontAlgn="t">
              <a:lnSpc>
                <a:spcPct val="150000"/>
              </a:lnSpc>
            </a:pP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step4:</a:t>
            </a:r>
            <a:r>
              <a:rPr lang="zh-TW" altLang="en-US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使用目前部分釋出的分散策略（</a:t>
            </a: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Distribution Strategy</a:t>
            </a:r>
            <a:r>
              <a:rPr lang="zh-TW" altLang="en-US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8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800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indent="536575" algn="l" fontAlgn="t">
              <a:lnSpc>
                <a:spcPct val="150000"/>
              </a:lnSpc>
            </a:pPr>
            <a:r>
              <a:rPr lang="zh-TW" altLang="en-US" sz="1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執行大型機器學習任務，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</a:t>
            </a:r>
            <a:r>
              <a:rPr lang="en-US" altLang="zh-TW" sz="1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可以簡化在不同硬體配置上分散訓練模型的工作，而且不需要額外改變模型的定義。</a:t>
            </a:r>
            <a:endParaRPr lang="en-US" altLang="zh-TW" sz="1400" b="0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 fontAlgn="t">
              <a:lnSpc>
                <a:spcPct val="150000"/>
              </a:lnSpc>
            </a:pPr>
            <a:r>
              <a:rPr lang="en-US" altLang="zh-TW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step5:</a:t>
            </a:r>
            <a:r>
              <a:rPr lang="zh-TW" altLang="en-US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則可以使用</a:t>
            </a:r>
            <a:r>
              <a:rPr lang="en-US" altLang="zh-TW" sz="1800" b="0" i="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SavedModel</a:t>
            </a:r>
            <a:r>
              <a:rPr lang="zh-TW" altLang="en-US" sz="18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輸出模型</a:t>
            </a:r>
            <a:r>
              <a:rPr lang="en-US" altLang="zh-TW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536575" algn="l" fontAlgn="t">
              <a:lnSpc>
                <a:spcPct val="150000"/>
              </a:lnSpc>
            </a:pP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2.0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將會標準化模型成可交換格式，可在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Serving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Lite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TensorFlow.js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 Hub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等地方使用。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1B7A39-887F-423F-95BC-9ADA6ACD656B}"/>
              </a:ext>
            </a:extLst>
          </p:cNvPr>
          <p:cNvSpPr txBox="1"/>
          <p:nvPr/>
        </p:nvSpPr>
        <p:spPr>
          <a:xfrm>
            <a:off x="299393" y="101452"/>
            <a:ext cx="6096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altLang="zh-TW" sz="3200" b="0" i="0" dirty="0" err="1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sz="3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0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建置模型的工作流程</a:t>
            </a:r>
            <a:endParaRPr lang="en-US" altLang="zh-TW" sz="3200" b="0" i="0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287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45564-581F-4F1F-A38E-AAF47C9D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4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</a:rPr>
              <a:t>背景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84D743-6096-4A03-964A-18379E24EF08}"/>
              </a:ext>
            </a:extLst>
          </p:cNvPr>
          <p:cNvSpPr txBox="1"/>
          <p:nvPr/>
        </p:nvSpPr>
        <p:spPr>
          <a:xfrm>
            <a:off x="941797" y="1076478"/>
            <a:ext cx="8643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err="1"/>
              <a:t>keras</a:t>
            </a:r>
            <a:r>
              <a:rPr lang="zh-TW" altLang="en-US" dirty="0"/>
              <a:t>本身沒有運算能力</a:t>
            </a:r>
            <a:r>
              <a:rPr lang="en-US" altLang="zh-TW" dirty="0"/>
              <a:t>, </a:t>
            </a:r>
            <a:r>
              <a:rPr lang="zh-TW" altLang="en-US" dirty="0"/>
              <a:t>必須執行在 </a:t>
            </a:r>
            <a:r>
              <a:rPr lang="en-US" altLang="zh-TW" dirty="0" err="1"/>
              <a:t>Tensorflow</a:t>
            </a:r>
            <a:r>
              <a:rPr lang="en-US" altLang="zh-TW" dirty="0"/>
              <a:t>, CNTK, Theano</a:t>
            </a:r>
            <a:r>
              <a:rPr lang="zh-TW" altLang="en-US" dirty="0"/>
              <a:t>等深度學習的套件上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err="1"/>
              <a:t>tf.keras</a:t>
            </a:r>
            <a:r>
              <a:rPr lang="en-US" altLang="zh-TW" dirty="0"/>
              <a:t>: </a:t>
            </a:r>
            <a:r>
              <a:rPr lang="zh-TW" altLang="en-US" dirty="0"/>
              <a:t>表示</a:t>
            </a:r>
            <a:r>
              <a:rPr lang="en-US" altLang="zh-TW" dirty="0" err="1"/>
              <a:t>keras</a:t>
            </a:r>
            <a:r>
              <a:rPr lang="zh-TW" altLang="en-US" dirty="0"/>
              <a:t>已預掛在</a:t>
            </a:r>
            <a:r>
              <a:rPr lang="en-US" altLang="zh-TW" dirty="0"/>
              <a:t>tf2.0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 err="1"/>
              <a:t>keras</a:t>
            </a:r>
            <a:r>
              <a:rPr lang="zh-TW" altLang="en-US" dirty="0"/>
              <a:t>的優勢是快速搭建訓練網路模型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13D8C84-02BB-4B48-862F-585B9B0C695B}"/>
              </a:ext>
            </a:extLst>
          </p:cNvPr>
          <p:cNvSpPr txBox="1">
            <a:spLocks/>
          </p:cNvSpPr>
          <p:nvPr/>
        </p:nvSpPr>
        <p:spPr>
          <a:xfrm>
            <a:off x="941797" y="2297792"/>
            <a:ext cx="4164806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</a:rPr>
              <a:t>常用的網路搭建方法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131EBE-2B7E-46FE-B302-647CFCA203BD}"/>
              </a:ext>
            </a:extLst>
          </p:cNvPr>
          <p:cNvSpPr txBox="1"/>
          <p:nvPr/>
        </p:nvSpPr>
        <p:spPr>
          <a:xfrm>
            <a:off x="1085850" y="2874226"/>
            <a:ext cx="230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/>
              <a:t>Sequential Model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zh-TW" dirty="0"/>
              <a:t>Function API</a:t>
            </a:r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D62843BE-CB7C-40EA-A28D-9C88788DDF7F}"/>
              </a:ext>
            </a:extLst>
          </p:cNvPr>
          <p:cNvSpPr txBox="1">
            <a:spLocks/>
          </p:cNvSpPr>
          <p:nvPr/>
        </p:nvSpPr>
        <p:spPr>
          <a:xfrm>
            <a:off x="941797" y="3894248"/>
            <a:ext cx="4164806" cy="52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</a:rPr>
              <a:t>常用的網路搭建指令</a:t>
            </a:r>
            <a:r>
              <a:rPr lang="en-US" altLang="zh-TW" sz="3200" dirty="0">
                <a:solidFill>
                  <a:srgbClr val="0070C0"/>
                </a:solidFill>
              </a:rPr>
              <a:t>: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2B2F55-4B86-4C6F-951D-5CCC01B12C0F}"/>
              </a:ext>
            </a:extLst>
          </p:cNvPr>
          <p:cNvSpPr txBox="1"/>
          <p:nvPr/>
        </p:nvSpPr>
        <p:spPr>
          <a:xfrm>
            <a:off x="1085850" y="4532095"/>
            <a:ext cx="6205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altLang="zh-TW" dirty="0"/>
              <a:t>Dense: </a:t>
            </a:r>
            <a:r>
              <a:rPr lang="zh-TW" altLang="en-US" dirty="0"/>
              <a:t>搭建全連接層</a:t>
            </a:r>
            <a:endParaRPr lang="en-US" altLang="zh-TW" dirty="0"/>
          </a:p>
          <a:p>
            <a:pPr marL="457200" indent="-457200">
              <a:buFont typeface="+mj-lt"/>
              <a:buAutoNum type="arabicParenR"/>
            </a:pPr>
            <a:r>
              <a:rPr lang="en-US" altLang="zh-TW" dirty="0"/>
              <a:t>Conv2D:</a:t>
            </a:r>
            <a:r>
              <a:rPr lang="zh-TW" altLang="en-US" dirty="0"/>
              <a:t>搭建卷積層</a:t>
            </a:r>
            <a:endParaRPr lang="en-US" altLang="zh-TW" dirty="0"/>
          </a:p>
          <a:p>
            <a:pPr marL="457200" indent="-457200">
              <a:buFont typeface="+mj-lt"/>
              <a:buAutoNum type="arabicParenR"/>
            </a:pPr>
            <a:r>
              <a:rPr lang="en-US" altLang="zh-TW" dirty="0"/>
              <a:t>Flatten:</a:t>
            </a:r>
            <a:r>
              <a:rPr lang="zh-TW" altLang="en-US" dirty="0"/>
              <a:t>輸入資料攤平成</a:t>
            </a:r>
            <a:r>
              <a:rPr lang="en-US" altLang="zh-TW" dirty="0"/>
              <a:t>1</a:t>
            </a:r>
            <a:r>
              <a:rPr lang="zh-TW" altLang="en-US" dirty="0"/>
              <a:t>維</a:t>
            </a:r>
            <a:r>
              <a:rPr lang="en-US" altLang="zh-TW" dirty="0"/>
              <a:t>, </a:t>
            </a:r>
            <a:r>
              <a:rPr lang="zh-TW" altLang="en-US" dirty="0"/>
              <a:t>用於卷積層與全連接層之間</a:t>
            </a:r>
            <a:endParaRPr lang="en-US" altLang="zh-TW" dirty="0"/>
          </a:p>
          <a:p>
            <a:pPr marL="457200" indent="-457200">
              <a:buFont typeface="+mj-lt"/>
              <a:buAutoNum type="arabicParenR"/>
            </a:pPr>
            <a:r>
              <a:rPr lang="en-US" altLang="zh-TW" dirty="0"/>
              <a:t>Add:</a:t>
            </a:r>
            <a:r>
              <a:rPr lang="zh-TW" altLang="en-US" dirty="0"/>
              <a:t>將兩層輸出</a:t>
            </a:r>
            <a:r>
              <a:rPr lang="zh-TW" altLang="en-US" b="1" dirty="0">
                <a:solidFill>
                  <a:srgbClr val="0070C0"/>
                </a:solidFill>
              </a:rPr>
              <a:t>加</a:t>
            </a:r>
            <a:r>
              <a:rPr lang="zh-TW" altLang="en-US" dirty="0"/>
              <a:t>在一起</a:t>
            </a:r>
            <a:endParaRPr lang="en-US" altLang="zh-TW" dirty="0"/>
          </a:p>
          <a:p>
            <a:pPr marL="457200" indent="-457200">
              <a:buFont typeface="+mj-lt"/>
              <a:buAutoNum type="arabicParenR"/>
            </a:pPr>
            <a:r>
              <a:rPr lang="en-US" altLang="zh-TW" dirty="0"/>
              <a:t>Concatenate:</a:t>
            </a:r>
            <a:r>
              <a:rPr lang="zh-TW" altLang="en-US" dirty="0"/>
              <a:t>指定維度</a:t>
            </a:r>
            <a:r>
              <a:rPr lang="en-US" altLang="zh-TW" dirty="0"/>
              <a:t>, </a:t>
            </a:r>
            <a:r>
              <a:rPr lang="zh-TW" altLang="en-US" dirty="0"/>
              <a:t>將兩層的輸出</a:t>
            </a:r>
            <a:r>
              <a:rPr lang="zh-TW" altLang="en-US" b="1" dirty="0">
                <a:solidFill>
                  <a:schemeClr val="accent2"/>
                </a:solidFill>
              </a:rPr>
              <a:t>串聯</a:t>
            </a:r>
            <a:endParaRPr lang="en-US" altLang="zh-TW" b="1" dirty="0">
              <a:solidFill>
                <a:schemeClr val="accent2"/>
              </a:solidFill>
            </a:endParaRPr>
          </a:p>
          <a:p>
            <a:pPr marL="457200" indent="-457200">
              <a:buFont typeface="+mj-lt"/>
              <a:buAutoNum type="arabicParenR"/>
            </a:pPr>
            <a:endParaRPr lang="en-US" altLang="zh-TW" dirty="0"/>
          </a:p>
          <a:p>
            <a:pPr marL="457200" indent="-457200">
              <a:buFont typeface="+mj-lt"/>
              <a:buAutoNum type="arabicParenR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417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33EB4A-6544-4835-91FC-04EEED893AFC}"/>
              </a:ext>
            </a:extLst>
          </p:cNvPr>
          <p:cNvSpPr txBox="1"/>
          <p:nvPr/>
        </p:nvSpPr>
        <p:spPr>
          <a:xfrm>
            <a:off x="752474" y="1064330"/>
            <a:ext cx="10515599" cy="267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Keras</a:t>
            </a:r>
            <a:r>
              <a:rPr lang="en-US" altLang="zh-TW" sz="2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TW" altLang="en-US" sz="2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裡最重要的兩種模組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</a:t>
            </a:r>
            <a:endParaRPr lang="en-US" altLang="zh-TW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TW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model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model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是系統的核心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API,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提供各種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method,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如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compile(), fit(), summary(), evaluate()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等可用來執行深度學習。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model API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分為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a) Sequential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（循序型）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只提供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one input  and one output</a:t>
            </a:r>
          </a:p>
          <a:p>
            <a:pPr lvl="1">
              <a:lnSpc>
                <a:spcPct val="150000"/>
              </a:lnSpc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b) Functional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（多功能型）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提供各種複雜的模型建置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可以到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multi-input layers + multi-output layers)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TW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</a:rPr>
              <a:t>layer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:layer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就是神經元的每一層，很多不同的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layer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組合起來就是一個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11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F4F76-E62A-4B40-9256-882F6EC6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307975"/>
            <a:ext cx="10515600" cy="7921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1) Sequential Model: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CF6828-0BD9-4F65-8E23-81F57FCFD54A}"/>
              </a:ext>
            </a:extLst>
          </p:cNvPr>
          <p:cNvSpPr txBox="1"/>
          <p:nvPr/>
        </p:nvSpPr>
        <p:spPr>
          <a:xfrm>
            <a:off x="492918" y="1021557"/>
            <a:ext cx="3868367" cy="2783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PMingLiU" panose="02020500000000000000" pitchFamily="18" charset="-120"/>
              <a:buChar char="※"/>
            </a:pPr>
            <a:r>
              <a:rPr lang="zh-TW" altLang="en-US" dirty="0">
                <a:solidFill>
                  <a:schemeClr val="accent1"/>
                </a:solidFill>
              </a:rPr>
              <a:t>手寫辨識</a:t>
            </a:r>
            <a:r>
              <a:rPr lang="en-US" altLang="zh-TW" dirty="0">
                <a:solidFill>
                  <a:schemeClr val="accent1"/>
                </a:solidFill>
              </a:rPr>
              <a:t>/</a:t>
            </a:r>
            <a:r>
              <a:rPr lang="zh-TW" altLang="en-US" dirty="0">
                <a:solidFill>
                  <a:schemeClr val="accent1"/>
                </a:solidFill>
              </a:rPr>
              <a:t>價格預測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200000"/>
              </a:lnSpc>
              <a:buFont typeface="PMingLiU" panose="02020500000000000000" pitchFamily="18" charset="-120"/>
              <a:buChar char="※"/>
            </a:pPr>
            <a:r>
              <a:rPr lang="zh-TW" altLang="en-US" dirty="0">
                <a:solidFill>
                  <a:schemeClr val="accent1"/>
                </a:solidFill>
              </a:rPr>
              <a:t>分類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200000"/>
              </a:lnSpc>
              <a:buFont typeface="PMingLiU" panose="02020500000000000000" pitchFamily="18" charset="-120"/>
              <a:buChar char="※"/>
            </a:pPr>
            <a:r>
              <a:rPr lang="zh-TW" altLang="en-US" dirty="0">
                <a:solidFill>
                  <a:schemeClr val="accent1"/>
                </a:solidFill>
              </a:rPr>
              <a:t>迴歸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200000"/>
              </a:lnSpc>
              <a:buFont typeface="PMingLiU" panose="02020500000000000000" pitchFamily="18" charset="-120"/>
              <a:buChar char="※"/>
            </a:pPr>
            <a:r>
              <a:rPr lang="zh-TW" altLang="en-US" dirty="0">
                <a:solidFill>
                  <a:schemeClr val="accent1"/>
                </a:solidFill>
              </a:rPr>
              <a:t>必須逐層依序搭建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200000"/>
              </a:lnSpc>
              <a:buFont typeface="PMingLiU" panose="02020500000000000000" pitchFamily="18" charset="-120"/>
              <a:buChar char="※"/>
            </a:pPr>
            <a:r>
              <a:rPr lang="zh-TW" altLang="en-US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輸入層 只有一個</a:t>
            </a:r>
            <a:r>
              <a:rPr lang="en-US" altLang="zh-TW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TW" altLang="en-US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輸出層只有一個</a:t>
            </a:r>
          </a:p>
        </p:txBody>
      </p:sp>
      <p:sp>
        <p:nvSpPr>
          <p:cNvPr id="87" name="箭號: 向右 86">
            <a:extLst>
              <a:ext uri="{FF2B5EF4-FFF2-40B4-BE49-F238E27FC236}">
                <a16:creationId xmlns:a16="http://schemas.microsoft.com/office/drawing/2014/main" id="{13EB849F-8314-4FDF-96D2-0139FC3E5A69}"/>
              </a:ext>
            </a:extLst>
          </p:cNvPr>
          <p:cNvSpPr/>
          <p:nvPr/>
        </p:nvSpPr>
        <p:spPr>
          <a:xfrm>
            <a:off x="4361285" y="3993355"/>
            <a:ext cx="600659" cy="52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AA7BE3-2035-4AD0-8215-3BC68AE31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200025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090A6-4347-4E45-A829-2B480410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59" y="380953"/>
            <a:ext cx="5593642" cy="603250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</a:rPr>
              <a:t>Sequential Model </a:t>
            </a:r>
            <a:r>
              <a:rPr lang="en-US" altLang="zh-TW" sz="3200" dirty="0"/>
              <a:t>sample</a:t>
            </a:r>
            <a:endParaRPr lang="zh-TW" altLang="en-US" sz="32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61594AE6-A33F-4619-A2FF-1B8FCA8318ED}"/>
              </a:ext>
            </a:extLst>
          </p:cNvPr>
          <p:cNvSpPr/>
          <p:nvPr/>
        </p:nvSpPr>
        <p:spPr>
          <a:xfrm>
            <a:off x="4421397" y="2694383"/>
            <a:ext cx="600659" cy="1693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0039FEE-0ED2-4FCE-8CCB-568A0ADA52B4}"/>
              </a:ext>
            </a:extLst>
          </p:cNvPr>
          <p:cNvSpPr/>
          <p:nvPr/>
        </p:nvSpPr>
        <p:spPr>
          <a:xfrm>
            <a:off x="5452477" y="2707482"/>
            <a:ext cx="511969" cy="177165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9FF56E0-C653-46E1-A275-ACE0D904F5E0}"/>
              </a:ext>
            </a:extLst>
          </p:cNvPr>
          <p:cNvSpPr/>
          <p:nvPr/>
        </p:nvSpPr>
        <p:spPr>
          <a:xfrm>
            <a:off x="4445794" y="2800350"/>
            <a:ext cx="511969" cy="4357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0CCF7C6-10B6-4896-B1E3-3F28A3C8828A}"/>
              </a:ext>
            </a:extLst>
          </p:cNvPr>
          <p:cNvSpPr/>
          <p:nvPr/>
        </p:nvSpPr>
        <p:spPr>
          <a:xfrm>
            <a:off x="4465743" y="3323034"/>
            <a:ext cx="511969" cy="4357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E29598E-77B2-460D-B542-94C433480D73}"/>
              </a:ext>
            </a:extLst>
          </p:cNvPr>
          <p:cNvSpPr/>
          <p:nvPr/>
        </p:nvSpPr>
        <p:spPr>
          <a:xfrm>
            <a:off x="4465743" y="3846314"/>
            <a:ext cx="511969" cy="4357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6F1540B-1622-4C11-B5D2-0AB18E61F9AE}"/>
              </a:ext>
            </a:extLst>
          </p:cNvPr>
          <p:cNvSpPr/>
          <p:nvPr/>
        </p:nvSpPr>
        <p:spPr>
          <a:xfrm>
            <a:off x="5512908" y="2786062"/>
            <a:ext cx="391109" cy="357188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3926968-E727-49F5-B42B-F6CE02ED3B61}"/>
              </a:ext>
            </a:extLst>
          </p:cNvPr>
          <p:cNvSpPr/>
          <p:nvPr/>
        </p:nvSpPr>
        <p:spPr>
          <a:xfrm>
            <a:off x="5505764" y="3200399"/>
            <a:ext cx="391109" cy="357188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9B44117-2AF2-4A98-9F1A-9A9801D8B1B5}"/>
              </a:ext>
            </a:extLst>
          </p:cNvPr>
          <p:cNvSpPr/>
          <p:nvPr/>
        </p:nvSpPr>
        <p:spPr>
          <a:xfrm>
            <a:off x="5533753" y="3614736"/>
            <a:ext cx="391109" cy="357188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E77F084-A5EB-4331-AF2D-8E75364B910E}"/>
              </a:ext>
            </a:extLst>
          </p:cNvPr>
          <p:cNvSpPr/>
          <p:nvPr/>
        </p:nvSpPr>
        <p:spPr>
          <a:xfrm>
            <a:off x="5526609" y="4029073"/>
            <a:ext cx="391109" cy="357188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CDEA1E-DA21-4AB5-9B0E-21126AD9D168}"/>
              </a:ext>
            </a:extLst>
          </p:cNvPr>
          <p:cNvSpPr/>
          <p:nvPr/>
        </p:nvSpPr>
        <p:spPr>
          <a:xfrm>
            <a:off x="7259847" y="2768201"/>
            <a:ext cx="600659" cy="1693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D64B28BE-302E-4EFB-9040-F37D2E516DFD}"/>
              </a:ext>
            </a:extLst>
          </p:cNvPr>
          <p:cNvSpPr/>
          <p:nvPr/>
        </p:nvSpPr>
        <p:spPr>
          <a:xfrm>
            <a:off x="7304193" y="3396852"/>
            <a:ext cx="511969" cy="4357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42C39FD-C087-41BF-AA13-136126B06338}"/>
              </a:ext>
            </a:extLst>
          </p:cNvPr>
          <p:cNvCxnSpPr>
            <a:endCxn id="8" idx="2"/>
          </p:cNvCxnSpPr>
          <p:nvPr/>
        </p:nvCxnSpPr>
        <p:spPr>
          <a:xfrm flipV="1">
            <a:off x="4977712" y="2964656"/>
            <a:ext cx="535196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223105F6-3B58-414E-B765-760BE7D71847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977712" y="2964656"/>
            <a:ext cx="535196" cy="576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A7E87B9-4D13-4E7B-A9DB-14A7C6C595F0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4977712" y="2964656"/>
            <a:ext cx="535196" cy="109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0D2DBB5-529D-4159-AB52-9E107C37A393}"/>
              </a:ext>
            </a:extLst>
          </p:cNvPr>
          <p:cNvCxnSpPr>
            <a:endCxn id="9" idx="2"/>
          </p:cNvCxnSpPr>
          <p:nvPr/>
        </p:nvCxnSpPr>
        <p:spPr>
          <a:xfrm>
            <a:off x="4969669" y="3036094"/>
            <a:ext cx="536095" cy="34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8E7A2A1-C69E-4446-B648-077A2603042B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4977712" y="3378993"/>
            <a:ext cx="528052" cy="161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8A026CC6-4439-4241-9179-E0C2681D9F27}"/>
              </a:ext>
            </a:extLst>
          </p:cNvPr>
          <p:cNvCxnSpPr>
            <a:endCxn id="9" idx="2"/>
          </p:cNvCxnSpPr>
          <p:nvPr/>
        </p:nvCxnSpPr>
        <p:spPr>
          <a:xfrm flipV="1">
            <a:off x="4985755" y="3378993"/>
            <a:ext cx="520009" cy="685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E97AF498-1473-40D2-925F-260831D73ABB}"/>
              </a:ext>
            </a:extLst>
          </p:cNvPr>
          <p:cNvCxnSpPr>
            <a:stCxn id="3" idx="3"/>
            <a:endCxn id="10" idx="2"/>
          </p:cNvCxnSpPr>
          <p:nvPr/>
        </p:nvCxnSpPr>
        <p:spPr>
          <a:xfrm>
            <a:off x="5022056" y="3540918"/>
            <a:ext cx="511697" cy="25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D457889-F265-4B65-995C-10CFCC5063B0}"/>
              </a:ext>
            </a:extLst>
          </p:cNvPr>
          <p:cNvCxnSpPr>
            <a:endCxn id="10" idx="2"/>
          </p:cNvCxnSpPr>
          <p:nvPr/>
        </p:nvCxnSpPr>
        <p:spPr>
          <a:xfrm>
            <a:off x="4994808" y="3025378"/>
            <a:ext cx="538945" cy="76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6EB2386-FB6F-4760-921F-F035108AEF7B}"/>
              </a:ext>
            </a:extLst>
          </p:cNvPr>
          <p:cNvCxnSpPr>
            <a:endCxn id="10" idx="2"/>
          </p:cNvCxnSpPr>
          <p:nvPr/>
        </p:nvCxnSpPr>
        <p:spPr>
          <a:xfrm flipV="1">
            <a:off x="5018194" y="3793330"/>
            <a:ext cx="515559" cy="235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6705E59-3992-46D2-9DB2-CDC0FA65A3F7}"/>
              </a:ext>
            </a:extLst>
          </p:cNvPr>
          <p:cNvCxnSpPr>
            <a:endCxn id="11" idx="2"/>
          </p:cNvCxnSpPr>
          <p:nvPr/>
        </p:nvCxnSpPr>
        <p:spPr>
          <a:xfrm>
            <a:off x="4970568" y="3043238"/>
            <a:ext cx="556041" cy="116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06D252B-077C-481E-92F7-B3923C4D3BD6}"/>
              </a:ext>
            </a:extLst>
          </p:cNvPr>
          <p:cNvCxnSpPr>
            <a:stCxn id="3" idx="3"/>
            <a:endCxn id="11" idx="2"/>
          </p:cNvCxnSpPr>
          <p:nvPr/>
        </p:nvCxnSpPr>
        <p:spPr>
          <a:xfrm>
            <a:off x="5022056" y="3540918"/>
            <a:ext cx="504553" cy="666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4830BE6-15D3-49E4-B3CE-8F0A51645524}"/>
              </a:ext>
            </a:extLst>
          </p:cNvPr>
          <p:cNvCxnSpPr>
            <a:endCxn id="11" idx="2"/>
          </p:cNvCxnSpPr>
          <p:nvPr/>
        </p:nvCxnSpPr>
        <p:spPr>
          <a:xfrm>
            <a:off x="5037085" y="4010025"/>
            <a:ext cx="489524" cy="19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FFD9C65-4DF7-4768-995C-0D3DD3676DA1}"/>
              </a:ext>
            </a:extLst>
          </p:cNvPr>
          <p:cNvSpPr/>
          <p:nvPr/>
        </p:nvSpPr>
        <p:spPr>
          <a:xfrm>
            <a:off x="6394867" y="2728911"/>
            <a:ext cx="511969" cy="177165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0348EA6E-17F2-4649-8E6E-C76A69F8743C}"/>
              </a:ext>
            </a:extLst>
          </p:cNvPr>
          <p:cNvSpPr/>
          <p:nvPr/>
        </p:nvSpPr>
        <p:spPr>
          <a:xfrm>
            <a:off x="6455296" y="3150394"/>
            <a:ext cx="391109" cy="357188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736CE9B3-1B41-4AE2-BE98-F80FEC5EEF17}"/>
              </a:ext>
            </a:extLst>
          </p:cNvPr>
          <p:cNvSpPr/>
          <p:nvPr/>
        </p:nvSpPr>
        <p:spPr>
          <a:xfrm>
            <a:off x="6455295" y="3793330"/>
            <a:ext cx="391109" cy="357188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C63CB4E-9C14-4291-BF6E-87DAA504DAB9}"/>
              </a:ext>
            </a:extLst>
          </p:cNvPr>
          <p:cNvCxnSpPr>
            <a:stCxn id="8" idx="6"/>
            <a:endCxn id="27" idx="2"/>
          </p:cNvCxnSpPr>
          <p:nvPr/>
        </p:nvCxnSpPr>
        <p:spPr>
          <a:xfrm>
            <a:off x="5904017" y="2964656"/>
            <a:ext cx="551279" cy="36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733EC7D-283D-48F4-B359-E9145BDB4704}"/>
              </a:ext>
            </a:extLst>
          </p:cNvPr>
          <p:cNvCxnSpPr>
            <a:stCxn id="8" idx="6"/>
            <a:endCxn id="28" idx="1"/>
          </p:cNvCxnSpPr>
          <p:nvPr/>
        </p:nvCxnSpPr>
        <p:spPr>
          <a:xfrm>
            <a:off x="5904017" y="2964656"/>
            <a:ext cx="608555" cy="880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22C59F5-614C-4B27-929A-85D803ACFBCA}"/>
              </a:ext>
            </a:extLst>
          </p:cNvPr>
          <p:cNvCxnSpPr>
            <a:stCxn id="9" idx="6"/>
            <a:endCxn id="27" idx="2"/>
          </p:cNvCxnSpPr>
          <p:nvPr/>
        </p:nvCxnSpPr>
        <p:spPr>
          <a:xfrm flipV="1">
            <a:off x="5896873" y="3328988"/>
            <a:ext cx="558423" cy="5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339D447-56C6-42CE-907A-B82314C05454}"/>
              </a:ext>
            </a:extLst>
          </p:cNvPr>
          <p:cNvCxnSpPr>
            <a:stCxn id="9" idx="6"/>
            <a:endCxn id="28" idx="1"/>
          </p:cNvCxnSpPr>
          <p:nvPr/>
        </p:nvCxnSpPr>
        <p:spPr>
          <a:xfrm>
            <a:off x="5896873" y="3378993"/>
            <a:ext cx="615699" cy="46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99C6F98-31EA-447C-8CD9-8139FBAA6DA9}"/>
              </a:ext>
            </a:extLst>
          </p:cNvPr>
          <p:cNvCxnSpPr>
            <a:stCxn id="10" idx="6"/>
            <a:endCxn id="27" idx="2"/>
          </p:cNvCxnSpPr>
          <p:nvPr/>
        </p:nvCxnSpPr>
        <p:spPr>
          <a:xfrm flipV="1">
            <a:off x="5924862" y="3328988"/>
            <a:ext cx="530434" cy="464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BE1B5A8B-DFC1-4EE6-A324-6C69EEB27EDF}"/>
              </a:ext>
            </a:extLst>
          </p:cNvPr>
          <p:cNvCxnSpPr>
            <a:stCxn id="10" idx="6"/>
            <a:endCxn id="28" idx="1"/>
          </p:cNvCxnSpPr>
          <p:nvPr/>
        </p:nvCxnSpPr>
        <p:spPr>
          <a:xfrm>
            <a:off x="5924862" y="3793330"/>
            <a:ext cx="587710" cy="5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844D8C07-6295-4E1E-BE94-F6AAEB05E1B1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 flipV="1">
            <a:off x="5917718" y="3328988"/>
            <a:ext cx="537578" cy="878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0468224D-9D6A-4FA1-934E-5D127A345C46}"/>
              </a:ext>
            </a:extLst>
          </p:cNvPr>
          <p:cNvCxnSpPr>
            <a:stCxn id="11" idx="6"/>
            <a:endCxn id="28" idx="1"/>
          </p:cNvCxnSpPr>
          <p:nvPr/>
        </p:nvCxnSpPr>
        <p:spPr>
          <a:xfrm flipV="1">
            <a:off x="5917718" y="3845639"/>
            <a:ext cx="594854" cy="36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B0E4049-2A4D-4576-95EB-482A1EDC399E}"/>
              </a:ext>
            </a:extLst>
          </p:cNvPr>
          <p:cNvCxnSpPr>
            <a:stCxn id="27" idx="6"/>
            <a:endCxn id="13" idx="2"/>
          </p:cNvCxnSpPr>
          <p:nvPr/>
        </p:nvCxnSpPr>
        <p:spPr>
          <a:xfrm>
            <a:off x="6846405" y="3328988"/>
            <a:ext cx="457788" cy="285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194555D7-57AF-44C8-967D-9224D5CA179F}"/>
              </a:ext>
            </a:extLst>
          </p:cNvPr>
          <p:cNvCxnSpPr>
            <a:stCxn id="28" idx="6"/>
            <a:endCxn id="12" idx="1"/>
          </p:cNvCxnSpPr>
          <p:nvPr/>
        </p:nvCxnSpPr>
        <p:spPr>
          <a:xfrm flipV="1">
            <a:off x="6846404" y="3614736"/>
            <a:ext cx="413443" cy="357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9C4D8D1-00E7-41BB-97E9-608F245F40A3}"/>
              </a:ext>
            </a:extLst>
          </p:cNvPr>
          <p:cNvSpPr txBox="1"/>
          <p:nvPr/>
        </p:nvSpPr>
        <p:spPr>
          <a:xfrm>
            <a:off x="4146874" y="1733550"/>
            <a:ext cx="1026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input:</a:t>
            </a:r>
          </a:p>
          <a:p>
            <a:r>
              <a:rPr lang="en-US" altLang="zh-TW" dirty="0"/>
              <a:t>28 x 28 =</a:t>
            </a:r>
          </a:p>
          <a:p>
            <a:r>
              <a:rPr lang="en-US" altLang="zh-TW" dirty="0"/>
              <a:t>784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FE78041-EB2E-495F-8470-6E70718BBB6E}"/>
              </a:ext>
            </a:extLst>
          </p:cNvPr>
          <p:cNvSpPr txBox="1"/>
          <p:nvPr/>
        </p:nvSpPr>
        <p:spPr>
          <a:xfrm>
            <a:off x="7193909" y="4699870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softmax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CB015131-EAA7-4939-8C69-85D4CCE3CBE9}"/>
              </a:ext>
            </a:extLst>
          </p:cNvPr>
          <p:cNvSpPr txBox="1"/>
          <p:nvPr/>
        </p:nvSpPr>
        <p:spPr>
          <a:xfrm>
            <a:off x="5380974" y="4731543"/>
            <a:ext cx="6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C22872A-6405-4033-B6C1-35F50566F413}"/>
              </a:ext>
            </a:extLst>
          </p:cNvPr>
          <p:cNvSpPr txBox="1"/>
          <p:nvPr/>
        </p:nvSpPr>
        <p:spPr>
          <a:xfrm>
            <a:off x="6327447" y="4716538"/>
            <a:ext cx="64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ReLu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36C8185-FC1F-4742-84FC-716B4985F02F}"/>
              </a:ext>
            </a:extLst>
          </p:cNvPr>
          <p:cNvSpPr txBox="1"/>
          <p:nvPr/>
        </p:nvSpPr>
        <p:spPr>
          <a:xfrm>
            <a:off x="7350824" y="2019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C5815A8-BE4E-4A8B-96AF-C4A56EF0C0CE}"/>
              </a:ext>
            </a:extLst>
          </p:cNvPr>
          <p:cNvSpPr txBox="1"/>
          <p:nvPr/>
        </p:nvSpPr>
        <p:spPr>
          <a:xfrm>
            <a:off x="5539497" y="2030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64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B8E4B9E1-A4FD-41A1-B212-E1C029A01457}"/>
              </a:ext>
            </a:extLst>
          </p:cNvPr>
          <p:cNvSpPr txBox="1"/>
          <p:nvPr/>
        </p:nvSpPr>
        <p:spPr>
          <a:xfrm>
            <a:off x="6438439" y="20384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78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0DFE5B3-2ADB-416B-A2B0-5A17B9FF9DAA}"/>
              </a:ext>
            </a:extLst>
          </p:cNvPr>
          <p:cNvSpPr txBox="1"/>
          <p:nvPr/>
        </p:nvSpPr>
        <p:spPr>
          <a:xfrm>
            <a:off x="235908" y="642734"/>
            <a:ext cx="8902897" cy="5236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layers</a:t>
            </a: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tensorflow.keras.utils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plot_model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IPython.display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Image</a:t>
            </a: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#build a sequential model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mymodel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keras.</a:t>
            </a:r>
            <a:r>
              <a:rPr lang="en-US" altLang="zh-TW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Sequential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mySequential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#iput layer in included in first hidden layer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mymodel.add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input_dim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784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#input_shape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mymodel.add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#output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mymodel.add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layers.Dense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activation=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softmax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#---- plot mode ----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plot_model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mymodel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to_file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'modelx.png'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#---- show </a:t>
            </a:r>
            <a:r>
              <a:rPr lang="en-US" altLang="zh-TW" sz="14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toplogy</a:t>
            </a:r>
            <a:r>
              <a:rPr lang="en-US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---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Image(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'modelx.png'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8CD017-9009-4414-90BF-B25617D24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776" y="1752600"/>
            <a:ext cx="2295525" cy="3352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7B0B449-E283-4521-85A5-3A359F0B8342}"/>
              </a:ext>
            </a:extLst>
          </p:cNvPr>
          <p:cNvSpPr txBox="1"/>
          <p:nvPr/>
        </p:nvSpPr>
        <p:spPr>
          <a:xfrm>
            <a:off x="6465258" y="1008105"/>
            <a:ext cx="191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拓譜圖</a:t>
            </a:r>
            <a:r>
              <a:rPr lang="en-US" altLang="zh-TW" dirty="0"/>
              <a:t>-</a:t>
            </a:r>
            <a:r>
              <a:rPr lang="zh-TW" altLang="en-US" dirty="0"/>
              <a:t>只建 </a:t>
            </a:r>
            <a:r>
              <a:rPr lang="en-US" altLang="zh-TW" dirty="0"/>
              <a:t>layer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67F8CE2-DD42-4EFD-9EAC-BF8E05D4951F}"/>
              </a:ext>
            </a:extLst>
          </p:cNvPr>
          <p:cNvSpPr txBox="1"/>
          <p:nvPr/>
        </p:nvSpPr>
        <p:spPr>
          <a:xfrm>
            <a:off x="2595821" y="6099000"/>
            <a:ext cx="2091535" cy="369332"/>
          </a:xfrm>
          <a:custGeom>
            <a:avLst/>
            <a:gdLst>
              <a:gd name="connsiteX0" fmla="*/ 0 w 2091535"/>
              <a:gd name="connsiteY0" fmla="*/ 0 h 369332"/>
              <a:gd name="connsiteX1" fmla="*/ 655348 w 2091535"/>
              <a:gd name="connsiteY1" fmla="*/ 0 h 369332"/>
              <a:gd name="connsiteX2" fmla="*/ 1373441 w 2091535"/>
              <a:gd name="connsiteY2" fmla="*/ 0 h 369332"/>
              <a:gd name="connsiteX3" fmla="*/ 2091535 w 2091535"/>
              <a:gd name="connsiteY3" fmla="*/ 0 h 369332"/>
              <a:gd name="connsiteX4" fmla="*/ 2091535 w 2091535"/>
              <a:gd name="connsiteY4" fmla="*/ 369332 h 369332"/>
              <a:gd name="connsiteX5" fmla="*/ 1394357 w 2091535"/>
              <a:gd name="connsiteY5" fmla="*/ 369332 h 369332"/>
              <a:gd name="connsiteX6" fmla="*/ 718094 w 2091535"/>
              <a:gd name="connsiteY6" fmla="*/ 369332 h 369332"/>
              <a:gd name="connsiteX7" fmla="*/ 0 w 2091535"/>
              <a:gd name="connsiteY7" fmla="*/ 369332 h 369332"/>
              <a:gd name="connsiteX8" fmla="*/ 0 w 2091535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1535" h="369332" extrusionOk="0">
                <a:moveTo>
                  <a:pt x="0" y="0"/>
                </a:moveTo>
                <a:cubicBezTo>
                  <a:pt x="161045" y="10927"/>
                  <a:pt x="340249" y="25535"/>
                  <a:pt x="655348" y="0"/>
                </a:cubicBezTo>
                <a:cubicBezTo>
                  <a:pt x="970447" y="-25535"/>
                  <a:pt x="1103077" y="5791"/>
                  <a:pt x="1373441" y="0"/>
                </a:cubicBezTo>
                <a:cubicBezTo>
                  <a:pt x="1643805" y="-5791"/>
                  <a:pt x="1804771" y="-34479"/>
                  <a:pt x="2091535" y="0"/>
                </a:cubicBezTo>
                <a:cubicBezTo>
                  <a:pt x="2089080" y="145474"/>
                  <a:pt x="2078419" y="251891"/>
                  <a:pt x="2091535" y="369332"/>
                </a:cubicBezTo>
                <a:cubicBezTo>
                  <a:pt x="1844006" y="401902"/>
                  <a:pt x="1625025" y="368596"/>
                  <a:pt x="1394357" y="369332"/>
                </a:cubicBezTo>
                <a:cubicBezTo>
                  <a:pt x="1163689" y="370068"/>
                  <a:pt x="956209" y="374585"/>
                  <a:pt x="718094" y="369332"/>
                </a:cubicBezTo>
                <a:cubicBezTo>
                  <a:pt x="479979" y="364079"/>
                  <a:pt x="351519" y="393535"/>
                  <a:pt x="0" y="369332"/>
                </a:cubicBezTo>
                <a:cubicBezTo>
                  <a:pt x="6183" y="264186"/>
                  <a:pt x="1781" y="157966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037151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activation:</a:t>
            </a:r>
            <a:r>
              <a:rPr lang="zh-TW" altLang="en-US" dirty="0"/>
              <a:t>啟動函數</a:t>
            </a:r>
          </a:p>
        </p:txBody>
      </p:sp>
      <p:sp>
        <p:nvSpPr>
          <p:cNvPr id="7" name="圖說文字: 折線 6">
            <a:extLst>
              <a:ext uri="{FF2B5EF4-FFF2-40B4-BE49-F238E27FC236}">
                <a16:creationId xmlns:a16="http://schemas.microsoft.com/office/drawing/2014/main" id="{4A6D6DA3-A03F-44E1-9484-B228DB1B5AC3}"/>
              </a:ext>
            </a:extLst>
          </p:cNvPr>
          <p:cNvSpPr/>
          <p:nvPr/>
        </p:nvSpPr>
        <p:spPr>
          <a:xfrm>
            <a:off x="5479420" y="2201556"/>
            <a:ext cx="1999881" cy="3693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097"/>
              <a:gd name="adj6" fmla="val -38407"/>
            </a:avLst>
          </a:prstGeom>
          <a:noFill/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accent1"/>
                </a:solidFill>
              </a:rPr>
              <a:t>1</a:t>
            </a:r>
            <a:r>
              <a:rPr lang="en-US" altLang="zh-TW" sz="1400" dirty="0">
                <a:solidFill>
                  <a:schemeClr val="accent1"/>
                </a:solidFill>
              </a:rPr>
              <a:t>.</a:t>
            </a:r>
            <a:r>
              <a:rPr lang="zh-TW" altLang="en-US" sz="1400" dirty="0">
                <a:solidFill>
                  <a:schemeClr val="accent1"/>
                </a:solidFill>
              </a:rPr>
              <a:t>指派 </a:t>
            </a:r>
            <a:r>
              <a:rPr lang="en-US" altLang="zh-TW" sz="1400" dirty="0">
                <a:solidFill>
                  <a:schemeClr val="accent1"/>
                </a:solidFill>
              </a:rPr>
              <a:t>model</a:t>
            </a:r>
            <a:r>
              <a:rPr lang="zh-TW" altLang="en-US" sz="1400" dirty="0">
                <a:solidFill>
                  <a:schemeClr val="accent1"/>
                </a:solidFill>
              </a:rPr>
              <a:t>模式</a:t>
            </a:r>
          </a:p>
        </p:txBody>
      </p:sp>
      <p:sp>
        <p:nvSpPr>
          <p:cNvPr id="8" name="圖說文字: 折線 7">
            <a:extLst>
              <a:ext uri="{FF2B5EF4-FFF2-40B4-BE49-F238E27FC236}">
                <a16:creationId xmlns:a16="http://schemas.microsoft.com/office/drawing/2014/main" id="{D4B0CAE3-DDDC-4008-ABD0-6952AE32A8F4}"/>
              </a:ext>
            </a:extLst>
          </p:cNvPr>
          <p:cNvSpPr/>
          <p:nvPr/>
        </p:nvSpPr>
        <p:spPr>
          <a:xfrm>
            <a:off x="5479420" y="2836487"/>
            <a:ext cx="4195071" cy="369332"/>
          </a:xfrm>
          <a:prstGeom prst="borderCallout2">
            <a:avLst>
              <a:gd name="adj1" fmla="val 30090"/>
              <a:gd name="adj2" fmla="val -559"/>
              <a:gd name="adj3" fmla="val 58439"/>
              <a:gd name="adj4" fmla="val -4476"/>
              <a:gd name="adj5" fmla="val 131107"/>
              <a:gd name="adj6" fmla="val -13733"/>
            </a:avLst>
          </a:prstGeom>
          <a:noFill/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accent1"/>
                </a:solidFill>
              </a:rPr>
              <a:t>2. </a:t>
            </a:r>
            <a:r>
              <a:rPr lang="zh-TW" altLang="en-US" sz="1400" dirty="0">
                <a:solidFill>
                  <a:schemeClr val="accent1"/>
                </a:solidFill>
              </a:rPr>
              <a:t>用全連接層</a:t>
            </a:r>
            <a:r>
              <a:rPr lang="en-US" altLang="zh-TW" sz="1400" dirty="0">
                <a:solidFill>
                  <a:schemeClr val="accent1"/>
                </a:solidFill>
              </a:rPr>
              <a:t>(Dense)</a:t>
            </a:r>
            <a:r>
              <a:rPr lang="zh-TW" altLang="en-US" sz="1400" dirty="0">
                <a:solidFill>
                  <a:schemeClr val="accent1"/>
                </a:solidFill>
              </a:rPr>
              <a:t>方式</a:t>
            </a:r>
            <a:r>
              <a:rPr lang="en-US" altLang="zh-TW" sz="1400" dirty="0">
                <a:solidFill>
                  <a:schemeClr val="accent1"/>
                </a:solidFill>
              </a:rPr>
              <a:t>add </a:t>
            </a:r>
            <a:r>
              <a:rPr lang="zh-TW" altLang="en-US" sz="1400" dirty="0">
                <a:solidFill>
                  <a:schemeClr val="accent1"/>
                </a:solidFill>
              </a:rPr>
              <a:t>輸入層與第</a:t>
            </a:r>
            <a:r>
              <a:rPr lang="en-US" altLang="zh-TW" sz="1400" dirty="0">
                <a:solidFill>
                  <a:schemeClr val="accent1"/>
                </a:solidFill>
              </a:rPr>
              <a:t>1</a:t>
            </a:r>
            <a:r>
              <a:rPr lang="zh-TW" altLang="en-US" sz="1400" dirty="0">
                <a:solidFill>
                  <a:schemeClr val="accent1"/>
                </a:solidFill>
              </a:rPr>
              <a:t>隱藏層</a:t>
            </a:r>
          </a:p>
        </p:txBody>
      </p:sp>
      <p:sp>
        <p:nvSpPr>
          <p:cNvPr id="9" name="圖說文字: 折線 8">
            <a:extLst>
              <a:ext uri="{FF2B5EF4-FFF2-40B4-BE49-F238E27FC236}">
                <a16:creationId xmlns:a16="http://schemas.microsoft.com/office/drawing/2014/main" id="{D67749F7-3956-4BC4-86B2-C6E1B06E71E3}"/>
              </a:ext>
            </a:extLst>
          </p:cNvPr>
          <p:cNvSpPr/>
          <p:nvPr/>
        </p:nvSpPr>
        <p:spPr>
          <a:xfrm>
            <a:off x="5479420" y="3737017"/>
            <a:ext cx="4195071" cy="369332"/>
          </a:xfrm>
          <a:prstGeom prst="borderCallout2">
            <a:avLst>
              <a:gd name="adj1" fmla="val 73559"/>
              <a:gd name="adj2" fmla="val -226"/>
              <a:gd name="adj3" fmla="val 58439"/>
              <a:gd name="adj4" fmla="val -4476"/>
              <a:gd name="adj5" fmla="val 49840"/>
              <a:gd name="adj6" fmla="val -7909"/>
            </a:avLst>
          </a:prstGeom>
          <a:noFill/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accent1"/>
                </a:solidFill>
              </a:rPr>
              <a:t>3. </a:t>
            </a:r>
            <a:r>
              <a:rPr lang="zh-TW" altLang="en-US" sz="1400" dirty="0">
                <a:solidFill>
                  <a:schemeClr val="accent1"/>
                </a:solidFill>
              </a:rPr>
              <a:t>用全連接層</a:t>
            </a:r>
            <a:r>
              <a:rPr lang="en-US" altLang="zh-TW" sz="1400" dirty="0">
                <a:solidFill>
                  <a:schemeClr val="accent1"/>
                </a:solidFill>
              </a:rPr>
              <a:t>(Dense)</a:t>
            </a:r>
            <a:r>
              <a:rPr lang="zh-TW" altLang="en-US" sz="1400" dirty="0">
                <a:solidFill>
                  <a:schemeClr val="accent1"/>
                </a:solidFill>
              </a:rPr>
              <a:t>方式</a:t>
            </a:r>
            <a:r>
              <a:rPr lang="en-US" altLang="zh-TW" sz="1400" dirty="0">
                <a:solidFill>
                  <a:schemeClr val="accent1"/>
                </a:solidFill>
              </a:rPr>
              <a:t>add </a:t>
            </a:r>
            <a:r>
              <a:rPr lang="zh-TW" altLang="en-US" sz="1400" dirty="0">
                <a:solidFill>
                  <a:schemeClr val="accent1"/>
                </a:solidFill>
              </a:rPr>
              <a:t>第</a:t>
            </a:r>
            <a:r>
              <a:rPr lang="en-US" altLang="zh-TW" sz="1400" dirty="0">
                <a:solidFill>
                  <a:schemeClr val="accent1"/>
                </a:solidFill>
              </a:rPr>
              <a:t>2</a:t>
            </a:r>
            <a:r>
              <a:rPr lang="zh-TW" altLang="en-US" sz="1400" dirty="0">
                <a:solidFill>
                  <a:schemeClr val="accent1"/>
                </a:solidFill>
              </a:rPr>
              <a:t>隱藏層</a:t>
            </a:r>
          </a:p>
        </p:txBody>
      </p:sp>
      <p:sp>
        <p:nvSpPr>
          <p:cNvPr id="10" name="圖說文字: 折線 9">
            <a:extLst>
              <a:ext uri="{FF2B5EF4-FFF2-40B4-BE49-F238E27FC236}">
                <a16:creationId xmlns:a16="http://schemas.microsoft.com/office/drawing/2014/main" id="{C494087D-D440-488B-A409-0B64983407C6}"/>
              </a:ext>
            </a:extLst>
          </p:cNvPr>
          <p:cNvSpPr/>
          <p:nvPr/>
        </p:nvSpPr>
        <p:spPr>
          <a:xfrm>
            <a:off x="5531562" y="4674302"/>
            <a:ext cx="4195071" cy="369332"/>
          </a:xfrm>
          <a:prstGeom prst="borderCallout2">
            <a:avLst>
              <a:gd name="adj1" fmla="val 73559"/>
              <a:gd name="adj2" fmla="val -226"/>
              <a:gd name="adj3" fmla="val 58439"/>
              <a:gd name="adj4" fmla="val -4476"/>
              <a:gd name="adj5" fmla="val -33317"/>
              <a:gd name="adj6" fmla="val -5912"/>
            </a:avLst>
          </a:prstGeom>
          <a:noFill/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accent1"/>
                </a:solidFill>
              </a:rPr>
              <a:t>4. </a:t>
            </a:r>
            <a:r>
              <a:rPr lang="zh-TW" altLang="en-US" sz="1400" dirty="0">
                <a:solidFill>
                  <a:schemeClr val="accent1"/>
                </a:solidFill>
              </a:rPr>
              <a:t>用全連接層</a:t>
            </a:r>
            <a:r>
              <a:rPr lang="en-US" altLang="zh-TW" sz="1400" dirty="0">
                <a:solidFill>
                  <a:schemeClr val="accent1"/>
                </a:solidFill>
              </a:rPr>
              <a:t>(Dense)</a:t>
            </a:r>
            <a:r>
              <a:rPr lang="zh-TW" altLang="en-US" sz="1400" dirty="0">
                <a:solidFill>
                  <a:schemeClr val="accent1"/>
                </a:solidFill>
              </a:rPr>
              <a:t>方式</a:t>
            </a:r>
            <a:r>
              <a:rPr lang="en-US" altLang="zh-TW" sz="1400" dirty="0">
                <a:solidFill>
                  <a:schemeClr val="accent1"/>
                </a:solidFill>
              </a:rPr>
              <a:t>add  </a:t>
            </a:r>
            <a:r>
              <a:rPr lang="zh-TW" altLang="en-US" sz="1400" dirty="0">
                <a:solidFill>
                  <a:schemeClr val="accent1"/>
                </a:solidFill>
              </a:rPr>
              <a:t>最後一層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67FCF0F9-8BDE-45CC-AF60-C054D3C58DD2}"/>
              </a:ext>
            </a:extLst>
          </p:cNvPr>
          <p:cNvCxnSpPr/>
          <p:nvPr/>
        </p:nvCxnSpPr>
        <p:spPr>
          <a:xfrm rot="5400000" flipH="1" flipV="1">
            <a:off x="9281573" y="2339285"/>
            <a:ext cx="757499" cy="236907"/>
          </a:xfrm>
          <a:prstGeom prst="bentConnector3">
            <a:avLst>
              <a:gd name="adj1" fmla="val 10068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4B21B9E2-2A90-4DF0-868C-7BCBB8A4BBE2}"/>
              </a:ext>
            </a:extLst>
          </p:cNvPr>
          <p:cNvCxnSpPr>
            <a:cxnSpLocks/>
          </p:cNvCxnSpPr>
          <p:nvPr/>
        </p:nvCxnSpPr>
        <p:spPr>
          <a:xfrm flipV="1">
            <a:off x="9658472" y="2901868"/>
            <a:ext cx="523368" cy="20022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C7C0255B-EEE2-4B7A-85C2-CBAFF321115A}"/>
              </a:ext>
            </a:extLst>
          </p:cNvPr>
          <p:cNvCxnSpPr>
            <a:cxnSpLocks/>
          </p:cNvCxnSpPr>
          <p:nvPr/>
        </p:nvCxnSpPr>
        <p:spPr>
          <a:xfrm flipV="1">
            <a:off x="9726633" y="3839153"/>
            <a:ext cx="513251" cy="13975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36C2E1AA-52BF-4C4B-92A4-DE948D162D8B}"/>
              </a:ext>
            </a:extLst>
          </p:cNvPr>
          <p:cNvCxnSpPr>
            <a:cxnSpLocks/>
          </p:cNvCxnSpPr>
          <p:nvPr/>
        </p:nvCxnSpPr>
        <p:spPr>
          <a:xfrm flipV="1">
            <a:off x="9726633" y="4715977"/>
            <a:ext cx="523368" cy="20022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標題 1">
            <a:extLst>
              <a:ext uri="{FF2B5EF4-FFF2-40B4-BE49-F238E27FC236}">
                <a16:creationId xmlns:a16="http://schemas.microsoft.com/office/drawing/2014/main" id="{935420B3-4478-470F-B5D8-9D179423D7DB}"/>
              </a:ext>
            </a:extLst>
          </p:cNvPr>
          <p:cNvSpPr txBox="1">
            <a:spLocks/>
          </p:cNvSpPr>
          <p:nvPr/>
        </p:nvSpPr>
        <p:spPr>
          <a:xfrm>
            <a:off x="3819986" y="-35961"/>
            <a:ext cx="5593642" cy="6032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>
                <a:solidFill>
                  <a:schemeClr val="accent1"/>
                </a:solidFill>
              </a:rPr>
              <a:t>Sequential Model </a:t>
            </a:r>
            <a:r>
              <a:rPr lang="en-US" altLang="zh-TW" sz="3200"/>
              <a:t>sample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247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A9C028-7B9B-46AD-A58C-A762B3FC1E83}"/>
              </a:ext>
            </a:extLst>
          </p:cNvPr>
          <p:cNvSpPr txBox="1"/>
          <p:nvPr/>
        </p:nvSpPr>
        <p:spPr>
          <a:xfrm>
            <a:off x="3689010" y="2862171"/>
            <a:ext cx="6233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ref:</a:t>
            </a:r>
            <a:r>
              <a:rPr lang="zh-TW" altLang="en-US" dirty="0">
                <a:hlinkClick r:id="rId2"/>
              </a:rPr>
              <a:t>機器學習入門 </a:t>
            </a:r>
            <a:r>
              <a:rPr lang="en-US" altLang="zh-TW" dirty="0">
                <a:hlinkClick r:id="rId2"/>
              </a:rPr>
              <a:t>– </a:t>
            </a:r>
            <a:r>
              <a:rPr lang="zh-TW" altLang="en-US" dirty="0">
                <a:hlinkClick r:id="rId2"/>
              </a:rPr>
              <a:t>程式設計之旅 </a:t>
            </a:r>
            <a:r>
              <a:rPr lang="en-US" altLang="zh-TW" dirty="0">
                <a:hlinkClick r:id="rId2"/>
              </a:rPr>
              <a:t>– Medium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28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B8919-7D74-4F8A-BF1D-22B7032B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77038" cy="942181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&lt;</a:t>
            </a:r>
            <a:r>
              <a:rPr lang="zh-TW" altLang="en-US" sz="3200" dirty="0">
                <a:solidFill>
                  <a:srgbClr val="0070C0"/>
                </a:solidFill>
              </a:rPr>
              <a:t>補</a:t>
            </a:r>
            <a:r>
              <a:rPr lang="en-US" altLang="zh-TW" sz="3200" dirty="0">
                <a:solidFill>
                  <a:srgbClr val="0070C0"/>
                </a:solidFill>
              </a:rPr>
              <a:t>&gt;</a:t>
            </a:r>
            <a:r>
              <a:rPr lang="en-US" altLang="zh-TW" sz="3200" dirty="0" err="1">
                <a:solidFill>
                  <a:srgbClr val="0070C0"/>
                </a:solidFill>
              </a:rPr>
              <a:t>relu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 (Rectified Linear Unit, </a:t>
            </a:r>
            <a:r>
              <a:rPr lang="en-US" altLang="zh-CN" sz="3200" b="1" i="0" dirty="0" err="1">
                <a:solidFill>
                  <a:srgbClr val="4D4D4D"/>
                </a:solidFill>
                <a:effectLst/>
                <a:latin typeface="-apple-system"/>
              </a:rPr>
              <a:t>ReLU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endParaRPr lang="zh-TW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BEFF93-B5AB-4C85-94F3-EA60B50F7323}"/>
              </a:ext>
            </a:extLst>
          </p:cNvPr>
          <p:cNvSpPr txBox="1"/>
          <p:nvPr/>
        </p:nvSpPr>
        <p:spPr>
          <a:xfrm>
            <a:off x="1126927" y="1638598"/>
            <a:ext cx="10681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dirty="0">
                <a:solidFill>
                  <a:srgbClr val="4D4D4D"/>
                </a:solidFill>
                <a:effectLst/>
                <a:latin typeface="-apple-system"/>
              </a:rPr>
              <a:t>線性整流函數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-apple-system"/>
              </a:rPr>
              <a:t>Rectified Linear Unit, </a:t>
            </a:r>
            <a:r>
              <a:rPr lang="en-US" altLang="zh-CN" sz="1800" b="1" i="0" dirty="0" err="1">
                <a:solidFill>
                  <a:srgbClr val="4D4D4D"/>
                </a:solidFill>
                <a:effectLst/>
                <a:latin typeface="-apple-system"/>
              </a:rPr>
              <a:t>ReLU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），又稱</a:t>
            </a:r>
            <a:r>
              <a:rPr lang="zh-CN" altLang="en-US" sz="1800" b="1" i="0" dirty="0">
                <a:solidFill>
                  <a:srgbClr val="4D4D4D"/>
                </a:solidFill>
                <a:effectLst/>
                <a:latin typeface="-apple-system"/>
              </a:rPr>
              <a:t>修正線性單元。</a:t>
            </a:r>
            <a:endParaRPr lang="en-US" altLang="zh-CN" sz="1800" b="1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其定義如下圖，在橫坐標的右側，</a:t>
            </a:r>
            <a:r>
              <a:rPr lang="en-US" altLang="zh-CN" sz="1800" b="0" i="0" dirty="0" err="1">
                <a:solidFill>
                  <a:srgbClr val="4D4D4D"/>
                </a:solidFill>
                <a:effectLst/>
                <a:latin typeface="-apple-system"/>
              </a:rPr>
              <a:t>ReLU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函數為線性函數。在橫坐標的右側，</a:t>
            </a:r>
            <a:r>
              <a:rPr lang="en-US" altLang="zh-CN" sz="1800" b="0" i="0" dirty="0" err="1">
                <a:solidFill>
                  <a:srgbClr val="4D4D4D"/>
                </a:solidFill>
                <a:effectLst/>
                <a:latin typeface="-apple-system"/>
              </a:rPr>
              <a:t>ReLU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函數為值為</a:t>
            </a:r>
            <a:r>
              <a:rPr lang="en-US" altLang="zh-CN" sz="1800" b="0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sz="1800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F1412F6-DA88-41CB-A35E-1CAE0DA4A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78" y="2900363"/>
            <a:ext cx="5248210" cy="29717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CA82CBB-A8A3-43D4-8B46-D088772B392C}"/>
              </a:ext>
            </a:extLst>
          </p:cNvPr>
          <p:cNvSpPr txBox="1"/>
          <p:nvPr/>
        </p:nvSpPr>
        <p:spPr>
          <a:xfrm>
            <a:off x="1178124" y="2616221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tf.nn.relu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()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函數的目的是，將輸入小於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的值幅值為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，輸入大於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0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的值不變。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766609-8FD4-4052-B94F-A8B73AB25BDA}"/>
              </a:ext>
            </a:extLst>
          </p:cNvPr>
          <p:cNvSpPr txBox="1"/>
          <p:nvPr/>
        </p:nvSpPr>
        <p:spPr>
          <a:xfrm>
            <a:off x="1126927" y="3509099"/>
            <a:ext cx="6097190" cy="1200329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'''</a:t>
            </a:r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testing </a:t>
            </a:r>
            <a:r>
              <a:rPr lang="en-US" altLang="zh-TW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ReLu</a:t>
            </a:r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'''</a:t>
            </a:r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 = [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-3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tf.nn.relu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(x1))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37C94A1-6CFB-472A-8956-4AD03476487B}"/>
              </a:ext>
            </a:extLst>
          </p:cNvPr>
          <p:cNvSpPr txBox="1"/>
          <p:nvPr/>
        </p:nvSpPr>
        <p:spPr>
          <a:xfrm>
            <a:off x="1126927" y="5001696"/>
            <a:ext cx="609719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([0 1 0 2 0 3], shape=(6,),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=int32)</a:t>
            </a:r>
            <a:endParaRPr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2CBAB5-4F62-4EEA-A9DE-310538994285}"/>
              </a:ext>
            </a:extLst>
          </p:cNvPr>
          <p:cNvSpPr txBox="1"/>
          <p:nvPr/>
        </p:nvSpPr>
        <p:spPr>
          <a:xfrm>
            <a:off x="1126927" y="6012439"/>
            <a:ext cx="866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PMingLiU" panose="02020500000000000000" pitchFamily="18" charset="-120"/>
                <a:ea typeface="PMingLiU" panose="02020500000000000000" pitchFamily="18" charset="-120"/>
              </a:rPr>
              <a:t>※</a:t>
            </a:r>
            <a:r>
              <a:rPr lang="en-US" altLang="zh-TW" sz="1200" dirty="0" err="1">
                <a:latin typeface="PMingLiU" panose="02020500000000000000" pitchFamily="18" charset="-120"/>
                <a:ea typeface="PMingLiU" panose="02020500000000000000" pitchFamily="18" charset="-120"/>
              </a:rPr>
              <a:t>model.add</a:t>
            </a:r>
            <a:r>
              <a:rPr lang="en-US" altLang="zh-TW" sz="1200" dirty="0">
                <a:latin typeface="PMingLiU" panose="02020500000000000000" pitchFamily="18" charset="-120"/>
                <a:ea typeface="PMingLiU" panose="02020500000000000000" pitchFamily="18" charset="-120"/>
              </a:rPr>
              <a:t>(Dense(512, activation='</a:t>
            </a:r>
            <a:r>
              <a:rPr lang="en-US" altLang="zh-TW" sz="1200" dirty="0" err="1">
                <a:latin typeface="PMingLiU" panose="02020500000000000000" pitchFamily="18" charset="-120"/>
                <a:ea typeface="PMingLiU" panose="02020500000000000000" pitchFamily="18" charset="-120"/>
              </a:rPr>
              <a:t>relu</a:t>
            </a:r>
            <a:r>
              <a:rPr lang="en-US" altLang="zh-TW" sz="1200" dirty="0">
                <a:latin typeface="PMingLiU" panose="02020500000000000000" pitchFamily="18" charset="-120"/>
                <a:ea typeface="PMingLiU" panose="02020500000000000000" pitchFamily="18" charset="-120"/>
              </a:rPr>
              <a:t>', </a:t>
            </a:r>
            <a:r>
              <a:rPr lang="en-US" altLang="zh-TW" sz="1200" dirty="0" err="1">
                <a:latin typeface="PMingLiU" panose="02020500000000000000" pitchFamily="18" charset="-120"/>
                <a:ea typeface="PMingLiU" panose="02020500000000000000" pitchFamily="18" charset="-120"/>
              </a:rPr>
              <a:t>input_dim</a:t>
            </a:r>
            <a:r>
              <a:rPr lang="en-US" altLang="zh-TW" sz="1200" dirty="0">
                <a:latin typeface="PMingLiU" panose="02020500000000000000" pitchFamily="18" charset="-120"/>
                <a:ea typeface="PMingLiU" panose="02020500000000000000" pitchFamily="18" charset="-120"/>
              </a:rPr>
              <a:t>= 784))</a:t>
            </a:r>
          </a:p>
          <a:p>
            <a:r>
              <a:rPr lang="zh-TW" altLang="en-US" sz="1200" dirty="0"/>
              <a:t>手寫辨識的輸入層有</a:t>
            </a:r>
            <a:r>
              <a:rPr lang="en-US" altLang="zh-TW" sz="1200" dirty="0"/>
              <a:t>28x28</a:t>
            </a:r>
            <a:r>
              <a:rPr lang="zh-TW" altLang="en-US" sz="1200" dirty="0"/>
              <a:t>個點</a:t>
            </a:r>
            <a:r>
              <a:rPr lang="en-US" altLang="zh-TW" sz="1200" dirty="0"/>
              <a:t>, </a:t>
            </a:r>
            <a:r>
              <a:rPr lang="zh-TW" altLang="en-US" sz="1200" dirty="0"/>
              <a:t>表示</a:t>
            </a:r>
            <a:r>
              <a:rPr lang="en-US" altLang="zh-TW" sz="1200" dirty="0"/>
              <a:t>x1=[28x28=784</a:t>
            </a:r>
            <a:r>
              <a:rPr lang="zh-TW" altLang="en-US" sz="1200" dirty="0"/>
              <a:t>個元素</a:t>
            </a:r>
            <a:r>
              <a:rPr lang="en-US" altLang="zh-TW" sz="1200" dirty="0"/>
              <a:t>], </a:t>
            </a:r>
            <a:r>
              <a:rPr lang="zh-TW" altLang="en-US" sz="1200" dirty="0"/>
              <a:t>每一點的灰階值</a:t>
            </a:r>
            <a:r>
              <a:rPr lang="en-US" altLang="zh-TW" sz="1200" dirty="0"/>
              <a:t>(0~255)</a:t>
            </a:r>
            <a:r>
              <a:rPr lang="zh-TW" altLang="en-US" sz="1200" dirty="0"/>
              <a:t>經過</a:t>
            </a:r>
            <a:r>
              <a:rPr lang="en-US" altLang="zh-TW" sz="1200" dirty="0" err="1"/>
              <a:t>relu</a:t>
            </a:r>
            <a:r>
              <a:rPr lang="en-US" altLang="zh-TW" sz="1200" dirty="0"/>
              <a:t>()</a:t>
            </a:r>
            <a:r>
              <a:rPr lang="zh-TW" altLang="en-US" sz="1200" dirty="0"/>
              <a:t>後</a:t>
            </a:r>
            <a:r>
              <a:rPr lang="en-US" altLang="zh-TW" sz="1200" dirty="0"/>
              <a:t>, </a:t>
            </a:r>
            <a:r>
              <a:rPr lang="zh-TW" altLang="en-US" sz="1200" dirty="0"/>
              <a:t>低於</a:t>
            </a:r>
            <a:r>
              <a:rPr lang="en-US" altLang="zh-TW" sz="1200" dirty="0" err="1"/>
              <a:t>throthhold</a:t>
            </a:r>
            <a:r>
              <a:rPr lang="zh-TW" altLang="en-US" sz="1200" dirty="0"/>
              <a:t>值會被設為</a:t>
            </a:r>
            <a:r>
              <a:rPr lang="en-US" altLang="zh-TW" sz="1200" dirty="0"/>
              <a:t>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174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2188</Words>
  <Application>Microsoft Office PowerPoint</Application>
  <PresentationFormat>寬螢幕</PresentationFormat>
  <Paragraphs>172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43" baseType="lpstr">
      <vt:lpstr>-apple-system</vt:lpstr>
      <vt:lpstr>Arial Unicode MS</vt:lpstr>
      <vt:lpstr>Lucida Grande</vt:lpstr>
      <vt:lpstr>MathJax_Main</vt:lpstr>
      <vt:lpstr>MathJax_Math-italic</vt:lpstr>
      <vt:lpstr>MathJax_Size2</vt:lpstr>
      <vt:lpstr>medium-content-sans-serif-font</vt:lpstr>
      <vt:lpstr>Roboto</vt:lpstr>
      <vt:lpstr>SimSun</vt:lpstr>
      <vt:lpstr>SimSun</vt:lpstr>
      <vt:lpstr>細明體</vt:lpstr>
      <vt:lpstr>微軟正黑體</vt:lpstr>
      <vt:lpstr>新細明體</vt:lpstr>
      <vt:lpstr>Arial</vt:lpstr>
      <vt:lpstr>Arial</vt:lpstr>
      <vt:lpstr>Calibri</vt:lpstr>
      <vt:lpstr>Calibri Light</vt:lpstr>
      <vt:lpstr>Consolas</vt:lpstr>
      <vt:lpstr>Courier New</vt:lpstr>
      <vt:lpstr>Lato</vt:lpstr>
      <vt:lpstr>Source Sans Pro</vt:lpstr>
      <vt:lpstr>Times New Roman</vt:lpstr>
      <vt:lpstr>Wingdings</vt:lpstr>
      <vt:lpstr>Office 佈景主題</vt:lpstr>
      <vt:lpstr>PowerPoint 簡報</vt:lpstr>
      <vt:lpstr>PowerPoint 簡報</vt:lpstr>
      <vt:lpstr>背景</vt:lpstr>
      <vt:lpstr>PowerPoint 簡報</vt:lpstr>
      <vt:lpstr>1) Sequential Model:</vt:lpstr>
      <vt:lpstr>Sequential Model sample</vt:lpstr>
      <vt:lpstr>PowerPoint 簡報</vt:lpstr>
      <vt:lpstr>PowerPoint 簡報</vt:lpstr>
      <vt:lpstr>&lt;補&gt;relu (Rectified Linear Unit, ReLU）</vt:lpstr>
      <vt:lpstr>PowerPoint 簡報</vt:lpstr>
      <vt:lpstr>PowerPoint 簡報</vt:lpstr>
      <vt:lpstr>PowerPoint 簡報</vt:lpstr>
      <vt:lpstr>PowerPoint 簡報</vt:lpstr>
      <vt:lpstr>PowerPoint 簡報</vt:lpstr>
      <vt:lpstr>優化器:RMSProp optimizer (root mean square of the gradients with previous gradient being decayed) </vt:lpstr>
      <vt:lpstr>優化器:sgd(stochastic gradient descent-隨機梯度下降法)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Clark Yeh</dc:creator>
  <cp:lastModifiedBy>Clark Yeh</cp:lastModifiedBy>
  <cp:revision>92</cp:revision>
  <dcterms:created xsi:type="dcterms:W3CDTF">2020-04-18T10:22:24Z</dcterms:created>
  <dcterms:modified xsi:type="dcterms:W3CDTF">2021-03-23T16:08:22Z</dcterms:modified>
</cp:coreProperties>
</file>