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1" r:id="rId2"/>
    <p:sldId id="277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78" r:id="rId11"/>
    <p:sldId id="267" r:id="rId12"/>
    <p:sldId id="266" r:id="rId13"/>
    <p:sldId id="269" r:id="rId14"/>
    <p:sldId id="270" r:id="rId15"/>
    <p:sldId id="271" r:id="rId16"/>
    <p:sldId id="272" r:id="rId17"/>
    <p:sldId id="279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1"/>
    <p:restoredTop sz="94694"/>
  </p:normalViewPr>
  <p:slideViewPr>
    <p:cSldViewPr snapToGrid="0" snapToObjects="1" showGuides="1">
      <p:cViewPr>
        <p:scale>
          <a:sx n="50" d="100"/>
          <a:sy n="50" d="100"/>
        </p:scale>
        <p:origin x="1212" y="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8376-67D4-4BC4-996C-AE07EC230E2C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999A-5A26-482F-B6E8-F8DEB88A06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76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https://de.wikipedia.org/wiki/Datei:Labview-logo.jpg</a:t>
            </a:r>
          </a:p>
          <a:p>
            <a:r>
              <a:rPr lang="de-DE" dirty="0"/>
              <a:t>https://de.m.wikipedia.org/wiki/Datei:Python_logo_and_wordmark.svg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C999A-5A26-482F-B6E8-F8DEB88A06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6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C999A-5A26-482F-B6E8-F8DEB88A06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C999A-5A26-482F-B6E8-F8DEB88A06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24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C999A-5A26-482F-B6E8-F8DEB88A06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C999A-5A26-482F-B6E8-F8DEB88A06E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7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ian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25591CE0-D79E-0246-BC2A-3F5CA40108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62785"/>
            <a:ext cx="12192000" cy="4106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5CFD05-35E4-BE48-9780-F37E258F70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850" y="2312989"/>
            <a:ext cx="7666740" cy="909896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Titel &gt;48 PT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D065A2-84F7-4A46-888E-2EAF252985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7850" y="3252993"/>
            <a:ext cx="7659245" cy="824328"/>
          </a:xfrm>
        </p:spPr>
        <p:txBody>
          <a:bodyPr lIns="0" tIns="0" rIns="0" bIns="0" anchor="ctr" anchorCtr="0">
            <a:noAutofit/>
          </a:bodyPr>
          <a:lstStyle>
            <a:lvl1pPr marL="9525" indent="0" algn="l">
              <a:buNone/>
              <a:tabLst/>
              <a:defRPr sz="4800" b="0" i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SUBLINE TITEL &gt;48. PT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469358C-AFC1-E348-8CAF-F23864F8A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850" y="4601460"/>
            <a:ext cx="5118100" cy="696912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Datum oder URL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BD8F71-8D1F-DA43-9AE3-DC718A13110D}"/>
              </a:ext>
            </a:extLst>
          </p:cNvPr>
          <p:cNvSpPr/>
          <p:nvPr userDrawn="1"/>
        </p:nvSpPr>
        <p:spPr>
          <a:xfrm>
            <a:off x="578369" y="5762625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4E27168-E58C-8041-961E-3402811858C2}"/>
              </a:ext>
            </a:extLst>
          </p:cNvPr>
          <p:cNvSpPr/>
          <p:nvPr userDrawn="1"/>
        </p:nvSpPr>
        <p:spPr>
          <a:xfrm>
            <a:off x="1010369" y="5762625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F41899-2BAA-7E42-BE72-A0C2927BD9AD}"/>
              </a:ext>
            </a:extLst>
          </p:cNvPr>
          <p:cNvSpPr/>
          <p:nvPr userDrawn="1"/>
        </p:nvSpPr>
        <p:spPr>
          <a:xfrm>
            <a:off x="1442069" y="5762625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59F48FC-2605-394C-88DA-678ACCBE2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3410" y="764619"/>
            <a:ext cx="2603500" cy="8255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828C05B-6588-224C-A400-0B770D4C0864}"/>
              </a:ext>
            </a:extLst>
          </p:cNvPr>
          <p:cNvSpPr/>
          <p:nvPr userDrawn="1"/>
        </p:nvSpPr>
        <p:spPr>
          <a:xfrm>
            <a:off x="8805742" y="4749256"/>
            <a:ext cx="1656184" cy="16561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7714C198-5905-BE49-AC9F-57E7474324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486283">
            <a:off x="8940539" y="5305543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TEASER</a:t>
            </a:r>
          </a:p>
        </p:txBody>
      </p:sp>
      <p:sp>
        <p:nvSpPr>
          <p:cNvPr id="23" name="Textplatzhalter 18">
            <a:extLst>
              <a:ext uri="{FF2B5EF4-FFF2-40B4-BE49-F238E27FC236}">
                <a16:creationId xmlns:a16="http://schemas.microsoft.com/office/drawing/2014/main" id="{DE464674-1518-1647-8861-DF39B0AB3F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486283">
            <a:off x="8872667" y="5739490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74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grosses Foto mit 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F8BB7806-351D-5A4B-B164-75DA39BB8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850" y="836613"/>
            <a:ext cx="11036300" cy="493236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0BECBC40-12B4-6544-9137-FC724FA0D0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482" y="5892800"/>
            <a:ext cx="11036300" cy="393700"/>
          </a:xfr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HL FOTO Hier eine Bildunterschrift 16 PT</a:t>
            </a:r>
          </a:p>
          <a:p>
            <a:pPr lvl="1"/>
            <a:endParaRPr lang="de-DE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ACC11A70-984F-604F-A0EF-DD019FBD9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850" y="288926"/>
            <a:ext cx="1398661" cy="224546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THEMA HIER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C26B1F-6643-5D4B-9331-A6AF47F302BF}"/>
              </a:ext>
            </a:extLst>
          </p:cNvPr>
          <p:cNvSpPr/>
          <p:nvPr userDrawn="1"/>
        </p:nvSpPr>
        <p:spPr>
          <a:xfrm>
            <a:off x="577850" y="0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E5AE330-4793-1247-A8B2-0502F6C0C372}"/>
              </a:ext>
            </a:extLst>
          </p:cNvPr>
          <p:cNvSpPr/>
          <p:nvPr userDrawn="1"/>
        </p:nvSpPr>
        <p:spPr>
          <a:xfrm>
            <a:off x="1009850" y="0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5D097C-8800-2843-8D1C-E802969F5417}"/>
              </a:ext>
            </a:extLst>
          </p:cNvPr>
          <p:cNvSpPr/>
          <p:nvPr userDrawn="1"/>
        </p:nvSpPr>
        <p:spPr>
          <a:xfrm>
            <a:off x="1441550" y="0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9F8082-7472-4054-BF27-BE3C2C9D6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9726" y="6273604"/>
            <a:ext cx="1569582" cy="497672"/>
          </a:xfrm>
          <a:prstGeom prst="rect">
            <a:avLst/>
          </a:prstGeom>
        </p:spPr>
      </p:pic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73467C13-5A0A-400A-9322-9864FFAE3F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7850" y="288926"/>
            <a:ext cx="5947060" cy="25070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Kamera-Einbindung in ein verteiltes Steuerungssystem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F192160-DD0E-49F2-A4DA-132AD2D23F2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8F6BA7F-07B8-4776-BC3F-42C4412048A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0496D2-771D-43F9-85BC-E888D6E1F5A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Var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1EB2A590-122C-9E41-BF84-61FE894EF59A}"/>
              </a:ext>
            </a:extLst>
          </p:cNvPr>
          <p:cNvSpPr/>
          <p:nvPr userDrawn="1"/>
        </p:nvSpPr>
        <p:spPr>
          <a:xfrm>
            <a:off x="577850" y="5768975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1A12957-312E-7A4C-8525-81C600AB25B4}"/>
              </a:ext>
            </a:extLst>
          </p:cNvPr>
          <p:cNvSpPr/>
          <p:nvPr userDrawn="1"/>
        </p:nvSpPr>
        <p:spPr>
          <a:xfrm>
            <a:off x="1009850" y="5768975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F048576-E8AD-B649-970A-914BCCB6CCC2}"/>
              </a:ext>
            </a:extLst>
          </p:cNvPr>
          <p:cNvSpPr/>
          <p:nvPr userDrawn="1"/>
        </p:nvSpPr>
        <p:spPr>
          <a:xfrm>
            <a:off x="1441550" y="5768975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BCD233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D99AFF-F828-F24B-B40D-0909AA29A358}"/>
              </a:ext>
            </a:extLst>
          </p:cNvPr>
          <p:cNvSpPr/>
          <p:nvPr userDrawn="1"/>
        </p:nvSpPr>
        <p:spPr>
          <a:xfrm>
            <a:off x="0" y="1615931"/>
            <a:ext cx="12192000" cy="4153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5CFD05-35E4-BE48-9780-F37E258F70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849" y="1623438"/>
            <a:ext cx="8870951" cy="2313562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Titel &lt;40 PT 2 bis 3-zeilig</a:t>
            </a:r>
            <a:br>
              <a:rPr lang="de-DE" dirty="0"/>
            </a:br>
            <a:r>
              <a:rPr lang="de-DE" dirty="0"/>
              <a:t>in Minuskeln, Größe kann </a:t>
            </a:r>
            <a:r>
              <a:rPr lang="de-DE" dirty="0" err="1"/>
              <a:t>varieren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469358C-AFC1-E348-8CAF-F23864F8A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4639560"/>
            <a:ext cx="5118100" cy="69691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Datum oder URL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4019FB14-7253-3C45-B457-58627D062E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850" y="3152775"/>
            <a:ext cx="7877175" cy="981075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50% von Headline kann auch </a:t>
            </a:r>
            <a:r>
              <a:rPr lang="de-DE" dirty="0" err="1"/>
              <a:t>mehrzeiligsein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B5A3834-3A04-D74D-B87D-899C345171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3410" y="764619"/>
            <a:ext cx="2603500" cy="8255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5C00210-99AF-0E4F-BE9C-4E18FB441107}"/>
              </a:ext>
            </a:extLst>
          </p:cNvPr>
          <p:cNvSpPr/>
          <p:nvPr userDrawn="1"/>
        </p:nvSpPr>
        <p:spPr>
          <a:xfrm>
            <a:off x="8827666" y="4749256"/>
            <a:ext cx="1656184" cy="1656184"/>
          </a:xfrm>
          <a:prstGeom prst="ellipse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56651F90-87D8-A343-9F3F-9DCBBA9635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486283">
            <a:off x="8940539" y="5305543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TEASER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62CF7CF-1CAF-4546-9B84-0B533C25F4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486283">
            <a:off x="8872667" y="5739490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64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ar03 z.B. BESS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BEF23178-630A-874F-9CB2-FB6BFF2EE8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8926" y="4616450"/>
            <a:ext cx="11614150" cy="19446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B38E91-AAE6-6643-86D1-EE5CEB74B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3410" y="764619"/>
            <a:ext cx="2603500" cy="825500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5EF8A3F-99D4-0E4F-A11C-D6DCB358D1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26" y="1612900"/>
            <a:ext cx="11614150" cy="3284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6CCC77F-9184-834F-94BB-65A77A303564}"/>
              </a:ext>
            </a:extLst>
          </p:cNvPr>
          <p:cNvSpPr/>
          <p:nvPr userDrawn="1"/>
        </p:nvSpPr>
        <p:spPr>
          <a:xfrm>
            <a:off x="0" y="1941342"/>
            <a:ext cx="12192000" cy="2675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469358C-AFC1-E348-8CAF-F23864F8A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850" y="3249612"/>
            <a:ext cx="11036300" cy="547688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FontTx/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50% von Headline kann auch mehrzeilig sein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B68C694-BBB6-1847-A5CC-ED5BB5EC0B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850" y="1941342"/>
            <a:ext cx="11036300" cy="1855957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Titel &gt;48 PT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39342A-D696-D848-B695-C854852575E8}"/>
              </a:ext>
            </a:extLst>
          </p:cNvPr>
          <p:cNvSpPr/>
          <p:nvPr userDrawn="1"/>
        </p:nvSpPr>
        <p:spPr>
          <a:xfrm>
            <a:off x="8827666" y="3854450"/>
            <a:ext cx="1656184" cy="1656184"/>
          </a:xfrm>
          <a:prstGeom prst="ellipse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3544949-F749-CB48-BC8D-DCF4F8DE65FC}"/>
              </a:ext>
            </a:extLst>
          </p:cNvPr>
          <p:cNvSpPr/>
          <p:nvPr userDrawn="1"/>
        </p:nvSpPr>
        <p:spPr>
          <a:xfrm>
            <a:off x="577850" y="4616450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3E6ED63-906E-E043-ABF7-0EAB54F027B8}"/>
              </a:ext>
            </a:extLst>
          </p:cNvPr>
          <p:cNvSpPr/>
          <p:nvPr userDrawn="1"/>
        </p:nvSpPr>
        <p:spPr>
          <a:xfrm>
            <a:off x="1009850" y="4616450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C1BE680-5E65-2B4D-AB30-5DE75588709B}"/>
              </a:ext>
            </a:extLst>
          </p:cNvPr>
          <p:cNvSpPr/>
          <p:nvPr userDrawn="1"/>
        </p:nvSpPr>
        <p:spPr>
          <a:xfrm>
            <a:off x="1441550" y="4616450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A62D41E-01CF-9143-B59D-F54FCE1AC7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486283">
            <a:off x="8940539" y="4410737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TEASER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A95DE50F-DDE3-4F4D-A7DC-4B39C15135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486283">
            <a:off x="8872667" y="4844684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054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tieg 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9FA98-C856-E044-BFF5-2A740457D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850" y="836613"/>
            <a:ext cx="11036300" cy="1476375"/>
          </a:xfrm>
        </p:spPr>
        <p:txBody>
          <a:bodyPr/>
          <a:lstStyle>
            <a:lvl1pPr algn="ctr">
              <a:defRPr cap="none" baseline="0">
                <a:solidFill>
                  <a:schemeClr val="accent2">
                    <a:alpha val="69875"/>
                  </a:schemeClr>
                </a:solidFill>
              </a:defRPr>
            </a:lvl1pPr>
          </a:lstStyle>
          <a:p>
            <a:r>
              <a:rPr lang="de-DE" dirty="0"/>
              <a:t>Headline 02 Kapitelüberschrift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781B0-9769-D341-B617-179DA74B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2692399"/>
            <a:ext cx="11036300" cy="3484563"/>
          </a:xfrm>
        </p:spPr>
        <p:txBody>
          <a:bodyPr lIns="0" tIns="0" rIns="0" bIns="0"/>
          <a:lstStyle>
            <a:lvl1pPr marL="0" indent="0" algn="ctr">
              <a:buFontTx/>
              <a:buNone/>
              <a:defRPr sz="2400"/>
            </a:lvl1pPr>
            <a:lvl2pPr marL="457200" indent="0" algn="ctr">
              <a:buFontTx/>
              <a:buNone/>
              <a:defRPr b="1" i="0">
                <a:solidFill>
                  <a:schemeClr val="accent5"/>
                </a:solidFill>
                <a:latin typeface="Source Sans Pro" panose="020B0503030403020204" pitchFamily="34" charset="77"/>
              </a:defRPr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2AD197-4354-804D-A1E7-59F2E7372B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850" y="288926"/>
            <a:ext cx="5947060" cy="25070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Kamera-Einbindung in ein verteiltes Steuerungssystem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646730D-D583-C94D-B95A-27110E684F13}"/>
              </a:ext>
            </a:extLst>
          </p:cNvPr>
          <p:cNvSpPr/>
          <p:nvPr userDrawn="1"/>
        </p:nvSpPr>
        <p:spPr>
          <a:xfrm>
            <a:off x="577850" y="0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EBD504-B8B4-9347-9CED-32AA328E963C}"/>
              </a:ext>
            </a:extLst>
          </p:cNvPr>
          <p:cNvSpPr/>
          <p:nvPr userDrawn="1"/>
        </p:nvSpPr>
        <p:spPr>
          <a:xfrm>
            <a:off x="1009850" y="0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74DF12-08C6-654E-9569-4C87E78C33CF}"/>
              </a:ext>
            </a:extLst>
          </p:cNvPr>
          <p:cNvSpPr/>
          <p:nvPr userDrawn="1"/>
        </p:nvSpPr>
        <p:spPr>
          <a:xfrm>
            <a:off x="1441550" y="0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/>
              </a:solidFill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F2E95589-6537-4D47-84C0-55FA48CA113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00918" y="6369549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lang="de-DE" sz="1200" b="0" i="0" kern="1200" cap="none" baseline="0" smtClean="0">
                <a:solidFill>
                  <a:schemeClr val="tx2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/>
              <a:t>Almut Erdmann</a:t>
            </a:r>
          </a:p>
        </p:txBody>
      </p:sp>
      <p:sp>
        <p:nvSpPr>
          <p:cNvPr id="13" name="Foliennummernplatzhalter 11">
            <a:extLst>
              <a:ext uri="{FF2B5EF4-FFF2-40B4-BE49-F238E27FC236}">
                <a16:creationId xmlns:a16="http://schemas.microsoft.com/office/drawing/2014/main" id="{934F5C24-478F-4341-8AB2-C3B8DAAADCE3}"/>
              </a:ext>
            </a:extLst>
          </p:cNvPr>
          <p:cNvSpPr txBox="1">
            <a:spLocks/>
          </p:cNvSpPr>
          <p:nvPr userDrawn="1"/>
        </p:nvSpPr>
        <p:spPr>
          <a:xfrm>
            <a:off x="5682080" y="6356062"/>
            <a:ext cx="842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lang="de-DE" sz="1200" b="0" i="0" kern="1200" cap="none" baseline="0" smtClean="0">
                <a:solidFill>
                  <a:schemeClr val="tx2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9DF1E7-7728-684B-896D-8CFDB8DC33E7}" type="slidenum">
              <a:rPr lang="de-DE" smtClean="0"/>
              <a:pPr algn="ctr"/>
              <a:t>‹#›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93E4E5B-8250-48E7-86A0-03124C1ED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9726" y="6273604"/>
            <a:ext cx="1569582" cy="4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mit Bild und Her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C42AE-97C8-B14D-B96E-C0E491150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850" y="836613"/>
            <a:ext cx="5518150" cy="446087"/>
          </a:xfrm>
        </p:spPr>
        <p:txBody>
          <a:bodyPr anchor="b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Headline 1.1. blau 24 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1CC29-DC3E-4E4A-897B-EC9B6FECC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1489472"/>
            <a:ext cx="5518150" cy="190103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47B437D-28A8-E744-8B2C-38B3F959A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850" y="4616450"/>
            <a:ext cx="5518150" cy="828675"/>
          </a:xfrm>
        </p:spPr>
        <p:txBody>
          <a:bodyPr lIns="0" tIns="0" rIns="0" bIns="0"/>
          <a:lstStyle>
            <a:lvl1pPr marL="0" indent="0">
              <a:buFontTx/>
              <a:buNone/>
              <a:defRPr sz="2400" b="1" i="0">
                <a:solidFill>
                  <a:schemeClr val="accent5"/>
                </a:solidFill>
                <a:latin typeface="Source Sans Pro" panose="020B05030304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6AE1CAD-EEB0-414C-BAC5-0672F1BA0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836614"/>
            <a:ext cx="5518150" cy="524668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0EC40868-FCD5-CE4C-B669-67310C7F37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7850" y="288925"/>
            <a:ext cx="4578350" cy="34091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Kamera-Einbindung in ein verteiltes Steuerungssystem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5D844AD-7FE7-7C4B-ABC7-62D1AFD61512}"/>
              </a:ext>
            </a:extLst>
          </p:cNvPr>
          <p:cNvSpPr/>
          <p:nvPr userDrawn="1"/>
        </p:nvSpPr>
        <p:spPr>
          <a:xfrm>
            <a:off x="577850" y="0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6159AA-0883-E040-B04F-0956C54F2AF6}"/>
              </a:ext>
            </a:extLst>
          </p:cNvPr>
          <p:cNvSpPr/>
          <p:nvPr userDrawn="1"/>
        </p:nvSpPr>
        <p:spPr>
          <a:xfrm>
            <a:off x="1009850" y="0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9E1E49-C4A6-ED46-A5AD-D3CAAFA0BB8B}"/>
              </a:ext>
            </a:extLst>
          </p:cNvPr>
          <p:cNvSpPr/>
          <p:nvPr userDrawn="1"/>
        </p:nvSpPr>
        <p:spPr>
          <a:xfrm>
            <a:off x="1441550" y="0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FBA6DC7-BF94-48AA-8460-D93B036698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00918" y="6369549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lang="de-DE" sz="1200" b="0" i="0" kern="1200" cap="none" baseline="0" smtClean="0">
                <a:solidFill>
                  <a:schemeClr val="tx2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/>
              <a:t>Almut Erdmann</a:t>
            </a:r>
          </a:p>
        </p:txBody>
      </p:sp>
      <p:sp>
        <p:nvSpPr>
          <p:cNvPr id="13" name="Foliennummernplatzhalter 11">
            <a:extLst>
              <a:ext uri="{FF2B5EF4-FFF2-40B4-BE49-F238E27FC236}">
                <a16:creationId xmlns:a16="http://schemas.microsoft.com/office/drawing/2014/main" id="{B01C9A59-950A-4DEF-A536-2C1DBF8356C0}"/>
              </a:ext>
            </a:extLst>
          </p:cNvPr>
          <p:cNvSpPr txBox="1">
            <a:spLocks/>
          </p:cNvSpPr>
          <p:nvPr userDrawn="1"/>
        </p:nvSpPr>
        <p:spPr>
          <a:xfrm>
            <a:off x="5682080" y="6356062"/>
            <a:ext cx="842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lang="de-DE" sz="1200" b="0" i="0" kern="1200" cap="none" baseline="0" smtClean="0">
                <a:solidFill>
                  <a:schemeClr val="tx2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9DF1E7-7728-684B-896D-8CFDB8DC33E7}" type="slidenum">
              <a:rPr lang="de-DE" smtClean="0"/>
              <a:pPr algn="ctr"/>
              <a:t>‹#›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EDFA0C-2E95-4249-82B2-632B5E753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9726" y="6273604"/>
            <a:ext cx="1569582" cy="497672"/>
          </a:xfrm>
          <a:prstGeom prst="rect">
            <a:avLst/>
          </a:prstGeom>
        </p:spPr>
      </p:pic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CA1FDF27-9202-4655-B42F-0436C70305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918" y="1024772"/>
            <a:ext cx="5947060" cy="25070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Kamera-Einbindung in ein verteiltes Steuerungssystem</a:t>
            </a:r>
          </a:p>
        </p:txBody>
      </p:sp>
    </p:spTree>
    <p:extLst>
      <p:ext uri="{BB962C8B-B14F-4D97-AF65-F5344CB8AC3E}">
        <p14:creationId xmlns:p14="http://schemas.microsoft.com/office/powerpoint/2010/main" val="89915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, Texte, Aufzähl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C42AE-97C8-B14D-B96E-C0E491150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850" y="836613"/>
            <a:ext cx="5340350" cy="446087"/>
          </a:xfrm>
        </p:spPr>
        <p:txBody>
          <a:bodyPr anchor="b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Headline 1.1. blau 24 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1CC29-DC3E-4E4A-897B-EC9B6FECC34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7850" y="1502172"/>
            <a:ext cx="4629150" cy="3463528"/>
          </a:xfrm>
        </p:spPr>
        <p:txBody>
          <a:bodyPr lIns="0" tIns="0" rIns="0" bIns="0">
            <a:noAutofit/>
          </a:bodyPr>
          <a:lstStyle>
            <a:lvl1pPr marL="285750" indent="-285750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>
                <a:solidFill>
                  <a:schemeClr val="tx1"/>
                </a:solidFill>
                <a:latin typeface="Source Sans Pro Semibold" panose="020B0503030403020204" pitchFamily="34" charset="77"/>
              </a:defRPr>
            </a:lvl1pPr>
            <a:lvl2pPr marL="800100" indent="-342900">
              <a:buFont typeface="Arial" panose="020B0604020202020204" pitchFamily="34" charset="0"/>
              <a:buChar char="•"/>
              <a:defRPr lang="de-DE" sz="1800" b="0" i="0" kern="1200" dirty="0">
                <a:solidFill>
                  <a:schemeClr val="bg2">
                    <a:lumMod val="50000"/>
                  </a:schemeClr>
                </a:solidFill>
                <a:latin typeface="Source Sans Pro Semibold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r>
              <a:rPr lang="de-DE" dirty="0" err="1"/>
              <a:t>bearbein</a:t>
            </a:r>
            <a:endParaRPr lang="de-DE" dirty="0"/>
          </a:p>
          <a:p>
            <a:pPr lvl="1"/>
            <a:r>
              <a:rPr lang="de-DE" dirty="0"/>
              <a:t>Ten n</a:t>
            </a:r>
          </a:p>
          <a:p>
            <a:pPr lvl="2"/>
            <a:r>
              <a:rPr lang="de-DE" dirty="0" err="1"/>
              <a:t>kklöööö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6AE1CAD-EEB0-414C-BAC5-0672F1BA0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836614"/>
            <a:ext cx="5518150" cy="37798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AA9CCE-EA4A-BE49-8BD2-AFBE56982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737100"/>
            <a:ext cx="5518150" cy="1485900"/>
          </a:xfr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FontTx/>
              <a:buNone/>
              <a:defRPr sz="1200"/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Hier eine Bildunterschrift</a:t>
            </a:r>
          </a:p>
          <a:p>
            <a:pPr lvl="1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166127-8F6F-3747-9D2E-9343E79C6AAB}"/>
              </a:ext>
            </a:extLst>
          </p:cNvPr>
          <p:cNvSpPr/>
          <p:nvPr userDrawn="1"/>
        </p:nvSpPr>
        <p:spPr>
          <a:xfrm>
            <a:off x="577850" y="0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CD78C-D996-2C49-9E17-07F0B3247BE9}"/>
              </a:ext>
            </a:extLst>
          </p:cNvPr>
          <p:cNvSpPr/>
          <p:nvPr userDrawn="1"/>
        </p:nvSpPr>
        <p:spPr>
          <a:xfrm>
            <a:off x="1009850" y="0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7959A54-9950-1B43-817C-EE295E98FAAB}"/>
              </a:ext>
            </a:extLst>
          </p:cNvPr>
          <p:cNvSpPr/>
          <p:nvPr userDrawn="1"/>
        </p:nvSpPr>
        <p:spPr>
          <a:xfrm>
            <a:off x="1441550" y="0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939512-455D-41B3-9A15-5757B3582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9726" y="6273604"/>
            <a:ext cx="1569582" cy="497672"/>
          </a:xfrm>
          <a:prstGeom prst="rect">
            <a:avLst/>
          </a:prstGeom>
        </p:spPr>
      </p:pic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388F7754-EB9F-459A-9F36-375A59EC6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7870" y="356247"/>
            <a:ext cx="5947060" cy="25070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Kamera-Einbindung in ein verteiltes Steuerungssystem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61D5B39-BB1F-4BC4-B053-34415D355C2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791B6C1-1409-4BE7-B0DE-D67356F168A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29B71C9-1A6B-47A5-BCDF-98AFD6924B4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7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Text, Aufzählung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EA8D11C-DAF2-994C-8FA2-681908273A2A}"/>
              </a:ext>
            </a:extLst>
          </p:cNvPr>
          <p:cNvSpPr/>
          <p:nvPr userDrawn="1"/>
        </p:nvSpPr>
        <p:spPr>
          <a:xfrm>
            <a:off x="6096000" y="836613"/>
            <a:ext cx="5518150" cy="4932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0C42AE-97C8-B14D-B96E-C0E491150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850" y="836613"/>
            <a:ext cx="5340350" cy="446087"/>
          </a:xfrm>
        </p:spPr>
        <p:txBody>
          <a:bodyPr anchor="b">
            <a:noAutofit/>
          </a:bodyPr>
          <a:lstStyle>
            <a:lvl1pPr>
              <a:defRPr sz="1600" b="1" i="0" cap="none" baseline="0">
                <a:solidFill>
                  <a:schemeClr val="tx2"/>
                </a:solidFill>
                <a:latin typeface="Source Sans Pro Semibold" panose="020B0503030403020204" pitchFamily="34" charset="77"/>
              </a:defRPr>
            </a:lvl1pPr>
          </a:lstStyle>
          <a:p>
            <a:r>
              <a:rPr lang="de-DE" dirty="0"/>
              <a:t>Headline 2 mit Minuskeln blau 16 PT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AA9CCE-EA4A-BE49-8BD2-AFBE56982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0650" y="4616450"/>
            <a:ext cx="4743450" cy="920750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200" b="0" i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Hier eine Grafikunterschrift</a:t>
            </a:r>
          </a:p>
          <a:p>
            <a:pPr lvl="1"/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C2F7728-3828-E148-8689-E032CF69B6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7850" y="1752600"/>
            <a:ext cx="5327650" cy="45847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2500"/>
              </a:lnSpc>
              <a:buFontTx/>
              <a:buNone/>
              <a:defRPr sz="1600"/>
            </a:lvl1pPr>
            <a:lvl2pPr marL="342900" indent="-342900">
              <a:lnSpc>
                <a:spcPts val="2500"/>
              </a:lnSpc>
              <a:buFont typeface="+mj-lt"/>
              <a:buAutoNum type="arabicPeriod"/>
              <a:tabLst/>
              <a:defRPr sz="1600" b="1" i="0">
                <a:latin typeface="Source Sans Pro Semibold" panose="020B0503030403020204" pitchFamily="34" charset="77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r>
              <a:rPr lang="de-DE" dirty="0" err="1"/>
              <a:t>sldöfjasd</a:t>
            </a:r>
            <a:endParaRPr lang="de-DE" dirty="0"/>
          </a:p>
        </p:txBody>
      </p:sp>
      <p:sp>
        <p:nvSpPr>
          <p:cNvPr id="13" name="Diagrammplatzhalter 12">
            <a:extLst>
              <a:ext uri="{FF2B5EF4-FFF2-40B4-BE49-F238E27FC236}">
                <a16:creationId xmlns:a16="http://schemas.microsoft.com/office/drawing/2014/main" id="{D940472C-04D3-C542-AA05-7E986A7A9052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438900" y="1663700"/>
            <a:ext cx="4775200" cy="2730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FFC399EE-FEF3-4B4E-BD82-85157F5349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7950" y="1136650"/>
            <a:ext cx="4743450" cy="336550"/>
          </a:xfrm>
        </p:spPr>
        <p:txBody>
          <a:bodyPr lIns="0" tIns="0" rIns="0" bIns="0"/>
          <a:lstStyle>
            <a:lvl1pPr marL="0" indent="0" algn="ctr">
              <a:lnSpc>
                <a:spcPts val="1800"/>
              </a:lnSpc>
              <a:spcBef>
                <a:spcPts val="0"/>
              </a:spcBef>
              <a:buFontTx/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  <a:lvl2pPr marL="457200" indent="0" algn="ctr">
              <a:buNone/>
              <a:defRPr i="0"/>
            </a:lvl2pPr>
          </a:lstStyle>
          <a:p>
            <a:pPr lvl="0"/>
            <a:r>
              <a:rPr lang="de-DE" dirty="0"/>
              <a:t>HEADLINE DIAGRAMM</a:t>
            </a:r>
          </a:p>
          <a:p>
            <a:pPr lvl="1"/>
            <a:endParaRPr lang="de-DE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2C33FF2-865D-9D40-A3B2-4DA66009AB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850" y="288926"/>
            <a:ext cx="1398661" cy="224546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THEMA HIER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29E17F-F786-DA46-892D-9AC9057EFBEC}"/>
              </a:ext>
            </a:extLst>
          </p:cNvPr>
          <p:cNvSpPr/>
          <p:nvPr userDrawn="1"/>
        </p:nvSpPr>
        <p:spPr>
          <a:xfrm>
            <a:off x="577850" y="0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A19D77-AAFF-8B4C-A56A-219924348047}"/>
              </a:ext>
            </a:extLst>
          </p:cNvPr>
          <p:cNvSpPr/>
          <p:nvPr userDrawn="1"/>
        </p:nvSpPr>
        <p:spPr>
          <a:xfrm>
            <a:off x="1009850" y="0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1AF1682-6FCF-B24A-88D5-A567401A8E4A}"/>
              </a:ext>
            </a:extLst>
          </p:cNvPr>
          <p:cNvSpPr/>
          <p:nvPr userDrawn="1"/>
        </p:nvSpPr>
        <p:spPr>
          <a:xfrm>
            <a:off x="1441550" y="0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C867531C-1840-48DB-9725-42BE371E956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00918" y="6369549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lang="de-DE" sz="1200" b="0" i="0" kern="1200" cap="none" baseline="0" smtClean="0">
                <a:solidFill>
                  <a:schemeClr val="tx2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/>
              <a:t>Almut Erdmann</a:t>
            </a:r>
          </a:p>
        </p:txBody>
      </p:sp>
      <p:sp>
        <p:nvSpPr>
          <p:cNvPr id="18" name="Foliennummernplatzhalter 11">
            <a:extLst>
              <a:ext uri="{FF2B5EF4-FFF2-40B4-BE49-F238E27FC236}">
                <a16:creationId xmlns:a16="http://schemas.microsoft.com/office/drawing/2014/main" id="{A2F92D8B-11D6-4CE3-9144-1D5D6008DEA8}"/>
              </a:ext>
            </a:extLst>
          </p:cNvPr>
          <p:cNvSpPr txBox="1">
            <a:spLocks/>
          </p:cNvSpPr>
          <p:nvPr userDrawn="1"/>
        </p:nvSpPr>
        <p:spPr>
          <a:xfrm>
            <a:off x="5682080" y="6356062"/>
            <a:ext cx="842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lang="de-DE" sz="1200" b="0" i="0" kern="1200" cap="none" baseline="0" smtClean="0">
                <a:solidFill>
                  <a:schemeClr val="tx2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9DF1E7-7728-684B-896D-8CFDB8DC33E7}" type="slidenum">
              <a:rPr lang="de-DE" smtClean="0"/>
              <a:pPr algn="ctr"/>
              <a:t>‹#›</a:t>
            </a:fld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A2ACEFA0-62B9-4775-B0CC-1EFE86A8C9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9726" y="6273604"/>
            <a:ext cx="1569582" cy="497672"/>
          </a:xfrm>
          <a:prstGeom prst="rect">
            <a:avLst/>
          </a:prstGeom>
        </p:spPr>
      </p:pic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5763041E-40AC-462A-B9D9-7A46599A60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7850" y="288926"/>
            <a:ext cx="5947060" cy="25070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Kamera-Einbindung in ein verteiltes Steuerungssystem</a:t>
            </a:r>
          </a:p>
        </p:txBody>
      </p:sp>
    </p:spTree>
    <p:extLst>
      <p:ext uri="{BB962C8B-B14F-4D97-AF65-F5344CB8AC3E}">
        <p14:creationId xmlns:p14="http://schemas.microsoft.com/office/powerpoint/2010/main" val="40701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36C6-2C09-4161-A8AD-6763B9C7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D393A-DAF9-4E43-B84A-FD8CC363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79A9-854E-4380-A7B3-2ED30B9B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FB8E1-7FD5-4CD4-BEC1-B999095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Text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25EA07E5-A9A7-0441-BACA-1C7D4DD5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1489472"/>
            <a:ext cx="5340350" cy="197604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812D9D2-1609-244F-BA78-890B029A8E3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0" y="1489472"/>
            <a:ext cx="5518150" cy="197604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F8BB7806-351D-5A4B-B164-75DA39BB84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850" y="3787775"/>
            <a:ext cx="5359400" cy="19812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EAD8A5D9-3277-4B43-BDFE-7A137AA6DC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787775"/>
            <a:ext cx="5518150" cy="19812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3750731-1FE8-2145-BCB0-17004C481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7850" y="288926"/>
            <a:ext cx="1398661" cy="224546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THEMA HIER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CEBBC38-EF7B-F448-AB72-6B21CE4927F6}"/>
              </a:ext>
            </a:extLst>
          </p:cNvPr>
          <p:cNvSpPr/>
          <p:nvPr userDrawn="1"/>
        </p:nvSpPr>
        <p:spPr>
          <a:xfrm>
            <a:off x="577850" y="0"/>
            <a:ext cx="432000" cy="10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72F898-CDD2-EB46-935F-1A01F396635B}"/>
              </a:ext>
            </a:extLst>
          </p:cNvPr>
          <p:cNvSpPr/>
          <p:nvPr userDrawn="1"/>
        </p:nvSpPr>
        <p:spPr>
          <a:xfrm>
            <a:off x="1009850" y="0"/>
            <a:ext cx="432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84A07B7-25E7-A147-A6FE-B58A3B5D85F6}"/>
              </a:ext>
            </a:extLst>
          </p:cNvPr>
          <p:cNvSpPr/>
          <p:nvPr userDrawn="1"/>
        </p:nvSpPr>
        <p:spPr>
          <a:xfrm>
            <a:off x="1441550" y="0"/>
            <a:ext cx="432000" cy="104400"/>
          </a:xfrm>
          <a:prstGeom prst="rect">
            <a:avLst/>
          </a:prstGeom>
          <a:solidFill>
            <a:srgbClr val="BCD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E258A15-D87F-4778-A194-3C5F2B995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9726" y="6273604"/>
            <a:ext cx="1569582" cy="497672"/>
          </a:xfrm>
          <a:prstGeom prst="rect">
            <a:avLst/>
          </a:prstGeom>
        </p:spPr>
      </p:pic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8596411E-76E3-4C54-931E-4A5D63EE86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7850" y="288926"/>
            <a:ext cx="5947060" cy="25070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Kamera-Einbindung in ein verteiltes Steuerungssystem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2A6E31-4F7F-4E37-B05D-6305251F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A32B1A5-B197-46FE-A764-9864A2A52E8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D3EE40-89D4-4D43-8F8A-F9000DCEBCA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dirty="0"/>
              <a:t>Almut Erdmann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A75771B-F850-434B-87F6-CC39B1541BC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1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51980-83CB-1643-BA70-568A7969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9FB86-B7F2-0B45-90CD-EF690A68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44F69-732F-B74F-945A-CBDADE829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750C6-0F28-DD4E-ABB0-AE06DA556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6356350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Almut Erdmann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30171-9C22-6342-A988-40172D895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74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F1E7-7728-684B-896D-8CFDB8DC33E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E64365-23B6-AE43-A8B0-AA3407368BBC}"/>
              </a:ext>
            </a:extLst>
          </p:cNvPr>
          <p:cNvSpPr txBox="1"/>
          <p:nvPr userDrawn="1"/>
        </p:nvSpPr>
        <p:spPr>
          <a:xfrm>
            <a:off x="509155" y="18807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2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7" r:id="rId2"/>
    <p:sldLayoutId id="2147483661" r:id="rId3"/>
    <p:sldLayoutId id="2147483650" r:id="rId4"/>
    <p:sldLayoutId id="2147483651" r:id="rId5"/>
    <p:sldLayoutId id="2147483662" r:id="rId6"/>
    <p:sldLayoutId id="2147483663" r:id="rId7"/>
    <p:sldLayoutId id="2147483678" r:id="rId8"/>
    <p:sldLayoutId id="2147483664" r:id="rId9"/>
    <p:sldLayoutId id="214748366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57" userDrawn="1">
          <p15:clr>
            <a:srgbClr val="F26B43"/>
          </p15:clr>
        </p15:guide>
        <p15:guide id="4" orient="horz" pos="2183" userDrawn="1">
          <p15:clr>
            <a:srgbClr val="F26B43"/>
          </p15:clr>
        </p15:guide>
        <p15:guide id="5" orient="horz" pos="2908" userDrawn="1">
          <p15:clr>
            <a:srgbClr val="F26B43"/>
          </p15:clr>
        </p15:guide>
        <p15:guide id="6" orient="horz" pos="3634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pos="182" userDrawn="1">
          <p15:clr>
            <a:srgbClr val="F26B43"/>
          </p15:clr>
        </p15:guide>
        <p15:guide id="9" pos="7498" userDrawn="1">
          <p15:clr>
            <a:srgbClr val="F26B43"/>
          </p15:clr>
        </p15:guide>
        <p15:guide id="10" pos="7316" userDrawn="1">
          <p15:clr>
            <a:srgbClr val="F26B43"/>
          </p15:clr>
        </p15:guide>
        <p15:guide id="11" pos="364" userDrawn="1">
          <p15:clr>
            <a:srgbClr val="F26B43"/>
          </p15:clr>
        </p15:guide>
        <p15:guide id="12" orient="horz" pos="5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8B637A2-D1CC-4CB0-B5B3-9A31599F8F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59DF1E7-7728-684B-896D-8CFDB8DC33E7}" type="slidenum">
              <a:rPr lang="de-DE" smtClean="0"/>
              <a:t>1</a:t>
            </a:fld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87654F-6E95-4B3B-90DA-0AC21A08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95" y="905691"/>
            <a:ext cx="2031999" cy="4521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502419-08B3-476B-82F5-34AC3BA0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8" y="1615809"/>
            <a:ext cx="9181372" cy="23166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534F6E-434D-4F39-A920-8B0BD9CB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8" y="3285278"/>
            <a:ext cx="8035224" cy="2182557"/>
          </a:xfrm>
          <a:prstGeom prst="rect">
            <a:avLst/>
          </a:prstGeom>
        </p:spPr>
      </p:pic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A0F153D-081D-4888-8D87-C7A66FCF6281}"/>
              </a:ext>
            </a:extLst>
          </p:cNvPr>
          <p:cNvSpPr txBox="1">
            <a:spLocks/>
          </p:cNvSpPr>
          <p:nvPr/>
        </p:nvSpPr>
        <p:spPr>
          <a:xfrm rot="783475">
            <a:off x="9023884" y="5279505"/>
            <a:ext cx="1386591" cy="5691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b="0" i="0" kern="1200">
                <a:solidFill>
                  <a:schemeClr val="bg1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77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Herzlich Willkommen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79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431F61-D7C2-4B3E-8745-0B8C4BDD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8370632-613A-4C12-B2E9-BBDFDA894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D64-71F4-4503-8BF7-46608EDF6C6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2C9ED2-155A-4897-BCD3-50B6D619B741}"/>
              </a:ext>
            </a:extLst>
          </p:cNvPr>
          <p:cNvGrpSpPr/>
          <p:nvPr/>
        </p:nvGrpSpPr>
        <p:grpSpPr>
          <a:xfrm>
            <a:off x="1192082" y="1177045"/>
            <a:ext cx="9564818" cy="4844342"/>
            <a:chOff x="1443872" y="565862"/>
            <a:chExt cx="9664867" cy="5181208"/>
          </a:xfrm>
        </p:grpSpPr>
        <p:pic>
          <p:nvPicPr>
            <p:cNvPr id="42" name="Graphic 41" descr="Camera">
              <a:extLst>
                <a:ext uri="{FF2B5EF4-FFF2-40B4-BE49-F238E27FC236}">
                  <a16:creationId xmlns:a16="http://schemas.microsoft.com/office/drawing/2014/main" id="{41C89373-B1FA-4CD4-BD06-BF0C8A730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1708608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amera">
              <a:extLst>
                <a:ext uri="{FF2B5EF4-FFF2-40B4-BE49-F238E27FC236}">
                  <a16:creationId xmlns:a16="http://schemas.microsoft.com/office/drawing/2014/main" id="{09F1D8B5-3E75-493C-9408-170A3D3C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2971800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Camera">
              <a:extLst>
                <a:ext uri="{FF2B5EF4-FFF2-40B4-BE49-F238E27FC236}">
                  <a16:creationId xmlns:a16="http://schemas.microsoft.com/office/drawing/2014/main" id="{2F78CEFF-5B7E-4917-9949-7DF378963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4349684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Paper">
              <a:extLst>
                <a:ext uri="{FF2B5EF4-FFF2-40B4-BE49-F238E27FC236}">
                  <a16:creationId xmlns:a16="http://schemas.microsoft.com/office/drawing/2014/main" id="{5884311C-CE38-4C9E-A351-5EFD7836B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3369" y="565862"/>
              <a:ext cx="5181208" cy="518120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8D76A1-FBC3-41B4-BCF2-76A935541196}"/>
                </a:ext>
              </a:extLst>
            </p:cNvPr>
            <p:cNvSpPr txBox="1"/>
            <p:nvPr/>
          </p:nvSpPr>
          <p:spPr>
            <a:xfrm>
              <a:off x="3940405" y="1516336"/>
              <a:ext cx="1338606" cy="691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Kamera- Schnittstelle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B20CD7-A67C-4652-B82F-02DCEE181CAE}"/>
                </a:ext>
              </a:extLst>
            </p:cNvPr>
            <p:cNvSpPr txBox="1"/>
            <p:nvPr/>
          </p:nvSpPr>
          <p:spPr>
            <a:xfrm>
              <a:off x="3940405" y="3312700"/>
              <a:ext cx="23097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Fit Analyse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AF55A6-4ABA-4518-93E6-D5D81E6265F7}"/>
                </a:ext>
              </a:extLst>
            </p:cNvPr>
            <p:cNvSpPr txBox="1"/>
            <p:nvPr/>
          </p:nvSpPr>
          <p:spPr>
            <a:xfrm>
              <a:off x="3940405" y="4437552"/>
              <a:ext cx="2309764" cy="395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EPICS-Schnittstelle </a:t>
              </a:r>
            </a:p>
          </p:txBody>
        </p:sp>
        <p:pic>
          <p:nvPicPr>
            <p:cNvPr id="49" name="Graphic 48" descr="Server">
              <a:extLst>
                <a:ext uri="{FF2B5EF4-FFF2-40B4-BE49-F238E27FC236}">
                  <a16:creationId xmlns:a16="http://schemas.microsoft.com/office/drawing/2014/main" id="{1E09E694-C8B3-4F20-ACA9-44A4FB023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96679" y="4015858"/>
              <a:ext cx="1212720" cy="1212720"/>
            </a:xfrm>
            <a:prstGeom prst="rect">
              <a:avLst/>
            </a:prstGeom>
          </p:spPr>
        </p:pic>
        <p:pic>
          <p:nvPicPr>
            <p:cNvPr id="50" name="Graphic 49" descr="User">
              <a:extLst>
                <a:ext uri="{FF2B5EF4-FFF2-40B4-BE49-F238E27FC236}">
                  <a16:creationId xmlns:a16="http://schemas.microsoft.com/office/drawing/2014/main" id="{16A845A8-8364-4246-BD57-AB4BB61B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94339" y="2430841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1E198B3B-B0CB-42AF-9D01-51AF1550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21036" y="4657778"/>
              <a:ext cx="914400" cy="91440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06E7B0-9625-4F7A-8B94-F01675CD922F}"/>
                </a:ext>
              </a:extLst>
            </p:cNvPr>
            <p:cNvCxnSpPr>
              <a:stCxn id="46" idx="1"/>
              <a:endCxn id="42" idx="3"/>
            </p:cNvCxnSpPr>
            <p:nvPr/>
          </p:nvCxnSpPr>
          <p:spPr>
            <a:xfrm flipH="1">
              <a:off x="2358272" y="1861974"/>
              <a:ext cx="1582133" cy="303834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07FA767-A84F-4F08-B887-1462946B2995}"/>
                </a:ext>
              </a:extLst>
            </p:cNvPr>
            <p:cNvCxnSpPr>
              <a:cxnSpLocks/>
              <a:stCxn id="46" idx="1"/>
              <a:endCxn id="43" idx="3"/>
            </p:cNvCxnSpPr>
            <p:nvPr/>
          </p:nvCxnSpPr>
          <p:spPr>
            <a:xfrm flipH="1">
              <a:off x="2358272" y="1861974"/>
              <a:ext cx="1582133" cy="15670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664D601-8F62-4A52-AF8F-B1F3C6147A4E}"/>
                </a:ext>
              </a:extLst>
            </p:cNvPr>
            <p:cNvCxnSpPr>
              <a:cxnSpLocks/>
              <a:stCxn id="46" idx="1"/>
              <a:endCxn id="44" idx="3"/>
            </p:cNvCxnSpPr>
            <p:nvPr/>
          </p:nvCxnSpPr>
          <p:spPr>
            <a:xfrm flipH="1">
              <a:off x="2358272" y="1861974"/>
              <a:ext cx="1582133" cy="29449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FB576CE-E3E5-451B-B52F-768815D6BD77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4609708" y="2207611"/>
              <a:ext cx="0" cy="110124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B3B3F26-2925-49C0-A3B1-D1065C794E7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3682032"/>
              <a:ext cx="0" cy="75552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A55CCF-7CF3-4DE4-8D07-ED2E813147C4}"/>
                </a:ext>
              </a:extLst>
            </p:cNvPr>
            <p:cNvSpPr txBox="1"/>
            <p:nvPr/>
          </p:nvSpPr>
          <p:spPr>
            <a:xfrm rot="2698894">
              <a:off x="5681251" y="1310613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Skript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F1D0FF-0B14-4C7B-A767-2D65125AB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4806884"/>
              <a:ext cx="0" cy="7652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11FECB-E71A-49AE-B6A1-2E804ABA5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9708" y="5592498"/>
              <a:ext cx="24097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5E370F-34B9-4F66-91F5-850B55BB165A}"/>
                </a:ext>
              </a:extLst>
            </p:cNvPr>
            <p:cNvCxnSpPr>
              <a:cxnSpLocks/>
            </p:cNvCxnSpPr>
            <p:nvPr/>
          </p:nvCxnSpPr>
          <p:spPr>
            <a:xfrm>
              <a:off x="7019471" y="565862"/>
              <a:ext cx="0" cy="50266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141C55-A23D-4970-81FA-0ABA8B99CD7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565862"/>
              <a:ext cx="24263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5D8162-071D-40EB-B92A-9234E0CBDC7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609708" y="565862"/>
              <a:ext cx="0" cy="950474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1B4417-EDD1-47BB-8FE4-FC3B5719D95D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6250169" y="4622219"/>
              <a:ext cx="1746510" cy="12841"/>
            </a:xfrm>
            <a:prstGeom prst="straightConnector1">
              <a:avLst/>
            </a:prstGeom>
            <a:ln w="19050"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BB8968-AE23-4FF0-A941-6859936CC3F2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9209399" y="4622218"/>
              <a:ext cx="911637" cy="492760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8A47C4C-B43D-4BF5-ADF3-29569F904651}"/>
                </a:ext>
              </a:extLst>
            </p:cNvPr>
            <p:cNvCxnSpPr>
              <a:cxnSpLocks/>
              <a:stCxn id="49" idx="3"/>
              <a:endCxn id="50" idx="2"/>
            </p:cNvCxnSpPr>
            <p:nvPr/>
          </p:nvCxnSpPr>
          <p:spPr>
            <a:xfrm flipV="1">
              <a:off x="9209399" y="3345241"/>
              <a:ext cx="1442140" cy="1276977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2398ED-1D2D-46F0-B580-C553231247F3}"/>
                </a:ext>
              </a:extLst>
            </p:cNvPr>
            <p:cNvSpPr txBox="1"/>
            <p:nvPr/>
          </p:nvSpPr>
          <p:spPr>
            <a:xfrm>
              <a:off x="4627028" y="3886200"/>
              <a:ext cx="1764367" cy="56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Parameter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19E5BB-C200-49FC-9961-3E78A8744252}"/>
                </a:ext>
              </a:extLst>
            </p:cNvPr>
            <p:cNvSpPr txBox="1"/>
            <p:nvPr/>
          </p:nvSpPr>
          <p:spPr>
            <a:xfrm>
              <a:off x="4612516" y="2704555"/>
              <a:ext cx="1882749" cy="56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Datensätze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16A7D8-1785-4F0C-8764-19F1B4D5318F}"/>
                </a:ext>
              </a:extLst>
            </p:cNvPr>
            <p:cNvSpPr txBox="1"/>
            <p:nvPr/>
          </p:nvSpPr>
          <p:spPr>
            <a:xfrm>
              <a:off x="8232189" y="3831192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C2B4F56-AD57-4A65-82FB-70677B4D6A20}"/>
              </a:ext>
            </a:extLst>
          </p:cNvPr>
          <p:cNvSpPr/>
          <p:nvPr/>
        </p:nvSpPr>
        <p:spPr>
          <a:xfrm>
            <a:off x="3421187" y="1981620"/>
            <a:ext cx="1726314" cy="90284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F3662-8BBB-4F34-A6B2-DF9091359AE3}"/>
              </a:ext>
            </a:extLst>
          </p:cNvPr>
          <p:cNvSpPr/>
          <p:nvPr/>
        </p:nvSpPr>
        <p:spPr>
          <a:xfrm>
            <a:off x="3424454" y="4611901"/>
            <a:ext cx="2736070" cy="7155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Date Placeholder 75">
            <a:extLst>
              <a:ext uri="{FF2B5EF4-FFF2-40B4-BE49-F238E27FC236}">
                <a16:creationId xmlns:a16="http://schemas.microsoft.com/office/drawing/2014/main" id="{57536996-B80C-4999-BCF6-2280E432B4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CD4C84B6-60F5-4B67-8B89-343F6DDAE6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867402" y="6356350"/>
            <a:ext cx="2743200" cy="365125"/>
          </a:xfrm>
        </p:spPr>
        <p:txBody>
          <a:bodyPr/>
          <a:lstStyle/>
          <a:p>
            <a:fld id="{259DF1E7-7728-684B-896D-8CFDB8DC33E7}" type="slidenum">
              <a:rPr lang="de-DE" smtClean="0"/>
              <a:t>10</a:t>
            </a:fld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1DE6D1-9ED4-4BC1-AAED-51848B04FF10}"/>
              </a:ext>
            </a:extLst>
          </p:cNvPr>
          <p:cNvSpPr/>
          <p:nvPr/>
        </p:nvSpPr>
        <p:spPr>
          <a:xfrm>
            <a:off x="3429000" y="3650203"/>
            <a:ext cx="2736070" cy="6326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8227840-60E9-468C-B913-E8DF0E04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F9554A9A-E96C-48CF-B05E-CE36663E35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299" b="4684"/>
          <a:stretch/>
        </p:blipFill>
        <p:spPr>
          <a:xfrm>
            <a:off x="6273802" y="1044835"/>
            <a:ext cx="5518150" cy="4622153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6249AB9-3E83-4CA4-8FC8-9D67F04AD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3900" y="5692388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 :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7A2B709-F6FE-4F59-B436-1CE2822C29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FEC46AE-6566-480B-8854-EE20421F6F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D8F8CD-BC9B-44D9-9DF1-9C13CD5E4FB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F631C49-B32C-4E26-BFF8-FDEF26F6A2C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11</a:t>
            </a:fld>
            <a:endParaRPr lang="de-DE"/>
          </a:p>
        </p:txBody>
      </p:sp>
      <p:pic>
        <p:nvPicPr>
          <p:cNvPr id="25" name="Picture Placeholder 14">
            <a:extLst>
              <a:ext uri="{FF2B5EF4-FFF2-40B4-BE49-F238E27FC236}">
                <a16:creationId xmlns:a16="http://schemas.microsoft.com/office/drawing/2014/main" id="{D8FFEDA3-FB92-49F0-9D3D-C2BEF080F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36" r="544" b="4647"/>
          <a:stretch/>
        </p:blipFill>
        <p:spPr>
          <a:xfrm>
            <a:off x="800100" y="1512366"/>
            <a:ext cx="4875340" cy="3545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0EFEAF-07E2-418D-B91A-5F604AB39616}"/>
              </a:ext>
            </a:extLst>
          </p:cNvPr>
          <p:cNvSpPr/>
          <p:nvPr/>
        </p:nvSpPr>
        <p:spPr>
          <a:xfrm>
            <a:off x="3428999" y="2558443"/>
            <a:ext cx="698501" cy="5657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22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636F-54C4-4E35-97C7-6986C244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5CC6-7FE2-4C10-9BF6-6A6A4E2F8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Fit – Algorithmus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83DA127-D370-4818-A77E-19699ED532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8824" y="4670533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 : 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A1466F9-F261-4A4C-B97D-38D5634961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88F4BD01-B06C-4D62-9292-2B39C4BA30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4A761F-2FC1-472B-8FDB-F7198E24A97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331AC47-554E-40A8-A7BB-0C80722E278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12</a:t>
            </a:fld>
            <a:endParaRPr lang="de-D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6FE250-29BA-480C-BCBB-8AFE37069C3B}"/>
              </a:ext>
            </a:extLst>
          </p:cNvPr>
          <p:cNvGrpSpPr/>
          <p:nvPr/>
        </p:nvGrpSpPr>
        <p:grpSpPr>
          <a:xfrm>
            <a:off x="3577476" y="1512366"/>
            <a:ext cx="5160123" cy="4168231"/>
            <a:chOff x="3577477" y="1900647"/>
            <a:chExt cx="4135218" cy="36466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6D4466-D3B7-4A0A-A5CE-5E5603BD54B8}"/>
                </a:ext>
              </a:extLst>
            </p:cNvPr>
            <p:cNvSpPr/>
            <p:nvPr/>
          </p:nvSpPr>
          <p:spPr>
            <a:xfrm>
              <a:off x="4733830" y="1900647"/>
              <a:ext cx="1282046" cy="4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x/y-Werte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C6AB1-DB28-42DD-B1C8-D42D46B3136D}"/>
                </a:ext>
              </a:extLst>
            </p:cNvPr>
            <p:cNvSpPr/>
            <p:nvPr/>
          </p:nvSpPr>
          <p:spPr>
            <a:xfrm>
              <a:off x="4603419" y="2403835"/>
              <a:ext cx="1555424" cy="9405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 mit aktuellen</a:t>
              </a:r>
            </a:p>
            <a:p>
              <a:pPr algn="ctr"/>
              <a:endParaRPr lang="de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936A47-4676-4F95-AE1B-0D5E0A9239E3}"/>
                </a:ext>
              </a:extLst>
            </p:cNvPr>
            <p:cNvSpPr/>
            <p:nvPr/>
          </p:nvSpPr>
          <p:spPr>
            <a:xfrm>
              <a:off x="4663126" y="2994012"/>
              <a:ext cx="1432874" cy="292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Parametern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309752-8CB3-45C5-9186-5F5B64C4EBCB}"/>
                </a:ext>
              </a:extLst>
            </p:cNvPr>
            <p:cNvSpPr txBox="1"/>
            <p:nvPr/>
          </p:nvSpPr>
          <p:spPr>
            <a:xfrm>
              <a:off x="5360710" y="4454165"/>
              <a:ext cx="436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F9FD94-0E7E-447B-A1F5-89B6AB9259AE}"/>
                </a:ext>
              </a:extLst>
            </p:cNvPr>
            <p:cNvSpPr txBox="1"/>
            <p:nvPr/>
          </p:nvSpPr>
          <p:spPr>
            <a:xfrm>
              <a:off x="5377992" y="4237978"/>
              <a:ext cx="436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/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223520-7419-4479-8F66-0F1DA4647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53" t="27085" r="8949" b="17458"/>
            <a:stretch/>
          </p:blipFill>
          <p:spPr>
            <a:xfrm>
              <a:off x="3577477" y="3564858"/>
              <a:ext cx="1589987" cy="14948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0635B9-1741-45CE-960E-C7459F12A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5" t="25645" r="56273" b="19824"/>
            <a:stretch/>
          </p:blipFill>
          <p:spPr>
            <a:xfrm>
              <a:off x="6096000" y="3564858"/>
              <a:ext cx="1616695" cy="1494894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1364C7D-8578-4560-91C9-50AC68E76C0A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0800000" flipV="1">
              <a:off x="4050390" y="2105493"/>
              <a:ext cx="683440" cy="15371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1521D22-CEEA-46F2-8E52-08DEE889FB1E}"/>
                </a:ext>
              </a:extLst>
            </p:cNvPr>
            <p:cNvCxnSpPr>
              <a:cxnSpLocks/>
              <a:stCxn id="10" idx="1"/>
              <a:endCxn id="14" idx="0"/>
            </p:cNvCxnSpPr>
            <p:nvPr/>
          </p:nvCxnSpPr>
          <p:spPr>
            <a:xfrm rot="10800000" flipV="1">
              <a:off x="4372471" y="2874092"/>
              <a:ext cx="230948" cy="69076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2F1E394-EE81-4770-8E50-151D1019F7BC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5400000" flipH="1" flipV="1">
              <a:off x="5297265" y="3439243"/>
              <a:ext cx="1097850" cy="499620"/>
            </a:xfrm>
            <a:prstGeom prst="bentConnector4">
              <a:avLst>
                <a:gd name="adj1" fmla="val 43345"/>
                <a:gd name="adj2" fmla="val 145755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8F311E-2E9A-46D9-9B9F-4FD63CD71E77}"/>
                </a:ext>
              </a:extLst>
            </p:cNvPr>
            <p:cNvSpPr/>
            <p:nvPr/>
          </p:nvSpPr>
          <p:spPr>
            <a:xfrm>
              <a:off x="3731447" y="5132255"/>
              <a:ext cx="1282046" cy="4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Testdaten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68167B-AD51-4E54-9C63-3A2570061AFF}"/>
                </a:ext>
              </a:extLst>
            </p:cNvPr>
            <p:cNvSpPr/>
            <p:nvPr/>
          </p:nvSpPr>
          <p:spPr>
            <a:xfrm>
              <a:off x="6263324" y="5137583"/>
              <a:ext cx="1282046" cy="4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8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7841-5518-4149-84AF-73851DED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Datenanalyse - Optimierung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414CA-5A4F-42D3-8689-EB6F02324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Datenmenge verkleinern </a:t>
            </a:r>
          </a:p>
          <a:p>
            <a:r>
              <a:rPr lang="de-DE" dirty="0"/>
              <a:t>Grenzbereiche</a:t>
            </a:r>
          </a:p>
          <a:p>
            <a:r>
              <a:rPr lang="de-DE" dirty="0"/>
              <a:t>Startwerte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B21974-D109-4D06-99CB-B1EEF71913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E862891-F908-4EF4-B901-8E653ABE776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09102-5740-4825-B7F0-E5C55E1623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4808A9-A6B2-4DA2-9C78-D3748F0209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3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7028300-3046-47ED-8E94-B9F41567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 - Optimierung </a:t>
            </a:r>
          </a:p>
        </p:txBody>
      </p:sp>
      <p:pic>
        <p:nvPicPr>
          <p:cNvPr id="17" name="Picture Placeholder 14">
            <a:extLst>
              <a:ext uri="{FF2B5EF4-FFF2-40B4-BE49-F238E27FC236}">
                <a16:creationId xmlns:a16="http://schemas.microsoft.com/office/drawing/2014/main" id="{F268B0C7-2124-41B2-9CF2-8CA1604E95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647" b="4647"/>
          <a:stretch/>
        </p:blipFill>
        <p:spPr>
          <a:xfrm>
            <a:off x="6575015" y="1662056"/>
            <a:ext cx="4674635" cy="32020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11A4A4E-90B5-4164-B1BF-C4A5A8507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9925" y="5053012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87F3362-3625-4970-B492-DAFBC37A4B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D623097-32BE-4507-9AD6-7B3D9040DE9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27DB3-6137-4B0E-B462-9FF11AEFE7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970E91F-2185-42E1-921B-2104E56AF1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14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81E48-C8D5-4C27-9E36-61C31884E69D}"/>
              </a:ext>
            </a:extLst>
          </p:cNvPr>
          <p:cNvSpPr/>
          <p:nvPr/>
        </p:nvSpPr>
        <p:spPr>
          <a:xfrm>
            <a:off x="607870" y="1621788"/>
            <a:ext cx="4535630" cy="324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B1481-E019-4A9A-84A4-724632364850}"/>
              </a:ext>
            </a:extLst>
          </p:cNvPr>
          <p:cNvSpPr/>
          <p:nvPr/>
        </p:nvSpPr>
        <p:spPr>
          <a:xfrm>
            <a:off x="2768600" y="2180559"/>
            <a:ext cx="1983026" cy="1248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38DBA4-6105-4816-8064-7E8A74F323AF}"/>
              </a:ext>
            </a:extLst>
          </p:cNvPr>
          <p:cNvSpPr/>
          <p:nvPr/>
        </p:nvSpPr>
        <p:spPr>
          <a:xfrm>
            <a:off x="9998077" y="2045897"/>
            <a:ext cx="769240" cy="6188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7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804D5CD-D473-483F-BE7B-468E8D86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 - Optimierung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03DC1-A9EF-4C87-B13C-7324C2A8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144" y="2016522"/>
            <a:ext cx="4629150" cy="3463528"/>
          </a:xfrm>
        </p:spPr>
        <p:txBody>
          <a:bodyPr/>
          <a:lstStyle/>
          <a:p>
            <a:r>
              <a:rPr lang="de-DE" dirty="0"/>
              <a:t>Elektronenstrahl finden verschiedene </a:t>
            </a:r>
            <a:r>
              <a:rPr lang="de-DE" dirty="0" err="1"/>
              <a:t>getetstet</a:t>
            </a:r>
            <a:r>
              <a:rPr lang="de-DE" dirty="0"/>
              <a:t>, jetzt finden über </a:t>
            </a:r>
            <a:r>
              <a:rPr lang="de-DE" dirty="0" err="1"/>
              <a:t>schwellwert</a:t>
            </a:r>
            <a:endParaRPr lang="de-DE" dirty="0"/>
          </a:p>
          <a:p>
            <a:r>
              <a:rPr lang="de-DE" dirty="0"/>
              <a:t>Um </a:t>
            </a:r>
            <a:r>
              <a:rPr lang="de-DE" dirty="0" err="1"/>
              <a:t>elekttronen</a:t>
            </a:r>
            <a:r>
              <a:rPr lang="de-DE" dirty="0"/>
              <a:t> strahl </a:t>
            </a:r>
            <a:r>
              <a:rPr lang="de-DE" dirty="0" err="1"/>
              <a:t>bereich</a:t>
            </a:r>
            <a:r>
              <a:rPr lang="de-DE" dirty="0"/>
              <a:t> der </a:t>
            </a:r>
            <a:r>
              <a:rPr lang="de-DE" dirty="0" err="1"/>
              <a:t>eigtl</a:t>
            </a:r>
            <a:r>
              <a:rPr lang="de-DE" dirty="0"/>
              <a:t> </a:t>
            </a:r>
            <a:r>
              <a:rPr lang="de-DE" dirty="0" err="1"/>
              <a:t>analyseirt</a:t>
            </a:r>
            <a:r>
              <a:rPr lang="de-DE" dirty="0"/>
              <a:t> wird fit </a:t>
            </a:r>
            <a:r>
              <a:rPr lang="de-DE" dirty="0" err="1"/>
              <a:t>area</a:t>
            </a:r>
            <a:endParaRPr lang="de-DE" dirty="0"/>
          </a:p>
          <a:p>
            <a:r>
              <a:rPr lang="de-DE" dirty="0"/>
              <a:t>Fit </a:t>
            </a:r>
            <a:r>
              <a:rPr lang="de-DE" dirty="0" err="1"/>
              <a:t>area</a:t>
            </a:r>
            <a:r>
              <a:rPr lang="de-DE" dirty="0"/>
              <a:t> bewegt sich in </a:t>
            </a:r>
            <a:r>
              <a:rPr lang="de-DE" dirty="0" err="1"/>
              <a:t>roi</a:t>
            </a:r>
            <a:r>
              <a:rPr lang="de-DE" dirty="0"/>
              <a:t>, </a:t>
            </a:r>
            <a:r>
              <a:rPr lang="de-DE" dirty="0" err="1"/>
              <a:t>fehler</a:t>
            </a:r>
            <a:r>
              <a:rPr lang="de-DE" dirty="0"/>
              <a:t> wenn an Rand von </a:t>
            </a:r>
            <a:r>
              <a:rPr lang="de-DE" dirty="0" err="1"/>
              <a:t>roi</a:t>
            </a:r>
            <a:endParaRPr lang="de-DE" dirty="0"/>
          </a:p>
          <a:p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veränderung</a:t>
            </a:r>
            <a:r>
              <a:rPr lang="de-DE" dirty="0"/>
              <a:t> beachten</a:t>
            </a:r>
          </a:p>
          <a:p>
            <a:r>
              <a:rPr lang="de-DE" dirty="0"/>
              <a:t>Weitere </a:t>
            </a:r>
            <a:r>
              <a:rPr lang="de-DE" dirty="0" err="1"/>
              <a:t>verklienerung</a:t>
            </a:r>
            <a:r>
              <a:rPr lang="de-DE" dirty="0"/>
              <a:t> Sampling</a:t>
            </a:r>
          </a:p>
          <a:p>
            <a:r>
              <a:rPr lang="de-DE" dirty="0"/>
              <a:t>Warum wichtig? Bildbereiche in Klassenstruktur für Analyse zu finden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DED5510-77E1-4A76-AA35-2A4A653F86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5473573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 :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465B74-478B-410A-9DCE-2579EEF8A2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DD842A2-CD81-4CF3-950B-3D5E7C36EB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52159-17E1-49FF-A62E-2A31B8DE14C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4DBB5B-884E-4DB3-A721-835E8C71819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15</a:t>
            </a:fld>
            <a:endParaRPr lang="de-D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E0FFC2-6C7D-4A57-8093-AD3FA43C685A}"/>
              </a:ext>
            </a:extLst>
          </p:cNvPr>
          <p:cNvGrpSpPr/>
          <p:nvPr/>
        </p:nvGrpSpPr>
        <p:grpSpPr>
          <a:xfrm>
            <a:off x="6096000" y="1633196"/>
            <a:ext cx="4305300" cy="3463527"/>
            <a:chOff x="615584" y="1783636"/>
            <a:chExt cx="3403076" cy="24698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8D37A0-91B0-48A7-B083-A9B9B5A66F2A}"/>
                </a:ext>
              </a:extLst>
            </p:cNvPr>
            <p:cNvSpPr/>
            <p:nvPr/>
          </p:nvSpPr>
          <p:spPr>
            <a:xfrm>
              <a:off x="615584" y="1783636"/>
              <a:ext cx="3403076" cy="24698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GB" dirty="0"/>
                <a:t>image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531D01-F09E-4DE4-A071-2800A75B1B45}"/>
                </a:ext>
              </a:extLst>
            </p:cNvPr>
            <p:cNvSpPr/>
            <p:nvPr/>
          </p:nvSpPr>
          <p:spPr>
            <a:xfrm>
              <a:off x="775787" y="2180559"/>
              <a:ext cx="3007203" cy="17775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GB" dirty="0"/>
                <a:t>roi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C73552-D424-4A99-8BDE-AAFE6998E827}"/>
                </a:ext>
              </a:extLst>
            </p:cNvPr>
            <p:cNvGrpSpPr/>
            <p:nvPr/>
          </p:nvGrpSpPr>
          <p:grpSpPr>
            <a:xfrm>
              <a:off x="1432573" y="2503620"/>
              <a:ext cx="1913642" cy="1155603"/>
              <a:chOff x="4497738" y="2057391"/>
              <a:chExt cx="1725106" cy="134803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7FE959-589D-4D84-B41A-6B53275DCE38}"/>
                  </a:ext>
                </a:extLst>
              </p:cNvPr>
              <p:cNvSpPr/>
              <p:nvPr/>
            </p:nvSpPr>
            <p:spPr>
              <a:xfrm>
                <a:off x="4497738" y="2057391"/>
                <a:ext cx="1725106" cy="13480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lvl="1" algn="r"/>
                <a:r>
                  <a:rPr lang="de-DE" dirty="0">
                    <a:solidFill>
                      <a:schemeClr val="tx1"/>
                    </a:solidFill>
                  </a:rPr>
                  <a:t>fit </a:t>
                </a:r>
                <a:r>
                  <a:rPr lang="en-GB" dirty="0">
                    <a:solidFill>
                      <a:schemeClr val="tx1"/>
                    </a:solidFill>
                  </a:rPr>
                  <a:t>area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C69B6F-0203-4625-8D3D-3AE0B4293F72}"/>
                  </a:ext>
                </a:extLst>
              </p:cNvPr>
              <p:cNvSpPr/>
              <p:nvPr/>
            </p:nvSpPr>
            <p:spPr>
              <a:xfrm>
                <a:off x="4833658" y="2439020"/>
                <a:ext cx="1053264" cy="713914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F39DF1-2FF4-4764-A72B-26E2379BDBC9}"/>
                </a:ext>
              </a:extLst>
            </p:cNvPr>
            <p:cNvCxnSpPr>
              <a:cxnSpLocks/>
            </p:cNvCxnSpPr>
            <p:nvPr/>
          </p:nvCxnSpPr>
          <p:spPr>
            <a:xfrm>
              <a:off x="615584" y="3120334"/>
              <a:ext cx="1821913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19DFC9-D467-4B3D-9235-D7001FE3F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7497" y="3136774"/>
              <a:ext cx="0" cy="100045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EBE35A-2A37-4493-AC33-9573614494D9}"/>
                </a:ext>
              </a:extLst>
            </p:cNvPr>
            <p:cNvSpPr txBox="1"/>
            <p:nvPr/>
          </p:nvSpPr>
          <p:spPr>
            <a:xfrm>
              <a:off x="748808" y="2937740"/>
              <a:ext cx="790818" cy="32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i="1" dirty="0"/>
                <a:t>Position in</a:t>
              </a:r>
              <a:r>
                <a:rPr lang="de-DE" sz="1200" dirty="0"/>
                <a:t>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39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55CB0174-9C77-4A91-A922-E1488CB5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 - Optimierung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34985DC-E26F-499F-B2F9-24C1D780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1787689"/>
            <a:ext cx="4629150" cy="3463528"/>
          </a:xfrm>
        </p:spPr>
        <p:txBody>
          <a:bodyPr/>
          <a:lstStyle/>
          <a:p>
            <a:r>
              <a:rPr lang="de-DE" dirty="0"/>
              <a:t>Klassendiagramm für die Datenanalyse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8BFC532-3F88-4EDC-85AE-2E5D6F6EA5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525" b="-661"/>
          <a:stretch/>
        </p:blipFill>
        <p:spPr>
          <a:xfrm>
            <a:off x="6096000" y="1787689"/>
            <a:ext cx="5518150" cy="3977733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31FB4F2-46B3-4410-A944-2091F08BA7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400" y="5613400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 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1407E9A-2342-4631-8616-7D6BA16185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CF59B81-759F-4316-994F-874A3F3C30D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1451-A681-4135-B752-0DD1AC34F6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5B39108-48FC-4164-834E-6C27870EDCB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16</a:t>
            </a:fld>
            <a:endParaRPr lang="de-DE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82DE1-5DC2-45B4-A7EA-C923A83FDAEE}"/>
              </a:ext>
            </a:extLst>
          </p:cNvPr>
          <p:cNvGrpSpPr/>
          <p:nvPr/>
        </p:nvGrpSpPr>
        <p:grpSpPr>
          <a:xfrm>
            <a:off x="1190887" y="2543551"/>
            <a:ext cx="3403076" cy="2469822"/>
            <a:chOff x="615584" y="1783636"/>
            <a:chExt cx="3403076" cy="24698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D2E258-7601-4CAE-9655-A6A5A5E2C069}"/>
                </a:ext>
              </a:extLst>
            </p:cNvPr>
            <p:cNvSpPr/>
            <p:nvPr/>
          </p:nvSpPr>
          <p:spPr>
            <a:xfrm>
              <a:off x="615584" y="1783636"/>
              <a:ext cx="3403076" cy="24698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GB" dirty="0"/>
                <a:t>image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DE861E-8607-4796-B47D-BEE6B68063EF}"/>
                </a:ext>
              </a:extLst>
            </p:cNvPr>
            <p:cNvSpPr/>
            <p:nvPr/>
          </p:nvSpPr>
          <p:spPr>
            <a:xfrm>
              <a:off x="775787" y="2180559"/>
              <a:ext cx="3007203" cy="17775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GB" dirty="0"/>
                <a:t>roi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8179D9-4AF8-4691-92E2-D1444802122C}"/>
                </a:ext>
              </a:extLst>
            </p:cNvPr>
            <p:cNvGrpSpPr/>
            <p:nvPr/>
          </p:nvGrpSpPr>
          <p:grpSpPr>
            <a:xfrm>
              <a:off x="1432573" y="2503620"/>
              <a:ext cx="1913642" cy="1155603"/>
              <a:chOff x="4497738" y="2057391"/>
              <a:chExt cx="1725106" cy="134803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C6DAF12-DFF3-4D48-8198-0A45E4C7313B}"/>
                  </a:ext>
                </a:extLst>
              </p:cNvPr>
              <p:cNvSpPr/>
              <p:nvPr/>
            </p:nvSpPr>
            <p:spPr>
              <a:xfrm>
                <a:off x="4497738" y="2057391"/>
                <a:ext cx="1725106" cy="13480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lvl="1" algn="r"/>
                <a:r>
                  <a:rPr lang="de-DE" dirty="0">
                    <a:solidFill>
                      <a:schemeClr val="tx1"/>
                    </a:solidFill>
                  </a:rPr>
                  <a:t>fit </a:t>
                </a:r>
                <a:r>
                  <a:rPr lang="en-GB" dirty="0">
                    <a:solidFill>
                      <a:schemeClr val="tx1"/>
                    </a:solidFill>
                  </a:rPr>
                  <a:t>area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5AE21C6-6665-45B3-8E5F-672EAD516C31}"/>
                  </a:ext>
                </a:extLst>
              </p:cNvPr>
              <p:cNvSpPr/>
              <p:nvPr/>
            </p:nvSpPr>
            <p:spPr>
              <a:xfrm>
                <a:off x="4833658" y="2439020"/>
                <a:ext cx="1053264" cy="713914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20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431F61-D7C2-4B3E-8745-0B8C4BDD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8370632-613A-4C12-B2E9-BBDFDA894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D64-71F4-4503-8BF7-46608EDF6C6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2C9ED2-155A-4897-BCD3-50B6D619B741}"/>
              </a:ext>
            </a:extLst>
          </p:cNvPr>
          <p:cNvGrpSpPr/>
          <p:nvPr/>
        </p:nvGrpSpPr>
        <p:grpSpPr>
          <a:xfrm>
            <a:off x="1192082" y="1177045"/>
            <a:ext cx="9564818" cy="4844342"/>
            <a:chOff x="1443872" y="565862"/>
            <a:chExt cx="9664867" cy="5181208"/>
          </a:xfrm>
        </p:grpSpPr>
        <p:pic>
          <p:nvPicPr>
            <p:cNvPr id="42" name="Graphic 41" descr="Camera">
              <a:extLst>
                <a:ext uri="{FF2B5EF4-FFF2-40B4-BE49-F238E27FC236}">
                  <a16:creationId xmlns:a16="http://schemas.microsoft.com/office/drawing/2014/main" id="{41C89373-B1FA-4CD4-BD06-BF0C8A730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1708608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amera">
              <a:extLst>
                <a:ext uri="{FF2B5EF4-FFF2-40B4-BE49-F238E27FC236}">
                  <a16:creationId xmlns:a16="http://schemas.microsoft.com/office/drawing/2014/main" id="{09F1D8B5-3E75-493C-9408-170A3D3C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2971800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Camera">
              <a:extLst>
                <a:ext uri="{FF2B5EF4-FFF2-40B4-BE49-F238E27FC236}">
                  <a16:creationId xmlns:a16="http://schemas.microsoft.com/office/drawing/2014/main" id="{2F78CEFF-5B7E-4917-9949-7DF378963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4349684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Paper">
              <a:extLst>
                <a:ext uri="{FF2B5EF4-FFF2-40B4-BE49-F238E27FC236}">
                  <a16:creationId xmlns:a16="http://schemas.microsoft.com/office/drawing/2014/main" id="{5884311C-CE38-4C9E-A351-5EFD7836B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3369" y="565862"/>
              <a:ext cx="5181208" cy="518120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8D76A1-FBC3-41B4-BCF2-76A935541196}"/>
                </a:ext>
              </a:extLst>
            </p:cNvPr>
            <p:cNvSpPr txBox="1"/>
            <p:nvPr/>
          </p:nvSpPr>
          <p:spPr>
            <a:xfrm>
              <a:off x="3940405" y="1516336"/>
              <a:ext cx="1338606" cy="691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Kamera- Schnittstelle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B20CD7-A67C-4652-B82F-02DCEE181CAE}"/>
                </a:ext>
              </a:extLst>
            </p:cNvPr>
            <p:cNvSpPr txBox="1"/>
            <p:nvPr/>
          </p:nvSpPr>
          <p:spPr>
            <a:xfrm>
              <a:off x="3940405" y="3312700"/>
              <a:ext cx="23097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Fit Analyse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AF55A6-4ABA-4518-93E6-D5D81E6265F7}"/>
                </a:ext>
              </a:extLst>
            </p:cNvPr>
            <p:cNvSpPr txBox="1"/>
            <p:nvPr/>
          </p:nvSpPr>
          <p:spPr>
            <a:xfrm>
              <a:off x="3940405" y="4437552"/>
              <a:ext cx="2309764" cy="395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EPICS-Schnittstelle </a:t>
              </a:r>
            </a:p>
          </p:txBody>
        </p:sp>
        <p:pic>
          <p:nvPicPr>
            <p:cNvPr id="49" name="Graphic 48" descr="Server">
              <a:extLst>
                <a:ext uri="{FF2B5EF4-FFF2-40B4-BE49-F238E27FC236}">
                  <a16:creationId xmlns:a16="http://schemas.microsoft.com/office/drawing/2014/main" id="{1E09E694-C8B3-4F20-ACA9-44A4FB023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96679" y="4015858"/>
              <a:ext cx="1212720" cy="1212720"/>
            </a:xfrm>
            <a:prstGeom prst="rect">
              <a:avLst/>
            </a:prstGeom>
          </p:spPr>
        </p:pic>
        <p:pic>
          <p:nvPicPr>
            <p:cNvPr id="50" name="Graphic 49" descr="User">
              <a:extLst>
                <a:ext uri="{FF2B5EF4-FFF2-40B4-BE49-F238E27FC236}">
                  <a16:creationId xmlns:a16="http://schemas.microsoft.com/office/drawing/2014/main" id="{16A845A8-8364-4246-BD57-AB4BB61B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94339" y="2430841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1E198B3B-B0CB-42AF-9D01-51AF1550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21036" y="4657778"/>
              <a:ext cx="914400" cy="91440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06E7B0-9625-4F7A-8B94-F01675CD922F}"/>
                </a:ext>
              </a:extLst>
            </p:cNvPr>
            <p:cNvCxnSpPr>
              <a:stCxn id="46" idx="1"/>
              <a:endCxn id="42" idx="3"/>
            </p:cNvCxnSpPr>
            <p:nvPr/>
          </p:nvCxnSpPr>
          <p:spPr>
            <a:xfrm flipH="1">
              <a:off x="2358272" y="1861974"/>
              <a:ext cx="1582133" cy="303834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07FA767-A84F-4F08-B887-1462946B2995}"/>
                </a:ext>
              </a:extLst>
            </p:cNvPr>
            <p:cNvCxnSpPr>
              <a:cxnSpLocks/>
              <a:stCxn id="46" idx="1"/>
              <a:endCxn id="43" idx="3"/>
            </p:cNvCxnSpPr>
            <p:nvPr/>
          </p:nvCxnSpPr>
          <p:spPr>
            <a:xfrm flipH="1">
              <a:off x="2358272" y="1861974"/>
              <a:ext cx="1582133" cy="15670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664D601-8F62-4A52-AF8F-B1F3C6147A4E}"/>
                </a:ext>
              </a:extLst>
            </p:cNvPr>
            <p:cNvCxnSpPr>
              <a:cxnSpLocks/>
              <a:stCxn id="46" idx="1"/>
              <a:endCxn id="44" idx="3"/>
            </p:cNvCxnSpPr>
            <p:nvPr/>
          </p:nvCxnSpPr>
          <p:spPr>
            <a:xfrm flipH="1">
              <a:off x="2358272" y="1861974"/>
              <a:ext cx="1582133" cy="29449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FB576CE-E3E5-451B-B52F-768815D6BD77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4609708" y="2207611"/>
              <a:ext cx="0" cy="110124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B3B3F26-2925-49C0-A3B1-D1065C794E7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3682032"/>
              <a:ext cx="0" cy="75552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A55CCF-7CF3-4DE4-8D07-ED2E813147C4}"/>
                </a:ext>
              </a:extLst>
            </p:cNvPr>
            <p:cNvSpPr txBox="1"/>
            <p:nvPr/>
          </p:nvSpPr>
          <p:spPr>
            <a:xfrm rot="2698894">
              <a:off x="5681251" y="1310613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Skript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F1D0FF-0B14-4C7B-A767-2D65125AB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4806884"/>
              <a:ext cx="0" cy="7652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11FECB-E71A-49AE-B6A1-2E804ABA5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9708" y="5592498"/>
              <a:ext cx="24097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5E370F-34B9-4F66-91F5-850B55BB165A}"/>
                </a:ext>
              </a:extLst>
            </p:cNvPr>
            <p:cNvCxnSpPr>
              <a:cxnSpLocks/>
            </p:cNvCxnSpPr>
            <p:nvPr/>
          </p:nvCxnSpPr>
          <p:spPr>
            <a:xfrm>
              <a:off x="7019471" y="565862"/>
              <a:ext cx="0" cy="50266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141C55-A23D-4970-81FA-0ABA8B99CD7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565862"/>
              <a:ext cx="24263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5D8162-071D-40EB-B92A-9234E0CBDC7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609708" y="565862"/>
              <a:ext cx="0" cy="950474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1B4417-EDD1-47BB-8FE4-FC3B5719D95D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6250169" y="4622219"/>
              <a:ext cx="1746510" cy="12841"/>
            </a:xfrm>
            <a:prstGeom prst="straightConnector1">
              <a:avLst/>
            </a:prstGeom>
            <a:ln w="19050"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BB8968-AE23-4FF0-A941-6859936CC3F2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9209399" y="4622218"/>
              <a:ext cx="911637" cy="492760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8A47C4C-B43D-4BF5-ADF3-29569F904651}"/>
                </a:ext>
              </a:extLst>
            </p:cNvPr>
            <p:cNvCxnSpPr>
              <a:cxnSpLocks/>
              <a:stCxn id="49" idx="3"/>
              <a:endCxn id="50" idx="2"/>
            </p:cNvCxnSpPr>
            <p:nvPr/>
          </p:nvCxnSpPr>
          <p:spPr>
            <a:xfrm flipV="1">
              <a:off x="9209399" y="3345241"/>
              <a:ext cx="1442140" cy="1276977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2398ED-1D2D-46F0-B580-C553231247F3}"/>
                </a:ext>
              </a:extLst>
            </p:cNvPr>
            <p:cNvSpPr txBox="1"/>
            <p:nvPr/>
          </p:nvSpPr>
          <p:spPr>
            <a:xfrm>
              <a:off x="4627028" y="3886200"/>
              <a:ext cx="1764367" cy="56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Parameter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19E5BB-C200-49FC-9961-3E78A8744252}"/>
                </a:ext>
              </a:extLst>
            </p:cNvPr>
            <p:cNvSpPr txBox="1"/>
            <p:nvPr/>
          </p:nvSpPr>
          <p:spPr>
            <a:xfrm>
              <a:off x="4612516" y="2704555"/>
              <a:ext cx="1882749" cy="56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Datensätze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16A7D8-1785-4F0C-8764-19F1B4D5318F}"/>
                </a:ext>
              </a:extLst>
            </p:cNvPr>
            <p:cNvSpPr txBox="1"/>
            <p:nvPr/>
          </p:nvSpPr>
          <p:spPr>
            <a:xfrm>
              <a:off x="8232189" y="3831192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C2B4F56-AD57-4A65-82FB-70677B4D6A20}"/>
              </a:ext>
            </a:extLst>
          </p:cNvPr>
          <p:cNvSpPr/>
          <p:nvPr/>
        </p:nvSpPr>
        <p:spPr>
          <a:xfrm>
            <a:off x="3421187" y="1981620"/>
            <a:ext cx="1726314" cy="90284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F3662-8BBB-4F34-A6B2-DF9091359AE3}"/>
              </a:ext>
            </a:extLst>
          </p:cNvPr>
          <p:cNvSpPr/>
          <p:nvPr/>
        </p:nvSpPr>
        <p:spPr>
          <a:xfrm>
            <a:off x="3424454" y="4611901"/>
            <a:ext cx="2736070" cy="7155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Date Placeholder 75">
            <a:extLst>
              <a:ext uri="{FF2B5EF4-FFF2-40B4-BE49-F238E27FC236}">
                <a16:creationId xmlns:a16="http://schemas.microsoft.com/office/drawing/2014/main" id="{57536996-B80C-4999-BCF6-2280E432B4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CD4C84B6-60F5-4B67-8B89-343F6DDAE6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867402" y="6356350"/>
            <a:ext cx="2743200" cy="365125"/>
          </a:xfrm>
        </p:spPr>
        <p:txBody>
          <a:bodyPr/>
          <a:lstStyle/>
          <a:p>
            <a:fld id="{259DF1E7-7728-684B-896D-8CFDB8DC33E7}" type="slidenum">
              <a:rPr lang="de-DE" smtClean="0"/>
              <a:t>17</a:t>
            </a:fld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1DE6D1-9ED4-4BC1-AAED-51848B04FF10}"/>
              </a:ext>
            </a:extLst>
          </p:cNvPr>
          <p:cNvSpPr/>
          <p:nvPr/>
        </p:nvSpPr>
        <p:spPr>
          <a:xfrm>
            <a:off x="3429000" y="3650203"/>
            <a:ext cx="2736070" cy="6326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17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7ED7-19D5-4FA7-A215-92828C4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EPICS 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C503-A5CF-461E-9F4D-60F1C94FE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PythonSoftIOC</a:t>
            </a:r>
            <a:endParaRPr lang="de-DE" dirty="0"/>
          </a:p>
          <a:p>
            <a:r>
              <a:rPr lang="de-DE" dirty="0" err="1"/>
              <a:t>Entscheident</a:t>
            </a:r>
            <a:r>
              <a:rPr lang="de-DE" dirty="0"/>
              <a:t> Programmstruktur </a:t>
            </a:r>
          </a:p>
          <a:p>
            <a:r>
              <a:rPr lang="de-DE" dirty="0"/>
              <a:t>Nutz </a:t>
            </a:r>
            <a:r>
              <a:rPr lang="de-DE" dirty="0" err="1"/>
              <a:t>asyncio</a:t>
            </a:r>
            <a:r>
              <a:rPr lang="de-DE" dirty="0"/>
              <a:t> für Gleichzeitigkeit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57AB7D6-5B0E-4EDF-8783-A349518CD8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247" r="1655"/>
          <a:stretch/>
        </p:blipFill>
        <p:spPr>
          <a:xfrm>
            <a:off x="2070102" y="3191907"/>
            <a:ext cx="7823200" cy="2163921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8440212-B613-48BE-9539-431EA39888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82862" y="5355828"/>
            <a:ext cx="6162677" cy="631428"/>
          </a:xfrm>
        </p:spPr>
        <p:txBody>
          <a:bodyPr>
            <a:normAutofit/>
          </a:bodyPr>
          <a:lstStyle/>
          <a:p>
            <a:r>
              <a:rPr lang="de-DE" sz="1600" dirty="0"/>
              <a:t>Abb. :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D00909C-D7C1-4F69-95F2-8556E396F5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FE4BFF0-228E-4372-83AC-88A0242451C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E0B484-D296-49F1-901E-01D89A0078D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21" name="Slide Number Placeholder 19">
            <a:extLst>
              <a:ext uri="{FF2B5EF4-FFF2-40B4-BE49-F238E27FC236}">
                <a16:creationId xmlns:a16="http://schemas.microsoft.com/office/drawing/2014/main" id="{635E35AA-2F81-460F-B400-F2C71CC526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18</a:t>
            </a:fld>
            <a:endParaRPr lang="de-DE"/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312FCBE0-3C04-4E8B-93A0-3F54BD2711E2}"/>
              </a:ext>
            </a:extLst>
          </p:cNvPr>
          <p:cNvSpPr txBox="1">
            <a:spLocks/>
          </p:cNvSpPr>
          <p:nvPr/>
        </p:nvSpPr>
        <p:spPr>
          <a:xfrm>
            <a:off x="3429000" y="6356350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Almut Erdmann</a:t>
            </a:r>
          </a:p>
        </p:txBody>
      </p:sp>
    </p:spTree>
    <p:extLst>
      <p:ext uri="{BB962C8B-B14F-4D97-AF65-F5344CB8AC3E}">
        <p14:creationId xmlns:p14="http://schemas.microsoft.com/office/powerpoint/2010/main" val="416406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0E47A22-E60F-451E-A917-8C831007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Gesamtkonzept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747BC3F-C601-4B04-B9A7-5447B0D220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269" r="402"/>
          <a:stretch/>
        </p:blipFill>
        <p:spPr>
          <a:xfrm>
            <a:off x="838200" y="1591730"/>
            <a:ext cx="8534400" cy="377983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89642D6-161C-4F47-A1CA-1F99ADD84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6780" y="5680596"/>
            <a:ext cx="5656120" cy="365125"/>
          </a:xfrm>
        </p:spPr>
        <p:txBody>
          <a:bodyPr>
            <a:normAutofit/>
          </a:bodyPr>
          <a:lstStyle/>
          <a:p>
            <a:r>
              <a:rPr lang="de-DE" sz="1600" dirty="0"/>
              <a:t>Abb. 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B389342-DA9C-477E-B4AE-45E8685D26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D383DC13-0B11-47CF-A46E-6BB5F27EC8C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8585F-319F-4B6C-AEC3-3E98DDED0EE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Almut Erdmann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205D630-0F7B-42CD-B964-FDF2C9D4170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9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11B87-964F-4322-964F-113F0A2C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1DD64E-7366-4954-9C84-3A45C65E1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Einleitung</a:t>
            </a:r>
            <a:endParaRPr lang="de-DE" sz="2400" dirty="0"/>
          </a:p>
          <a:p>
            <a:pPr lvl="1"/>
            <a:r>
              <a:rPr lang="de-DE" sz="2000" dirty="0"/>
              <a:t>BESSY II</a:t>
            </a:r>
          </a:p>
          <a:p>
            <a:pPr lvl="1"/>
            <a:r>
              <a:rPr lang="de-DE" sz="2000" dirty="0"/>
              <a:t>EPICS</a:t>
            </a:r>
          </a:p>
          <a:p>
            <a:r>
              <a:rPr lang="de-DE" sz="2000" dirty="0"/>
              <a:t>Problemstellung</a:t>
            </a:r>
          </a:p>
          <a:p>
            <a:pPr lvl="1"/>
            <a:r>
              <a:rPr lang="de-DE" sz="2000" dirty="0"/>
              <a:t>Anforderungen</a:t>
            </a:r>
          </a:p>
          <a:p>
            <a:r>
              <a:rPr lang="de-DE" sz="2000" dirty="0"/>
              <a:t>Umsetzung</a:t>
            </a:r>
          </a:p>
          <a:p>
            <a:pPr lvl="1"/>
            <a:r>
              <a:rPr lang="de-DE" sz="2000" dirty="0"/>
              <a:t>Kameraanbindung</a:t>
            </a:r>
          </a:p>
          <a:p>
            <a:pPr lvl="1"/>
            <a:r>
              <a:rPr lang="de-DE" sz="2000" dirty="0"/>
              <a:t>Datenanalyse</a:t>
            </a:r>
          </a:p>
          <a:p>
            <a:pPr lvl="2"/>
            <a:r>
              <a:rPr lang="de-DE" sz="2000" dirty="0"/>
              <a:t>Optimierung</a:t>
            </a:r>
          </a:p>
          <a:p>
            <a:pPr lvl="1"/>
            <a:r>
              <a:rPr lang="de-DE" sz="2000" dirty="0"/>
              <a:t>EPICS-Schnittstelle</a:t>
            </a:r>
          </a:p>
          <a:p>
            <a:pPr lvl="1"/>
            <a:r>
              <a:rPr lang="de-DE" sz="2000" dirty="0"/>
              <a:t>Gesamtkonzept</a:t>
            </a:r>
          </a:p>
          <a:p>
            <a:r>
              <a:rPr lang="de-DE" sz="2000" dirty="0"/>
              <a:t>Auswertung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80D2CD-CA6B-4330-A191-915260634A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899F2F-9A36-4BE3-A929-DC338BE6D6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CDD228-B9A6-4002-90FF-7606AE0351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31F6AFB-7621-4B06-9C82-F03E57F559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304F2C-85FE-4EAF-BA31-016CCF2265B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3FD053-D805-4F54-99DA-61B496EAB8F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1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34FE-D327-49F9-AC6A-EDE80BDE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F2843-1669-49D7-A7A9-A8706BA05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Weitere Initialisierungsdateien</a:t>
            </a:r>
          </a:p>
          <a:p>
            <a:pPr marL="285750" indent="-285750">
              <a:buFontTx/>
              <a:buChar char="-"/>
            </a:pPr>
            <a:r>
              <a:rPr lang="de-DE" dirty="0"/>
              <a:t>Fehlermeldungen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Ändern von Einstellungen für die Fit Analyse während des Betriebes 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 Test z.B. zur Betriebsfähigkeit und Integration, Arbeitsspeicher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Optimierung der Analyse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AC05F0-CE75-4C5E-8E67-FC295A8BD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5FFD1-8A42-487C-88A3-3375F0BAC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Alternative  check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DF8DF8-19F6-4E2D-AEEE-E853761733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1F8CC0-4DD1-4523-81DB-3506E3BC205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15" name="Date Placeholder 21">
            <a:extLst>
              <a:ext uri="{FF2B5EF4-FFF2-40B4-BE49-F238E27FC236}">
                <a16:creationId xmlns:a16="http://schemas.microsoft.com/office/drawing/2014/main" id="{7336D5BD-FB94-49BC-8F78-0FD2AD89C68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957B95C6-A990-41BA-B4F7-343B72A744B9}"/>
              </a:ext>
            </a:extLst>
          </p:cNvPr>
          <p:cNvSpPr txBox="1">
            <a:spLocks/>
          </p:cNvSpPr>
          <p:nvPr/>
        </p:nvSpPr>
        <p:spPr>
          <a:xfrm>
            <a:off x="3429000" y="6356350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17" name="Slide Number Placeholder 22">
            <a:extLst>
              <a:ext uri="{FF2B5EF4-FFF2-40B4-BE49-F238E27FC236}">
                <a16:creationId xmlns:a16="http://schemas.microsoft.com/office/drawing/2014/main" id="{FF5B49CC-7DFB-4D99-9C1F-B3FB772DCDC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867402" y="6356350"/>
            <a:ext cx="2743200" cy="365125"/>
          </a:xfrm>
        </p:spPr>
        <p:txBody>
          <a:bodyPr/>
          <a:lstStyle/>
          <a:p>
            <a:fld id="{259DF1E7-7728-684B-896D-8CFDB8DC33E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5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4EB4585-A4B3-41D6-81FA-ADED6E98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 – BESSY II</a:t>
            </a:r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3845A52B-3CA1-4759-B667-E07D532F98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334" b="4334"/>
          <a:stretch/>
        </p:blipFill>
        <p:spPr>
          <a:xfrm>
            <a:off x="6529805" y="1510867"/>
            <a:ext cx="5105400" cy="3497109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39C39AA3-F1FB-496E-B9EA-834C243EF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7870" y="5418252"/>
            <a:ext cx="5340350" cy="740753"/>
          </a:xfrm>
        </p:spPr>
        <p:txBody>
          <a:bodyPr>
            <a:normAutofit/>
          </a:bodyPr>
          <a:lstStyle/>
          <a:p>
            <a:r>
              <a:rPr lang="de-DE" sz="1600" dirty="0"/>
              <a:t>Abb. 1: 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DFD489D-0BD1-465F-B888-B5321DCB2C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45851BB7-A8D5-4E7A-ADD3-5F582FCE5E9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 dirty="0"/>
              <a:t>24.08.2022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A9307-CCB7-4FA2-9264-B9C419993F2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Almut Erdmann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01F5D414-6E35-4DA3-AC9B-73BBD5A860B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3</a:t>
            </a:fld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583E92-180F-45E2-AE4B-470973C4CFAD}"/>
              </a:ext>
            </a:extLst>
          </p:cNvPr>
          <p:cNvSpPr/>
          <p:nvPr/>
        </p:nvSpPr>
        <p:spPr>
          <a:xfrm>
            <a:off x="1791094" y="2004663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08F083-23C0-4CE5-80A1-616CEBB2CB1C}"/>
              </a:ext>
            </a:extLst>
          </p:cNvPr>
          <p:cNvCxnSpPr>
            <a:cxnSpLocks/>
          </p:cNvCxnSpPr>
          <p:nvPr/>
        </p:nvCxnSpPr>
        <p:spPr>
          <a:xfrm flipH="1">
            <a:off x="1336250" y="3259422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2719081-DB86-4331-98C6-51E7D7128B17}"/>
              </a:ext>
            </a:extLst>
          </p:cNvPr>
          <p:cNvSpPr/>
          <p:nvPr/>
        </p:nvSpPr>
        <p:spPr>
          <a:xfrm>
            <a:off x="2917400" y="2218021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8783E67-A5F7-4A3D-BA21-EF23783EC99A}"/>
              </a:ext>
            </a:extLst>
          </p:cNvPr>
          <p:cNvSpPr/>
          <p:nvPr/>
        </p:nvSpPr>
        <p:spPr>
          <a:xfrm>
            <a:off x="2917400" y="2218023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623F924-6DAC-44FF-A9B6-465D133AA694}"/>
              </a:ext>
            </a:extLst>
          </p:cNvPr>
          <p:cNvSpPr/>
          <p:nvPr/>
        </p:nvSpPr>
        <p:spPr>
          <a:xfrm>
            <a:off x="1791092" y="2004663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0AFD31-E3B3-41BD-A97B-DA3FE84C459F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709245" y="2177921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00D7A0-AC38-46A1-B791-859EF0936B07}"/>
              </a:ext>
            </a:extLst>
          </p:cNvPr>
          <p:cNvCxnSpPr>
            <a:cxnSpLocks/>
          </p:cNvCxnSpPr>
          <p:nvPr/>
        </p:nvCxnSpPr>
        <p:spPr>
          <a:xfrm flipV="1">
            <a:off x="3581746" y="2177922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96819-57F1-43BF-98BA-2AD84465E836}"/>
              </a:ext>
            </a:extLst>
          </p:cNvPr>
          <p:cNvSpPr/>
          <p:nvPr/>
        </p:nvSpPr>
        <p:spPr>
          <a:xfrm>
            <a:off x="4445682" y="2114627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500315-E883-463C-AC18-9B90C09596AF}"/>
              </a:ext>
            </a:extLst>
          </p:cNvPr>
          <p:cNvSpPr/>
          <p:nvPr/>
        </p:nvSpPr>
        <p:spPr>
          <a:xfrm>
            <a:off x="1320373" y="3605594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77E627-F280-46B0-9848-9B5DC94EC374}"/>
              </a:ext>
            </a:extLst>
          </p:cNvPr>
          <p:cNvCxnSpPr>
            <a:cxnSpLocks/>
          </p:cNvCxnSpPr>
          <p:nvPr/>
        </p:nvCxnSpPr>
        <p:spPr>
          <a:xfrm flipH="1">
            <a:off x="1253700" y="3697572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4A57C1-39B3-4526-A230-013579604432}"/>
              </a:ext>
            </a:extLst>
          </p:cNvPr>
          <p:cNvCxnSpPr>
            <a:cxnSpLocks/>
          </p:cNvCxnSpPr>
          <p:nvPr/>
        </p:nvCxnSpPr>
        <p:spPr>
          <a:xfrm>
            <a:off x="4519188" y="2197971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6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4EB4585-A4B3-41D6-81FA-ADED6E98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 -  EPICS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79A1624C-D3CE-499C-8982-F3AFFA72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~ Verteiltes Steuerungssystem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F63E84D-3481-4C08-8681-ACB790C6B7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17" b="-109"/>
          <a:stretch/>
        </p:blipFill>
        <p:spPr>
          <a:xfrm>
            <a:off x="6811843" y="1310878"/>
            <a:ext cx="4620697" cy="4341541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64F45A2-08F7-42D1-8FB7-47F1C223AC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6250" y="5594644"/>
            <a:ext cx="4235448" cy="941722"/>
          </a:xfrm>
        </p:spPr>
        <p:txBody>
          <a:bodyPr>
            <a:normAutofit/>
          </a:bodyPr>
          <a:lstStyle/>
          <a:p>
            <a:r>
              <a:rPr lang="de-DE" sz="1600" dirty="0"/>
              <a:t>Abb. 3: </a:t>
            </a:r>
          </a:p>
          <a:p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EAD9B1-ECE7-492C-A72A-A44FFFDEE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055C4-86BE-4002-A7F9-A367D176FD9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A9307-CCB7-4FA2-9264-B9C419993F2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31755-9963-42EB-98E5-9947EF86F7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EF15F-448B-4EFE-A945-CF992471C8E0}"/>
              </a:ext>
            </a:extLst>
          </p:cNvPr>
          <p:cNvSpPr/>
          <p:nvPr/>
        </p:nvSpPr>
        <p:spPr>
          <a:xfrm>
            <a:off x="7378700" y="4785185"/>
            <a:ext cx="2959100" cy="993316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2923FE-5574-43D5-B654-0202DEAF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57DAA5-4EC7-415A-A47A-A58E50A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952" y="4624586"/>
            <a:ext cx="9232900" cy="3463528"/>
          </a:xfrm>
        </p:spPr>
        <p:txBody>
          <a:bodyPr/>
          <a:lstStyle/>
          <a:p>
            <a:pPr marL="0" indent="0" algn="ctr">
              <a:buNone/>
            </a:pPr>
            <a:r>
              <a:rPr lang="de-DE" sz="2000" dirty="0"/>
              <a:t>Gibt es eine alternative Möglichkeit, die Kontrolle des Elektronenstrahls von BESSY II</a:t>
            </a:r>
          </a:p>
          <a:p>
            <a:pPr marL="0" indent="0" algn="ctr">
              <a:buNone/>
            </a:pPr>
            <a:r>
              <a:rPr lang="de-DE" sz="2000" dirty="0"/>
              <a:t> über Kameras in EPICS einzubinden?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A4168C-B007-466D-B6E4-DB397C71E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6200" y="3353135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 </a:t>
            </a:r>
            <a:r>
              <a:rPr lang="de-DE" sz="1600" dirty="0" err="1"/>
              <a:t>LabView</a:t>
            </a:r>
            <a:r>
              <a:rPr lang="de-DE" sz="1600" dirty="0"/>
              <a:t> Logo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680636-CA26-4E0C-8005-285D71BE9A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D147-4CCF-4A7E-98D1-044E28954BB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306FA-CCAD-41A4-9F18-12E2D3B6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75" y="2019124"/>
            <a:ext cx="3629025" cy="907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7FBEBE-BA56-4E1A-9FEA-798346B0F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0279"/>
            <a:ext cx="4498305" cy="133283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DA23E68-ECE5-4C46-B35C-A1F6178AD8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491830-1430-43CF-B873-B16FA3DD7DA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1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431F61-D7C2-4B3E-8745-0B8C4BDD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8370632-613A-4C12-B2E9-BBDFDA894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D64-71F4-4503-8BF7-46608EDF6C6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2C9ED2-155A-4897-BCD3-50B6D619B741}"/>
              </a:ext>
            </a:extLst>
          </p:cNvPr>
          <p:cNvGrpSpPr/>
          <p:nvPr/>
        </p:nvGrpSpPr>
        <p:grpSpPr>
          <a:xfrm>
            <a:off x="1192082" y="1177045"/>
            <a:ext cx="9564818" cy="4844342"/>
            <a:chOff x="1443872" y="565862"/>
            <a:chExt cx="9664867" cy="5181208"/>
          </a:xfrm>
        </p:grpSpPr>
        <p:pic>
          <p:nvPicPr>
            <p:cNvPr id="42" name="Graphic 41" descr="Camera">
              <a:extLst>
                <a:ext uri="{FF2B5EF4-FFF2-40B4-BE49-F238E27FC236}">
                  <a16:creationId xmlns:a16="http://schemas.microsoft.com/office/drawing/2014/main" id="{41C89373-B1FA-4CD4-BD06-BF0C8A730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1708608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amera">
              <a:extLst>
                <a:ext uri="{FF2B5EF4-FFF2-40B4-BE49-F238E27FC236}">
                  <a16:creationId xmlns:a16="http://schemas.microsoft.com/office/drawing/2014/main" id="{09F1D8B5-3E75-493C-9408-170A3D3C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2971800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Camera">
              <a:extLst>
                <a:ext uri="{FF2B5EF4-FFF2-40B4-BE49-F238E27FC236}">
                  <a16:creationId xmlns:a16="http://schemas.microsoft.com/office/drawing/2014/main" id="{2F78CEFF-5B7E-4917-9949-7DF378963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872" y="4349684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Paper">
              <a:extLst>
                <a:ext uri="{FF2B5EF4-FFF2-40B4-BE49-F238E27FC236}">
                  <a16:creationId xmlns:a16="http://schemas.microsoft.com/office/drawing/2014/main" id="{5884311C-CE38-4C9E-A351-5EFD7836B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3369" y="565862"/>
              <a:ext cx="5181208" cy="518120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8D76A1-FBC3-41B4-BCF2-76A935541196}"/>
                </a:ext>
              </a:extLst>
            </p:cNvPr>
            <p:cNvSpPr txBox="1"/>
            <p:nvPr/>
          </p:nvSpPr>
          <p:spPr>
            <a:xfrm>
              <a:off x="3940405" y="1516336"/>
              <a:ext cx="1338606" cy="691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Kamera- Schnittstelle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B20CD7-A67C-4652-B82F-02DCEE181CAE}"/>
                </a:ext>
              </a:extLst>
            </p:cNvPr>
            <p:cNvSpPr txBox="1"/>
            <p:nvPr/>
          </p:nvSpPr>
          <p:spPr>
            <a:xfrm>
              <a:off x="3940405" y="3312700"/>
              <a:ext cx="23097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Fit Analyse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AF55A6-4ABA-4518-93E6-D5D81E6265F7}"/>
                </a:ext>
              </a:extLst>
            </p:cNvPr>
            <p:cNvSpPr txBox="1"/>
            <p:nvPr/>
          </p:nvSpPr>
          <p:spPr>
            <a:xfrm>
              <a:off x="3940405" y="4437552"/>
              <a:ext cx="2309764" cy="395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EPICS-Schnittstelle </a:t>
              </a:r>
            </a:p>
          </p:txBody>
        </p:sp>
        <p:pic>
          <p:nvPicPr>
            <p:cNvPr id="49" name="Graphic 48" descr="Server">
              <a:extLst>
                <a:ext uri="{FF2B5EF4-FFF2-40B4-BE49-F238E27FC236}">
                  <a16:creationId xmlns:a16="http://schemas.microsoft.com/office/drawing/2014/main" id="{1E09E694-C8B3-4F20-ACA9-44A4FB023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96679" y="4015858"/>
              <a:ext cx="1212720" cy="1212720"/>
            </a:xfrm>
            <a:prstGeom prst="rect">
              <a:avLst/>
            </a:prstGeom>
          </p:spPr>
        </p:pic>
        <p:pic>
          <p:nvPicPr>
            <p:cNvPr id="50" name="Graphic 49" descr="User">
              <a:extLst>
                <a:ext uri="{FF2B5EF4-FFF2-40B4-BE49-F238E27FC236}">
                  <a16:creationId xmlns:a16="http://schemas.microsoft.com/office/drawing/2014/main" id="{16A845A8-8364-4246-BD57-AB4BB61B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94339" y="2430841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1E198B3B-B0CB-42AF-9D01-51AF1550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21036" y="4657778"/>
              <a:ext cx="914400" cy="91440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06E7B0-9625-4F7A-8B94-F01675CD922F}"/>
                </a:ext>
              </a:extLst>
            </p:cNvPr>
            <p:cNvCxnSpPr>
              <a:stCxn id="46" idx="1"/>
              <a:endCxn id="42" idx="3"/>
            </p:cNvCxnSpPr>
            <p:nvPr/>
          </p:nvCxnSpPr>
          <p:spPr>
            <a:xfrm flipH="1">
              <a:off x="2358272" y="1861974"/>
              <a:ext cx="1582133" cy="303834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07FA767-A84F-4F08-B887-1462946B2995}"/>
                </a:ext>
              </a:extLst>
            </p:cNvPr>
            <p:cNvCxnSpPr>
              <a:cxnSpLocks/>
              <a:stCxn id="46" idx="1"/>
              <a:endCxn id="43" idx="3"/>
            </p:cNvCxnSpPr>
            <p:nvPr/>
          </p:nvCxnSpPr>
          <p:spPr>
            <a:xfrm flipH="1">
              <a:off x="2358272" y="1861974"/>
              <a:ext cx="1582133" cy="15670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664D601-8F62-4A52-AF8F-B1F3C6147A4E}"/>
                </a:ext>
              </a:extLst>
            </p:cNvPr>
            <p:cNvCxnSpPr>
              <a:cxnSpLocks/>
              <a:stCxn id="46" idx="1"/>
              <a:endCxn id="44" idx="3"/>
            </p:cNvCxnSpPr>
            <p:nvPr/>
          </p:nvCxnSpPr>
          <p:spPr>
            <a:xfrm flipH="1">
              <a:off x="2358272" y="1861974"/>
              <a:ext cx="1582133" cy="29449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FB576CE-E3E5-451B-B52F-768815D6BD77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4609708" y="2207611"/>
              <a:ext cx="0" cy="110124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B3B3F26-2925-49C0-A3B1-D1065C794E7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3682032"/>
              <a:ext cx="0" cy="75552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A55CCF-7CF3-4DE4-8D07-ED2E813147C4}"/>
                </a:ext>
              </a:extLst>
            </p:cNvPr>
            <p:cNvSpPr txBox="1"/>
            <p:nvPr/>
          </p:nvSpPr>
          <p:spPr>
            <a:xfrm rot="2698894">
              <a:off x="5681251" y="1310613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Skript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F1D0FF-0B14-4C7B-A767-2D65125AB5D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4806884"/>
              <a:ext cx="0" cy="7652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11FECB-E71A-49AE-B6A1-2E804ABA5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9708" y="5592498"/>
              <a:ext cx="24097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5E370F-34B9-4F66-91F5-850B55BB165A}"/>
                </a:ext>
              </a:extLst>
            </p:cNvPr>
            <p:cNvCxnSpPr>
              <a:cxnSpLocks/>
            </p:cNvCxnSpPr>
            <p:nvPr/>
          </p:nvCxnSpPr>
          <p:spPr>
            <a:xfrm>
              <a:off x="7019471" y="565862"/>
              <a:ext cx="0" cy="50266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141C55-A23D-4970-81FA-0ABA8B99CD7E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565862"/>
              <a:ext cx="24263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5D8162-071D-40EB-B92A-9234E0CBDC7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609708" y="565862"/>
              <a:ext cx="0" cy="950474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1B4417-EDD1-47BB-8FE4-FC3B5719D95D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6250169" y="4622219"/>
              <a:ext cx="1746510" cy="12841"/>
            </a:xfrm>
            <a:prstGeom prst="straightConnector1">
              <a:avLst/>
            </a:prstGeom>
            <a:ln w="19050"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BB8968-AE23-4FF0-A941-6859936CC3F2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9209399" y="4622218"/>
              <a:ext cx="911637" cy="492760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8A47C4C-B43D-4BF5-ADF3-29569F904651}"/>
                </a:ext>
              </a:extLst>
            </p:cNvPr>
            <p:cNvCxnSpPr>
              <a:cxnSpLocks/>
              <a:stCxn id="49" idx="3"/>
              <a:endCxn id="50" idx="2"/>
            </p:cNvCxnSpPr>
            <p:nvPr/>
          </p:nvCxnSpPr>
          <p:spPr>
            <a:xfrm flipV="1">
              <a:off x="9209399" y="3345241"/>
              <a:ext cx="1442140" cy="1276977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2398ED-1D2D-46F0-B580-C553231247F3}"/>
                </a:ext>
              </a:extLst>
            </p:cNvPr>
            <p:cNvSpPr txBox="1"/>
            <p:nvPr/>
          </p:nvSpPr>
          <p:spPr>
            <a:xfrm>
              <a:off x="4627028" y="3886200"/>
              <a:ext cx="1764367" cy="56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Parameter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19E5BB-C200-49FC-9961-3E78A8744252}"/>
                </a:ext>
              </a:extLst>
            </p:cNvPr>
            <p:cNvSpPr txBox="1"/>
            <p:nvPr/>
          </p:nvSpPr>
          <p:spPr>
            <a:xfrm>
              <a:off x="4612516" y="2704555"/>
              <a:ext cx="1882749" cy="56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Datensätze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16A7D8-1785-4F0C-8764-19F1B4D5318F}"/>
                </a:ext>
              </a:extLst>
            </p:cNvPr>
            <p:cNvSpPr txBox="1"/>
            <p:nvPr/>
          </p:nvSpPr>
          <p:spPr>
            <a:xfrm>
              <a:off x="8232189" y="3831192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C2B4F56-AD57-4A65-82FB-70677B4D6A20}"/>
              </a:ext>
            </a:extLst>
          </p:cNvPr>
          <p:cNvSpPr/>
          <p:nvPr/>
        </p:nvSpPr>
        <p:spPr>
          <a:xfrm>
            <a:off x="3421187" y="1981620"/>
            <a:ext cx="1726314" cy="902847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9F3662-8BBB-4F34-A6B2-DF9091359AE3}"/>
              </a:ext>
            </a:extLst>
          </p:cNvPr>
          <p:cNvSpPr/>
          <p:nvPr/>
        </p:nvSpPr>
        <p:spPr>
          <a:xfrm>
            <a:off x="3424454" y="4611901"/>
            <a:ext cx="2736070" cy="7155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Date Placeholder 75">
            <a:extLst>
              <a:ext uri="{FF2B5EF4-FFF2-40B4-BE49-F238E27FC236}">
                <a16:creationId xmlns:a16="http://schemas.microsoft.com/office/drawing/2014/main" id="{57536996-B80C-4999-BCF6-2280E432B4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CD4C84B6-60F5-4B67-8B89-343F6DDAE6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867402" y="6356350"/>
            <a:ext cx="2743200" cy="365125"/>
          </a:xfrm>
        </p:spPr>
        <p:txBody>
          <a:bodyPr/>
          <a:lstStyle/>
          <a:p>
            <a:fld id="{259DF1E7-7728-684B-896D-8CFDB8DC33E7}" type="slidenum">
              <a:rPr lang="de-DE" smtClean="0"/>
              <a:t>6</a:t>
            </a:fld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1DE6D1-9ED4-4BC1-AAED-51848B04FF10}"/>
              </a:ext>
            </a:extLst>
          </p:cNvPr>
          <p:cNvSpPr/>
          <p:nvPr/>
        </p:nvSpPr>
        <p:spPr>
          <a:xfrm>
            <a:off x="3429000" y="3650203"/>
            <a:ext cx="2736070" cy="63264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01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D772-B4E3-444C-AFCA-F5973AF1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Kameraanbindung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77A21-3BCE-4E84-A906-BF1C2EFF8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der Kamera</a:t>
            </a:r>
          </a:p>
          <a:p>
            <a:r>
              <a:rPr lang="de-DE" dirty="0" err="1"/>
              <a:t>Vimba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Harvster</a:t>
            </a:r>
            <a:endParaRPr lang="de-D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0FFAE7-EFF7-4780-ACD2-A91EE71172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D047E-08E3-4011-9FE6-B83B875B9F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GenICam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10CD6A-4CC3-438E-9AF5-F76E7240EB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AFAB2C-7AAD-4AF7-957E-A9934B4900E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  <a:endParaRPr lang="de-D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B1EF72F-C86B-4F9B-BB72-61A6280EC81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032BA-61E1-49DA-B1D1-E6997C2EC74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12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4CCE40-6BFB-48FB-9BA7-067C018A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Kameraanbindung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C19224-6C3E-4F7A-8A28-D566D5B0F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Beispielaufnahmen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4EFB601-4D85-43D1-AF00-899FC6E9FB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436" r="544" b="4647"/>
          <a:stretch/>
        </p:blipFill>
        <p:spPr>
          <a:xfrm>
            <a:off x="607870" y="1997596"/>
            <a:ext cx="4875340" cy="3545953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EC47134-7861-4762-A23D-F386CA3F58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6780" y="5680596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5F5B60-60DC-4441-B713-ABF698C505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2731A95F-D200-44D6-8F6F-6584260629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572149-9313-4402-8DE1-FD2586A90C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4A868D4-1577-436D-85DE-A8FAC98C075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8</a:t>
            </a:fld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88EC3B-B1D2-4A2C-87D7-49D925B7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1982039"/>
            <a:ext cx="4719780" cy="35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4D9ADED-97E7-4086-A35F-F14B3CBB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836613"/>
            <a:ext cx="5340350" cy="446087"/>
          </a:xfrm>
        </p:spPr>
        <p:txBody>
          <a:bodyPr/>
          <a:lstStyle/>
          <a:p>
            <a:r>
              <a:rPr lang="de-DE" dirty="0"/>
              <a:t>Kameraanbindung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E215B64-5266-4790-AD70-AACE7D3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1502172"/>
            <a:ext cx="4629150" cy="3463528"/>
          </a:xfrm>
        </p:spPr>
        <p:txBody>
          <a:bodyPr/>
          <a:lstStyle/>
          <a:p>
            <a:r>
              <a:rPr lang="de-DE" dirty="0"/>
              <a:t>Beispielaufnahmen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62289B-1737-4AC6-9F67-1B575571C0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17400" y="5442791"/>
            <a:ext cx="5518150" cy="1485900"/>
          </a:xfrm>
        </p:spPr>
        <p:txBody>
          <a:bodyPr>
            <a:normAutofit/>
          </a:bodyPr>
          <a:lstStyle/>
          <a:p>
            <a:r>
              <a:rPr lang="de-DE" sz="1600" dirty="0"/>
              <a:t>Abb. 2: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6F555A3-DB18-40D4-9796-C8BCA7673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FB82766B-C2C8-4E56-B208-79ECD53FDB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de-DE"/>
              <a:t>24.08.2022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57593-D427-49E6-9422-5BA34980E9A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Almut Erdmann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B48ED71-4A46-4102-B058-6C2C72D097F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t>9</a:t>
            </a:fld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3E8F37-7ED2-4998-9E9B-8BA2B5741188}"/>
              </a:ext>
            </a:extLst>
          </p:cNvPr>
          <p:cNvSpPr/>
          <p:nvPr/>
        </p:nvSpPr>
        <p:spPr>
          <a:xfrm>
            <a:off x="5038484" y="1937285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F580EA-70F6-4B5A-9881-C9A61AEF9C35}"/>
              </a:ext>
            </a:extLst>
          </p:cNvPr>
          <p:cNvCxnSpPr>
            <a:cxnSpLocks/>
          </p:cNvCxnSpPr>
          <p:nvPr/>
        </p:nvCxnSpPr>
        <p:spPr>
          <a:xfrm flipH="1">
            <a:off x="4583640" y="3192044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A0B5066-33CE-4E0A-8022-2F20DC872FD6}"/>
              </a:ext>
            </a:extLst>
          </p:cNvPr>
          <p:cNvSpPr/>
          <p:nvPr/>
        </p:nvSpPr>
        <p:spPr>
          <a:xfrm>
            <a:off x="6164790" y="2150643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74B530F-C4A9-424F-B553-0930DF8A4122}"/>
              </a:ext>
            </a:extLst>
          </p:cNvPr>
          <p:cNvSpPr/>
          <p:nvPr/>
        </p:nvSpPr>
        <p:spPr>
          <a:xfrm>
            <a:off x="6164790" y="2150645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536A392-2BBC-402A-A531-63F729D909BA}"/>
              </a:ext>
            </a:extLst>
          </p:cNvPr>
          <p:cNvSpPr/>
          <p:nvPr/>
        </p:nvSpPr>
        <p:spPr>
          <a:xfrm>
            <a:off x="5038482" y="1937285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07D242-B7F1-4145-B310-8CD362C3980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956635" y="2110543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1B8321-3C93-456C-8D1D-BBBAEF35C4A7}"/>
              </a:ext>
            </a:extLst>
          </p:cNvPr>
          <p:cNvCxnSpPr>
            <a:cxnSpLocks/>
          </p:cNvCxnSpPr>
          <p:nvPr/>
        </p:nvCxnSpPr>
        <p:spPr>
          <a:xfrm flipV="1">
            <a:off x="6829136" y="2110544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1BBB20-554D-4A4E-AA6A-983C329EA04E}"/>
              </a:ext>
            </a:extLst>
          </p:cNvPr>
          <p:cNvSpPr/>
          <p:nvPr/>
        </p:nvSpPr>
        <p:spPr>
          <a:xfrm>
            <a:off x="7693072" y="2047249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8E5391-1C55-4A2D-A986-697895C99EFA}"/>
              </a:ext>
            </a:extLst>
          </p:cNvPr>
          <p:cNvSpPr/>
          <p:nvPr/>
        </p:nvSpPr>
        <p:spPr>
          <a:xfrm>
            <a:off x="4567763" y="3538216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317141-B20A-45F7-8020-F5660D5585B3}"/>
              </a:ext>
            </a:extLst>
          </p:cNvPr>
          <p:cNvCxnSpPr>
            <a:cxnSpLocks/>
          </p:cNvCxnSpPr>
          <p:nvPr/>
        </p:nvCxnSpPr>
        <p:spPr>
          <a:xfrm flipH="1">
            <a:off x="4501090" y="3630194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CBF720-420C-4F1E-83AF-E7148A86D1CD}"/>
              </a:ext>
            </a:extLst>
          </p:cNvPr>
          <p:cNvCxnSpPr>
            <a:cxnSpLocks/>
          </p:cNvCxnSpPr>
          <p:nvPr/>
        </p:nvCxnSpPr>
        <p:spPr>
          <a:xfrm>
            <a:off x="7766578" y="2130593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5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ZB N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186"/>
      </a:accent1>
      <a:accent2>
        <a:srgbClr val="6CABE9"/>
      </a:accent2>
      <a:accent3>
        <a:srgbClr val="D15E57"/>
      </a:accent3>
      <a:accent4>
        <a:srgbClr val="C6D970"/>
      </a:accent4>
      <a:accent5>
        <a:srgbClr val="BCD233"/>
      </a:accent5>
      <a:accent6>
        <a:srgbClr val="9AC6F3"/>
      </a:accent6>
      <a:hlink>
        <a:srgbClr val="002D4D"/>
      </a:hlink>
      <a:folHlink>
        <a:srgbClr val="F765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176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Roboto</vt:lpstr>
      <vt:lpstr>Source Sans Pro</vt:lpstr>
      <vt:lpstr>Source Sans Pro Light</vt:lpstr>
      <vt:lpstr>Source Sans Pro Semibold</vt:lpstr>
      <vt:lpstr>Office</vt:lpstr>
      <vt:lpstr>PowerPoint Presentation</vt:lpstr>
      <vt:lpstr>Gliederung</vt:lpstr>
      <vt:lpstr>Einleitung – BESSY II</vt:lpstr>
      <vt:lpstr>EINLEITUNG -  EPICS</vt:lpstr>
      <vt:lpstr>Problemstellung</vt:lpstr>
      <vt:lpstr>Anforderungen</vt:lpstr>
      <vt:lpstr>Kameraanbindung</vt:lpstr>
      <vt:lpstr>Kameraanbindung</vt:lpstr>
      <vt:lpstr>Kameraanbindung</vt:lpstr>
      <vt:lpstr>Anforderungen</vt:lpstr>
      <vt:lpstr>Datenanalyse</vt:lpstr>
      <vt:lpstr>Datenanalase</vt:lpstr>
      <vt:lpstr>Datenanalyse - Optimierung </vt:lpstr>
      <vt:lpstr>Datenanalyse - Optimierung </vt:lpstr>
      <vt:lpstr>Datenanalyse - Optimierung </vt:lpstr>
      <vt:lpstr>Datenanalyse - Optimierung </vt:lpstr>
      <vt:lpstr>Anforderungen</vt:lpstr>
      <vt:lpstr>EPICS Schnittstelle</vt:lpstr>
      <vt:lpstr>Gesamtkonzept</vt:lpstr>
      <vt:lpstr>Auswertung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Monica Mantel</dc:creator>
  <cp:lastModifiedBy>Erdmann, Almut</cp:lastModifiedBy>
  <cp:revision>171</cp:revision>
  <dcterms:created xsi:type="dcterms:W3CDTF">2021-07-30T13:31:34Z</dcterms:created>
  <dcterms:modified xsi:type="dcterms:W3CDTF">2022-08-23T07:08:52Z</dcterms:modified>
</cp:coreProperties>
</file>