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64" r:id="rId4"/>
    <p:sldId id="265" r:id="rId5"/>
    <p:sldId id="268" r:id="rId6"/>
    <p:sldId id="269" r:id="rId7"/>
    <p:sldId id="270" r:id="rId8"/>
    <p:sldId id="271" r:id="rId9"/>
    <p:sldId id="272" r:id="rId10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ristian Alejandro Suarez Giraldo" initials="CASG" lastIdx="1" clrIdx="0">
    <p:extLst>
      <p:ext uri="{19B8F6BF-5375-455C-9EA6-DF929625EA0E}">
        <p15:presenceInfo xmlns:p15="http://schemas.microsoft.com/office/powerpoint/2012/main" userId="S::cristian.suarezg@upb.edu.co::fb42d3d0-ee0b-478c-918f-7b1ac7d243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0A499C-06F8-4399-8418-1826FC4720B7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A642C-865F-4003-8373-82492FE2173E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406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9e39ee8025_0_1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9e39ee8025_0_1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e39ee8025_0_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e39ee8025_0_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9e39ee8025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9e39ee8025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9e39ee8025_0_5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9e39ee8025_0_5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9e39ee8025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9e39ee8025_0_5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9e39ee8025_0_5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9e39ee8025_0_5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9e39ee8025_0_4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9e39ee8025_0_4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017864-C586-4366-94D0-DA10028BF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AAFB23-2C76-4AC6-87EA-A883491AEA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E6B9DE-F5A2-49D2-928B-995BC455C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74D6D0-A2A3-410B-8956-3A663CC1A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CCBA68-4975-46E9-8BCF-1681C1E8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3472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2FAE48-6327-4E60-AAF9-F45248198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791523-07EB-4BED-833A-AE0923B9D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8397FA2-DB8F-4431-A48E-BDBADC52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95BD5-BD5C-4561-BE4F-08805401F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02BF66B-CF81-4EE6-91BC-8BE3DA68A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64242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1243BB-6827-4749-A5AF-96318E5DC9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06770B4-268C-49D4-8168-15BE9A5F20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9181EA-4BA3-4412-B41A-79D9403BF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62A96B-B320-4409-BE38-714D31E7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924A50-F021-4F8D-B346-E431B447D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43174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yan frame 1">
  <p:cSld name="Cyan frame 1">
    <p:bg>
      <p:bgPr>
        <a:solidFill>
          <a:schemeClr val="lt1"/>
        </a:solidFill>
        <a:effectLst/>
      </p:bgPr>
    </p:bg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6"/>
          <p:cNvSpPr/>
          <p:nvPr/>
        </p:nvSpPr>
        <p:spPr>
          <a:xfrm>
            <a:off x="6933900" y="-14867"/>
            <a:ext cx="5273200" cy="6958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3" name="Google Shape;213;p36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rgbClr val="D9D9D9"/>
                </a:solidFill>
              </a:defRPr>
            </a:lvl1pPr>
            <a:lvl2pPr lvl="1" rtl="0">
              <a:buNone/>
              <a:defRPr>
                <a:solidFill>
                  <a:srgbClr val="D9D9D9"/>
                </a:solidFill>
              </a:defRPr>
            </a:lvl2pPr>
            <a:lvl3pPr lvl="2" rtl="0">
              <a:buNone/>
              <a:defRPr>
                <a:solidFill>
                  <a:srgbClr val="D9D9D9"/>
                </a:solidFill>
              </a:defRPr>
            </a:lvl3pPr>
            <a:lvl4pPr lvl="3" rtl="0">
              <a:buNone/>
              <a:defRPr>
                <a:solidFill>
                  <a:srgbClr val="D9D9D9"/>
                </a:solidFill>
              </a:defRPr>
            </a:lvl4pPr>
            <a:lvl5pPr lvl="4" rtl="0">
              <a:buNone/>
              <a:defRPr>
                <a:solidFill>
                  <a:srgbClr val="D9D9D9"/>
                </a:solidFill>
              </a:defRPr>
            </a:lvl5pPr>
            <a:lvl6pPr lvl="5" rtl="0">
              <a:buNone/>
              <a:defRPr>
                <a:solidFill>
                  <a:srgbClr val="D9D9D9"/>
                </a:solidFill>
              </a:defRPr>
            </a:lvl6pPr>
            <a:lvl7pPr lvl="6" rtl="0">
              <a:buNone/>
              <a:defRPr>
                <a:solidFill>
                  <a:srgbClr val="D9D9D9"/>
                </a:solidFill>
              </a:defRPr>
            </a:lvl7pPr>
            <a:lvl8pPr lvl="7" rtl="0">
              <a:buNone/>
              <a:defRPr>
                <a:solidFill>
                  <a:srgbClr val="D9D9D9"/>
                </a:solidFill>
              </a:defRPr>
            </a:lvl8pPr>
            <a:lvl9pPr lvl="8" rtl="0">
              <a:buNone/>
              <a:defRPr>
                <a:solidFill>
                  <a:srgbClr val="D9D9D9"/>
                </a:solidFill>
              </a:defRPr>
            </a:lvl9pPr>
          </a:lstStyle>
          <a:p>
            <a:pPr algn="l"/>
            <a:endParaRPr lang="es-CO"/>
          </a:p>
          <a:p>
            <a:pPr algn="l"/>
            <a:fld id="{00000000-1234-1234-1234-123412341234}" type="slidenum">
              <a:rPr lang="en" sz="1600" smtClean="0">
                <a:solidFill>
                  <a:srgbClr val="B7B7B7"/>
                </a:solidFill>
                <a:latin typeface="Arvo"/>
                <a:ea typeface="Arvo"/>
                <a:cs typeface="Arvo"/>
                <a:sym typeface="Arvo"/>
              </a:rPr>
              <a:pPr algn="l"/>
              <a:t>‹Nº›</a:t>
            </a:fld>
            <a:endParaRPr sz="1600">
              <a:solidFill>
                <a:srgbClr val="B7B7B7"/>
              </a:solidFill>
              <a:latin typeface="Arvo"/>
              <a:ea typeface="Arvo"/>
              <a:cs typeface="Arvo"/>
              <a:sym typeface="Arvo"/>
            </a:endParaRPr>
          </a:p>
        </p:txBody>
      </p:sp>
    </p:spTree>
    <p:extLst>
      <p:ext uri="{BB962C8B-B14F-4D97-AF65-F5344CB8AC3E}">
        <p14:creationId xmlns:p14="http://schemas.microsoft.com/office/powerpoint/2010/main" val="33832269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design 1">
  <p:cSld name="Title design 1"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/>
          <p:nvPr/>
        </p:nvSpPr>
        <p:spPr>
          <a:xfrm>
            <a:off x="542600" y="469600"/>
            <a:ext cx="11106800" cy="5748000"/>
          </a:xfrm>
          <a:prstGeom prst="rect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17" name="Google Shape;117;p23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Font typeface="Garamond"/>
              <a:buNone/>
              <a:defRPr sz="2933">
                <a:latin typeface="Garamond"/>
                <a:ea typeface="Garamond"/>
                <a:cs typeface="Garamond"/>
                <a:sym typeface="Garamon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Font typeface="Bodoni"/>
              <a:buNone/>
              <a:defRPr b="1">
                <a:latin typeface="Bodoni"/>
                <a:ea typeface="Bodoni"/>
                <a:cs typeface="Bodoni"/>
                <a:sym typeface="Bodoni"/>
              </a:defRPr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113982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1pPr>
            <a:lvl2pPr lvl="1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2pPr>
            <a:lvl3pPr lvl="2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3pPr>
            <a:lvl4pPr lvl="3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4pPr>
            <a:lvl5pPr lvl="4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5pPr>
            <a:lvl6pPr lvl="5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6pPr>
            <a:lvl7pPr lvl="6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7pPr>
            <a:lvl8pPr lvl="7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8pPr>
            <a:lvl9pPr lvl="8" rtl="0">
              <a:buNone/>
              <a:defRPr sz="1600">
                <a:solidFill>
                  <a:srgbClr val="CCCCCC"/>
                </a:solidFill>
                <a:latin typeface="Arvo"/>
                <a:ea typeface="Arvo"/>
                <a:cs typeface="Arvo"/>
                <a:sym typeface="Arvo"/>
              </a:defRPr>
            </a:lvl9pPr>
          </a:lstStyle>
          <a:p>
            <a:pPr algn="l"/>
            <a:fld id="{00000000-1234-1234-1234-123412341234}" type="slidenum">
              <a:rPr lang="es-CO" smtClean="0"/>
              <a:pPr algn="l"/>
              <a:t>‹Nº›</a:t>
            </a:fld>
            <a:endParaRPr lang="es-CO"/>
          </a:p>
        </p:txBody>
      </p:sp>
      <p:cxnSp>
        <p:nvCxnSpPr>
          <p:cNvPr id="119" name="Google Shape;119;p23"/>
          <p:cNvCxnSpPr/>
          <p:nvPr/>
        </p:nvCxnSpPr>
        <p:spPr>
          <a:xfrm>
            <a:off x="5645200" y="1631467"/>
            <a:ext cx="901600" cy="0"/>
          </a:xfrm>
          <a:prstGeom prst="straightConnector1">
            <a:avLst/>
          </a:prstGeom>
          <a:noFill/>
          <a:ln w="762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6728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8BA8F1-0748-4DCC-846C-28DBDBA6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0047E2-2998-45E9-8819-5E668F24D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1978EA-1C18-4B1B-AA8C-2526F991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C47ED0-BB3B-4D91-B3F8-73822C98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B120F-78B1-4436-B284-821B7859C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146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F1520D-BCBD-49C5-95D3-CCC8FB518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9ACE34-96D0-4705-AD00-519C180C6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6CD7EA4-8178-45F7-8169-6F90A01D1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E3A2AB-1AA4-471D-A86D-DD6F47DB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03E82A2-894D-420C-B00F-A692A7B6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9761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C526F6-6EFC-4CCC-B860-4B0E9523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704984-0AC0-4D28-A7FA-E21CC079B2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3E84B4-4D77-4245-9169-6D357B37F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3FAFE0-8DE4-48D9-A369-825624CAB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95E409-5EC8-409A-93ED-556602350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FA3265-11C0-4A55-9DA6-344EC95FF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323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E22FDD-BFDD-486F-9B12-AB396894F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8116B4-9C2B-4D47-B2A8-6CB60FA37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6C92D15-8230-4B2E-881B-C047360CC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477F7A1-0EA1-4F17-9849-7204451560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C4D631E-6AA1-42D4-A454-D8747DFC6E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ECBEF83-5EC9-403F-B513-F883C9A7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CBFE26C-B636-4AC1-9405-3657570CD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EA4032D-2789-456E-826E-FFA83BD83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9139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54E9E4-CAAB-4063-A72B-25192C4D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15EBEA0-F1F0-483E-8461-5390EFDD4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68EF23D-6D30-4F9C-A8AE-89BD5DA73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37F6580-CDC3-43B3-9FDC-1A73DFB32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67263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6E53B0C-B5C0-486D-AD56-5535B9813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73D4B1-9E5A-4704-8AAE-60262386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443B86-70F7-44FB-AD32-1FA9BB362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7029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ECFE7-0289-4DC2-93F2-34A0D6A8A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EFDB27-8926-486C-AB39-3A30C2504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3DD706-EFE7-455C-8998-5746E7842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0C1046-2E53-4C4E-8E52-AC4E65150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E3EF2E-3C0C-4392-9253-F40B5366F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F75E15-BDD2-48D6-A209-36EBBC7D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9424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8DEC96-7EB8-4417-A6CE-6A1B436D1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F31FC13-FD23-480F-AC40-E369E3453D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219C33C-AD47-4846-B35C-DBC3EDED6A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39502E1-4B9B-4911-84E4-4D4A9A57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DFAA530-C63A-435C-B371-E293C6CBB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45D23B-5355-4436-B13B-9C8D697F9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3846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C5518C-ADD3-4D46-90AB-975ABD0A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ECA018-EAD7-48C6-93C7-38F516701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D480677-847D-46D7-B7D7-A0B3CC88F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ACA539-3252-49F4-9932-34F1B322C52A}" type="datetimeFigureOut">
              <a:rPr lang="es-CO" smtClean="0"/>
              <a:t>13/02/2025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AA172-7076-44F3-80AD-8379B3BEF2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9824C1-A314-496C-8AE7-F76B6815E2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8481F-8D7E-4569-89AC-FEB1C7141DA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29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9B246E4-B943-4B64-9326-3DC2009142FF}"/>
              </a:ext>
            </a:extLst>
          </p:cNvPr>
          <p:cNvSpPr txBox="1">
            <a:spLocks/>
          </p:cNvSpPr>
          <p:nvPr/>
        </p:nvSpPr>
        <p:spPr>
          <a:xfrm>
            <a:off x="2632038" y="2759056"/>
            <a:ext cx="6927924" cy="6699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5400" dirty="0">
                <a:solidFill>
                  <a:srgbClr val="000000"/>
                </a:solidFill>
                <a:latin typeface="Times New Roman" panose="02020603050405020304" pitchFamily="18" charset="0"/>
              </a:rPr>
              <a:t>Laboratorio. Creación de archivos HTML</a:t>
            </a:r>
            <a:endParaRPr lang="es-CO" sz="16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1566A6F-EFEC-4F32-9F4D-504B82B89F7F}"/>
              </a:ext>
            </a:extLst>
          </p:cNvPr>
          <p:cNvSpPr txBox="1"/>
          <p:nvPr/>
        </p:nvSpPr>
        <p:spPr>
          <a:xfrm>
            <a:off x="2632038" y="4337741"/>
            <a:ext cx="692792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sz="2400" b="1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Curso: Humanidades digitales, edición y literatura </a:t>
            </a:r>
            <a:endParaRPr lang="es-ES" sz="24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s-CO" sz="24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Estudios Literarios UPB </a:t>
            </a:r>
            <a:endParaRPr lang="es-CO" sz="2400" dirty="0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ACABCFC6-57E9-4A1B-9F84-0311440DC245}"/>
              </a:ext>
            </a:extLst>
          </p:cNvPr>
          <p:cNvCxnSpPr>
            <a:cxnSpLocks/>
          </p:cNvCxnSpPr>
          <p:nvPr/>
        </p:nvCxnSpPr>
        <p:spPr>
          <a:xfrm>
            <a:off x="1280160" y="3872753"/>
            <a:ext cx="95850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8106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3EC7EA-7D5D-48DF-A87A-385C624405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18547" y="4587458"/>
            <a:ext cx="4154905" cy="1822967"/>
          </a:xfrm>
        </p:spPr>
        <p:txBody>
          <a:bodyPr>
            <a:noAutofit/>
          </a:bodyPr>
          <a:lstStyle/>
          <a:p>
            <a:r>
              <a:rPr lang="en-US" sz="2800" b="0" i="0" dirty="0">
                <a:solidFill>
                  <a:srgbClr val="708090"/>
                </a:solidFill>
                <a:effectLst/>
                <a:latin typeface="Consolas" panose="020B0609020204030204" pitchFamily="49" charset="0"/>
              </a:rPr>
              <a:t>&lt;!DOCTYPE html&gt;</a:t>
            </a:r>
            <a:br>
              <a:rPr lang="en-US" sz="2800" dirty="0"/>
            </a:b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br>
              <a:rPr lang="en-US" sz="2800" dirty="0"/>
            </a:b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800" dirty="0"/>
            </a:b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800" b="0" i="0" dirty="0">
                <a:solidFill>
                  <a:srgbClr val="990055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800" b="0" i="0" dirty="0">
                <a:solidFill>
                  <a:srgbClr val="999999"/>
                </a:solidFill>
                <a:effectLst/>
                <a:latin typeface="Consolas" panose="020B0609020204030204" pitchFamily="49" charset="0"/>
              </a:rPr>
              <a:t>&gt;</a:t>
            </a:r>
            <a:endParaRPr lang="es-CO" sz="28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FA1396-28F2-483A-89DB-DCB629F7F9F1}"/>
              </a:ext>
            </a:extLst>
          </p:cNvPr>
          <p:cNvSpPr txBox="1"/>
          <p:nvPr/>
        </p:nvSpPr>
        <p:spPr>
          <a:xfrm>
            <a:off x="8173452" y="447575"/>
            <a:ext cx="24351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Declaración – define el tipo de documento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4D0B8B9-0835-4C79-9A06-3C07349BA48E}"/>
              </a:ext>
            </a:extLst>
          </p:cNvPr>
          <p:cNvSpPr txBox="1"/>
          <p:nvPr/>
        </p:nvSpPr>
        <p:spPr>
          <a:xfrm>
            <a:off x="102670" y="955406"/>
            <a:ext cx="38340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Elemento raíz de una página HTML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5D42C50-7FAB-4EFE-A9F6-AF59080F6CC7}"/>
              </a:ext>
            </a:extLst>
          </p:cNvPr>
          <p:cNvCxnSpPr>
            <a:endCxn id="5" idx="1"/>
          </p:cNvCxnSpPr>
          <p:nvPr/>
        </p:nvCxnSpPr>
        <p:spPr>
          <a:xfrm>
            <a:off x="7671335" y="798897"/>
            <a:ext cx="502117" cy="26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B9836F2-53FF-4A0E-9CA8-E5629BA064B9}"/>
              </a:ext>
            </a:extLst>
          </p:cNvPr>
          <p:cNvCxnSpPr/>
          <p:nvPr/>
        </p:nvCxnSpPr>
        <p:spPr>
          <a:xfrm flipH="1">
            <a:off x="3787775" y="1196975"/>
            <a:ext cx="1689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2FEB5E5E-9075-4EEB-B099-A2653F26D375}"/>
              </a:ext>
            </a:extLst>
          </p:cNvPr>
          <p:cNvCxnSpPr/>
          <p:nvPr/>
        </p:nvCxnSpPr>
        <p:spPr>
          <a:xfrm>
            <a:off x="6786880" y="1579880"/>
            <a:ext cx="14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9FE4B3C1-0D55-4F02-AA8D-004B223594E5}"/>
              </a:ext>
            </a:extLst>
          </p:cNvPr>
          <p:cNvSpPr txBox="1"/>
          <p:nvPr/>
        </p:nvSpPr>
        <p:spPr>
          <a:xfrm>
            <a:off x="8280400" y="1379825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Metainformación sobre la página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2F537F5-182C-4DA8-B8AE-08B650E29C3E}"/>
              </a:ext>
            </a:extLst>
          </p:cNvPr>
          <p:cNvCxnSpPr/>
          <p:nvPr/>
        </p:nvCxnSpPr>
        <p:spPr>
          <a:xfrm flipH="1">
            <a:off x="2788920" y="2316480"/>
            <a:ext cx="18643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CB9912D-0A8A-498A-A72A-2767332C1481}"/>
              </a:ext>
            </a:extLst>
          </p:cNvPr>
          <p:cNvSpPr txBox="1"/>
          <p:nvPr/>
        </p:nvSpPr>
        <p:spPr>
          <a:xfrm>
            <a:off x="299986" y="2022206"/>
            <a:ext cx="248893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 el título de una página HTML (aparece en la pestaña)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F4BC902E-9984-4BAB-82CF-5E0EC01AE7E2}"/>
              </a:ext>
            </a:extLst>
          </p:cNvPr>
          <p:cNvSpPr txBox="1"/>
          <p:nvPr/>
        </p:nvSpPr>
        <p:spPr>
          <a:xfrm>
            <a:off x="8468360" y="2760097"/>
            <a:ext cx="3657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el cuerpo del documento, contener del contenido visible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1206525-FBDB-46FA-AFB4-9B91E29C0686}"/>
              </a:ext>
            </a:extLst>
          </p:cNvPr>
          <p:cNvCxnSpPr/>
          <p:nvPr/>
        </p:nvCxnSpPr>
        <p:spPr>
          <a:xfrm>
            <a:off x="6786880" y="3114040"/>
            <a:ext cx="14935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3EDCC50-F4F2-4725-B98B-DB05A069EBA9}"/>
              </a:ext>
            </a:extLst>
          </p:cNvPr>
          <p:cNvSpPr txBox="1"/>
          <p:nvPr/>
        </p:nvSpPr>
        <p:spPr>
          <a:xfrm>
            <a:off x="1447800" y="3880968"/>
            <a:ext cx="248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el encabezado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D1BFE73-E213-4FCF-8B1C-846CC798A0D0}"/>
              </a:ext>
            </a:extLst>
          </p:cNvPr>
          <p:cNvCxnSpPr>
            <a:cxnSpLocks/>
          </p:cNvCxnSpPr>
          <p:nvPr/>
        </p:nvCxnSpPr>
        <p:spPr>
          <a:xfrm flipH="1">
            <a:off x="3936734" y="4064090"/>
            <a:ext cx="821533" cy="8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CuadroTexto 22">
            <a:extLst>
              <a:ext uri="{FF2B5EF4-FFF2-40B4-BE49-F238E27FC236}">
                <a16:creationId xmlns:a16="http://schemas.microsoft.com/office/drawing/2014/main" id="{9AC1ED31-6B25-4C71-B315-B40E2EE4AB13}"/>
              </a:ext>
            </a:extLst>
          </p:cNvPr>
          <p:cNvSpPr txBox="1"/>
          <p:nvPr/>
        </p:nvSpPr>
        <p:spPr>
          <a:xfrm>
            <a:off x="8468360" y="4656630"/>
            <a:ext cx="365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un párrafo</a:t>
            </a:r>
            <a:endParaRPr lang="es-CO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Conector recto de flecha 24">
            <a:extLst>
              <a:ext uri="{FF2B5EF4-FFF2-40B4-BE49-F238E27FC236}">
                <a16:creationId xmlns:a16="http://schemas.microsoft.com/office/drawing/2014/main" id="{0F985B32-5E24-419B-A789-8D516CD2AFA7}"/>
              </a:ext>
            </a:extLst>
          </p:cNvPr>
          <p:cNvCxnSpPr>
            <a:endCxn id="23" idx="1"/>
          </p:cNvCxnSpPr>
          <p:nvPr/>
        </p:nvCxnSpPr>
        <p:spPr>
          <a:xfrm flipV="1">
            <a:off x="7533640" y="4856685"/>
            <a:ext cx="934720" cy="20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0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0"/>
          <p:cNvSpPr txBox="1">
            <a:spLocks noGrp="1"/>
          </p:cNvSpPr>
          <p:nvPr>
            <p:ph type="title" idx="4294967295"/>
          </p:nvPr>
        </p:nvSpPr>
        <p:spPr>
          <a:xfrm>
            <a:off x="989900" y="2819800"/>
            <a:ext cx="5082400" cy="12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>
              <a:spcBef>
                <a:spcPts val="0"/>
              </a:spcBef>
            </a:pPr>
            <a:r>
              <a:rPr lang="es-CO" dirty="0">
                <a:latin typeface="Garamond"/>
                <a:ea typeface="Garamond"/>
                <a:cs typeface="Garamond"/>
                <a:sym typeface="Garamond"/>
              </a:rPr>
              <a:t>Elementos para creación de página con biografía de editores</a:t>
            </a:r>
            <a:br>
              <a:rPr lang="es-CO" dirty="0">
                <a:latin typeface="Garamond"/>
                <a:ea typeface="Garamond"/>
                <a:cs typeface="Garamond"/>
                <a:sym typeface="Garamond"/>
              </a:rPr>
            </a:br>
            <a:br>
              <a:rPr lang="es-CO" dirty="0">
                <a:latin typeface="Garamond"/>
                <a:ea typeface="Garamond"/>
                <a:cs typeface="Garamond"/>
                <a:sym typeface="Garamond"/>
              </a:rPr>
            </a:br>
            <a:r>
              <a:rPr lang="es-CO" dirty="0">
                <a:latin typeface="Garamond"/>
                <a:ea typeface="Garamond"/>
                <a:cs typeface="Garamond"/>
                <a:sym typeface="Garamond"/>
              </a:rPr>
              <a:t>Elementos básicos marcado HTML</a:t>
            </a:r>
            <a:endParaRPr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51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dirty="0"/>
              <a:t>Basics of HTML: HyperText Markup Language</a:t>
            </a:r>
            <a:endParaRPr b="0" dirty="0"/>
          </a:p>
        </p:txBody>
      </p:sp>
      <p:sp>
        <p:nvSpPr>
          <p:cNvPr id="382" name="Google Shape;382;p51"/>
          <p:cNvSpPr txBox="1"/>
          <p:nvPr/>
        </p:nvSpPr>
        <p:spPr>
          <a:xfrm>
            <a:off x="540200" y="1867633"/>
            <a:ext cx="5912000" cy="3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sz="2400" b="1" dirty="0">
                <a:solidFill>
                  <a:srgbClr val="434343"/>
                </a:solidFill>
                <a:latin typeface="Garamond"/>
                <a:ea typeface="Garamond"/>
                <a:cs typeface="Garamond"/>
                <a:sym typeface="Garamond"/>
              </a:rPr>
              <a:t>Elementos</a:t>
            </a:r>
            <a:endParaRPr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" sz="2400" dirty="0">
                <a:solidFill>
                  <a:srgbClr val="0097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&lt;p&gt;</a:t>
            </a:r>
            <a:r>
              <a:rPr lang="en" sz="2400" dirty="0">
                <a:latin typeface="Source Code Pro"/>
                <a:ea typeface="Source Code Pro"/>
                <a:cs typeface="Source Code Pro"/>
                <a:sym typeface="Source Code Pro"/>
              </a:rPr>
              <a:t>This is a paragraph</a:t>
            </a:r>
            <a:r>
              <a:rPr lang="en" sz="2400" dirty="0">
                <a:solidFill>
                  <a:srgbClr val="0097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2400" dirty="0">
              <a:solidFill>
                <a:srgbClr val="0097A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50000"/>
              </a:lnSpc>
            </a:pPr>
            <a:r>
              <a:rPr lang="en" sz="2400" dirty="0">
                <a:solidFill>
                  <a:srgbClr val="0097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&lt;br/&gt;</a:t>
            </a:r>
            <a:endParaRPr sz="2400" dirty="0">
              <a:solidFill>
                <a:srgbClr val="0097A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         A self closing element (no content)</a:t>
            </a:r>
            <a:endParaRPr sz="2400" dirty="0">
              <a:solidFill>
                <a:srgbClr val="0097A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50000"/>
              </a:lnSpc>
            </a:pPr>
            <a:endParaRPr sz="2400" dirty="0">
              <a:solidFill>
                <a:srgbClr val="0097A7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s-MX" sz="2400" b="1" dirty="0">
                <a:solidFill>
                  <a:srgbClr val="434343"/>
                </a:solidFill>
                <a:latin typeface="Garamond"/>
                <a:ea typeface="Garamond"/>
                <a:cs typeface="Garamond"/>
                <a:sym typeface="Garamond"/>
              </a:rPr>
              <a:t>Atributos</a:t>
            </a:r>
            <a:endParaRPr sz="24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" sz="2400" dirty="0">
                <a:solidFill>
                  <a:srgbClr val="0097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&lt;p</a:t>
            </a:r>
            <a:r>
              <a:rPr lang="en" sz="2400" dirty="0">
                <a:solidFill>
                  <a:srgbClr val="00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2400" dirty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id="</a:t>
            </a:r>
            <a:r>
              <a:rPr lang="en" sz="2400" dirty="0">
                <a:solidFill>
                  <a:srgbClr val="FFAB4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p1</a:t>
            </a:r>
            <a:r>
              <a:rPr lang="en" sz="2400" dirty="0">
                <a:solidFill>
                  <a:srgbClr val="21212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"</a:t>
            </a:r>
            <a:r>
              <a:rPr lang="en" sz="2400" dirty="0">
                <a:solidFill>
                  <a:srgbClr val="0097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&gt;</a:t>
            </a:r>
            <a:r>
              <a:rPr lang="en" sz="2400" dirty="0">
                <a:latin typeface="Source Code Pro"/>
                <a:ea typeface="Source Code Pro"/>
                <a:cs typeface="Source Code Pro"/>
                <a:sym typeface="Source Code Pro"/>
              </a:rPr>
              <a:t>A paragraph with an ID</a:t>
            </a:r>
            <a:r>
              <a:rPr lang="en" sz="2400" dirty="0">
                <a:solidFill>
                  <a:srgbClr val="0097A7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&lt;/p&gt;</a:t>
            </a:r>
            <a:endParaRPr sz="2400" dirty="0">
              <a:solidFill>
                <a:srgbClr val="0097A7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15000"/>
              </a:lnSpc>
            </a:pPr>
            <a:endParaRPr sz="2400" b="1" dirty="0">
              <a:solidFill>
                <a:schemeClr val="hlink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lnSpc>
                <a:spcPct val="115000"/>
              </a:lnSpc>
            </a:pPr>
            <a:r>
              <a:rPr lang="en" sz="2400" b="1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C</a:t>
            </a:r>
            <a:r>
              <a:rPr lang="es-CO" sz="2400" b="1" dirty="0" err="1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omentarios</a:t>
            </a:r>
            <a:r>
              <a:rPr lang="en" sz="2400" b="1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r>
              <a:rPr lang="en" sz="2400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(</a:t>
            </a:r>
            <a:r>
              <a:rPr lang="es-CO" sz="2400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ignorados por la máquina</a:t>
            </a:r>
            <a:r>
              <a:rPr lang="en" sz="2400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)</a:t>
            </a:r>
            <a:endParaRPr sz="2400" dirty="0">
              <a:solidFill>
                <a:schemeClr val="hlink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lnSpc>
                <a:spcPct val="115000"/>
              </a:lnSpc>
            </a:pPr>
            <a:endParaRPr sz="2400" b="1" dirty="0">
              <a:solidFill>
                <a:schemeClr val="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" sz="2400" dirty="0">
                <a:solidFill>
                  <a:srgbClr val="78909C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&lt;!-- comment --&gt;</a:t>
            </a:r>
            <a:endParaRPr sz="2400" dirty="0">
              <a:solidFill>
                <a:srgbClr val="FFAB4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50000"/>
              </a:lnSpc>
            </a:pPr>
            <a:endParaRPr sz="2400" b="1" dirty="0">
              <a:solidFill>
                <a:srgbClr val="78909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3" name="Google Shape;383;p51"/>
          <p:cNvSpPr txBox="1"/>
          <p:nvPr/>
        </p:nvSpPr>
        <p:spPr>
          <a:xfrm>
            <a:off x="6197600" y="1886361"/>
            <a:ext cx="5345600" cy="40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s-MX" sz="2400" b="1" dirty="0">
                <a:solidFill>
                  <a:srgbClr val="434343"/>
                </a:solidFill>
                <a:latin typeface="Garamond"/>
                <a:ea typeface="Garamond"/>
                <a:cs typeface="Garamond"/>
                <a:sym typeface="Garamond"/>
              </a:rPr>
              <a:t>Espacios</a:t>
            </a:r>
            <a:endParaRPr sz="2400" b="1" dirty="0">
              <a:solidFill>
                <a:srgbClr val="43434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434343"/>
                </a:solidFill>
                <a:latin typeface="Garamond"/>
                <a:ea typeface="Garamond"/>
                <a:cs typeface="Garamond"/>
                <a:sym typeface="Garamond"/>
              </a:rPr>
              <a:t>Múltiples espacios siempre marcan </a:t>
            </a:r>
            <a:r>
              <a:rPr lang="en" sz="2400" b="1" dirty="0">
                <a:solidFill>
                  <a:srgbClr val="434343"/>
                </a:solidFill>
                <a:latin typeface="Garamond"/>
                <a:ea typeface="Garamond"/>
                <a:cs typeface="Garamond"/>
                <a:sym typeface="Garamond"/>
              </a:rPr>
              <a:t>un solo espacio</a:t>
            </a:r>
            <a:endParaRPr sz="2400" b="1" dirty="0">
              <a:solidFill>
                <a:srgbClr val="43434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lnSpc>
                <a:spcPct val="115000"/>
              </a:lnSpc>
            </a:pPr>
            <a:endParaRPr sz="2400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Hello, Global DHers</a:t>
            </a:r>
            <a:endParaRPr sz="2400" dirty="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Hello,</a:t>
            </a:r>
            <a:endParaRPr sz="2400" dirty="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15000"/>
              </a:lnSpc>
            </a:pPr>
            <a:endParaRPr lang="en" sz="2400" dirty="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hlink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Global DHers</a:t>
            </a:r>
            <a:endParaRPr sz="2400" dirty="0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>
              <a:lnSpc>
                <a:spcPct val="115000"/>
              </a:lnSpc>
            </a:pPr>
            <a:endParaRPr sz="2400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endParaRPr lang="en" sz="2400" dirty="0">
              <a:solidFill>
                <a:schemeClr val="hlink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lnSpc>
                <a:spcPct val="115000"/>
              </a:lnSpc>
            </a:pPr>
            <a:r>
              <a:rPr lang="en" sz="2400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No uses espacios para formatear texto, usa lenguaje de marcado.</a:t>
            </a:r>
            <a:endParaRPr sz="2400" dirty="0">
              <a:solidFill>
                <a:srgbClr val="43434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84" name="Google Shape;384;p51"/>
          <p:cNvSpPr/>
          <p:nvPr/>
        </p:nvSpPr>
        <p:spPr>
          <a:xfrm flipH="1">
            <a:off x="847404" y="3151331"/>
            <a:ext cx="206000" cy="260000"/>
          </a:xfrm>
          <a:prstGeom prst="bentUpArrow">
            <a:avLst>
              <a:gd name="adj1" fmla="val 25000"/>
              <a:gd name="adj2" fmla="val 25000"/>
              <a:gd name="adj3" fmla="val 25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4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Basics of HTML: HyperText Markup Language</a:t>
            </a:r>
            <a:endParaRPr/>
          </a:p>
        </p:txBody>
      </p:sp>
      <p:sp>
        <p:nvSpPr>
          <p:cNvPr id="402" name="Google Shape;402;p54"/>
          <p:cNvSpPr txBox="1">
            <a:spLocks noGrp="1"/>
          </p:cNvSpPr>
          <p:nvPr>
            <p:ph type="body" idx="4294967295"/>
          </p:nvPr>
        </p:nvSpPr>
        <p:spPr>
          <a:xfrm>
            <a:off x="1655335" y="2484401"/>
            <a:ext cx="2133200" cy="3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&lt;div&gt;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&lt;section&gt;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&lt;article&gt;</a:t>
            </a: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54"/>
          <p:cNvSpPr txBox="1"/>
          <p:nvPr/>
        </p:nvSpPr>
        <p:spPr>
          <a:xfrm>
            <a:off x="3520468" y="2484401"/>
            <a:ext cx="4259200" cy="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División, bloque de texto u otro contenido</a:t>
            </a:r>
            <a:endParaRPr sz="2400"/>
          </a:p>
        </p:txBody>
      </p:sp>
      <p:sp>
        <p:nvSpPr>
          <p:cNvPr id="408" name="Google Shape;408;p54"/>
          <p:cNvSpPr txBox="1"/>
          <p:nvPr/>
        </p:nvSpPr>
        <p:spPr>
          <a:xfrm>
            <a:off x="3520468" y="3500401"/>
            <a:ext cx="4259200" cy="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Sección de texto</a:t>
            </a:r>
            <a:endParaRPr sz="2400"/>
          </a:p>
        </p:txBody>
      </p:sp>
      <p:sp>
        <p:nvSpPr>
          <p:cNvPr id="409" name="Google Shape;409;p54"/>
          <p:cNvSpPr txBox="1"/>
          <p:nvPr/>
        </p:nvSpPr>
        <p:spPr>
          <a:xfrm>
            <a:off x="3569331" y="4618001"/>
            <a:ext cx="4562400" cy="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>
                <a:latin typeface="Garamond"/>
                <a:ea typeface="Garamond"/>
                <a:cs typeface="Garamond"/>
                <a:sym typeface="Garamond"/>
              </a:rPr>
              <a:t>Una composición autocontenida, una entrada de blog o un artículo periodístico</a:t>
            </a:r>
            <a:endParaRPr sz="240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10" name="Google Shape;410;p54"/>
          <p:cNvSpPr txBox="1"/>
          <p:nvPr/>
        </p:nvSpPr>
        <p:spPr>
          <a:xfrm>
            <a:off x="2232731" y="1767603"/>
            <a:ext cx="2673200" cy="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Garamond"/>
                <a:ea typeface="Garamond"/>
                <a:cs typeface="Garamond"/>
                <a:sym typeface="Garamond"/>
              </a:rPr>
              <a:t>Elementos estructurales</a:t>
            </a:r>
            <a:endParaRPr sz="2400" b="1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5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Basics of HTML: HyperText Markup Language</a:t>
            </a:r>
            <a:endParaRPr/>
          </a:p>
        </p:txBody>
      </p:sp>
      <p:sp>
        <p:nvSpPr>
          <p:cNvPr id="416" name="Google Shape;416;p55"/>
          <p:cNvSpPr txBox="1">
            <a:spLocks noGrp="1"/>
          </p:cNvSpPr>
          <p:nvPr>
            <p:ph type="body" idx="4294967295"/>
          </p:nvPr>
        </p:nvSpPr>
        <p:spPr>
          <a:xfrm>
            <a:off x="1215856" y="2651733"/>
            <a:ext cx="2133200" cy="3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667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&lt;h1&gt;, &lt;h2&gt;, …</a:t>
            </a:r>
            <a:endParaRPr sz="1667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8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&lt;p&gt;</a:t>
            </a:r>
            <a:endParaRPr sz="18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8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r>
              <a:rPr lang="en" sz="18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&lt;br/&gt;</a:t>
            </a:r>
            <a:endParaRPr sz="18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8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55"/>
          <p:cNvSpPr txBox="1"/>
          <p:nvPr/>
        </p:nvSpPr>
        <p:spPr>
          <a:xfrm>
            <a:off x="3265823" y="2860885"/>
            <a:ext cx="4259200" cy="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Títulos</a:t>
            </a:r>
            <a:endParaRPr sz="2400" dirty="0"/>
          </a:p>
        </p:txBody>
      </p:sp>
      <p:sp>
        <p:nvSpPr>
          <p:cNvPr id="421" name="Google Shape;421;p55"/>
          <p:cNvSpPr txBox="1"/>
          <p:nvPr/>
        </p:nvSpPr>
        <p:spPr>
          <a:xfrm>
            <a:off x="3114223" y="3850635"/>
            <a:ext cx="4259200" cy="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Párrafo</a:t>
            </a:r>
            <a:endParaRPr sz="2400" dirty="0"/>
          </a:p>
        </p:txBody>
      </p:sp>
      <p:sp>
        <p:nvSpPr>
          <p:cNvPr id="422" name="Google Shape;422;p55"/>
          <p:cNvSpPr txBox="1"/>
          <p:nvPr/>
        </p:nvSpPr>
        <p:spPr>
          <a:xfrm>
            <a:off x="3114223" y="4997984"/>
            <a:ext cx="4562400" cy="6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dirty="0">
                <a:latin typeface="Garamond"/>
                <a:ea typeface="Garamond"/>
                <a:cs typeface="Garamond"/>
                <a:sym typeface="Garamond"/>
              </a:rPr>
              <a:t>Salto de línea</a:t>
            </a:r>
            <a:endParaRPr sz="2400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24" name="Google Shape;424;p55"/>
          <p:cNvSpPr txBox="1"/>
          <p:nvPr/>
        </p:nvSpPr>
        <p:spPr>
          <a:xfrm>
            <a:off x="1086439" y="1809232"/>
            <a:ext cx="3505600" cy="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Garamond"/>
                <a:ea typeface="Garamond"/>
                <a:cs typeface="Garamond"/>
                <a:sym typeface="Garamond"/>
              </a:rPr>
              <a:t>Elementos de contenido textual</a:t>
            </a:r>
            <a:endParaRPr sz="2400" b="1" dirty="0">
              <a:latin typeface="Garamond"/>
              <a:ea typeface="Garamond"/>
              <a:cs typeface="Garamond"/>
              <a:sym typeface="Garamond"/>
            </a:endParaRPr>
          </a:p>
          <a:p>
            <a:endParaRPr sz="2400"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D68A00-5691-4A03-96BF-2CA905D9AE0B}"/>
              </a:ext>
            </a:extLst>
          </p:cNvPr>
          <p:cNvSpPr txBox="1"/>
          <p:nvPr/>
        </p:nvSpPr>
        <p:spPr>
          <a:xfrm>
            <a:off x="6096000" y="2908291"/>
            <a:ext cx="4562400" cy="3088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O" altLang="es-CO" sz="2400" dirty="0">
                <a:solidFill>
                  <a:srgbClr val="DC143C"/>
                </a:solidFill>
                <a:latin typeface="Garamond" panose="02020404030301010803" pitchFamily="18" charset="0"/>
              </a:rPr>
              <a:t>&lt;b&gt;</a:t>
            </a:r>
            <a:r>
              <a:rPr lang="es-CO" altLang="es-CO" sz="2400" dirty="0">
                <a:latin typeface="Garamond" panose="02020404030301010803" pitchFamily="18" charset="0"/>
              </a:rPr>
              <a:t> - Bold </a:t>
            </a:r>
            <a:r>
              <a:rPr lang="es-CO" altLang="es-CO" sz="2400" dirty="0" err="1">
                <a:latin typeface="Garamond" panose="02020404030301010803" pitchFamily="18" charset="0"/>
              </a:rPr>
              <a:t>text</a:t>
            </a:r>
            <a:endParaRPr lang="es-CO" altLang="es-CO" sz="2400" dirty="0">
              <a:latin typeface="Garamond" panose="020204040303010108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MX" altLang="es-CO" sz="2400" dirty="0">
              <a:latin typeface="Garamond" panose="020204040303010108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s-CO" sz="2400" dirty="0">
              <a:latin typeface="Garamond" panose="020204040303010108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O" altLang="es-CO" sz="2400" dirty="0">
                <a:solidFill>
                  <a:srgbClr val="DC143C"/>
                </a:solidFill>
                <a:latin typeface="Garamond" panose="02020404030301010803" pitchFamily="18" charset="0"/>
              </a:rPr>
              <a:t>&lt;</a:t>
            </a:r>
            <a:r>
              <a:rPr lang="es-CO" altLang="es-CO" sz="2400" dirty="0" err="1">
                <a:solidFill>
                  <a:srgbClr val="DC143C"/>
                </a:solidFill>
                <a:latin typeface="Garamond" panose="02020404030301010803" pitchFamily="18" charset="0"/>
              </a:rPr>
              <a:t>strong</a:t>
            </a:r>
            <a:r>
              <a:rPr lang="es-CO" altLang="es-CO" sz="2400" dirty="0">
                <a:solidFill>
                  <a:srgbClr val="DC143C"/>
                </a:solidFill>
                <a:latin typeface="Garamond" panose="02020404030301010803" pitchFamily="18" charset="0"/>
              </a:rPr>
              <a:t>&gt;</a:t>
            </a:r>
            <a:r>
              <a:rPr lang="es-CO" altLang="es-CO" sz="2400" dirty="0">
                <a:latin typeface="Garamond" panose="02020404030301010803" pitchFamily="18" charset="0"/>
              </a:rPr>
              <a:t> - </a:t>
            </a:r>
            <a:r>
              <a:rPr lang="es-CO" altLang="es-CO" sz="2400" dirty="0" err="1">
                <a:latin typeface="Garamond" panose="02020404030301010803" pitchFamily="18" charset="0"/>
              </a:rPr>
              <a:t>Important</a:t>
            </a:r>
            <a:r>
              <a:rPr lang="es-CO" altLang="es-CO" sz="2400" dirty="0">
                <a:latin typeface="Garamond" panose="02020404030301010803" pitchFamily="18" charset="0"/>
              </a:rPr>
              <a:t> </a:t>
            </a:r>
            <a:r>
              <a:rPr lang="es-CO" altLang="es-CO" sz="2400" dirty="0" err="1">
                <a:latin typeface="Garamond" panose="02020404030301010803" pitchFamily="18" charset="0"/>
              </a:rPr>
              <a:t>text</a:t>
            </a:r>
            <a:endParaRPr lang="es-CO" altLang="es-CO" sz="2400" dirty="0">
              <a:latin typeface="Garamond" panose="020204040303010108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MX" altLang="es-CO" sz="2400" dirty="0">
              <a:latin typeface="Garamond" panose="020204040303010108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s-CO" altLang="es-CO" sz="2400" dirty="0">
              <a:latin typeface="Garamond" panose="02020404030301010803" pitchFamily="18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CO" altLang="es-CO" sz="2400" dirty="0">
                <a:solidFill>
                  <a:srgbClr val="DC143C"/>
                </a:solidFill>
                <a:latin typeface="Garamond" panose="02020404030301010803" pitchFamily="18" charset="0"/>
              </a:rPr>
              <a:t>&lt;i&gt;</a:t>
            </a:r>
            <a:r>
              <a:rPr lang="es-CO" altLang="es-CO" sz="2400" dirty="0">
                <a:latin typeface="Garamond" panose="02020404030301010803" pitchFamily="18" charset="0"/>
              </a:rPr>
              <a:t> - Italic </a:t>
            </a:r>
            <a:r>
              <a:rPr lang="es-CO" altLang="es-CO" sz="2400" dirty="0" err="1">
                <a:latin typeface="Garamond" panose="02020404030301010803" pitchFamily="18" charset="0"/>
              </a:rPr>
              <a:t>text</a:t>
            </a:r>
            <a:endParaRPr lang="es-CO" altLang="es-CO" sz="2400" dirty="0">
              <a:latin typeface="Garamond" panose="02020404030301010803" pitchFamily="18" charset="0"/>
            </a:endParaRPr>
          </a:p>
          <a:p>
            <a:endParaRPr lang="es-CO" sz="2667" dirty="0"/>
          </a:p>
        </p:txBody>
      </p:sp>
      <p:sp>
        <p:nvSpPr>
          <p:cNvPr id="14" name="Google Shape;424;p55">
            <a:extLst>
              <a:ext uri="{FF2B5EF4-FFF2-40B4-BE49-F238E27FC236}">
                <a16:creationId xmlns:a16="http://schemas.microsoft.com/office/drawing/2014/main" id="{2E22AD75-488F-40FD-B630-FC7D748A5DFD}"/>
              </a:ext>
            </a:extLst>
          </p:cNvPr>
          <p:cNvSpPr txBox="1"/>
          <p:nvPr/>
        </p:nvSpPr>
        <p:spPr>
          <a:xfrm>
            <a:off x="5847164" y="1826449"/>
            <a:ext cx="3505600" cy="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lvl="0"/>
            <a:r>
              <a:rPr lang="es-CO" sz="2400" b="1">
                <a:latin typeface="Garamond"/>
                <a:ea typeface="Garamond"/>
                <a:cs typeface="Garamond"/>
                <a:sym typeface="Garamond"/>
              </a:rPr>
              <a:t>Elementos </a:t>
            </a:r>
            <a:r>
              <a:rPr lang="es-CO" sz="2400" b="1" dirty="0">
                <a:latin typeface="Garamond"/>
                <a:ea typeface="Garamond"/>
                <a:cs typeface="Garamond"/>
                <a:sym typeface="Garamond"/>
              </a:rPr>
              <a:t>de formato</a:t>
            </a:r>
            <a:endParaRPr sz="2400" b="1" dirty="0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6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Basics of HTML: HyperText Markup Language</a:t>
            </a:r>
            <a:endParaRPr/>
          </a:p>
        </p:txBody>
      </p:sp>
      <p:sp>
        <p:nvSpPr>
          <p:cNvPr id="430" name="Google Shape;430;p56"/>
          <p:cNvSpPr txBox="1">
            <a:spLocks noGrp="1"/>
          </p:cNvSpPr>
          <p:nvPr>
            <p:ph type="body" idx="4294967295"/>
          </p:nvPr>
        </p:nvSpPr>
        <p:spPr>
          <a:xfrm>
            <a:off x="2545967" y="2361133"/>
            <a:ext cx="2133200" cy="3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&lt;ul&gt;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1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2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3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&lt;/ul&gt;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1" name="Google Shape;431;p56"/>
          <p:cNvSpPr txBox="1"/>
          <p:nvPr/>
        </p:nvSpPr>
        <p:spPr>
          <a:xfrm>
            <a:off x="2532467" y="1756401"/>
            <a:ext cx="2673200" cy="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>
                <a:latin typeface="Garamond"/>
                <a:ea typeface="Garamond"/>
                <a:cs typeface="Garamond"/>
                <a:sym typeface="Garamond"/>
              </a:rPr>
              <a:t>Unordered List</a:t>
            </a:r>
            <a:endParaRPr sz="2400" b="1" dirty="0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2" name="Google Shape;432;p56"/>
          <p:cNvSpPr txBox="1">
            <a:spLocks noGrp="1"/>
          </p:cNvSpPr>
          <p:nvPr>
            <p:ph type="body" idx="4294967295"/>
          </p:nvPr>
        </p:nvSpPr>
        <p:spPr>
          <a:xfrm>
            <a:off x="7422767" y="2259533"/>
            <a:ext cx="2133200" cy="3336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1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2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 sz="1533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item 3</a:t>
            </a: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533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533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80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3" name="Google Shape;433;p56"/>
          <p:cNvSpPr txBox="1"/>
          <p:nvPr/>
        </p:nvSpPr>
        <p:spPr>
          <a:xfrm>
            <a:off x="7409267" y="1756401"/>
            <a:ext cx="2673200" cy="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Garamond"/>
                <a:ea typeface="Garamond"/>
                <a:cs typeface="Garamond"/>
                <a:sym typeface="Garamond"/>
              </a:rPr>
              <a:t>Ordered List</a:t>
            </a:r>
            <a:endParaRPr sz="24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34" name="Google Shape;434;p56"/>
          <p:cNvSpPr txBox="1"/>
          <p:nvPr/>
        </p:nvSpPr>
        <p:spPr>
          <a:xfrm>
            <a:off x="2553900" y="4792833"/>
            <a:ext cx="2296800" cy="1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Source Code Pro Light"/>
              <a:buChar char="●"/>
            </a:pPr>
            <a:r>
              <a:rPr lang="en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item 1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609585" indent="-423323">
              <a:buSzPts val="1400"/>
              <a:buFont typeface="Source Code Pro Light"/>
              <a:buChar char="●"/>
            </a:pPr>
            <a:r>
              <a:rPr lang="en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item 2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609585" indent="-423323">
              <a:buSzPts val="1400"/>
              <a:buFont typeface="Source Code Pro Light"/>
              <a:buChar char="●"/>
            </a:pPr>
            <a:r>
              <a:rPr lang="en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item 3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435" name="Google Shape;435;p56"/>
          <p:cNvSpPr txBox="1"/>
          <p:nvPr/>
        </p:nvSpPr>
        <p:spPr>
          <a:xfrm>
            <a:off x="7532300" y="4792833"/>
            <a:ext cx="2296800" cy="15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>
              <a:buSzPts val="1400"/>
              <a:buFont typeface="Source Code Pro Light"/>
              <a:buAutoNum type="arabicPeriod"/>
            </a:pPr>
            <a:r>
              <a:rPr lang="en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item 1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609585" indent="-423323">
              <a:buSzPts val="1400"/>
              <a:buFont typeface="Source Code Pro Light"/>
              <a:buAutoNum type="arabicPeriod"/>
            </a:pPr>
            <a:r>
              <a:rPr lang="en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item 2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  <a:p>
            <a:pPr marL="609585" indent="-423323">
              <a:buSzPts val="1400"/>
              <a:buFont typeface="Source Code Pro Light"/>
              <a:buAutoNum type="arabicPeriod"/>
            </a:pPr>
            <a:r>
              <a:rPr lang="en" sz="2400">
                <a:latin typeface="Source Code Pro Light"/>
                <a:ea typeface="Source Code Pro Light"/>
                <a:cs typeface="Source Code Pro Light"/>
                <a:sym typeface="Source Code Pro Light"/>
              </a:rPr>
              <a:t>item 3</a:t>
            </a:r>
            <a:endParaRPr sz="2400">
              <a:latin typeface="Source Code Pro Light"/>
              <a:ea typeface="Source Code Pro Light"/>
              <a:cs typeface="Source Code Pro Light"/>
              <a:sym typeface="Source Code Pro Light"/>
            </a:endParaRPr>
          </a:p>
        </p:txBody>
      </p:sp>
      <p:sp>
        <p:nvSpPr>
          <p:cNvPr id="436" name="Google Shape;436;p56"/>
          <p:cNvSpPr/>
          <p:nvPr/>
        </p:nvSpPr>
        <p:spPr>
          <a:xfrm>
            <a:off x="3346233" y="4171233"/>
            <a:ext cx="422400" cy="52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437" name="Google Shape;437;p56"/>
          <p:cNvSpPr/>
          <p:nvPr/>
        </p:nvSpPr>
        <p:spPr>
          <a:xfrm>
            <a:off x="8324633" y="4171233"/>
            <a:ext cx="422400" cy="5200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7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Basics of HTML: HyperText Markup Language</a:t>
            </a:r>
            <a:endParaRPr/>
          </a:p>
        </p:txBody>
      </p:sp>
      <p:sp>
        <p:nvSpPr>
          <p:cNvPr id="443" name="Google Shape;443;p57"/>
          <p:cNvSpPr txBox="1">
            <a:spLocks noGrp="1"/>
          </p:cNvSpPr>
          <p:nvPr>
            <p:ph type="body" idx="4294967295"/>
          </p:nvPr>
        </p:nvSpPr>
        <p:spPr>
          <a:xfrm>
            <a:off x="1067000" y="2462733"/>
            <a:ext cx="4874000" cy="4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n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400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"https://umd.edu"</a:t>
            </a:r>
            <a:r>
              <a:rPr lang="en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400" dirty="0">
                <a:solidFill>
                  <a:srgbClr val="0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UMD</a:t>
            </a:r>
            <a:r>
              <a:rPr lang="en" sz="1400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&lt;/a&gt;</a:t>
            </a:r>
            <a:endParaRPr sz="14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667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57"/>
          <p:cNvSpPr txBox="1"/>
          <p:nvPr/>
        </p:nvSpPr>
        <p:spPr>
          <a:xfrm>
            <a:off x="1008467" y="1756401"/>
            <a:ext cx="2673200" cy="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Garamond"/>
                <a:ea typeface="Garamond"/>
                <a:cs typeface="Garamond"/>
                <a:sym typeface="Garamond"/>
              </a:rPr>
              <a:t>Links</a:t>
            </a:r>
            <a:endParaRPr sz="2400" b="1"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45" name="Google Shape;445;p57"/>
          <p:cNvSpPr txBox="1">
            <a:spLocks noGrp="1"/>
          </p:cNvSpPr>
          <p:nvPr>
            <p:ph type="body" idx="4294967295"/>
          </p:nvPr>
        </p:nvSpPr>
        <p:spPr>
          <a:xfrm>
            <a:off x="1067000" y="3783533"/>
            <a:ext cx="9486400" cy="4220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35714"/>
              </a:lnSpc>
              <a:spcBef>
                <a:spcPts val="0"/>
              </a:spcBef>
              <a:buNone/>
            </a:pPr>
            <a:r>
              <a:rPr lang="es-CO" sz="1600" dirty="0">
                <a:solidFill>
                  <a:srgbClr val="999999"/>
                </a:solidFill>
                <a:latin typeface="Consolas" panose="020B0609020204030204" pitchFamily="49" charset="0"/>
              </a:rPr>
              <a:t>&lt;</a:t>
            </a:r>
            <a:r>
              <a:rPr lang="es-CO" sz="1600" dirty="0" err="1">
                <a:solidFill>
                  <a:srgbClr val="990055"/>
                </a:solidFill>
                <a:latin typeface="Consolas" panose="020B0609020204030204" pitchFamily="49" charset="0"/>
              </a:rPr>
              <a:t>img</a:t>
            </a:r>
            <a:r>
              <a:rPr lang="es-CO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s-CO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src</a:t>
            </a:r>
            <a:r>
              <a:rPr lang="es-CO" sz="1600" dirty="0">
                <a:solidFill>
                  <a:srgbClr val="005CC5"/>
                </a:solidFill>
                <a:latin typeface="Consolas" panose="020B0609020204030204" pitchFamily="49" charset="0"/>
              </a:rPr>
              <a:t>="</a:t>
            </a:r>
            <a:r>
              <a:rPr lang="es-CO" sz="1600" i="1" dirty="0" err="1">
                <a:solidFill>
                  <a:srgbClr val="005CC5"/>
                </a:solidFill>
                <a:latin typeface="Consolas" panose="020B0609020204030204" pitchFamily="49" charset="0"/>
              </a:rPr>
              <a:t>url</a:t>
            </a:r>
            <a:r>
              <a:rPr lang="es-CO" sz="1600" dirty="0">
                <a:solidFill>
                  <a:srgbClr val="005CC5"/>
                </a:solidFill>
                <a:latin typeface="Consolas" panose="020B0609020204030204" pitchFamily="49" charset="0"/>
              </a:rPr>
              <a:t>"</a:t>
            </a:r>
            <a:r>
              <a:rPr lang="es-CO" sz="1600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s-CO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alt</a:t>
            </a:r>
            <a:r>
              <a:rPr lang="es-CO" sz="1600" dirty="0">
                <a:solidFill>
                  <a:srgbClr val="005CC5"/>
                </a:solidFill>
                <a:latin typeface="Consolas" panose="020B0609020204030204" pitchFamily="49" charset="0"/>
              </a:rPr>
              <a:t>="</a:t>
            </a:r>
            <a:r>
              <a:rPr lang="es-CO" sz="1600" i="1" dirty="0" err="1">
                <a:solidFill>
                  <a:srgbClr val="005CC5"/>
                </a:solidFill>
                <a:latin typeface="Consolas" panose="020B0609020204030204" pitchFamily="49" charset="0"/>
              </a:rPr>
              <a:t>alternatetext</a:t>
            </a:r>
            <a:r>
              <a:rPr lang="es-CO" sz="1600" dirty="0">
                <a:solidFill>
                  <a:srgbClr val="005CC5"/>
                </a:solidFill>
                <a:latin typeface="Consolas" panose="020B0609020204030204" pitchFamily="49" charset="0"/>
              </a:rPr>
              <a:t>"</a:t>
            </a:r>
            <a:r>
              <a:rPr lang="es-CO" sz="1600" dirty="0">
                <a:solidFill>
                  <a:srgbClr val="999999"/>
                </a:solidFill>
                <a:latin typeface="Consolas" panose="020B0609020204030204" pitchFamily="49" charset="0"/>
              </a:rPr>
              <a:t>&gt;</a:t>
            </a:r>
            <a:endParaRPr sz="1400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 algn="ctr">
              <a:lnSpc>
                <a:spcPct val="200000"/>
              </a:lnSpc>
              <a:spcBef>
                <a:spcPts val="0"/>
              </a:spcBef>
              <a:buNone/>
            </a:pPr>
            <a:endParaRPr sz="1667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6" name="Google Shape;446;p57"/>
          <p:cNvSpPr txBox="1"/>
          <p:nvPr/>
        </p:nvSpPr>
        <p:spPr>
          <a:xfrm>
            <a:off x="1008467" y="3077201"/>
            <a:ext cx="2673200" cy="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>
                <a:latin typeface="Garamond"/>
                <a:ea typeface="Garamond"/>
                <a:cs typeface="Garamond"/>
                <a:sym typeface="Garamond"/>
              </a:rPr>
              <a:t>Images</a:t>
            </a:r>
            <a:endParaRPr sz="2400" b="1"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58"/>
          <p:cNvSpPr txBox="1">
            <a:spLocks noGrp="1"/>
          </p:cNvSpPr>
          <p:nvPr>
            <p:ph type="title"/>
          </p:nvPr>
        </p:nvSpPr>
        <p:spPr>
          <a:xfrm>
            <a:off x="0" y="288300"/>
            <a:ext cx="12192000" cy="1218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/>
              <a:t>Basics of HTML: HyperText Markup Language</a:t>
            </a:r>
            <a:endParaRPr b="0"/>
          </a:p>
        </p:txBody>
      </p:sp>
      <p:sp>
        <p:nvSpPr>
          <p:cNvPr id="453" name="Google Shape;453;p58"/>
          <p:cNvSpPr txBox="1"/>
          <p:nvPr/>
        </p:nvSpPr>
        <p:spPr>
          <a:xfrm>
            <a:off x="2224795" y="1895987"/>
            <a:ext cx="6012800" cy="38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en" sz="2000" b="1" dirty="0">
                <a:solidFill>
                  <a:schemeClr val="hlink"/>
                </a:solidFill>
                <a:latin typeface="Garamond"/>
                <a:ea typeface="Garamond"/>
                <a:cs typeface="Garamond"/>
                <a:sym typeface="Garamond"/>
              </a:rPr>
              <a:t>Para obtener buenos resultados, evitar superposición</a:t>
            </a:r>
            <a:endParaRPr sz="2000" dirty="0">
              <a:solidFill>
                <a:schemeClr val="hlink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lnSpc>
                <a:spcPct val="150000"/>
              </a:lnSpc>
            </a:pPr>
            <a:r>
              <a:rPr lang="en" sz="2400" dirty="0">
                <a:solidFill>
                  <a:srgbClr val="434343"/>
                </a:solidFill>
                <a:latin typeface="Garamond"/>
                <a:ea typeface="Garamond"/>
                <a:cs typeface="Garamond"/>
                <a:sym typeface="Garamond"/>
              </a:rPr>
              <a:t>Los elementos deben seguir una jerarquía </a:t>
            </a:r>
            <a:endParaRPr sz="2400" dirty="0">
              <a:solidFill>
                <a:srgbClr val="434343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>
              <a:lnSpc>
                <a:spcPct val="150000"/>
              </a:lnSpc>
            </a:pPr>
            <a:r>
              <a:rPr lang="en" sz="2400" dirty="0">
                <a:solidFill>
                  <a:srgbClr val="434343"/>
                </a:solidFill>
                <a:latin typeface="Garamond"/>
                <a:ea typeface="Garamond"/>
                <a:cs typeface="Garamond"/>
                <a:sym typeface="Garamond"/>
              </a:rPr>
              <a:t>(deberán estar anidados)</a:t>
            </a:r>
            <a:endParaRPr sz="2400" dirty="0">
              <a:solidFill>
                <a:srgbClr val="434343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454" name="Google Shape;454;p58"/>
          <p:cNvSpPr txBox="1"/>
          <p:nvPr/>
        </p:nvSpPr>
        <p:spPr>
          <a:xfrm>
            <a:off x="3500800" y="3529533"/>
            <a:ext cx="5190400" cy="16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" sz="3067" b="1">
                <a:solidFill>
                  <a:srgbClr val="38761D"/>
                </a:solidFill>
                <a:latin typeface="Roboto"/>
                <a:ea typeface="Roboto"/>
                <a:cs typeface="Roboto"/>
                <a:sym typeface="Roboto"/>
              </a:rPr>
              <a:t>✓</a:t>
            </a:r>
            <a:r>
              <a:rPr lang="en" sz="1467" b="1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67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&lt;p&gt;</a:t>
            </a:r>
            <a:r>
              <a:rPr lang="en" sz="1467">
                <a:latin typeface="Roboto"/>
                <a:ea typeface="Roboto"/>
                <a:cs typeface="Roboto"/>
                <a:sym typeface="Roboto"/>
              </a:rPr>
              <a:t>Link to  </a:t>
            </a:r>
            <a:r>
              <a:rPr lang="en" sz="1467" b="1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&lt;a</a:t>
            </a:r>
            <a:r>
              <a:rPr lang="en" sz="1467" b="1">
                <a:solidFill>
                  <a:srgbClr val="FFAB4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href="</a:t>
            </a:r>
            <a:r>
              <a:rPr lang="en" sz="1467">
                <a:solidFill>
                  <a:srgbClr val="FFAB40"/>
                </a:solidFill>
                <a:latin typeface="Roboto"/>
                <a:ea typeface="Roboto"/>
                <a:cs typeface="Roboto"/>
                <a:sym typeface="Roboto"/>
              </a:rPr>
              <a:t>https://umd.edu</a:t>
            </a:r>
            <a:r>
              <a:rPr lang="en" sz="14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467" b="1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 sz="1467">
                <a:latin typeface="Roboto"/>
                <a:ea typeface="Roboto"/>
                <a:cs typeface="Roboto"/>
                <a:sym typeface="Roboto"/>
              </a:rPr>
              <a:t>UMD</a:t>
            </a:r>
            <a:r>
              <a:rPr lang="en" sz="1467" b="1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&lt;/a&gt;</a:t>
            </a:r>
            <a:r>
              <a:rPr lang="en" sz="1467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endParaRPr sz="1467">
              <a:solidFill>
                <a:schemeClr val="folHlink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" sz="3067" b="1">
                <a:solidFill>
                  <a:srgbClr val="990000"/>
                </a:solidFill>
                <a:latin typeface="Roboto"/>
                <a:ea typeface="Roboto"/>
                <a:cs typeface="Roboto"/>
                <a:sym typeface="Roboto"/>
              </a:rPr>
              <a:t>✘</a:t>
            </a:r>
            <a:r>
              <a:rPr lang="en" sz="1467" b="1">
                <a:latin typeface="Roboto"/>
                <a:ea typeface="Roboto"/>
                <a:cs typeface="Roboto"/>
                <a:sym typeface="Roboto"/>
              </a:rPr>
              <a:t>  </a:t>
            </a:r>
            <a:r>
              <a:rPr lang="en" sz="1467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&lt;p&gt;</a:t>
            </a:r>
            <a:r>
              <a:rPr lang="en" sz="1467">
                <a:latin typeface="Roboto"/>
                <a:ea typeface="Roboto"/>
                <a:cs typeface="Roboto"/>
                <a:sym typeface="Roboto"/>
              </a:rPr>
              <a:t>Link to  </a:t>
            </a:r>
            <a:r>
              <a:rPr lang="en" sz="1467" b="1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&lt;a</a:t>
            </a:r>
            <a:r>
              <a:rPr lang="en" sz="1467" b="1">
                <a:solidFill>
                  <a:srgbClr val="FFAB4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href="</a:t>
            </a:r>
            <a:r>
              <a:rPr lang="en" sz="1467">
                <a:solidFill>
                  <a:srgbClr val="FFAB40"/>
                </a:solidFill>
                <a:latin typeface="Roboto"/>
                <a:ea typeface="Roboto"/>
                <a:cs typeface="Roboto"/>
                <a:sym typeface="Roboto"/>
              </a:rPr>
              <a:t>https://umd.edu</a:t>
            </a:r>
            <a:r>
              <a:rPr lang="en" sz="1467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"</a:t>
            </a:r>
            <a:r>
              <a:rPr lang="en" sz="1467" b="1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&gt;</a:t>
            </a:r>
            <a:r>
              <a:rPr lang="en" sz="1467">
                <a:latin typeface="Roboto"/>
                <a:ea typeface="Roboto"/>
                <a:cs typeface="Roboto"/>
                <a:sym typeface="Roboto"/>
              </a:rPr>
              <a:t>UMD</a:t>
            </a:r>
            <a:r>
              <a:rPr lang="en" sz="1467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&lt;/p&gt;</a:t>
            </a:r>
            <a:r>
              <a:rPr lang="en" sz="1467" b="1">
                <a:solidFill>
                  <a:schemeClr val="folHlink"/>
                </a:solidFill>
                <a:latin typeface="Roboto"/>
                <a:ea typeface="Roboto"/>
                <a:cs typeface="Roboto"/>
                <a:sym typeface="Roboto"/>
              </a:rPr>
              <a:t>&lt;/a&gt;</a:t>
            </a:r>
            <a:endParaRPr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503</Words>
  <Application>Microsoft Office PowerPoint</Application>
  <PresentationFormat>Panorámica</PresentationFormat>
  <Paragraphs>92</Paragraphs>
  <Slides>9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12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22" baseType="lpstr">
      <vt:lpstr>Arial</vt:lpstr>
      <vt:lpstr>Arvo</vt:lpstr>
      <vt:lpstr>Bodoni</vt:lpstr>
      <vt:lpstr>Calibri</vt:lpstr>
      <vt:lpstr>Calibri Light</vt:lpstr>
      <vt:lpstr>Consolas</vt:lpstr>
      <vt:lpstr>Courier New</vt:lpstr>
      <vt:lpstr>Garamond</vt:lpstr>
      <vt:lpstr>Roboto</vt:lpstr>
      <vt:lpstr>Source Code Pro</vt:lpstr>
      <vt:lpstr>Source Code Pro Light</vt:lpstr>
      <vt:lpstr>Times New Roman</vt:lpstr>
      <vt:lpstr>Tema de Office</vt:lpstr>
      <vt:lpstr>Presentación de PowerPoint</vt:lpstr>
      <vt:lpstr>&lt;!DOCTYPE html&gt; &lt;html&gt; &lt;head&gt; &lt;title&gt;Page Title&lt;/title&gt; &lt;/head&gt; &lt;body&gt;  &lt;h1&gt;My First Heading&lt;/h1&gt; &lt;p&gt;My first paragraph.&lt;/p&gt;  &lt;/body&gt; &lt;/html&gt;</vt:lpstr>
      <vt:lpstr>Elementos para creación de página con biografía de editores  Elementos básicos marcado HTML</vt:lpstr>
      <vt:lpstr>Basics of HTML: HyperText Markup Language</vt:lpstr>
      <vt:lpstr>Basics of HTML: HyperText Markup Language</vt:lpstr>
      <vt:lpstr>Basics of HTML: HyperText Markup Language</vt:lpstr>
      <vt:lpstr>Basics of HTML: HyperText Markup Language</vt:lpstr>
      <vt:lpstr>Basics of HTML: HyperText Markup Language</vt:lpstr>
      <vt:lpstr>Basics of HTML: HyperText Markup Language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&lt;!DOCTYPE html&gt; &lt;html&gt; &lt;head&gt; &lt;title&gt;Page Title&lt;/title&gt; &lt;/head&gt; &lt;body&gt;  &lt;h1&gt;My First Heading&lt;/h1&gt; &lt;p&gt;My first paragraph.&lt;/p&gt;  &lt;/body&gt; &lt;/html&gt;</dc:title>
  <dc:creator>Cristian Alejandro Suarez Giraldo</dc:creator>
  <cp:lastModifiedBy>Cristian Alejandro Suarez Giraldo</cp:lastModifiedBy>
  <cp:revision>3</cp:revision>
  <dcterms:created xsi:type="dcterms:W3CDTF">2025-02-13T19:58:02Z</dcterms:created>
  <dcterms:modified xsi:type="dcterms:W3CDTF">2025-02-13T20:25:54Z</dcterms:modified>
</cp:coreProperties>
</file>