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  <p:sldMasterId id="2147483688" r:id="rId2"/>
  </p:sldMasterIdLst>
  <p:notesMasterIdLst>
    <p:notesMasterId r:id="rId18"/>
  </p:notesMasterIdLst>
  <p:sldIdLst>
    <p:sldId id="283" r:id="rId3"/>
    <p:sldId id="290" r:id="rId4"/>
    <p:sldId id="291" r:id="rId5"/>
    <p:sldId id="292" r:id="rId6"/>
    <p:sldId id="286" r:id="rId7"/>
    <p:sldId id="287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8" r:id="rId16"/>
    <p:sldId id="289" r:id="rId17"/>
  </p:sldIdLst>
  <p:sldSz cx="9144000" cy="5143500" type="screen16x9"/>
  <p:notesSz cx="6858000" cy="9144000"/>
  <p:embeddedFontLst>
    <p:embeddedFont>
      <p:font typeface="Arvo" panose="020B0604020202020204" charset="0"/>
      <p:regular r:id="rId19"/>
      <p:bold r:id="rId20"/>
      <p:italic r:id="rId21"/>
      <p:boldItalic r:id="rId22"/>
    </p:embeddedFont>
    <p:embeddedFont>
      <p:font typeface="Bodoni" panose="020B0604020202020204" charset="0"/>
      <p:regular r:id="rId23"/>
      <p:bold r:id="rId24"/>
      <p:italic r:id="rId25"/>
      <p:boldItalic r:id="rId26"/>
    </p:embeddedFont>
    <p:embeddedFont>
      <p:font typeface="Garamond" panose="02020404030301010803" pitchFamily="18" charset="0"/>
      <p:regular r:id="rId27"/>
      <p:bold r:id="rId28"/>
      <p:italic r:id="rId29"/>
      <p:boldItalic r:id="rId30"/>
    </p:embeddedFont>
    <p:embeddedFont>
      <p:font typeface="Source Code Pro" panose="020B0509030403020204" pitchFamily="49" charset="0"/>
      <p:regular r:id="rId31"/>
      <p:bold r:id="rId32"/>
      <p:italic r:id="rId33"/>
      <p:boldItalic r:id="rId34"/>
    </p:embeddedFont>
    <p:embeddedFont>
      <p:font typeface="Source Code Pro Light" panose="020B0409030403020204" pitchFamily="49" charset="0"/>
      <p:regular r:id="rId35"/>
      <p:bold r:id="rId36"/>
      <p:italic r:id="rId37"/>
      <p:boldItalic r:id="rId38"/>
    </p:embeddedFont>
    <p:embeddedFont>
      <p:font typeface="Ubuntu" panose="020B0604020202020204" charset="0"/>
      <p:regular r:id="rId39"/>
      <p:bold r:id="rId40"/>
      <p:italic r:id="rId41"/>
      <p:boldItalic r:id="rId42"/>
    </p:embeddedFont>
    <p:embeddedFont>
      <p:font typeface="Ubuntu Light" panose="020B060402020202020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font" Target="fonts/font2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11.fntdata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font" Target="fonts/font2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font" Target="fonts/font2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font" Target="fonts/font25.fntdata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font" Target="fonts/font28.fntdata"/><Relationship Id="rId20" Type="http://schemas.openxmlformats.org/officeDocument/2006/relationships/font" Target="fonts/font2.fntdata"/><Relationship Id="rId41" Type="http://schemas.openxmlformats.org/officeDocument/2006/relationships/font" Target="fonts/font2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9b0c24c302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9b0c24c302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9e39ee8025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9e39ee8025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9e39ee8025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9e39ee8025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9e39ee8025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9e39ee8025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9e39ee8025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9e39ee8025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9ccce1fb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9ccce1fb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9b0c24c302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9b0c24c302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9b0c24c30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9b0c24c30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9ccce1fb6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9ccce1fb6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9ccce1fb6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9ccce1fb6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9e39ee8025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9e39ee8025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e39ee8025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e39ee8025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9e39ee8025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9e39ee8025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sson title">
  <p:cSld name="TITLE_1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ctrTitle"/>
          </p:nvPr>
        </p:nvSpPr>
        <p:spPr>
          <a:xfrm>
            <a:off x="3582225" y="429350"/>
            <a:ext cx="4823700" cy="81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Garamond"/>
              <a:buNone/>
              <a:defRPr sz="2800">
                <a:latin typeface="Garamond"/>
                <a:ea typeface="Garamond"/>
                <a:cs typeface="Garamond"/>
                <a:sym typeface="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52" name="Google Shape;5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82225" y="4435225"/>
            <a:ext cx="4823700" cy="69209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l="20904" r="48052"/>
          <a:stretch/>
        </p:blipFill>
        <p:spPr>
          <a:xfrm>
            <a:off x="0" y="28"/>
            <a:ext cx="28557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 idx="2"/>
          </p:nvPr>
        </p:nvSpPr>
        <p:spPr>
          <a:xfrm>
            <a:off x="3582225" y="1953350"/>
            <a:ext cx="4823700" cy="81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Garamond"/>
              <a:buNone/>
              <a:defRPr sz="2800">
                <a:latin typeface="Garamond"/>
                <a:ea typeface="Garamond"/>
                <a:cs typeface="Garamond"/>
                <a:sym typeface="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3659900" y="166335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610650" y="1703875"/>
            <a:ext cx="6157800" cy="8757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Garamond"/>
              <a:buNone/>
              <a:defRPr sz="3600">
                <a:latin typeface="Garamond"/>
                <a:ea typeface="Garamond"/>
                <a:cs typeface="Garamond"/>
                <a:sym typeface="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Garamond"/>
              <a:buNone/>
              <a:defRPr sz="6000">
                <a:latin typeface="Garamond"/>
                <a:ea typeface="Garamond"/>
                <a:cs typeface="Garamond"/>
                <a:sym typeface="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Garamond"/>
              <a:buNone/>
              <a:defRPr sz="6000">
                <a:latin typeface="Garamond"/>
                <a:ea typeface="Garamond"/>
                <a:cs typeface="Garamond"/>
                <a:sym typeface="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Garamond"/>
              <a:buNone/>
              <a:defRPr sz="6000">
                <a:latin typeface="Garamond"/>
                <a:ea typeface="Garamond"/>
                <a:cs typeface="Garamond"/>
                <a:sym typeface="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Garamond"/>
              <a:buNone/>
              <a:defRPr sz="6000">
                <a:latin typeface="Garamond"/>
                <a:ea typeface="Garamond"/>
                <a:cs typeface="Garamond"/>
                <a:sym typeface="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Garamond"/>
              <a:buNone/>
              <a:defRPr sz="6000">
                <a:latin typeface="Garamond"/>
                <a:ea typeface="Garamond"/>
                <a:cs typeface="Garamond"/>
                <a:sym typeface="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Garamond"/>
              <a:buNone/>
              <a:defRPr sz="6000">
                <a:latin typeface="Garamond"/>
                <a:ea typeface="Garamond"/>
                <a:cs typeface="Garamond"/>
                <a:sym typeface="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Garamond"/>
              <a:buNone/>
              <a:defRPr sz="6000">
                <a:latin typeface="Garamond"/>
                <a:ea typeface="Garamond"/>
                <a:cs typeface="Garamond"/>
                <a:sym typeface="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Garamond"/>
              <a:buNone/>
              <a:defRPr sz="6000"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SECTION_HEADER_2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956271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aramond"/>
              <a:buNone/>
              <a:defRPr sz="40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aramond"/>
              <a:buNone/>
              <a:defRPr sz="40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aramond"/>
              <a:buNone/>
              <a:defRPr sz="40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aramond"/>
              <a:buNone/>
              <a:defRPr sz="40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aramond"/>
              <a:buNone/>
              <a:defRPr sz="40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aramond"/>
              <a:buNone/>
              <a:defRPr sz="40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aramond"/>
              <a:buNone/>
              <a:defRPr sz="40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aramond"/>
              <a:buNone/>
              <a:defRPr sz="40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1"/>
          </p:nvPr>
        </p:nvSpPr>
        <p:spPr>
          <a:xfrm>
            <a:off x="954225" y="1709475"/>
            <a:ext cx="3367200" cy="24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5177125" y="212900"/>
            <a:ext cx="3742800" cy="46842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4571997" y="3832425"/>
            <a:ext cx="762000" cy="11685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4" name="Google Shape;94;p18"/>
          <p:cNvCxnSpPr/>
          <p:nvPr/>
        </p:nvCxnSpPr>
        <p:spPr>
          <a:xfrm>
            <a:off x="1068750" y="134015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 1 1">
  <p:cSld name="SECTION_HEADER_2_1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956273" y="3469550"/>
            <a:ext cx="34830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98" name="Google Shape;98;p19"/>
          <p:cNvCxnSpPr/>
          <p:nvPr/>
        </p:nvCxnSpPr>
        <p:spPr>
          <a:xfrm>
            <a:off x="1068750" y="461975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SECTION_HEADER_1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1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aramond"/>
                <a:ea typeface="Garamond"/>
                <a:cs typeface="Garamond"/>
                <a:sym typeface="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Garamond"/>
                <a:ea typeface="Garamond"/>
                <a:cs typeface="Garamond"/>
                <a:sym typeface="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Garamond"/>
                <a:ea typeface="Garamond"/>
                <a:cs typeface="Garamond"/>
                <a:sym typeface="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Garamond"/>
                <a:ea typeface="Garamond"/>
                <a:cs typeface="Garamond"/>
                <a:sym typeface="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Garamond"/>
                <a:ea typeface="Garamond"/>
                <a:cs typeface="Garamond"/>
                <a:sym typeface="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Garamond"/>
                <a:ea typeface="Garamond"/>
                <a:cs typeface="Garamond"/>
                <a:sym typeface="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Garamond"/>
                <a:ea typeface="Garamond"/>
                <a:cs typeface="Garamond"/>
                <a:sym typeface="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103" name="Google Shape;103;p20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"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6" name="Google Shape;106;p21"/>
          <p:cNvSpPr txBox="1">
            <a:spLocks noGrp="1"/>
          </p:cNvSpPr>
          <p:nvPr>
            <p:ph type="subTitle" idx="1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2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_AND_BODY_2"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Garamond"/>
              <a:buNone/>
              <a:defRPr sz="2200">
                <a:latin typeface="Garamond"/>
                <a:ea typeface="Garamond"/>
                <a:cs typeface="Garamond"/>
                <a:sym typeface="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119" name="Google Shape;119;p23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_AND_BODY_1"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23" name="Google Shape;123;p24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ubTitle" idx="1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aramond"/>
                <a:ea typeface="Garamond"/>
                <a:cs typeface="Garamond"/>
                <a:sym typeface="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Garamond"/>
                <a:ea typeface="Garamond"/>
                <a:cs typeface="Garamond"/>
                <a:sym typeface="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Garamond"/>
                <a:ea typeface="Garamond"/>
                <a:cs typeface="Garamond"/>
                <a:sym typeface="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Garamond"/>
                <a:ea typeface="Garamond"/>
                <a:cs typeface="Garamond"/>
                <a:sym typeface="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Garamond"/>
                <a:ea typeface="Garamond"/>
                <a:cs typeface="Garamond"/>
                <a:sym typeface="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Garamond"/>
                <a:ea typeface="Garamond"/>
                <a:cs typeface="Garamond"/>
                <a:sym typeface="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Garamond"/>
                <a:ea typeface="Garamond"/>
                <a:cs typeface="Garamond"/>
                <a:sym typeface="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cxnSp>
        <p:nvCxnSpPr>
          <p:cNvPr id="125" name="Google Shape;125;p24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8" name="Google Shape;128;p25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ramond"/>
              <a:buNone/>
              <a:defRPr sz="1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1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ctrTitle" idx="2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ramond"/>
              <a:buNone/>
              <a:defRPr sz="1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3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Garamond"/>
              <a:buNone/>
              <a:defRPr sz="2200">
                <a:latin typeface="Garamond"/>
                <a:ea typeface="Garamond"/>
                <a:cs typeface="Garamond"/>
                <a:sym typeface="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 1">
  <p:cSld name="TITLE_AND_TWO_COLUMNS_2"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7" name="Google Shape;137;p26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ramond"/>
              <a:buNone/>
              <a:defRPr sz="1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subTitle" idx="1"/>
          </p:nvPr>
        </p:nvSpPr>
        <p:spPr>
          <a:xfrm>
            <a:off x="1147278" y="2756525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ctrTitle" idx="2"/>
          </p:nvPr>
        </p:nvSpPr>
        <p:spPr>
          <a:xfrm>
            <a:off x="4818378" y="2151075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ramond"/>
              <a:buNone/>
              <a:defRPr sz="1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subTitle" idx="3"/>
          </p:nvPr>
        </p:nvSpPr>
        <p:spPr>
          <a:xfrm>
            <a:off x="4852428" y="2756525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Garamond"/>
              <a:buNone/>
              <a:defRPr sz="2200">
                <a:latin typeface="Garamond"/>
                <a:ea typeface="Garamond"/>
                <a:cs typeface="Garamond"/>
                <a:sym typeface="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s slide">
  <p:cSld name="TITLE_AND_TWO_COLUMNS_1">
    <p:bg>
      <p:bgPr>
        <a:solidFill>
          <a:schemeClr val="l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Garamond"/>
              <a:buNone/>
              <a:defRPr sz="2200">
                <a:latin typeface="Garamond"/>
                <a:ea typeface="Garamond"/>
                <a:cs typeface="Garamond"/>
                <a:sym typeface="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ctrTitle" idx="2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ramond"/>
              <a:buNone/>
              <a:defRPr sz="1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subTitle" idx="1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ctrTitle" idx="3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ramond"/>
              <a:buNone/>
              <a:defRPr sz="1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4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ctrTitle" idx="5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ramond"/>
              <a:buNone/>
              <a:defRPr sz="1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subTitle" idx="6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cxnSp>
        <p:nvCxnSpPr>
          <p:cNvPr id="154" name="Google Shape;154;p27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7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6 columns slide">
  <p:cSld name="TITLE_AND_TWO_COLUMNS_1_1"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ctrTitle"/>
          </p:nvPr>
        </p:nvSpPr>
        <p:spPr>
          <a:xfrm>
            <a:off x="1105351" y="2765600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aramond"/>
              <a:buNone/>
              <a:defRPr sz="1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subTitle" idx="1"/>
          </p:nvPr>
        </p:nvSpPr>
        <p:spPr>
          <a:xfrm>
            <a:off x="980600" y="3371050"/>
            <a:ext cx="2363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Garamond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ctrTitle" idx="2"/>
          </p:nvPr>
        </p:nvSpPr>
        <p:spPr>
          <a:xfrm>
            <a:off x="3484651" y="2765600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aramond"/>
              <a:buNone/>
              <a:defRPr sz="1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subTitle" idx="3"/>
          </p:nvPr>
        </p:nvSpPr>
        <p:spPr>
          <a:xfrm>
            <a:off x="3419975" y="3371050"/>
            <a:ext cx="22428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Garamond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ctrTitle" idx="4"/>
          </p:nvPr>
        </p:nvSpPr>
        <p:spPr>
          <a:xfrm>
            <a:off x="5880251" y="2765600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aramond"/>
              <a:buNone/>
              <a:defRPr sz="1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subTitle" idx="5"/>
          </p:nvPr>
        </p:nvSpPr>
        <p:spPr>
          <a:xfrm>
            <a:off x="5880250" y="3371050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Garamond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title" idx="6"/>
          </p:nvPr>
        </p:nvSpPr>
        <p:spPr>
          <a:xfrm>
            <a:off x="773850" y="638075"/>
            <a:ext cx="76725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Garamond"/>
              <a:buNone/>
              <a:defRPr sz="2200">
                <a:latin typeface="Garamond"/>
                <a:ea typeface="Garamond"/>
                <a:cs typeface="Garamond"/>
                <a:sym typeface="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166" name="Google Shape;166;p28"/>
          <p:cNvCxnSpPr/>
          <p:nvPr/>
        </p:nvCxnSpPr>
        <p:spPr>
          <a:xfrm>
            <a:off x="3343596" y="1602675"/>
            <a:ext cx="0" cy="2459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28"/>
          <p:cNvCxnSpPr/>
          <p:nvPr/>
        </p:nvCxnSpPr>
        <p:spPr>
          <a:xfrm>
            <a:off x="5739196" y="1602675"/>
            <a:ext cx="0" cy="2459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28"/>
          <p:cNvCxnSpPr/>
          <p:nvPr/>
        </p:nvCxnSpPr>
        <p:spPr>
          <a:xfrm>
            <a:off x="4233900" y="11204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28"/>
          <p:cNvCxnSpPr/>
          <p:nvPr/>
        </p:nvCxnSpPr>
        <p:spPr>
          <a:xfrm>
            <a:off x="1050450" y="2918000"/>
            <a:ext cx="70431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Google Shape;170;p28"/>
          <p:cNvSpPr txBox="1">
            <a:spLocks noGrp="1"/>
          </p:cNvSpPr>
          <p:nvPr>
            <p:ph type="ctrTitle" idx="7"/>
          </p:nvPr>
        </p:nvSpPr>
        <p:spPr>
          <a:xfrm>
            <a:off x="1105351" y="143637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aramond"/>
              <a:buNone/>
              <a:defRPr sz="1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subTitle" idx="8"/>
          </p:nvPr>
        </p:nvSpPr>
        <p:spPr>
          <a:xfrm>
            <a:off x="1073150" y="2041825"/>
            <a:ext cx="21780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Garamond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ctrTitle" idx="9"/>
          </p:nvPr>
        </p:nvSpPr>
        <p:spPr>
          <a:xfrm>
            <a:off x="3484651" y="143637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aramond"/>
              <a:buNone/>
              <a:defRPr sz="1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subTitle" idx="13"/>
          </p:nvPr>
        </p:nvSpPr>
        <p:spPr>
          <a:xfrm>
            <a:off x="3452400" y="2041825"/>
            <a:ext cx="21780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Garamond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ctrTitle" idx="14"/>
          </p:nvPr>
        </p:nvSpPr>
        <p:spPr>
          <a:xfrm>
            <a:off x="5880251" y="143637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aramond"/>
              <a:buNone/>
              <a:defRPr sz="1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ramond"/>
              <a:buNone/>
              <a:defRPr sz="16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subTitle" idx="15"/>
          </p:nvPr>
        </p:nvSpPr>
        <p:spPr>
          <a:xfrm>
            <a:off x="5831650" y="2041825"/>
            <a:ext cx="2210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Garamond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">
  <p:cSld name="BIG_NUMBER"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 sz="1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 sz="1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 sz="1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 sz="1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 sz="1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 sz="1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 sz="1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80" name="Google Shape;180;p29"/>
          <p:cNvSpPr txBox="1">
            <a:spLocks noGrp="1"/>
          </p:cNvSpPr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Font typeface="Garamond"/>
              <a:buNone/>
              <a:defRPr sz="7200">
                <a:latin typeface="Garamond"/>
                <a:ea typeface="Garamond"/>
                <a:cs typeface="Garamond"/>
                <a:sym typeface="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Font typeface="Garamond"/>
              <a:buNone/>
              <a:defRPr sz="7200">
                <a:latin typeface="Garamond"/>
                <a:ea typeface="Garamond"/>
                <a:cs typeface="Garamond"/>
                <a:sym typeface="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Font typeface="Garamond"/>
              <a:buNone/>
              <a:defRPr sz="7200">
                <a:latin typeface="Garamond"/>
                <a:ea typeface="Garamond"/>
                <a:cs typeface="Garamond"/>
                <a:sym typeface="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Font typeface="Garamond"/>
              <a:buNone/>
              <a:defRPr sz="7200">
                <a:latin typeface="Garamond"/>
                <a:ea typeface="Garamond"/>
                <a:cs typeface="Garamond"/>
                <a:sym typeface="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Font typeface="Garamond"/>
              <a:buNone/>
              <a:defRPr sz="7200">
                <a:latin typeface="Garamond"/>
                <a:ea typeface="Garamond"/>
                <a:cs typeface="Garamond"/>
                <a:sym typeface="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Font typeface="Garamond"/>
              <a:buNone/>
              <a:defRPr sz="7200">
                <a:latin typeface="Garamond"/>
                <a:ea typeface="Garamond"/>
                <a:cs typeface="Garamond"/>
                <a:sym typeface="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Font typeface="Garamond"/>
              <a:buNone/>
              <a:defRPr sz="7200">
                <a:latin typeface="Garamond"/>
                <a:ea typeface="Garamond"/>
                <a:cs typeface="Garamond"/>
                <a:sym typeface="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Font typeface="Garamond"/>
              <a:buNone/>
              <a:defRPr sz="7200">
                <a:latin typeface="Garamond"/>
                <a:ea typeface="Garamond"/>
                <a:cs typeface="Garamond"/>
                <a:sym typeface="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Font typeface="Garamond"/>
              <a:buNone/>
              <a:defRPr sz="7200"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chemeClr val="lt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4" name="Google Shape;184;p3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sz="1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 sz="1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 sz="1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 sz="1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 sz="1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 sz="1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 sz="1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 sz="1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&amp; some text slide 1">
  <p:cSld name="BIG_NUMBER_1">
    <p:bg>
      <p:bgPr>
        <a:solidFill>
          <a:schemeClr val="l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title" hasCustomPrompt="1"/>
          </p:nvPr>
        </p:nvSpPr>
        <p:spPr>
          <a:xfrm>
            <a:off x="742950" y="832600"/>
            <a:ext cx="7729500" cy="8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subTitle" idx="1"/>
          </p:nvPr>
        </p:nvSpPr>
        <p:spPr>
          <a:xfrm>
            <a:off x="1667075" y="1469500"/>
            <a:ext cx="58098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sz="1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 sz="1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 sz="1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 sz="1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 sz="1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 sz="1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 sz="1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 sz="1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91" name="Google Shape;191;p31"/>
          <p:cNvSpPr txBox="1">
            <a:spLocks noGrp="1"/>
          </p:cNvSpPr>
          <p:nvPr>
            <p:ph type="title" idx="2" hasCustomPrompt="1"/>
          </p:nvPr>
        </p:nvSpPr>
        <p:spPr>
          <a:xfrm>
            <a:off x="742950" y="1956000"/>
            <a:ext cx="7729500" cy="8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2" name="Google Shape;192;p31"/>
          <p:cNvSpPr txBox="1">
            <a:spLocks noGrp="1"/>
          </p:cNvSpPr>
          <p:nvPr>
            <p:ph type="subTitle" idx="3"/>
          </p:nvPr>
        </p:nvSpPr>
        <p:spPr>
          <a:xfrm>
            <a:off x="1667075" y="2592900"/>
            <a:ext cx="58098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sz="1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 sz="1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 sz="1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 sz="1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 sz="1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 sz="1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 sz="1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 sz="1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93" name="Google Shape;193;p31"/>
          <p:cNvSpPr txBox="1">
            <a:spLocks noGrp="1"/>
          </p:cNvSpPr>
          <p:nvPr>
            <p:ph type="title" idx="4" hasCustomPrompt="1"/>
          </p:nvPr>
        </p:nvSpPr>
        <p:spPr>
          <a:xfrm>
            <a:off x="742950" y="3079400"/>
            <a:ext cx="7729500" cy="8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4" name="Google Shape;194;p31"/>
          <p:cNvSpPr txBox="1">
            <a:spLocks noGrp="1"/>
          </p:cNvSpPr>
          <p:nvPr>
            <p:ph type="subTitle" idx="5"/>
          </p:nvPr>
        </p:nvSpPr>
        <p:spPr>
          <a:xfrm>
            <a:off x="1667075" y="3716300"/>
            <a:ext cx="58098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sz="1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 sz="1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 sz="1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 sz="1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 sz="1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 sz="1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 sz="1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 sz="1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quare with title and text">
  <p:cSld name="CUSTOM_1">
    <p:bg>
      <p:bgPr>
        <a:solidFill>
          <a:schemeClr val="l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00" name="Google Shape;200;p34"/>
          <p:cNvSpPr/>
          <p:nvPr/>
        </p:nvSpPr>
        <p:spPr>
          <a:xfrm>
            <a:off x="406950" y="352200"/>
            <a:ext cx="42879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4"/>
          <p:cNvSpPr txBox="1">
            <a:spLocks noGrp="1"/>
          </p:cNvSpPr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Garamond"/>
              <a:buNone/>
              <a:defRPr sz="4000">
                <a:latin typeface="Garamond"/>
                <a:ea typeface="Garamond"/>
                <a:cs typeface="Garamond"/>
                <a:sym typeface="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Garamond"/>
              <a:buNone/>
              <a:defRPr sz="4000">
                <a:latin typeface="Garamond"/>
                <a:ea typeface="Garamond"/>
                <a:cs typeface="Garamond"/>
                <a:sym typeface="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Garamond"/>
              <a:buNone/>
              <a:defRPr sz="4000">
                <a:latin typeface="Garamond"/>
                <a:ea typeface="Garamond"/>
                <a:cs typeface="Garamond"/>
                <a:sym typeface="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Garamond"/>
              <a:buNone/>
              <a:defRPr sz="4000">
                <a:latin typeface="Garamond"/>
                <a:ea typeface="Garamond"/>
                <a:cs typeface="Garamond"/>
                <a:sym typeface="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Garamond"/>
              <a:buNone/>
              <a:defRPr sz="4000">
                <a:latin typeface="Garamond"/>
                <a:ea typeface="Garamond"/>
                <a:cs typeface="Garamond"/>
                <a:sym typeface="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Garamond"/>
              <a:buNone/>
              <a:defRPr sz="4000">
                <a:latin typeface="Garamond"/>
                <a:ea typeface="Garamond"/>
                <a:cs typeface="Garamond"/>
                <a:sym typeface="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Garamond"/>
              <a:buNone/>
              <a:defRPr sz="4000">
                <a:latin typeface="Garamond"/>
                <a:ea typeface="Garamond"/>
                <a:cs typeface="Garamond"/>
                <a:sym typeface="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Garamond"/>
              <a:buNone/>
              <a:defRPr sz="4000"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202" name="Google Shape;202;p34"/>
          <p:cNvSpPr txBox="1">
            <a:spLocks noGrp="1"/>
          </p:cNvSpPr>
          <p:nvPr>
            <p:ph type="subTitle" idx="1"/>
          </p:nvPr>
        </p:nvSpPr>
        <p:spPr>
          <a:xfrm>
            <a:off x="737850" y="2261500"/>
            <a:ext cx="36066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Garamond"/>
                <a:ea typeface="Garamond"/>
                <a:cs typeface="Garamond"/>
                <a:sym typeface="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Garamond"/>
                <a:ea typeface="Garamond"/>
                <a:cs typeface="Garamond"/>
                <a:sym typeface="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Garamond"/>
                <a:ea typeface="Garamond"/>
                <a:cs typeface="Garamond"/>
                <a:sym typeface="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Garamond"/>
                <a:ea typeface="Garamond"/>
                <a:cs typeface="Garamond"/>
                <a:sym typeface="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Garamond"/>
                <a:ea typeface="Garamond"/>
                <a:cs typeface="Garamond"/>
                <a:sym typeface="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Garamond"/>
                <a:ea typeface="Garamond"/>
                <a:cs typeface="Garamond"/>
                <a:sym typeface="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Garamond"/>
                <a:ea typeface="Garamond"/>
                <a:cs typeface="Garamond"/>
                <a:sym typeface="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cxnSp>
        <p:nvCxnSpPr>
          <p:cNvPr id="203" name="Google Shape;203;p34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 ">
  <p:cSld name="CUSTOM_2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7"/>
          <p:cNvSpPr txBox="1">
            <a:spLocks noGrp="1"/>
          </p:cNvSpPr>
          <p:nvPr>
            <p:ph type="title"/>
          </p:nvPr>
        </p:nvSpPr>
        <p:spPr>
          <a:xfrm>
            <a:off x="4696275" y="172545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Font typeface="Garamond"/>
              <a:buNone/>
              <a:defRPr sz="4000">
                <a:latin typeface="Garamond"/>
                <a:ea typeface="Garamond"/>
                <a:cs typeface="Garamond"/>
                <a:sym typeface="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Font typeface="Garamond"/>
              <a:buNone/>
              <a:defRPr sz="4000">
                <a:latin typeface="Garamond"/>
                <a:ea typeface="Garamond"/>
                <a:cs typeface="Garamond"/>
                <a:sym typeface="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Font typeface="Garamond"/>
              <a:buNone/>
              <a:defRPr sz="4000">
                <a:latin typeface="Garamond"/>
                <a:ea typeface="Garamond"/>
                <a:cs typeface="Garamond"/>
                <a:sym typeface="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Font typeface="Garamond"/>
              <a:buNone/>
              <a:defRPr sz="4000">
                <a:latin typeface="Garamond"/>
                <a:ea typeface="Garamond"/>
                <a:cs typeface="Garamond"/>
                <a:sym typeface="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Font typeface="Garamond"/>
              <a:buNone/>
              <a:defRPr sz="4000">
                <a:latin typeface="Garamond"/>
                <a:ea typeface="Garamond"/>
                <a:cs typeface="Garamond"/>
                <a:sym typeface="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Font typeface="Garamond"/>
              <a:buNone/>
              <a:defRPr sz="4000">
                <a:latin typeface="Garamond"/>
                <a:ea typeface="Garamond"/>
                <a:cs typeface="Garamond"/>
                <a:sym typeface="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Font typeface="Garamond"/>
              <a:buNone/>
              <a:defRPr sz="4000">
                <a:latin typeface="Garamond"/>
                <a:ea typeface="Garamond"/>
                <a:cs typeface="Garamond"/>
                <a:sym typeface="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Font typeface="Garamond"/>
              <a:buNone/>
              <a:defRPr sz="4000"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217" name="Google Shape;217;p37"/>
          <p:cNvSpPr txBox="1">
            <a:spLocks noGrp="1"/>
          </p:cNvSpPr>
          <p:nvPr>
            <p:ph type="subTitle" idx="1"/>
          </p:nvPr>
        </p:nvSpPr>
        <p:spPr>
          <a:xfrm>
            <a:off x="4696275" y="2839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218" name="Google Shape;218;p37"/>
          <p:cNvSpPr txBox="1">
            <a:spLocks noGrp="1"/>
          </p:cNvSpPr>
          <p:nvPr>
            <p:ph type="sldNum" idx="12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  1">
  <p:cSld name="CUSTOM_2_1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8"/>
          <p:cNvSpPr txBox="1">
            <a:spLocks noGrp="1"/>
          </p:cNvSpPr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Font typeface="Garamond"/>
              <a:buNone/>
              <a:defRPr sz="4000">
                <a:latin typeface="Garamond"/>
                <a:ea typeface="Garamond"/>
                <a:cs typeface="Garamond"/>
                <a:sym typeface="Garamon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Font typeface="Garamond"/>
              <a:buNone/>
              <a:defRPr sz="4000">
                <a:latin typeface="Garamond"/>
                <a:ea typeface="Garamond"/>
                <a:cs typeface="Garamond"/>
                <a:sym typeface="Garamon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Font typeface="Garamond"/>
              <a:buNone/>
              <a:defRPr sz="4000">
                <a:latin typeface="Garamond"/>
                <a:ea typeface="Garamond"/>
                <a:cs typeface="Garamond"/>
                <a:sym typeface="Garamon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Font typeface="Garamond"/>
              <a:buNone/>
              <a:defRPr sz="4000">
                <a:latin typeface="Garamond"/>
                <a:ea typeface="Garamond"/>
                <a:cs typeface="Garamond"/>
                <a:sym typeface="Garamon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Font typeface="Garamond"/>
              <a:buNone/>
              <a:defRPr sz="4000">
                <a:latin typeface="Garamond"/>
                <a:ea typeface="Garamond"/>
                <a:cs typeface="Garamond"/>
                <a:sym typeface="Garamon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Font typeface="Garamond"/>
              <a:buNone/>
              <a:defRPr sz="4000">
                <a:latin typeface="Garamond"/>
                <a:ea typeface="Garamond"/>
                <a:cs typeface="Garamond"/>
                <a:sym typeface="Garamon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Font typeface="Garamond"/>
              <a:buNone/>
              <a:defRPr sz="4000">
                <a:latin typeface="Garamond"/>
                <a:ea typeface="Garamond"/>
                <a:cs typeface="Garamond"/>
                <a:sym typeface="Garamon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Font typeface="Garamond"/>
              <a:buNone/>
              <a:defRPr sz="4000"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222" name="Google Shape;222;p38"/>
          <p:cNvSpPr txBox="1">
            <a:spLocks noGrp="1"/>
          </p:cNvSpPr>
          <p:nvPr>
            <p:ph type="subTitle" idx="1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223" name="Google Shape;223;p38"/>
          <p:cNvSpPr txBox="1">
            <a:spLocks noGrp="1"/>
          </p:cNvSpPr>
          <p:nvPr>
            <p:ph type="sldNum" idx="12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">
  <p:cSld name="CUSTOM_7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9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9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2675900" y="1185267"/>
            <a:ext cx="3926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Garamond"/>
                <a:ea typeface="Garamond"/>
                <a:cs typeface="Garamond"/>
                <a:sym typeface="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aramond"/>
                <a:ea typeface="Garamond"/>
                <a:cs typeface="Garamond"/>
                <a:sym typeface="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Garamond"/>
                <a:ea typeface="Garamond"/>
                <a:cs typeface="Garamond"/>
                <a:sym typeface="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Garamond"/>
                <a:ea typeface="Garamond"/>
                <a:cs typeface="Garamond"/>
                <a:sym typeface="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Garamond"/>
                <a:ea typeface="Garamond"/>
                <a:cs typeface="Garamond"/>
                <a:sym typeface="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Garamond"/>
                <a:ea typeface="Garamond"/>
                <a:cs typeface="Garamond"/>
                <a:sym typeface="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Garamond"/>
                <a:ea typeface="Garamond"/>
                <a:cs typeface="Garamond"/>
                <a:sym typeface="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Garamond"/>
                <a:ea typeface="Garamond"/>
                <a:cs typeface="Garamond"/>
                <a:sym typeface="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229" name="Google Shape;229;p39"/>
          <p:cNvSpPr txBox="1">
            <a:spLocks noGrp="1"/>
          </p:cNvSpPr>
          <p:nvPr>
            <p:ph type="subTitle" idx="1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Garamond"/>
                <a:ea typeface="Garamond"/>
                <a:cs typeface="Garamond"/>
                <a:sym typeface="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aramond"/>
                <a:ea typeface="Garamond"/>
                <a:cs typeface="Garamond"/>
                <a:sym typeface="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Garamond"/>
                <a:ea typeface="Garamond"/>
                <a:cs typeface="Garamond"/>
                <a:sym typeface="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Garamond"/>
                <a:ea typeface="Garamond"/>
                <a:cs typeface="Garamond"/>
                <a:sym typeface="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Garamond"/>
                <a:ea typeface="Garamond"/>
                <a:cs typeface="Garamond"/>
                <a:sym typeface="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Garamond"/>
                <a:ea typeface="Garamond"/>
                <a:cs typeface="Garamond"/>
                <a:sym typeface="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Garamond"/>
                <a:ea typeface="Garamond"/>
                <a:cs typeface="Garamond"/>
                <a:sym typeface="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Garamond"/>
                <a:ea typeface="Garamond"/>
                <a:cs typeface="Garamond"/>
                <a:sym typeface="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frame ">
  <p:cSld name="BLANK_1_1_1">
    <p:bg>
      <p:bgPr>
        <a:solidFill>
          <a:schemeClr val="accent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4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33" name="Google Shape;233;p40"/>
          <p:cNvSpPr txBox="1">
            <a:spLocks noGrp="1"/>
          </p:cNvSpPr>
          <p:nvPr>
            <p:ph type="title"/>
          </p:nvPr>
        </p:nvSpPr>
        <p:spPr>
          <a:xfrm>
            <a:off x="783525" y="1738050"/>
            <a:ext cx="2545800" cy="16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cxnSp>
        <p:nvCxnSpPr>
          <p:cNvPr id="234" name="Google Shape;234;p40"/>
          <p:cNvCxnSpPr/>
          <p:nvPr/>
        </p:nvCxnSpPr>
        <p:spPr>
          <a:xfrm>
            <a:off x="918900" y="3511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frame  1">
  <p:cSld name="BLANK_1_1_1_1">
    <p:bg>
      <p:bgPr>
        <a:solidFill>
          <a:schemeClr val="accent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4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38" name="Google Shape;238;p41"/>
          <p:cNvSpPr txBox="1">
            <a:spLocks noGrp="1"/>
          </p:cNvSpPr>
          <p:nvPr>
            <p:ph type="title"/>
          </p:nvPr>
        </p:nvSpPr>
        <p:spPr>
          <a:xfrm>
            <a:off x="783525" y="621500"/>
            <a:ext cx="7618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ramond"/>
              <a:buNone/>
              <a:defRPr>
                <a:latin typeface="Garamond"/>
                <a:ea typeface="Garamond"/>
                <a:cs typeface="Garamond"/>
                <a:sym typeface="Garamo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3" r:id="rId2"/>
    <p:sldLayoutId id="2147483664" r:id="rId3"/>
    <p:sldLayoutId id="2147483665" r:id="rId4"/>
    <p:sldLayoutId id="2147483666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8" r:id="rId15"/>
    <p:sldLayoutId id="2147483679" r:id="rId16"/>
    <p:sldLayoutId id="2147483682" r:id="rId17"/>
    <p:sldLayoutId id="2147483683" r:id="rId18"/>
    <p:sldLayoutId id="2147483684" r:id="rId19"/>
    <p:sldLayoutId id="2147483685" r:id="rId20"/>
    <p:sldLayoutId id="2147483686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ekyllrb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0"/>
          <p:cNvSpPr txBox="1">
            <a:spLocks noGrp="1"/>
          </p:cNvSpPr>
          <p:nvPr>
            <p:ph type="title"/>
          </p:nvPr>
        </p:nvSpPr>
        <p:spPr>
          <a:xfrm>
            <a:off x="783525" y="621500"/>
            <a:ext cx="7618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Sitios web estáticos</a:t>
            </a:r>
            <a:endParaRPr dirty="0"/>
          </a:p>
        </p:txBody>
      </p:sp>
      <p:sp>
        <p:nvSpPr>
          <p:cNvPr id="391" name="Google Shape;391;p60"/>
          <p:cNvSpPr txBox="1"/>
          <p:nvPr/>
        </p:nvSpPr>
        <p:spPr>
          <a:xfrm>
            <a:off x="593399" y="945950"/>
            <a:ext cx="7957201" cy="2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 podría escribir un sitio web página por página, pero es probable que existan muchas repeticiones y que resulte tedioso.</a:t>
            </a:r>
            <a:endParaRPr dirty="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Los </a:t>
            </a:r>
            <a:r>
              <a:rPr lang="en" b="1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generadores de sitios web estáticos</a:t>
            </a:r>
            <a:r>
              <a:rPr lang="en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utilizan estructuras de códigos y carpetas básicas para pre-generar páginas HTML y simplificar el proceso. </a:t>
            </a:r>
            <a:endParaRPr dirty="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Existen numerosos generadores de sitios estáticos, nosotros nos enfocaremos en Jekyll (</a:t>
            </a:r>
            <a:r>
              <a:rPr lang="en" u="sng" dirty="0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  <a:hlinkClick r:id="rId3"/>
              </a:rPr>
              <a:t>https://jekyllrb.com/</a:t>
            </a:r>
            <a:r>
              <a:rPr lang="en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).</a:t>
            </a:r>
            <a:endParaRPr dirty="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GitLab puede publicar el sitio Jekyll o solo el resultado construido.</a:t>
            </a:r>
            <a:endParaRPr b="1" dirty="0">
              <a:solidFill>
                <a:srgbClr val="66666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392" name="Google Shape;392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533" y="3048050"/>
            <a:ext cx="3912799" cy="159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60"/>
          <p:cNvSpPr/>
          <p:nvPr/>
        </p:nvSpPr>
        <p:spPr>
          <a:xfrm>
            <a:off x="6512364" y="3162350"/>
            <a:ext cx="1889352" cy="1438236"/>
          </a:xfrm>
          <a:prstGeom prst="cloud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4" name="Google Shape;394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2092" y="3117162"/>
            <a:ext cx="1602449" cy="1528613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60"/>
          <p:cNvSpPr txBox="1"/>
          <p:nvPr/>
        </p:nvSpPr>
        <p:spPr>
          <a:xfrm>
            <a:off x="5257952" y="3521863"/>
            <a:ext cx="6327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1">
                <a:latin typeface="Garamond"/>
                <a:ea typeface="Garamond"/>
                <a:cs typeface="Garamond"/>
                <a:sym typeface="Garamond"/>
              </a:rPr>
              <a:t>+</a:t>
            </a:r>
            <a:endParaRPr sz="3900" b="1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2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Jekyll folder structure</a:t>
            </a:r>
            <a:endParaRPr/>
          </a:p>
        </p:txBody>
      </p:sp>
      <p:pic>
        <p:nvPicPr>
          <p:cNvPr id="484" name="Google Shape;48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513" y="1339325"/>
            <a:ext cx="1616975" cy="323395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62"/>
          <p:cNvSpPr txBox="1"/>
          <p:nvPr/>
        </p:nvSpPr>
        <p:spPr>
          <a:xfrm>
            <a:off x="5562925" y="1380250"/>
            <a:ext cx="2844000" cy="31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En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_pages</a:t>
            </a:r>
            <a:r>
              <a:rPr lang="en">
                <a:latin typeface="Garamond"/>
                <a:ea typeface="Garamond"/>
                <a:cs typeface="Garamond"/>
                <a:sym typeface="Garamond"/>
              </a:rPr>
              <a:t> se encuentran </a:t>
            </a:r>
            <a:r>
              <a:rPr lang="en" b="1">
                <a:latin typeface="Garamond"/>
                <a:ea typeface="Garamond"/>
                <a:cs typeface="Garamond"/>
                <a:sym typeface="Garamond"/>
              </a:rPr>
              <a:t>fragmentos de HTML </a:t>
            </a:r>
            <a:r>
              <a:rPr lang="en">
                <a:latin typeface="Garamond"/>
                <a:ea typeface="Garamond"/>
                <a:cs typeface="Garamond"/>
                <a:sym typeface="Garamond"/>
              </a:rPr>
              <a:t>que adoptan un diseño (layout) específico.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Definen cada una de las páginas de tu sitio web y consisten sobre todo en contenidos.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Ustedes van a trabajar creando y editando páginas para el proyecto ya que los diseños de </a:t>
            </a: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_layouts</a:t>
            </a:r>
            <a:r>
              <a:rPr lang="en">
                <a:latin typeface="Garamond"/>
                <a:ea typeface="Garamond"/>
                <a:cs typeface="Garamond"/>
                <a:sym typeface="Garamond"/>
              </a:rPr>
              <a:t> ya están definidos. Esta es una práctica normal cuando se adopta un </a:t>
            </a:r>
            <a:r>
              <a:rPr lang="en" b="1">
                <a:latin typeface="Garamond"/>
                <a:ea typeface="Garamond"/>
                <a:cs typeface="Garamond"/>
                <a:sym typeface="Garamond"/>
              </a:rPr>
              <a:t>tema </a:t>
            </a:r>
            <a:r>
              <a:rPr lang="en">
                <a:latin typeface="Garamond"/>
                <a:ea typeface="Garamond"/>
                <a:cs typeface="Garamond"/>
                <a:sym typeface="Garamond"/>
              </a:rPr>
              <a:t>Jekyll prediseñado (en nuestro caso Ed).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3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Pages in Jekyll</a:t>
            </a:r>
            <a:endParaRPr b="0"/>
          </a:p>
        </p:txBody>
      </p:sp>
      <p:sp>
        <p:nvSpPr>
          <p:cNvPr id="491" name="Google Shape;491;p63"/>
          <p:cNvSpPr txBox="1"/>
          <p:nvPr/>
        </p:nvSpPr>
        <p:spPr>
          <a:xfrm>
            <a:off x="2693151" y="1700275"/>
            <a:ext cx="3729000" cy="24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 Light"/>
                <a:ea typeface="Source Code Pro Light"/>
                <a:cs typeface="Source Code Pro Light"/>
                <a:sym typeface="Source Code Pro Light"/>
              </a:rPr>
              <a:t>---</a:t>
            </a:r>
            <a:endParaRPr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 Light"/>
                <a:ea typeface="Source Code Pro Light"/>
                <a:cs typeface="Source Code Pro Light"/>
                <a:sym typeface="Source Code Pro Light"/>
              </a:rPr>
              <a:t>layout: page</a:t>
            </a:r>
            <a:endParaRPr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 Light"/>
                <a:ea typeface="Source Code Pro Light"/>
                <a:cs typeface="Source Code Pro Light"/>
                <a:sym typeface="Source Code Pro Light"/>
              </a:rPr>
              <a:t>title: Example page</a:t>
            </a:r>
            <a:endParaRPr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 Light"/>
                <a:ea typeface="Source Code Pro Light"/>
                <a:cs typeface="Source Code Pro Light"/>
                <a:sym typeface="Source Code Pro Light"/>
              </a:rPr>
              <a:t>---</a:t>
            </a:r>
            <a:endParaRPr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 Light"/>
                <a:ea typeface="Source Code Pro Light"/>
                <a:cs typeface="Source Code Pro Light"/>
                <a:sym typeface="Source Code Pro Light"/>
              </a:rPr>
              <a:t>&lt;div&gt;Page content in HTML&lt;/div&gt;</a:t>
            </a:r>
            <a:endParaRPr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492" name="Google Shape;492;p63"/>
          <p:cNvSpPr/>
          <p:nvPr/>
        </p:nvSpPr>
        <p:spPr>
          <a:xfrm>
            <a:off x="2561500" y="1794750"/>
            <a:ext cx="162600" cy="8289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63"/>
          <p:cNvSpPr/>
          <p:nvPr/>
        </p:nvSpPr>
        <p:spPr>
          <a:xfrm>
            <a:off x="2561500" y="2861550"/>
            <a:ext cx="162600" cy="8289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63"/>
          <p:cNvSpPr/>
          <p:nvPr/>
        </p:nvSpPr>
        <p:spPr>
          <a:xfrm flipH="1">
            <a:off x="6219100" y="1794750"/>
            <a:ext cx="162600" cy="8289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63"/>
          <p:cNvSpPr/>
          <p:nvPr/>
        </p:nvSpPr>
        <p:spPr>
          <a:xfrm flipH="1">
            <a:off x="6219100" y="2861550"/>
            <a:ext cx="162600" cy="8289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63"/>
          <p:cNvSpPr txBox="1"/>
          <p:nvPr/>
        </p:nvSpPr>
        <p:spPr>
          <a:xfrm>
            <a:off x="6542475" y="1497400"/>
            <a:ext cx="1997700" cy="12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aramond"/>
                <a:ea typeface="Garamond"/>
                <a:cs typeface="Garamond"/>
                <a:sym typeface="Garamond"/>
              </a:rPr>
              <a:t>Metadatos o encabezado que indican a Jekyll qué diseño (layout) usar para esta página. </a:t>
            </a:r>
            <a:endParaRPr sz="120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aramond"/>
                <a:ea typeface="Garamond"/>
                <a:cs typeface="Garamond"/>
                <a:sym typeface="Garamond"/>
              </a:rPr>
              <a:t>Cada diseño requiere diferentes opciones; el diseño “page” requiere un título.</a:t>
            </a:r>
            <a:endParaRPr sz="12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99" name="Google Shape;499;p63"/>
          <p:cNvSpPr txBox="1"/>
          <p:nvPr/>
        </p:nvSpPr>
        <p:spPr>
          <a:xfrm>
            <a:off x="6542475" y="2869000"/>
            <a:ext cx="1997700" cy="12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aramond"/>
                <a:ea typeface="Garamond"/>
                <a:cs typeface="Garamond"/>
                <a:sym typeface="Garamond"/>
              </a:rPr>
              <a:t>El contenido de tu página va debajo de encabezado, bajo la forma de un fragmento de HTML</a:t>
            </a:r>
            <a:endParaRPr sz="120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4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Jekyll folder structure</a:t>
            </a:r>
            <a:endParaRPr/>
          </a:p>
        </p:txBody>
      </p:sp>
      <p:pic>
        <p:nvPicPr>
          <p:cNvPr id="506" name="Google Shape;506;p64"/>
          <p:cNvPicPr preferRelativeResize="0"/>
          <p:nvPr/>
        </p:nvPicPr>
        <p:blipFill rotWithShape="1">
          <a:blip r:embed="rId3">
            <a:alphaModFix/>
          </a:blip>
          <a:srcRect r="50000"/>
          <a:stretch/>
        </p:blipFill>
        <p:spPr>
          <a:xfrm>
            <a:off x="3967581" y="1420075"/>
            <a:ext cx="1171100" cy="2920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4" name="Google Shape;514;p64"/>
          <p:cNvCxnSpPr/>
          <p:nvPr/>
        </p:nvCxnSpPr>
        <p:spPr>
          <a:xfrm rot="10800000" flipH="1">
            <a:off x="4996388" y="1911450"/>
            <a:ext cx="869400" cy="447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5" name="Google Shape;515;p64"/>
          <p:cNvCxnSpPr/>
          <p:nvPr/>
        </p:nvCxnSpPr>
        <p:spPr>
          <a:xfrm rot="10800000" flipH="1">
            <a:off x="4996388" y="2140050"/>
            <a:ext cx="869400" cy="447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6" name="Google Shape;516;p64"/>
          <p:cNvCxnSpPr/>
          <p:nvPr/>
        </p:nvCxnSpPr>
        <p:spPr>
          <a:xfrm rot="10800000" flipH="1">
            <a:off x="4996388" y="2496673"/>
            <a:ext cx="869400" cy="447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7" name="Google Shape;517;p64"/>
          <p:cNvCxnSpPr/>
          <p:nvPr/>
        </p:nvCxnSpPr>
        <p:spPr>
          <a:xfrm rot="10800000" flipH="1">
            <a:off x="4996388" y="2725273"/>
            <a:ext cx="869400" cy="447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8" name="Google Shape;518;p64"/>
          <p:cNvSpPr txBox="1"/>
          <p:nvPr/>
        </p:nvSpPr>
        <p:spPr>
          <a:xfrm>
            <a:off x="5935640" y="1649800"/>
            <a:ext cx="19128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aramond"/>
                <a:ea typeface="Garamond"/>
                <a:cs typeface="Garamond"/>
                <a:sym typeface="Garamond"/>
              </a:rPr>
              <a:t>Estilo del sitio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19" name="Google Shape;519;p64"/>
          <p:cNvSpPr txBox="1"/>
          <p:nvPr/>
        </p:nvSpPr>
        <p:spPr>
          <a:xfrm>
            <a:off x="5943765" y="1913972"/>
            <a:ext cx="19128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aramond"/>
                <a:ea typeface="Garamond"/>
                <a:cs typeface="Garamond"/>
                <a:sym typeface="Garamond"/>
              </a:rPr>
              <a:t>Sitio construido por Jekyll 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20" name="Google Shape;520;p64"/>
          <p:cNvSpPr txBox="1"/>
          <p:nvPr/>
        </p:nvSpPr>
        <p:spPr>
          <a:xfrm>
            <a:off x="5943765" y="2218772"/>
            <a:ext cx="19128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aramond"/>
                <a:ea typeface="Garamond"/>
                <a:cs typeface="Garamond"/>
                <a:sym typeface="Garamond"/>
              </a:rPr>
              <a:t>JavaScript, imágenes, etc.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21" name="Google Shape;521;p64"/>
          <p:cNvSpPr txBox="1"/>
          <p:nvPr/>
        </p:nvSpPr>
        <p:spPr>
          <a:xfrm>
            <a:off x="5943765" y="2523572"/>
            <a:ext cx="19128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aramond"/>
                <a:ea typeface="Garamond"/>
                <a:cs typeface="Garamond"/>
                <a:sym typeface="Garamond"/>
              </a:rPr>
              <a:t>Configuración de Jekyll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5"/>
          <p:cNvSpPr txBox="1">
            <a:spLocks noGrp="1"/>
          </p:cNvSpPr>
          <p:nvPr>
            <p:ph type="body" idx="4294967295"/>
          </p:nvPr>
        </p:nvSpPr>
        <p:spPr>
          <a:xfrm>
            <a:off x="520658" y="1485286"/>
            <a:ext cx="3829200" cy="23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Garamond"/>
              <a:buChar char="●"/>
            </a:pPr>
            <a:r>
              <a:rPr lang="en" sz="1200" dirty="0">
                <a:latin typeface="Garamond"/>
                <a:ea typeface="Garamond"/>
                <a:cs typeface="Garamond"/>
                <a:sym typeface="Garamond"/>
              </a:rPr>
              <a:t>Cada </a:t>
            </a:r>
            <a:r>
              <a:rPr lang="es-CO" sz="1200" dirty="0">
                <a:latin typeface="Garamond"/>
                <a:ea typeface="Garamond"/>
                <a:cs typeface="Garamond"/>
                <a:sym typeface="Garamond"/>
              </a:rPr>
              <a:t>uno va a </a:t>
            </a:r>
            <a:r>
              <a:rPr lang="en" sz="1200" dirty="0">
                <a:latin typeface="Garamond"/>
                <a:ea typeface="Garamond"/>
                <a:cs typeface="Garamond"/>
                <a:sym typeface="Garamond"/>
              </a:rPr>
              <a:t>crea</a:t>
            </a:r>
            <a:r>
              <a:rPr lang="es-CO" sz="1200" dirty="0">
                <a:latin typeface="Garamond"/>
                <a:ea typeface="Garamond"/>
                <a:cs typeface="Garamond"/>
                <a:sym typeface="Garamond"/>
              </a:rPr>
              <a:t>r</a:t>
            </a:r>
            <a:r>
              <a:rPr lang="en" sz="1200" dirty="0">
                <a:latin typeface="Garamond"/>
                <a:ea typeface="Garamond"/>
                <a:cs typeface="Garamond"/>
                <a:sym typeface="Garamond"/>
              </a:rPr>
              <a:t> una página nueva con su biografía</a:t>
            </a:r>
            <a:endParaRPr sz="1200" dirty="0"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Garamond"/>
              <a:buChar char="●"/>
            </a:pPr>
            <a:r>
              <a:rPr lang="en" sz="1200" dirty="0">
                <a:latin typeface="Garamond"/>
                <a:ea typeface="Garamond"/>
                <a:cs typeface="Garamond"/>
                <a:sym typeface="Garamond"/>
              </a:rPr>
              <a:t>Guardarla en </a:t>
            </a:r>
            <a:r>
              <a:rPr lang="en" sz="1200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_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pages</a:t>
            </a:r>
            <a:r>
              <a:rPr lang="en" sz="1200" dirty="0">
                <a:latin typeface="Garamond"/>
                <a:ea typeface="Garamond"/>
                <a:cs typeface="Garamond"/>
                <a:sym typeface="Garamond"/>
              </a:rPr>
              <a:t> como nombre.html</a:t>
            </a:r>
            <a:endParaRPr sz="1200" dirty="0"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Garamond"/>
              <a:buChar char="●"/>
            </a:pPr>
            <a:r>
              <a:rPr lang="en" sz="1200" dirty="0">
                <a:latin typeface="Garamond"/>
                <a:ea typeface="Garamond"/>
                <a:cs typeface="Garamond"/>
                <a:sym typeface="Garamond"/>
              </a:rPr>
              <a:t>Usar el diseño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page</a:t>
            </a:r>
            <a:endParaRPr sz="1200" dirty="0"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Garamond"/>
              <a:buChar char="●"/>
            </a:pPr>
            <a:r>
              <a:rPr lang="en" sz="1200" dirty="0">
                <a:latin typeface="Garamond"/>
                <a:ea typeface="Garamond"/>
                <a:cs typeface="Garamond"/>
                <a:sym typeface="Garamond"/>
              </a:rPr>
              <a:t>¡Acordarse de los metadatos!</a:t>
            </a:r>
            <a:endParaRPr sz="1200" dirty="0"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</a:t>
            </a:r>
            <a:endParaRPr sz="11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layout: page</a:t>
            </a:r>
            <a:endParaRPr sz="11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title: Nombre</a:t>
            </a:r>
            <a:endParaRPr sz="11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</a:t>
            </a:r>
            <a:endParaRPr sz="1100" dirty="0"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Garamond"/>
              <a:buChar char="●"/>
            </a:pPr>
            <a:r>
              <a:rPr lang="en" sz="1200" dirty="0">
                <a:latin typeface="Garamond"/>
                <a:ea typeface="Garamond"/>
                <a:cs typeface="Garamond"/>
                <a:sym typeface="Garamond"/>
              </a:rPr>
              <a:t>Si agregás una imagen, ubicala en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assets</a:t>
            </a:r>
            <a:endParaRPr sz="1200" dirty="0"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Garamond"/>
              <a:buChar char="●"/>
            </a:pPr>
            <a:r>
              <a:rPr lang="en" sz="1200" dirty="0">
                <a:latin typeface="Garamond"/>
                <a:ea typeface="Garamond"/>
                <a:cs typeface="Garamond"/>
                <a:sym typeface="Garamond"/>
              </a:rPr>
              <a:t>Recordar hacer stage, commit, push para que todo el </a:t>
            </a:r>
            <a:r>
              <a:rPr lang="es-CO" sz="1200" dirty="0">
                <a:latin typeface="Garamond"/>
                <a:ea typeface="Garamond"/>
                <a:cs typeface="Garamond"/>
                <a:sym typeface="Garamond"/>
              </a:rPr>
              <a:t>grupo </a:t>
            </a:r>
            <a:r>
              <a:rPr lang="en" sz="1200" dirty="0">
                <a:latin typeface="Garamond"/>
                <a:ea typeface="Garamond"/>
                <a:cs typeface="Garamond"/>
                <a:sym typeface="Garamond"/>
              </a:rPr>
              <a:t>la tenga</a:t>
            </a:r>
            <a:endParaRPr sz="1200" dirty="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3500A-5760-4282-B4AB-04CE12F9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800" dirty="0"/>
              <a:t>Elementos para la biografía de editores</a:t>
            </a:r>
            <a:endParaRPr lang="es-CO" sz="28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6AA03F1-EA87-4192-943A-E1C26376371F}"/>
              </a:ext>
            </a:extLst>
          </p:cNvPr>
          <p:cNvSpPr txBox="1"/>
          <p:nvPr/>
        </p:nvSpPr>
        <p:spPr>
          <a:xfrm>
            <a:off x="893135" y="1392866"/>
            <a:ext cx="73577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Garamond" panose="02020404030301010803" pitchFamily="18" charset="0"/>
              </a:rPr>
              <a:t>Nombre (como se normalizó en </a:t>
            </a:r>
            <a:r>
              <a:rPr lang="es-MX" sz="2400" dirty="0" err="1">
                <a:latin typeface="Garamond" panose="02020404030301010803" pitchFamily="18" charset="0"/>
              </a:rPr>
              <a:t>Iralis</a:t>
            </a:r>
            <a:r>
              <a:rPr lang="es-MX" sz="2400" dirty="0">
                <a:latin typeface="Garamond" panose="02020404030301010803" pitchFamily="18" charset="0"/>
              </a:rPr>
              <a:t>).</a:t>
            </a:r>
          </a:p>
          <a:p>
            <a:r>
              <a:rPr lang="es-MX" sz="2400" dirty="0" err="1">
                <a:latin typeface="Garamond" panose="02020404030301010803" pitchFamily="18" charset="0"/>
              </a:rPr>
              <a:t>Orcid</a:t>
            </a:r>
            <a:r>
              <a:rPr lang="es-MX" sz="2400" dirty="0">
                <a:latin typeface="Garamond" panose="02020404030301010803" pitchFamily="18" charset="0"/>
              </a:rPr>
              <a:t>.</a:t>
            </a:r>
          </a:p>
          <a:p>
            <a:r>
              <a:rPr lang="es-MX" sz="2400" dirty="0">
                <a:latin typeface="Garamond" panose="02020404030301010803" pitchFamily="18" charset="0"/>
              </a:rPr>
              <a:t>Perfil Google </a:t>
            </a:r>
            <a:r>
              <a:rPr lang="es-MX" sz="2400" dirty="0" err="1">
                <a:latin typeface="Garamond" panose="02020404030301010803" pitchFamily="18" charset="0"/>
              </a:rPr>
              <a:t>Scholar</a:t>
            </a:r>
            <a:r>
              <a:rPr lang="es-MX" sz="2400" dirty="0">
                <a:latin typeface="Garamond" panose="02020404030301010803" pitchFamily="18" charset="0"/>
              </a:rPr>
              <a:t>.</a:t>
            </a:r>
          </a:p>
          <a:p>
            <a:r>
              <a:rPr lang="es-MX" sz="2400" dirty="0">
                <a:latin typeface="Garamond" panose="02020404030301010803" pitchFamily="18" charset="0"/>
              </a:rPr>
              <a:t>Foto.</a:t>
            </a:r>
          </a:p>
          <a:p>
            <a:r>
              <a:rPr lang="es-MX" sz="2400" dirty="0">
                <a:latin typeface="Garamond" panose="02020404030301010803" pitchFamily="18" charset="0"/>
              </a:rPr>
              <a:t>Descripción académica, trayectoria, estudios actuales, publicaciones.</a:t>
            </a:r>
          </a:p>
          <a:p>
            <a:r>
              <a:rPr lang="es-MX" sz="2400" dirty="0">
                <a:latin typeface="Garamond" panose="02020404030301010803" pitchFamily="18" charset="0"/>
              </a:rPr>
              <a:t>Idiomas (listas).</a:t>
            </a:r>
          </a:p>
          <a:p>
            <a:r>
              <a:rPr lang="es-MX" sz="2400" dirty="0">
                <a:latin typeface="Garamond" panose="02020404030301010803" pitchFamily="18" charset="0"/>
              </a:rPr>
              <a:t>Intereses académicos y literarios (listas).</a:t>
            </a:r>
            <a:endParaRPr lang="es-CO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139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68AF6-109C-4A70-8E3A-69287FD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C796AC4-458D-40B7-AC3C-7C6174AA6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004" y="1282627"/>
            <a:ext cx="6028661" cy="338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0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7"/>
          <p:cNvSpPr txBox="1">
            <a:spLocks noGrp="1"/>
          </p:cNvSpPr>
          <p:nvPr>
            <p:ph type="title"/>
          </p:nvPr>
        </p:nvSpPr>
        <p:spPr>
          <a:xfrm>
            <a:off x="783525" y="621500"/>
            <a:ext cx="7618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Ed, static sites, Jekyll, Text Encoding Initiative</a:t>
            </a:r>
            <a:endParaRPr dirty="0"/>
          </a:p>
        </p:txBody>
      </p:sp>
      <p:sp>
        <p:nvSpPr>
          <p:cNvPr id="345" name="Google Shape;345;p57"/>
          <p:cNvSpPr/>
          <p:nvPr/>
        </p:nvSpPr>
        <p:spPr>
          <a:xfrm>
            <a:off x="1796425" y="1326500"/>
            <a:ext cx="5549700" cy="31446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57"/>
          <p:cNvSpPr txBox="1"/>
          <p:nvPr/>
        </p:nvSpPr>
        <p:spPr>
          <a:xfrm>
            <a:off x="1837053" y="1302125"/>
            <a:ext cx="3656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Garamond"/>
                <a:ea typeface="Garamond"/>
                <a:cs typeface="Garamond"/>
                <a:sym typeface="Garamond"/>
              </a:rPr>
              <a:t>Static sites </a:t>
            </a:r>
            <a:r>
              <a:rPr lang="en" sz="1600">
                <a:latin typeface="Garamond"/>
                <a:ea typeface="Garamond"/>
                <a:cs typeface="Garamond"/>
                <a:sym typeface="Garamond"/>
              </a:rPr>
              <a:t>- type of website</a:t>
            </a:r>
            <a:endParaRPr sz="1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47" name="Google Shape;347;p57"/>
          <p:cNvSpPr/>
          <p:nvPr/>
        </p:nvSpPr>
        <p:spPr>
          <a:xfrm>
            <a:off x="2137700" y="1708650"/>
            <a:ext cx="4867200" cy="2380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57"/>
          <p:cNvSpPr txBox="1"/>
          <p:nvPr/>
        </p:nvSpPr>
        <p:spPr>
          <a:xfrm>
            <a:off x="2218052" y="1683125"/>
            <a:ext cx="32268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Garamond"/>
                <a:ea typeface="Garamond"/>
                <a:cs typeface="Garamond"/>
                <a:sym typeface="Garamond"/>
              </a:rPr>
              <a:t>Jekyll</a:t>
            </a:r>
            <a:r>
              <a:rPr lang="en" sz="1600">
                <a:latin typeface="Garamond"/>
                <a:ea typeface="Garamond"/>
                <a:cs typeface="Garamond"/>
                <a:sym typeface="Garamond"/>
              </a:rPr>
              <a:t> - static site generator</a:t>
            </a:r>
            <a:endParaRPr sz="1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49" name="Google Shape;349;p57"/>
          <p:cNvSpPr/>
          <p:nvPr/>
        </p:nvSpPr>
        <p:spPr>
          <a:xfrm>
            <a:off x="2492173" y="2135150"/>
            <a:ext cx="4200900" cy="15273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57"/>
          <p:cNvSpPr txBox="1"/>
          <p:nvPr/>
        </p:nvSpPr>
        <p:spPr>
          <a:xfrm>
            <a:off x="2522852" y="2140325"/>
            <a:ext cx="30519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Garamond"/>
                <a:ea typeface="Garamond"/>
                <a:cs typeface="Garamond"/>
                <a:sym typeface="Garamond"/>
              </a:rPr>
              <a:t>Ed </a:t>
            </a:r>
            <a:r>
              <a:rPr lang="en" sz="1600">
                <a:latin typeface="Garamond"/>
                <a:ea typeface="Garamond"/>
                <a:cs typeface="Garamond"/>
                <a:sym typeface="Garamond"/>
              </a:rPr>
              <a:t>- a Jekyll theme</a:t>
            </a:r>
            <a:endParaRPr sz="1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51" name="Google Shape;351;p57"/>
          <p:cNvSpPr/>
          <p:nvPr/>
        </p:nvSpPr>
        <p:spPr>
          <a:xfrm>
            <a:off x="2844625" y="2607475"/>
            <a:ext cx="1324500" cy="745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aramond"/>
                <a:ea typeface="Garamond"/>
                <a:cs typeface="Garamond"/>
                <a:sym typeface="Garamond"/>
              </a:rPr>
              <a:t>TEI</a:t>
            </a:r>
            <a:br>
              <a:rPr lang="en" b="1">
                <a:latin typeface="Garamond"/>
                <a:ea typeface="Garamond"/>
                <a:cs typeface="Garamond"/>
                <a:sym typeface="Garamond"/>
              </a:rPr>
            </a:br>
            <a:r>
              <a:rPr lang="en" b="1">
                <a:latin typeface="Garamond"/>
                <a:ea typeface="Garamond"/>
                <a:cs typeface="Garamond"/>
                <a:sym typeface="Garamond"/>
              </a:rPr>
              <a:t>(edition)</a:t>
            </a:r>
            <a:endParaRPr b="1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52" name="Google Shape;352;p57"/>
          <p:cNvSpPr/>
          <p:nvPr/>
        </p:nvSpPr>
        <p:spPr>
          <a:xfrm>
            <a:off x="4387726" y="2607475"/>
            <a:ext cx="1967100" cy="745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aramond"/>
                <a:ea typeface="Garamond"/>
                <a:cs typeface="Garamond"/>
                <a:sym typeface="Garamond"/>
              </a:rPr>
              <a:t>Other content</a:t>
            </a:r>
            <a:endParaRPr b="1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8"/>
          <p:cNvSpPr txBox="1">
            <a:spLocks noGrp="1"/>
          </p:cNvSpPr>
          <p:nvPr>
            <p:ph type="title"/>
          </p:nvPr>
        </p:nvSpPr>
        <p:spPr>
          <a:xfrm>
            <a:off x="783525" y="621500"/>
            <a:ext cx="7618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Sitios web estáticos</a:t>
            </a:r>
            <a:endParaRPr dirty="0"/>
          </a:p>
        </p:txBody>
      </p:sp>
      <p:sp>
        <p:nvSpPr>
          <p:cNvPr id="358" name="Google Shape;358;p58"/>
          <p:cNvSpPr/>
          <p:nvPr/>
        </p:nvSpPr>
        <p:spPr>
          <a:xfrm>
            <a:off x="6697714" y="1015100"/>
            <a:ext cx="1889352" cy="1438236"/>
          </a:xfrm>
          <a:prstGeom prst="cloud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58"/>
          <p:cNvSpPr/>
          <p:nvPr/>
        </p:nvSpPr>
        <p:spPr>
          <a:xfrm rot="1363781" flipH="1">
            <a:off x="5564445" y="1228172"/>
            <a:ext cx="828171" cy="1438209"/>
          </a:xfrm>
          <a:custGeom>
            <a:avLst/>
            <a:gdLst/>
            <a:ahLst/>
            <a:cxnLst/>
            <a:rect l="l" t="t" r="r" b="b"/>
            <a:pathLst>
              <a:path w="10720" h="18617" extrusionOk="0">
                <a:moveTo>
                  <a:pt x="0" y="0"/>
                </a:moveTo>
                <a:cubicBezTo>
                  <a:pt x="2686" y="1722"/>
                  <a:pt x="4625" y="4120"/>
                  <a:pt x="5567" y="6680"/>
                </a:cubicBezTo>
                <a:cubicBezTo>
                  <a:pt x="6370" y="8837"/>
                  <a:pt x="6462" y="11202"/>
                  <a:pt x="5831" y="13428"/>
                </a:cubicBezTo>
                <a:lnTo>
                  <a:pt x="4717" y="12545"/>
                </a:lnTo>
                <a:lnTo>
                  <a:pt x="6496" y="18616"/>
                </a:lnTo>
                <a:lnTo>
                  <a:pt x="10720" y="13463"/>
                </a:lnTo>
                <a:lnTo>
                  <a:pt x="9136" y="13991"/>
                </a:lnTo>
                <a:cubicBezTo>
                  <a:pt x="9354" y="11225"/>
                  <a:pt x="8688" y="8459"/>
                  <a:pt x="7219" y="6106"/>
                </a:cubicBezTo>
                <a:cubicBezTo>
                  <a:pt x="5589" y="3443"/>
                  <a:pt x="3007" y="1308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1" name="Google Shape;361;p58" descr="Laptop-in-use-271x30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7881" y="2632082"/>
            <a:ext cx="1602450" cy="1773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2" name="Google Shape;362;p58"/>
          <p:cNvGrpSpPr/>
          <p:nvPr/>
        </p:nvGrpSpPr>
        <p:grpSpPr>
          <a:xfrm>
            <a:off x="7326542" y="1419205"/>
            <a:ext cx="631732" cy="630032"/>
            <a:chOff x="-2571737" y="2403625"/>
            <a:chExt cx="292225" cy="291425"/>
          </a:xfrm>
        </p:grpSpPr>
        <p:sp>
          <p:nvSpPr>
            <p:cNvPr id="363" name="Google Shape;363;p58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8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8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8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8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8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8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58"/>
          <p:cNvSpPr txBox="1"/>
          <p:nvPr/>
        </p:nvSpPr>
        <p:spPr>
          <a:xfrm>
            <a:off x="783525" y="1419205"/>
            <a:ext cx="36066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Garamond"/>
                <a:ea typeface="Garamond"/>
                <a:cs typeface="Garamond"/>
                <a:sym typeface="Garamond"/>
              </a:rPr>
              <a:t>Todos los sitios son generados y almacenados en computadoras remotas (servidores) y se envían a su computadora cuando visita el URL a través del navegador</a:t>
            </a:r>
            <a:endParaRPr>
              <a:solidFill>
                <a:srgbClr val="66666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72" name="Google Shape;372;p58"/>
          <p:cNvSpPr txBox="1"/>
          <p:nvPr/>
        </p:nvSpPr>
        <p:spPr>
          <a:xfrm>
            <a:off x="6566925" y="2571750"/>
            <a:ext cx="18348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666666"/>
                </a:solidFill>
                <a:latin typeface="Garamond"/>
                <a:ea typeface="Garamond"/>
                <a:cs typeface="Garamond"/>
                <a:sym typeface="Garamond"/>
              </a:rPr>
              <a:t>Pueden suceder muchas cosas en un servidor dependiendo de la complejidad del sitio. Aprenderemos más sobre ello la próxima semana.</a:t>
            </a:r>
            <a:endParaRPr sz="1600" dirty="0">
              <a:solidFill>
                <a:srgbClr val="66666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9"/>
          <p:cNvSpPr txBox="1">
            <a:spLocks noGrp="1"/>
          </p:cNvSpPr>
          <p:nvPr>
            <p:ph type="title"/>
          </p:nvPr>
        </p:nvSpPr>
        <p:spPr>
          <a:xfrm>
            <a:off x="783525" y="621500"/>
            <a:ext cx="7618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Sitios web estáticos</a:t>
            </a:r>
            <a:endParaRPr dirty="0"/>
          </a:p>
        </p:txBody>
      </p:sp>
      <p:sp>
        <p:nvSpPr>
          <p:cNvPr id="379" name="Google Shape;379;p59"/>
          <p:cNvSpPr/>
          <p:nvPr/>
        </p:nvSpPr>
        <p:spPr>
          <a:xfrm>
            <a:off x="1014938" y="3088822"/>
            <a:ext cx="1482600" cy="14826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4BA1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Garamond"/>
                <a:ea typeface="Garamond"/>
                <a:cs typeface="Garamond"/>
                <a:sym typeface="Garamond"/>
              </a:rPr>
              <a:t>HTML</a:t>
            </a:r>
            <a:endParaRPr sz="1700" b="1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80" name="Google Shape;380;p59"/>
          <p:cNvSpPr/>
          <p:nvPr/>
        </p:nvSpPr>
        <p:spPr>
          <a:xfrm>
            <a:off x="2893415" y="3088822"/>
            <a:ext cx="1482600" cy="14826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4BA1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Garamond"/>
                <a:ea typeface="Garamond"/>
                <a:cs typeface="Garamond"/>
                <a:sym typeface="Garamond"/>
              </a:rPr>
              <a:t>CSS</a:t>
            </a:r>
            <a:endParaRPr sz="1700" b="1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81" name="Google Shape;381;p59"/>
          <p:cNvSpPr/>
          <p:nvPr/>
        </p:nvSpPr>
        <p:spPr>
          <a:xfrm>
            <a:off x="4790558" y="3088822"/>
            <a:ext cx="1482600" cy="14826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4BA1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Garamond"/>
                <a:ea typeface="Garamond"/>
                <a:cs typeface="Garamond"/>
                <a:sym typeface="Garamond"/>
              </a:rPr>
              <a:t>JAVASCRIPT</a:t>
            </a:r>
            <a:endParaRPr sz="1700" b="1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82" name="Google Shape;382;p59"/>
          <p:cNvSpPr/>
          <p:nvPr/>
        </p:nvSpPr>
        <p:spPr>
          <a:xfrm>
            <a:off x="6687675" y="3088824"/>
            <a:ext cx="1482600" cy="6771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4BA1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Garamond"/>
                <a:ea typeface="Garamond"/>
                <a:cs typeface="Garamond"/>
                <a:sym typeface="Garamond"/>
              </a:rPr>
              <a:t>IMAGES</a:t>
            </a:r>
            <a:endParaRPr sz="1700" b="1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83" name="Google Shape;383;p59"/>
          <p:cNvSpPr/>
          <p:nvPr/>
        </p:nvSpPr>
        <p:spPr>
          <a:xfrm>
            <a:off x="6687675" y="3894203"/>
            <a:ext cx="1482600" cy="6771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4BA1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Garamond"/>
                <a:ea typeface="Garamond"/>
                <a:cs typeface="Garamond"/>
                <a:sym typeface="Garamond"/>
              </a:rPr>
              <a:t>OTHER MEDIA</a:t>
            </a:r>
            <a:endParaRPr sz="1700" b="1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84" name="Google Shape;384;p59"/>
          <p:cNvSpPr txBox="1"/>
          <p:nvPr/>
        </p:nvSpPr>
        <p:spPr>
          <a:xfrm>
            <a:off x="631997" y="992506"/>
            <a:ext cx="7921255" cy="17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Los </a:t>
            </a:r>
            <a:r>
              <a:rPr lang="en" sz="1500" b="1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sitios web estáticos</a:t>
            </a:r>
            <a:r>
              <a:rPr lang="en" sz="1500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son páginas web realizadas solo con archivos que los navegadores presentan directamente. La mayor parte de ellos están basado en texto y pueden crearse en VSCode.</a:t>
            </a:r>
            <a:endParaRPr sz="1500" dirty="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Ello los hace particularmente resistentes porque pueden ser almacenados y transferidos como cualquier archivo normal.</a:t>
            </a:r>
            <a:endParaRPr sz="1500" dirty="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Además, resultan especialmente adecuados para proyectos de </a:t>
            </a:r>
            <a:r>
              <a:rPr lang="en" sz="1500" b="1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minimal computing</a:t>
            </a:r>
            <a:r>
              <a:rPr lang="en" sz="1500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que incluyen publicaciones digitales. </a:t>
            </a:r>
            <a:endParaRPr sz="1500" b="1" dirty="0">
              <a:solidFill>
                <a:srgbClr val="66666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3"/>
          <p:cNvSpPr txBox="1"/>
          <p:nvPr/>
        </p:nvSpPr>
        <p:spPr>
          <a:xfrm>
            <a:off x="4668502" y="1147618"/>
            <a:ext cx="4158300" cy="33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b="1" dirty="0">
              <a:solidFill>
                <a:srgbClr val="66666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1" dirty="0">
                <a:solidFill>
                  <a:srgbClr val="666666"/>
                </a:solidFill>
                <a:latin typeface="Garamond"/>
                <a:ea typeface="Garamond"/>
                <a:cs typeface="Garamond"/>
                <a:sym typeface="Garamond"/>
              </a:rPr>
              <a:t>Para instalar Jekyll: https://rubyinstaller.org/downloads/</a:t>
            </a:r>
            <a:endParaRPr lang="en" sz="1200" b="1" dirty="0">
              <a:solidFill>
                <a:srgbClr val="66666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b="1" dirty="0">
              <a:solidFill>
                <a:srgbClr val="66666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666666"/>
                </a:solidFill>
                <a:latin typeface="Garamond"/>
                <a:ea typeface="Garamond"/>
                <a:cs typeface="Garamond"/>
                <a:sym typeface="Garamond"/>
              </a:rPr>
              <a:t>Quienes hayan podido instalar Jekyll</a:t>
            </a:r>
            <a:endParaRPr sz="1200" b="1" dirty="0">
              <a:solidFill>
                <a:srgbClr val="66666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Garamond"/>
              <a:buChar char="●"/>
            </a:pPr>
            <a:r>
              <a:rPr lang="en" sz="1200" b="1" dirty="0">
                <a:solidFill>
                  <a:srgbClr val="666666"/>
                </a:solidFill>
                <a:latin typeface="Garamond"/>
                <a:ea typeface="Garamond"/>
                <a:cs typeface="Garamond"/>
                <a:sym typeface="Garamond"/>
              </a:rPr>
              <a:t>Abran el terminal en VSCode</a:t>
            </a:r>
            <a:endParaRPr sz="1200" b="1" dirty="0">
              <a:solidFill>
                <a:srgbClr val="66666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 dirty="0">
                <a:solidFill>
                  <a:srgbClr val="666666"/>
                </a:solidFill>
                <a:latin typeface="Garamond"/>
                <a:ea typeface="Garamond"/>
                <a:cs typeface="Garamond"/>
                <a:sym typeface="Garamond"/>
              </a:rPr>
              <a:t>Escriban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bundle install </a:t>
            </a:r>
            <a:r>
              <a:rPr lang="en" sz="1200" b="1" dirty="0">
                <a:solidFill>
                  <a:srgbClr val="666666"/>
                </a:solidFill>
                <a:latin typeface="Garamond"/>
                <a:ea typeface="Garamond"/>
                <a:cs typeface="Garamond"/>
                <a:sym typeface="Garamond"/>
              </a:rPr>
              <a:t>y presionen enter (lleva unos minutos)</a:t>
            </a:r>
            <a:endParaRPr sz="1200" b="1" dirty="0">
              <a:solidFill>
                <a:srgbClr val="66666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420" name="Google Shape;420;p63"/>
          <p:cNvPicPr preferRelativeResize="0"/>
          <p:nvPr/>
        </p:nvPicPr>
        <p:blipFill rotWithShape="1">
          <a:blip r:embed="rId3">
            <a:alphaModFix/>
          </a:blip>
          <a:srcRect b="6594"/>
          <a:stretch/>
        </p:blipFill>
        <p:spPr>
          <a:xfrm>
            <a:off x="541875" y="1329381"/>
            <a:ext cx="3933625" cy="3199051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63"/>
          <p:cNvSpPr/>
          <p:nvPr/>
        </p:nvSpPr>
        <p:spPr>
          <a:xfrm flipH="1">
            <a:off x="5074806" y="2093427"/>
            <a:ext cx="467513" cy="612090"/>
          </a:xfrm>
          <a:custGeom>
            <a:avLst/>
            <a:gdLst/>
            <a:ahLst/>
            <a:cxnLst/>
            <a:rect l="l" t="t" r="r" b="b"/>
            <a:pathLst>
              <a:path w="13659" h="17883" extrusionOk="0">
                <a:moveTo>
                  <a:pt x="6026" y="1"/>
                </a:moveTo>
                <a:lnTo>
                  <a:pt x="7644" y="1229"/>
                </a:lnTo>
                <a:cubicBezTo>
                  <a:pt x="6336" y="1768"/>
                  <a:pt x="5131" y="2548"/>
                  <a:pt x="4109" y="3536"/>
                </a:cubicBezTo>
                <a:cubicBezTo>
                  <a:pt x="2767" y="4787"/>
                  <a:pt x="1745" y="6347"/>
                  <a:pt x="1148" y="8081"/>
                </a:cubicBezTo>
                <a:cubicBezTo>
                  <a:pt x="1" y="11512"/>
                  <a:pt x="701" y="15254"/>
                  <a:pt x="2698" y="17882"/>
                </a:cubicBezTo>
                <a:cubicBezTo>
                  <a:pt x="1206" y="14944"/>
                  <a:pt x="1332" y="11409"/>
                  <a:pt x="2801" y="8804"/>
                </a:cubicBezTo>
                <a:cubicBezTo>
                  <a:pt x="3524" y="7518"/>
                  <a:pt x="4546" y="6428"/>
                  <a:pt x="5785" y="5636"/>
                </a:cubicBezTo>
                <a:cubicBezTo>
                  <a:pt x="6749" y="5005"/>
                  <a:pt x="7828" y="4568"/>
                  <a:pt x="8964" y="4362"/>
                </a:cubicBezTo>
                <a:lnTo>
                  <a:pt x="8964" y="4362"/>
                </a:lnTo>
                <a:lnTo>
                  <a:pt x="8620" y="6003"/>
                </a:lnTo>
                <a:lnTo>
                  <a:pt x="13658" y="678"/>
                </a:lnTo>
                <a:lnTo>
                  <a:pt x="6026" y="1"/>
                </a:lnTo>
                <a:close/>
              </a:path>
            </a:pathLst>
          </a:custGeom>
          <a:solidFill>
            <a:srgbClr val="89C2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4"/>
          <p:cNvSpPr txBox="1"/>
          <p:nvPr/>
        </p:nvSpPr>
        <p:spPr>
          <a:xfrm>
            <a:off x="4457700" y="1015100"/>
            <a:ext cx="4182300" cy="3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Garamond"/>
              <a:buChar char="●"/>
            </a:pPr>
            <a:r>
              <a:rPr lang="en" sz="1200" b="1" dirty="0">
                <a:solidFill>
                  <a:srgbClr val="666666"/>
                </a:solidFill>
                <a:latin typeface="Garamond"/>
                <a:ea typeface="Garamond"/>
                <a:cs typeface="Garamond"/>
                <a:sym typeface="Garamond"/>
              </a:rPr>
              <a:t>Escribe y presiona Enter</a:t>
            </a:r>
            <a:endParaRPr sz="1200" b="1" dirty="0">
              <a:solidFill>
                <a:srgbClr val="66666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bundle exec jekyll serve --watch</a:t>
            </a:r>
            <a:endParaRPr sz="12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aramond"/>
              <a:buChar char="●"/>
            </a:pPr>
            <a:r>
              <a:rPr lang="en" sz="1200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Puedes ir al sitio del template a través del browser</a:t>
            </a:r>
            <a:endParaRPr sz="1200" dirty="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429" name="Google Shape;42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025" y="2571750"/>
            <a:ext cx="6472350" cy="24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9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Jekyll folder structure</a:t>
            </a:r>
            <a:endParaRPr/>
          </a:p>
        </p:txBody>
      </p:sp>
      <p:sp>
        <p:nvSpPr>
          <p:cNvPr id="461" name="Google Shape;461;p59"/>
          <p:cNvSpPr txBox="1"/>
          <p:nvPr/>
        </p:nvSpPr>
        <p:spPr>
          <a:xfrm>
            <a:off x="1102317" y="1541702"/>
            <a:ext cx="3843300" cy="29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/>
                <a:ea typeface="Garamond"/>
                <a:cs typeface="Garamond"/>
                <a:sym typeface="Garamond"/>
              </a:rPr>
              <a:t>Jekyll ensambla fragmentos de HTML para que no tengas que repetir contenido. Procede de dos maneras:</a:t>
            </a:r>
            <a:endParaRPr dirty="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Garamond"/>
                <a:ea typeface="Garamond"/>
                <a:cs typeface="Garamond"/>
                <a:sym typeface="Garamond"/>
              </a:rPr>
              <a:t>Por inclusión:</a:t>
            </a:r>
            <a:r>
              <a:rPr lang="en" dirty="0">
                <a:latin typeface="Garamond"/>
                <a:ea typeface="Garamond"/>
                <a:cs typeface="Garamond"/>
                <a:sym typeface="Garamond"/>
              </a:rPr>
              <a:t> una página HTML incluye fragmentos de otro archivo</a:t>
            </a:r>
            <a:endParaRPr dirty="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Garamond"/>
                <a:ea typeface="Garamond"/>
                <a:cs typeface="Garamond"/>
                <a:sym typeface="Garamond"/>
              </a:rPr>
              <a:t>Por diseño:</a:t>
            </a:r>
            <a:r>
              <a:rPr lang="en" dirty="0">
                <a:latin typeface="Garamond"/>
                <a:ea typeface="Garamond"/>
                <a:cs typeface="Garamond"/>
                <a:sym typeface="Garamond"/>
              </a:rPr>
              <a:t> una página HTML adopta un diseño, es decir, es incluida en ese diseño de acuerdo a ciertas opciones.</a:t>
            </a:r>
            <a:endParaRPr dirty="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/>
                <a:ea typeface="Garamond"/>
                <a:cs typeface="Garamond"/>
                <a:sym typeface="Garamond"/>
              </a:rPr>
              <a:t>Para realizar estas operaciones, Jekyll se sirve de una sintaxis especial no-HTML</a:t>
            </a:r>
            <a:endParaRPr dirty="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0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Jekyll folder structure</a:t>
            </a:r>
            <a:endParaRPr/>
          </a:p>
        </p:txBody>
      </p:sp>
      <p:sp>
        <p:nvSpPr>
          <p:cNvPr id="468" name="Google Shape;468;p60"/>
          <p:cNvSpPr txBox="1"/>
          <p:nvPr/>
        </p:nvSpPr>
        <p:spPr>
          <a:xfrm>
            <a:off x="5628075" y="1573600"/>
            <a:ext cx="2844000" cy="26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En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_includes</a:t>
            </a:r>
            <a:r>
              <a:rPr lang="en">
                <a:latin typeface="Garamond"/>
                <a:ea typeface="Garamond"/>
                <a:cs typeface="Garamond"/>
                <a:sym typeface="Garamond"/>
              </a:rPr>
              <a:t> se encuentran </a:t>
            </a:r>
            <a:r>
              <a:rPr lang="en" b="1">
                <a:latin typeface="Garamond"/>
                <a:ea typeface="Garamond"/>
                <a:cs typeface="Garamond"/>
                <a:sym typeface="Garamond"/>
              </a:rPr>
              <a:t>fragmentos de HTML </a:t>
            </a:r>
            <a:r>
              <a:rPr lang="en">
                <a:latin typeface="Garamond"/>
                <a:ea typeface="Garamond"/>
                <a:cs typeface="Garamond"/>
                <a:sym typeface="Garamond"/>
              </a:rPr>
              <a:t>ya listos para ser incluidos en otras páginas HTML.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Algunos elementos 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_includes</a:t>
            </a:r>
            <a:r>
              <a:rPr lang="en">
                <a:latin typeface="Garamond"/>
                <a:ea typeface="Garamond"/>
                <a:cs typeface="Garamond"/>
                <a:sym typeface="Garamond"/>
              </a:rPr>
              <a:t> típicos: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aramond"/>
              <a:buChar char="●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el encabezado de metadatos HTML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&lt;head&gt;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aramond"/>
              <a:buChar char="●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navegación (por ej. barra lateral)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469" name="Google Shape;469;p60"/>
          <p:cNvPicPr preferRelativeResize="0"/>
          <p:nvPr/>
        </p:nvPicPr>
        <p:blipFill rotWithShape="1">
          <a:blip r:embed="rId3">
            <a:alphaModFix/>
          </a:blip>
          <a:srcRect r="34670"/>
          <a:stretch/>
        </p:blipFill>
        <p:spPr>
          <a:xfrm>
            <a:off x="3922000" y="1469300"/>
            <a:ext cx="1300000" cy="29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1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Jekyll folder structure</a:t>
            </a:r>
            <a:endParaRPr/>
          </a:p>
        </p:txBody>
      </p:sp>
      <p:sp>
        <p:nvSpPr>
          <p:cNvPr id="476" name="Google Shape;476;p61"/>
          <p:cNvSpPr txBox="1"/>
          <p:nvPr/>
        </p:nvSpPr>
        <p:spPr>
          <a:xfrm>
            <a:off x="5628075" y="1573600"/>
            <a:ext cx="2844000" cy="26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En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_layouts</a:t>
            </a:r>
            <a:r>
              <a:rPr lang="en">
                <a:latin typeface="Garamond"/>
                <a:ea typeface="Garamond"/>
                <a:cs typeface="Garamond"/>
                <a:sym typeface="Garamond"/>
              </a:rPr>
              <a:t> se definen </a:t>
            </a:r>
            <a:r>
              <a:rPr lang="en" b="1">
                <a:latin typeface="Garamond"/>
                <a:ea typeface="Garamond"/>
                <a:cs typeface="Garamond"/>
                <a:sym typeface="Garamond"/>
              </a:rPr>
              <a:t>tipos de página</a:t>
            </a:r>
            <a:r>
              <a:rPr lang="en">
                <a:latin typeface="Garamond"/>
                <a:ea typeface="Garamond"/>
                <a:cs typeface="Garamond"/>
                <a:sym typeface="Garamond"/>
              </a:rPr>
              <a:t>.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Típicamente, contienen toda la estructura HTML y los fragmentos  incluidos de la carpeta 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_includes</a:t>
            </a:r>
            <a:r>
              <a:rPr lang="en">
                <a:latin typeface="Garamond"/>
                <a:ea typeface="Garamond"/>
                <a:cs typeface="Garamond"/>
                <a:sym typeface="Garamond"/>
              </a:rPr>
              <a:t> 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Este template (Ed) provee 3 diseños o layouts (tipos de página)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477" name="Google Shape;47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7084" y="1383375"/>
            <a:ext cx="1272975" cy="306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inimal Charm">
  <a:themeElements>
    <a:clrScheme name="Simple Light">
      <a:dk1>
        <a:srgbClr val="4F3D29"/>
      </a:dk1>
      <a:lt1>
        <a:srgbClr val="FFFFFF"/>
      </a:lt1>
      <a:dk2>
        <a:srgbClr val="666666"/>
      </a:dk2>
      <a:lt2>
        <a:srgbClr val="666666"/>
      </a:lt2>
      <a:accent1>
        <a:srgbClr val="89C25C"/>
      </a:accent1>
      <a:accent2>
        <a:srgbClr val="94FCC2"/>
      </a:accent2>
      <a:accent3>
        <a:srgbClr val="1CC768"/>
      </a:accent3>
      <a:accent4>
        <a:srgbClr val="1D8A4D"/>
      </a:accent4>
      <a:accent5>
        <a:srgbClr val="2BC36F"/>
      </a:accent5>
      <a:accent6>
        <a:srgbClr val="ADECCA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726</Words>
  <Application>Microsoft Office PowerPoint</Application>
  <PresentationFormat>Presentación en pantalla (16:9)</PresentationFormat>
  <Paragraphs>98</Paragraphs>
  <Slides>15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5" baseType="lpstr">
      <vt:lpstr>Ubuntu Light</vt:lpstr>
      <vt:lpstr>Ubuntu</vt:lpstr>
      <vt:lpstr>Bodoni</vt:lpstr>
      <vt:lpstr>Garamond</vt:lpstr>
      <vt:lpstr>Source Code Pro</vt:lpstr>
      <vt:lpstr>Arial</vt:lpstr>
      <vt:lpstr>Source Code Pro Light</vt:lpstr>
      <vt:lpstr>Arvo</vt:lpstr>
      <vt:lpstr>Simple Light</vt:lpstr>
      <vt:lpstr>Minimal Charm</vt:lpstr>
      <vt:lpstr>Sitios web estáticos</vt:lpstr>
      <vt:lpstr>Ed, static sites, Jekyll, Text Encoding Initiative</vt:lpstr>
      <vt:lpstr>Sitios web estáticos</vt:lpstr>
      <vt:lpstr>Sitios web estáticos</vt:lpstr>
      <vt:lpstr>Presentación de PowerPoint</vt:lpstr>
      <vt:lpstr>Presentación de PowerPoint</vt:lpstr>
      <vt:lpstr>Overview of Jekyll folder structure</vt:lpstr>
      <vt:lpstr>Overview of Jekyll folder structure</vt:lpstr>
      <vt:lpstr>Overview of Jekyll folder structure</vt:lpstr>
      <vt:lpstr>Overview of Jekyll folder structure</vt:lpstr>
      <vt:lpstr>Pages in Jekyll</vt:lpstr>
      <vt:lpstr>Overview of Jekyll folder structure</vt:lpstr>
      <vt:lpstr>Presentación de PowerPoint</vt:lpstr>
      <vt:lpstr>Elementos para la biografía de editores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Elementos para creación de página con biografía de editores  Elementos básicos marcado HTML</dc:title>
  <dc:creator>Usuario</dc:creator>
  <cp:lastModifiedBy>Cristian Alejandro Suarez Giraldo</cp:lastModifiedBy>
  <cp:revision>11</cp:revision>
  <dcterms:modified xsi:type="dcterms:W3CDTF">2025-04-22T19:41:25Z</dcterms:modified>
</cp:coreProperties>
</file>