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971FB-5D97-4444-9DB1-CF7BF41513F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1BE11B6-2FED-4664-A674-65E92166D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ED343AC-6E41-44EF-A3CB-C39ACC0505A8}"/>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5" name="Marcador de pie de página 4">
            <a:extLst>
              <a:ext uri="{FF2B5EF4-FFF2-40B4-BE49-F238E27FC236}">
                <a16:creationId xmlns:a16="http://schemas.microsoft.com/office/drawing/2014/main" id="{1282ECE0-AEA3-4CA1-9CC4-4F26D04FED6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30CBF81-C49F-488A-96E4-54B6EBE4D2FD}"/>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340556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B71CC-6995-477D-866F-37D53BF8632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C7B556C-5F0F-4490-B5AC-2C1388C33C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A2E0FA5-6F00-4FC0-81A4-91BD10A5DA5A}"/>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5" name="Marcador de pie de página 4">
            <a:extLst>
              <a:ext uri="{FF2B5EF4-FFF2-40B4-BE49-F238E27FC236}">
                <a16:creationId xmlns:a16="http://schemas.microsoft.com/office/drawing/2014/main" id="{59411359-7F12-4833-BDDA-9551027A9D4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65AA994-89F6-4F12-A382-FC9611021744}"/>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98178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296BA65-3115-4022-8A83-14F49CB358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3481A8A-6BEF-4591-91C0-DC2CF0B6895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52BAB10-6FBB-48D2-B7B9-ED7F70819ECD}"/>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5" name="Marcador de pie de página 4">
            <a:extLst>
              <a:ext uri="{FF2B5EF4-FFF2-40B4-BE49-F238E27FC236}">
                <a16:creationId xmlns:a16="http://schemas.microsoft.com/office/drawing/2014/main" id="{AB250233-9160-4065-BAAE-EADBB37AFBB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CF026F-182D-4A5D-A4F9-2FFD6A9447C8}"/>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7649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1AB17-E8A6-4AF4-8FE3-83CD54948E6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D3644A-80A6-418B-B981-8E723E12EB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18B28A5-599B-4FA3-893B-9F67FE2B8C39}"/>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5" name="Marcador de pie de página 4">
            <a:extLst>
              <a:ext uri="{FF2B5EF4-FFF2-40B4-BE49-F238E27FC236}">
                <a16:creationId xmlns:a16="http://schemas.microsoft.com/office/drawing/2014/main" id="{5A078021-9A58-4070-BC70-1DE84DBAC4C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58B791D-ED3D-4DEC-A09F-8117162C1323}"/>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272937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D9D63-DC18-4F11-9A69-72D43DDE18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538E6DF-ACAE-411B-8ADF-FF29FE607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C14DF7A-735B-465A-9C5C-AB9FC63A3CF5}"/>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5" name="Marcador de pie de página 4">
            <a:extLst>
              <a:ext uri="{FF2B5EF4-FFF2-40B4-BE49-F238E27FC236}">
                <a16:creationId xmlns:a16="http://schemas.microsoft.com/office/drawing/2014/main" id="{586B3B7F-0113-45D4-9F44-0755BB1717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76DDD0C-F24C-46CE-89DB-885F6CFECEC6}"/>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32015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26AF6-AFDC-40F1-86D5-F8BA58946D1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C45BC55-6F67-4AE8-A690-AB15E2EA59B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CE41CD6-C784-4E50-8B16-F9C262BD90C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6C95ED2-A945-405A-BC73-F5BABB40E4E0}"/>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6" name="Marcador de pie de página 5">
            <a:extLst>
              <a:ext uri="{FF2B5EF4-FFF2-40B4-BE49-F238E27FC236}">
                <a16:creationId xmlns:a16="http://schemas.microsoft.com/office/drawing/2014/main" id="{1C612AA7-944F-4163-9BEE-2472EC43C57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50683DC-C77E-41E5-80B8-FB6AD55A61CB}"/>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125613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FF019-A7AF-4D58-B2BD-C49A26A15B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BFFF11C-8D2D-4514-8AE2-6AEB49C20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0825982-05F4-4AE9-8BA8-D22F0071737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0EFC9EF-9062-4D9D-AC8D-BC7450392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ED93425-02BE-4D2E-A5AD-3540A9F6A0B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6138D54-7A47-4C64-B2F1-592DD78D621F}"/>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8" name="Marcador de pie de página 7">
            <a:extLst>
              <a:ext uri="{FF2B5EF4-FFF2-40B4-BE49-F238E27FC236}">
                <a16:creationId xmlns:a16="http://schemas.microsoft.com/office/drawing/2014/main" id="{DEE93E8A-6CD7-4310-AAD5-5D095A12520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83F735F-A4F5-4DEF-AF84-EEDD16E836FC}"/>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339070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5EBB8-26AA-46CB-954A-C86163DC0E8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089387D-2FD0-4457-8035-13C576A17261}"/>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4" name="Marcador de pie de página 3">
            <a:extLst>
              <a:ext uri="{FF2B5EF4-FFF2-40B4-BE49-F238E27FC236}">
                <a16:creationId xmlns:a16="http://schemas.microsoft.com/office/drawing/2014/main" id="{6DEFB42E-87D8-4AA9-B6B8-E5764996681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9C9967A-7607-4361-B341-417890ACF611}"/>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89035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7EC71BA-E22C-4941-AEFE-AAD28F97D17B}"/>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3" name="Marcador de pie de página 2">
            <a:extLst>
              <a:ext uri="{FF2B5EF4-FFF2-40B4-BE49-F238E27FC236}">
                <a16:creationId xmlns:a16="http://schemas.microsoft.com/office/drawing/2014/main" id="{2D84B535-0D44-4FEE-81B2-0B1944204A0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4792F80-EE27-4F66-986F-84DD5565A645}"/>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361002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A9BB5-163B-4D98-A6C5-51AC631A08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A588555-1E91-48EF-88DD-C88F1D3585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D0D50C4-0EE1-4441-AE99-636F6E905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4AD4E8-8F68-4539-BB44-26DE8D6B8B5D}"/>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6" name="Marcador de pie de página 5">
            <a:extLst>
              <a:ext uri="{FF2B5EF4-FFF2-40B4-BE49-F238E27FC236}">
                <a16:creationId xmlns:a16="http://schemas.microsoft.com/office/drawing/2014/main" id="{35CA33C6-CFCC-4FED-A2C3-C182338986D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C6313F1-3773-4810-AB9B-BD98001B6FD5}"/>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4689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F2830-CB88-4B4E-A089-28D6CFA2C0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4332AC-4E44-4552-AAEB-BCA196833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701EFBA-8630-40C6-BBE2-D7D3FC7E2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C7D441-9E31-452B-A022-9E47A7C4C291}"/>
              </a:ext>
            </a:extLst>
          </p:cNvPr>
          <p:cNvSpPr>
            <a:spLocks noGrp="1"/>
          </p:cNvSpPr>
          <p:nvPr>
            <p:ph type="dt" sz="half" idx="10"/>
          </p:nvPr>
        </p:nvSpPr>
        <p:spPr/>
        <p:txBody>
          <a:bodyPr/>
          <a:lstStyle/>
          <a:p>
            <a:fld id="{64EF6A71-C829-4318-AF63-8A2C2CA0DE0B}" type="datetimeFigureOut">
              <a:rPr lang="es-CO" smtClean="0"/>
              <a:t>28/01/2025</a:t>
            </a:fld>
            <a:endParaRPr lang="es-CO"/>
          </a:p>
        </p:txBody>
      </p:sp>
      <p:sp>
        <p:nvSpPr>
          <p:cNvPr id="6" name="Marcador de pie de página 5">
            <a:extLst>
              <a:ext uri="{FF2B5EF4-FFF2-40B4-BE49-F238E27FC236}">
                <a16:creationId xmlns:a16="http://schemas.microsoft.com/office/drawing/2014/main" id="{9529C1A2-5FFA-4E55-9BBB-DE82253373E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12F10FF-D707-4947-92AD-F4F046F21171}"/>
              </a:ext>
            </a:extLst>
          </p:cNvPr>
          <p:cNvSpPr>
            <a:spLocks noGrp="1"/>
          </p:cNvSpPr>
          <p:nvPr>
            <p:ph type="sldNum" sz="quarter" idx="12"/>
          </p:nvPr>
        </p:nvSpPr>
        <p:spPr/>
        <p:txBody>
          <a:bodyPr/>
          <a:lstStyle/>
          <a:p>
            <a:fld id="{C55CBCF2-5165-404C-8721-48444761D815}" type="slidenum">
              <a:rPr lang="es-CO" smtClean="0"/>
              <a:t>‹Nº›</a:t>
            </a:fld>
            <a:endParaRPr lang="es-CO"/>
          </a:p>
        </p:txBody>
      </p:sp>
    </p:spTree>
    <p:extLst>
      <p:ext uri="{BB962C8B-B14F-4D97-AF65-F5344CB8AC3E}">
        <p14:creationId xmlns:p14="http://schemas.microsoft.com/office/powerpoint/2010/main" val="267733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9E5FFF6-B963-4ED8-86F6-0AB67B556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531F2A7-B73E-40CF-AE11-E62653056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33B0428-1C0A-4FAC-844D-FE6AF64EF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F6A71-C829-4318-AF63-8A2C2CA0DE0B}" type="datetimeFigureOut">
              <a:rPr lang="es-CO" smtClean="0"/>
              <a:t>28/01/2025</a:t>
            </a:fld>
            <a:endParaRPr lang="es-CO"/>
          </a:p>
        </p:txBody>
      </p:sp>
      <p:sp>
        <p:nvSpPr>
          <p:cNvPr id="5" name="Marcador de pie de página 4">
            <a:extLst>
              <a:ext uri="{FF2B5EF4-FFF2-40B4-BE49-F238E27FC236}">
                <a16:creationId xmlns:a16="http://schemas.microsoft.com/office/drawing/2014/main" id="{A23DE3B7-10C0-47BA-9427-DD1C2A98D5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CC32A9E-3AC8-42D7-9E0A-B7BD5EA9B5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CBCF2-5165-404C-8721-48444761D815}" type="slidenum">
              <a:rPr lang="es-CO" smtClean="0"/>
              <a:t>‹Nº›</a:t>
            </a:fld>
            <a:endParaRPr lang="es-CO"/>
          </a:p>
        </p:txBody>
      </p:sp>
    </p:spTree>
    <p:extLst>
      <p:ext uri="{BB962C8B-B14F-4D97-AF65-F5344CB8AC3E}">
        <p14:creationId xmlns:p14="http://schemas.microsoft.com/office/powerpoint/2010/main" val="2056563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4F08C-DADA-4314-B85C-9DCB4F3D60C3}"/>
              </a:ext>
            </a:extLst>
          </p:cNvPr>
          <p:cNvSpPr>
            <a:spLocks noGrp="1"/>
          </p:cNvSpPr>
          <p:nvPr>
            <p:ph type="ctrTitle"/>
          </p:nvPr>
        </p:nvSpPr>
        <p:spPr>
          <a:xfrm>
            <a:off x="2632038" y="2759056"/>
            <a:ext cx="6927924" cy="669944"/>
          </a:xfrm>
        </p:spPr>
        <p:txBody>
          <a:bodyPr>
            <a:noAutofit/>
          </a:bodyPr>
          <a:lstStyle/>
          <a:p>
            <a:r>
              <a:rPr lang="es-ES" sz="5400" b="0" i="0" u="none" strike="noStrike" baseline="0" dirty="0">
                <a:solidFill>
                  <a:srgbClr val="000000"/>
                </a:solidFill>
                <a:latin typeface="Times New Roman" panose="02020603050405020304" pitchFamily="18" charset="0"/>
              </a:rPr>
              <a:t>Laboratorio. Creación de repositorios GitHub</a:t>
            </a:r>
            <a:endParaRPr lang="es-CO" sz="16600" dirty="0"/>
          </a:p>
        </p:txBody>
      </p:sp>
      <p:sp>
        <p:nvSpPr>
          <p:cNvPr id="5" name="CuadroTexto 4">
            <a:extLst>
              <a:ext uri="{FF2B5EF4-FFF2-40B4-BE49-F238E27FC236}">
                <a16:creationId xmlns:a16="http://schemas.microsoft.com/office/drawing/2014/main" id="{7E048BE3-13E7-46F9-8D13-40C56EF236AB}"/>
              </a:ext>
            </a:extLst>
          </p:cNvPr>
          <p:cNvSpPr txBox="1"/>
          <p:nvPr/>
        </p:nvSpPr>
        <p:spPr>
          <a:xfrm>
            <a:off x="2632038" y="4337741"/>
            <a:ext cx="6927924" cy="830997"/>
          </a:xfrm>
          <a:prstGeom prst="rect">
            <a:avLst/>
          </a:prstGeom>
          <a:noFill/>
        </p:spPr>
        <p:txBody>
          <a:bodyPr wrap="square">
            <a:spAutoFit/>
          </a:bodyPr>
          <a:lstStyle/>
          <a:p>
            <a:pPr algn="ctr"/>
            <a:r>
              <a:rPr lang="es-ES" sz="2400" b="1" i="0" u="none" strike="noStrike" baseline="0" dirty="0">
                <a:solidFill>
                  <a:srgbClr val="000000"/>
                </a:solidFill>
                <a:latin typeface="Times New Roman" panose="02020603050405020304" pitchFamily="18" charset="0"/>
              </a:rPr>
              <a:t>Curso: Humanidades digitales, edición y literatura </a:t>
            </a:r>
            <a:endParaRPr lang="es-ES" sz="2400" b="0" i="0" u="none" strike="noStrike" baseline="0" dirty="0">
              <a:solidFill>
                <a:srgbClr val="000000"/>
              </a:solidFill>
              <a:latin typeface="Times New Roman" panose="02020603050405020304" pitchFamily="18" charset="0"/>
            </a:endParaRPr>
          </a:p>
          <a:p>
            <a:pPr algn="ctr"/>
            <a:r>
              <a:rPr lang="es-CO" sz="2400" b="0" i="0" u="none" strike="noStrike" baseline="0" dirty="0">
                <a:solidFill>
                  <a:srgbClr val="000000"/>
                </a:solidFill>
                <a:latin typeface="Times New Roman" panose="02020603050405020304" pitchFamily="18" charset="0"/>
              </a:rPr>
              <a:t>Estudios Literarios UPB </a:t>
            </a:r>
            <a:endParaRPr lang="es-CO" sz="2400" dirty="0"/>
          </a:p>
        </p:txBody>
      </p:sp>
      <p:cxnSp>
        <p:nvCxnSpPr>
          <p:cNvPr id="7" name="Conector recto 6">
            <a:extLst>
              <a:ext uri="{FF2B5EF4-FFF2-40B4-BE49-F238E27FC236}">
                <a16:creationId xmlns:a16="http://schemas.microsoft.com/office/drawing/2014/main" id="{088D4B96-0621-4C46-89D7-4F10CA4BBFC9}"/>
              </a:ext>
            </a:extLst>
          </p:cNvPr>
          <p:cNvCxnSpPr>
            <a:cxnSpLocks/>
          </p:cNvCxnSpPr>
          <p:nvPr/>
        </p:nvCxnSpPr>
        <p:spPr>
          <a:xfrm>
            <a:off x="1280160" y="3872753"/>
            <a:ext cx="95850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5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4F08C-DADA-4314-B85C-9DCB4F3D60C3}"/>
              </a:ext>
            </a:extLst>
          </p:cNvPr>
          <p:cNvSpPr>
            <a:spLocks noGrp="1"/>
          </p:cNvSpPr>
          <p:nvPr>
            <p:ph type="ctrTitle"/>
          </p:nvPr>
        </p:nvSpPr>
        <p:spPr>
          <a:xfrm>
            <a:off x="5988423" y="5610113"/>
            <a:ext cx="5733826" cy="669944"/>
          </a:xfrm>
        </p:spPr>
        <p:txBody>
          <a:bodyPr>
            <a:noAutofit/>
          </a:bodyPr>
          <a:lstStyle/>
          <a:p>
            <a:r>
              <a:rPr lang="es-ES" sz="2400" b="0" i="0" u="none" strike="noStrike" baseline="0" dirty="0">
                <a:solidFill>
                  <a:srgbClr val="000000"/>
                </a:solidFill>
                <a:latin typeface="Times New Roman" panose="02020603050405020304" pitchFamily="18" charset="0"/>
              </a:rPr>
              <a:t>Plataforma para alojar proyectos utilizando un sistema de control de versiones.</a:t>
            </a:r>
            <a:br>
              <a:rPr lang="es-ES" sz="2400" b="0" i="0" u="none" strike="noStrike" baseline="0" dirty="0">
                <a:solidFill>
                  <a:srgbClr val="000000"/>
                </a:solidFill>
                <a:latin typeface="Times New Roman" panose="02020603050405020304" pitchFamily="18" charset="0"/>
              </a:rPr>
            </a:br>
            <a:br>
              <a:rPr lang="es-ES" sz="2400" b="0" i="0" u="none" strike="noStrike" baseline="0" dirty="0">
                <a:solidFill>
                  <a:srgbClr val="000000"/>
                </a:solidFill>
                <a:latin typeface="Times New Roman" panose="02020603050405020304" pitchFamily="18" charset="0"/>
              </a:rPr>
            </a:br>
            <a:r>
              <a:rPr lang="es-ES" sz="2400" b="0" i="0" u="none" strike="noStrike" baseline="0" dirty="0">
                <a:solidFill>
                  <a:srgbClr val="000000"/>
                </a:solidFill>
                <a:latin typeface="Times New Roman" panose="02020603050405020304" pitchFamily="18" charset="0"/>
              </a:rPr>
              <a:t>Se utiliza para la creación de </a:t>
            </a:r>
            <a:r>
              <a:rPr lang="es-ES" sz="2400" b="0" i="1" u="none" strike="noStrike" baseline="0" dirty="0">
                <a:solidFill>
                  <a:srgbClr val="000000"/>
                </a:solidFill>
                <a:latin typeface="Times New Roman" panose="02020603050405020304" pitchFamily="18" charset="0"/>
              </a:rPr>
              <a:t>código fuente</a:t>
            </a:r>
            <a:r>
              <a:rPr lang="es-ES" sz="2400" dirty="0">
                <a:solidFill>
                  <a:srgbClr val="000000"/>
                </a:solidFill>
                <a:latin typeface="Times New Roman" panose="02020603050405020304" pitchFamily="18" charset="0"/>
              </a:rPr>
              <a:t>: instrucciones en algún lenguaje de programación para la ejecución de un programa.</a:t>
            </a:r>
            <a:br>
              <a:rPr lang="es-ES" sz="2400" dirty="0">
                <a:solidFill>
                  <a:srgbClr val="000000"/>
                </a:solidFill>
                <a:latin typeface="Times New Roman" panose="02020603050405020304" pitchFamily="18" charset="0"/>
              </a:rPr>
            </a:br>
            <a:br>
              <a:rPr lang="es-ES" sz="2400" dirty="0">
                <a:solidFill>
                  <a:srgbClr val="000000"/>
                </a:solidFill>
                <a:latin typeface="Times New Roman" panose="02020603050405020304" pitchFamily="18" charset="0"/>
              </a:rPr>
            </a:br>
            <a:r>
              <a:rPr lang="es-ES" sz="2400" dirty="0">
                <a:solidFill>
                  <a:srgbClr val="000000"/>
                </a:solidFill>
                <a:latin typeface="Times New Roman" panose="02020603050405020304" pitchFamily="18" charset="0"/>
              </a:rPr>
              <a:t>Es una plataforma visual para utilizar </a:t>
            </a:r>
            <a:r>
              <a:rPr lang="es-ES" sz="2400" i="1" dirty="0" err="1">
                <a:solidFill>
                  <a:srgbClr val="000000"/>
                </a:solidFill>
                <a:latin typeface="Times New Roman" panose="02020603050405020304" pitchFamily="18" charset="0"/>
              </a:rPr>
              <a:t>git</a:t>
            </a:r>
            <a:r>
              <a:rPr lang="es-ES" sz="2400" dirty="0">
                <a:solidFill>
                  <a:srgbClr val="000000"/>
                </a:solidFill>
                <a:latin typeface="Times New Roman" panose="02020603050405020304" pitchFamily="18" charset="0"/>
              </a:rPr>
              <a:t>, un sistema de versionado o, en otras palabras, de registro de cambios realizados en los archivos (código y documentos de texto, entre otros) a través del tiempo.</a:t>
            </a:r>
            <a:endParaRPr lang="es-CO" sz="2400" i="1" dirty="0"/>
          </a:p>
        </p:txBody>
      </p:sp>
      <p:sp>
        <p:nvSpPr>
          <p:cNvPr id="5" name="CuadroTexto 4">
            <a:extLst>
              <a:ext uri="{FF2B5EF4-FFF2-40B4-BE49-F238E27FC236}">
                <a16:creationId xmlns:a16="http://schemas.microsoft.com/office/drawing/2014/main" id="{7E048BE3-13E7-46F9-8D13-40C56EF236AB}"/>
              </a:ext>
            </a:extLst>
          </p:cNvPr>
          <p:cNvSpPr txBox="1"/>
          <p:nvPr/>
        </p:nvSpPr>
        <p:spPr>
          <a:xfrm>
            <a:off x="2524461" y="271351"/>
            <a:ext cx="6927924" cy="830997"/>
          </a:xfrm>
          <a:prstGeom prst="rect">
            <a:avLst/>
          </a:prstGeom>
          <a:noFill/>
        </p:spPr>
        <p:txBody>
          <a:bodyPr wrap="square">
            <a:spAutoFit/>
          </a:bodyPr>
          <a:lstStyle/>
          <a:p>
            <a:pPr algn="ctr"/>
            <a:r>
              <a:rPr lang="es-ES" sz="2400" b="1" i="0" u="none" strike="noStrike" baseline="0" dirty="0">
                <a:solidFill>
                  <a:srgbClr val="000000"/>
                </a:solidFill>
                <a:latin typeface="Times New Roman" panose="02020603050405020304" pitchFamily="18" charset="0"/>
              </a:rPr>
              <a:t>Curso: Humanidades digitales, edición y literatura </a:t>
            </a:r>
            <a:endParaRPr lang="es-ES" sz="2400" b="0" i="0" u="none" strike="noStrike" baseline="0" dirty="0">
              <a:solidFill>
                <a:srgbClr val="000000"/>
              </a:solidFill>
              <a:latin typeface="Times New Roman" panose="02020603050405020304" pitchFamily="18" charset="0"/>
            </a:endParaRPr>
          </a:p>
          <a:p>
            <a:pPr algn="ctr"/>
            <a:r>
              <a:rPr lang="es-CO" sz="2400" b="0" i="0" u="none" strike="noStrike" baseline="0" dirty="0">
                <a:solidFill>
                  <a:srgbClr val="000000"/>
                </a:solidFill>
                <a:latin typeface="Times New Roman" panose="02020603050405020304" pitchFamily="18" charset="0"/>
              </a:rPr>
              <a:t>Estudios Literarios UPB </a:t>
            </a:r>
            <a:endParaRPr lang="es-CO" sz="2400" dirty="0"/>
          </a:p>
        </p:txBody>
      </p:sp>
      <p:cxnSp>
        <p:nvCxnSpPr>
          <p:cNvPr id="7" name="Conector recto 6">
            <a:extLst>
              <a:ext uri="{FF2B5EF4-FFF2-40B4-BE49-F238E27FC236}">
                <a16:creationId xmlns:a16="http://schemas.microsoft.com/office/drawing/2014/main" id="{088D4B96-0621-4C46-89D7-4F10CA4BBFC9}"/>
              </a:ext>
            </a:extLst>
          </p:cNvPr>
          <p:cNvCxnSpPr>
            <a:cxnSpLocks/>
          </p:cNvCxnSpPr>
          <p:nvPr/>
        </p:nvCxnSpPr>
        <p:spPr>
          <a:xfrm>
            <a:off x="1473798" y="1247887"/>
            <a:ext cx="9585064"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ED61D8AB-D7D9-401D-B909-8BF90DB0E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674" y="2935101"/>
            <a:ext cx="4776807" cy="2675012"/>
          </a:xfrm>
          <a:prstGeom prst="rect">
            <a:avLst/>
          </a:prstGeom>
        </p:spPr>
      </p:pic>
    </p:spTree>
    <p:extLst>
      <p:ext uri="{BB962C8B-B14F-4D97-AF65-F5344CB8AC3E}">
        <p14:creationId xmlns:p14="http://schemas.microsoft.com/office/powerpoint/2010/main" val="113959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4F08C-DADA-4314-B85C-9DCB4F3D60C3}"/>
              </a:ext>
            </a:extLst>
          </p:cNvPr>
          <p:cNvSpPr>
            <a:spLocks noGrp="1"/>
          </p:cNvSpPr>
          <p:nvPr>
            <p:ph type="ctrTitle"/>
          </p:nvPr>
        </p:nvSpPr>
        <p:spPr>
          <a:xfrm>
            <a:off x="1086521" y="5916705"/>
            <a:ext cx="10219766" cy="669944"/>
          </a:xfrm>
        </p:spPr>
        <p:txBody>
          <a:bodyPr>
            <a:noAutofit/>
          </a:bodyPr>
          <a:lstStyle/>
          <a:p>
            <a:pPr algn="l"/>
            <a:r>
              <a:rPr lang="es-ES" sz="2400" b="0" i="1" u="none" strike="noStrike" baseline="0" dirty="0">
                <a:solidFill>
                  <a:srgbClr val="000000"/>
                </a:solidFill>
                <a:latin typeface="Times New Roman" panose="02020603050405020304" pitchFamily="18" charset="0"/>
              </a:rPr>
              <a:t>Repositorio:  </a:t>
            </a:r>
            <a:r>
              <a:rPr lang="es-ES" sz="2400" b="0" i="0" u="none" strike="noStrike" baseline="0" dirty="0">
                <a:solidFill>
                  <a:srgbClr val="000000"/>
                </a:solidFill>
                <a:latin typeface="Times New Roman" panose="02020603050405020304" pitchFamily="18" charset="0"/>
              </a:rPr>
              <a:t>Lugar en el que se almacenan los datos actualizados e históricos de cambios.</a:t>
            </a:r>
            <a:br>
              <a:rPr lang="es-ES" sz="2400" b="0" i="0" u="none" strike="noStrike" baseline="0" dirty="0">
                <a:solidFill>
                  <a:srgbClr val="000000"/>
                </a:solidFill>
                <a:latin typeface="Times New Roman" panose="02020603050405020304" pitchFamily="18" charset="0"/>
              </a:rPr>
            </a:br>
            <a:br>
              <a:rPr lang="es-ES" sz="2400" b="0" i="0" u="none" strike="noStrike" baseline="0" dirty="0">
                <a:solidFill>
                  <a:srgbClr val="000000"/>
                </a:solidFill>
                <a:latin typeface="Times New Roman" panose="02020603050405020304" pitchFamily="18" charset="0"/>
              </a:rPr>
            </a:br>
            <a:r>
              <a:rPr lang="es-ES" sz="2400" b="0" i="1" u="none" strike="noStrike" baseline="0" dirty="0">
                <a:solidFill>
                  <a:srgbClr val="000000"/>
                </a:solidFill>
                <a:latin typeface="Times New Roman" panose="02020603050405020304" pitchFamily="18" charset="0"/>
              </a:rPr>
              <a:t>Remoto y local: </a:t>
            </a:r>
            <a:r>
              <a:rPr lang="es-ES" sz="2400" i="1" dirty="0">
                <a:solidFill>
                  <a:srgbClr val="000000"/>
                </a:solidFill>
                <a:latin typeface="Times New Roman" panose="02020603050405020304" pitchFamily="18" charset="0"/>
              </a:rPr>
              <a:t>U</a:t>
            </a:r>
            <a:r>
              <a:rPr lang="es-ES" sz="2400" b="0" u="none" strike="noStrike" baseline="0" dirty="0">
                <a:solidFill>
                  <a:srgbClr val="000000"/>
                </a:solidFill>
                <a:latin typeface="Times New Roman" panose="02020603050405020304" pitchFamily="18" charset="0"/>
              </a:rPr>
              <a:t>bicación de almacenamiento, bien sea en la nube o el pc personal.</a:t>
            </a:r>
            <a:br>
              <a:rPr lang="es-ES" sz="2400" b="0" u="none" strike="noStrike" baseline="0" dirty="0">
                <a:solidFill>
                  <a:srgbClr val="000000"/>
                </a:solidFill>
                <a:latin typeface="Times New Roman" panose="02020603050405020304" pitchFamily="18" charset="0"/>
              </a:rPr>
            </a:br>
            <a:br>
              <a:rPr lang="es-ES" sz="2400" dirty="0">
                <a:solidFill>
                  <a:srgbClr val="000000"/>
                </a:solidFill>
                <a:latin typeface="Times New Roman" panose="02020603050405020304" pitchFamily="18" charset="0"/>
              </a:rPr>
            </a:br>
            <a:r>
              <a:rPr lang="es-ES" sz="2400" b="0" i="1" u="none" strike="noStrike" baseline="0" dirty="0">
                <a:solidFill>
                  <a:srgbClr val="000000"/>
                </a:solidFill>
                <a:latin typeface="Times New Roman" panose="02020603050405020304" pitchFamily="18" charset="0"/>
              </a:rPr>
              <a:t>Clonar: </a:t>
            </a:r>
            <a:r>
              <a:rPr lang="es-ES" sz="2400" b="0" i="0" u="none" strike="noStrike" baseline="0" dirty="0">
                <a:solidFill>
                  <a:srgbClr val="000000"/>
                </a:solidFill>
                <a:latin typeface="Times New Roman" panose="02020603050405020304" pitchFamily="18" charset="0"/>
              </a:rPr>
              <a:t>Crear una copia local de un repositorio. Esta copia incluye todos los archivos, ramas y confirmaciones del repositorio. </a:t>
            </a:r>
            <a:br>
              <a:rPr lang="es-ES" sz="2400" b="0" i="0" u="none" strike="noStrike" baseline="0" dirty="0">
                <a:solidFill>
                  <a:srgbClr val="000000"/>
                </a:solidFill>
                <a:latin typeface="Times New Roman" panose="02020603050405020304" pitchFamily="18" charset="0"/>
              </a:rPr>
            </a:br>
            <a:br>
              <a:rPr lang="es-ES" sz="2400" b="0" i="0" u="none" strike="noStrike" baseline="0" dirty="0">
                <a:solidFill>
                  <a:srgbClr val="000000"/>
                </a:solidFill>
                <a:latin typeface="Times New Roman" panose="02020603050405020304" pitchFamily="18" charset="0"/>
              </a:rPr>
            </a:br>
            <a:r>
              <a:rPr lang="es-ES" sz="2400" b="0" i="1" u="none" strike="noStrike" baseline="0" dirty="0" err="1">
                <a:solidFill>
                  <a:srgbClr val="000000"/>
                </a:solidFill>
                <a:latin typeface="Times New Roman" panose="02020603050405020304" pitchFamily="18" charset="0"/>
              </a:rPr>
              <a:t>Commit</a:t>
            </a:r>
            <a:r>
              <a:rPr lang="es-ES" sz="2400" b="0" i="1" u="none" strike="noStrike" baseline="0" dirty="0">
                <a:solidFill>
                  <a:srgbClr val="000000"/>
                </a:solidFill>
                <a:latin typeface="Times New Roman" panose="02020603050405020304" pitchFamily="18" charset="0"/>
              </a:rPr>
              <a:t>: </a:t>
            </a:r>
            <a:r>
              <a:rPr lang="es-ES" sz="2400" dirty="0">
                <a:solidFill>
                  <a:srgbClr val="000000"/>
                </a:solidFill>
                <a:latin typeface="Times New Roman" panose="02020603050405020304" pitchFamily="18" charset="0"/>
              </a:rPr>
              <a:t>E</a:t>
            </a:r>
            <a:r>
              <a:rPr lang="es-ES" sz="2400" b="0" i="0" u="none" strike="noStrike" baseline="0" dirty="0">
                <a:solidFill>
                  <a:srgbClr val="000000"/>
                </a:solidFill>
                <a:latin typeface="Times New Roman" panose="02020603050405020304" pitchFamily="18" charset="0"/>
              </a:rPr>
              <a:t>s una captura de los cambios que se han preparado en un proyecto.</a:t>
            </a:r>
            <a:br>
              <a:rPr lang="es-ES" sz="2400" b="0" i="0" u="none" strike="noStrike" baseline="0" dirty="0">
                <a:solidFill>
                  <a:srgbClr val="000000"/>
                </a:solidFill>
                <a:latin typeface="Times New Roman" panose="02020603050405020304" pitchFamily="18" charset="0"/>
              </a:rPr>
            </a:br>
            <a:br>
              <a:rPr lang="es-ES" sz="2400" b="0" i="0" u="none" strike="noStrike" baseline="0" dirty="0">
                <a:solidFill>
                  <a:srgbClr val="000000"/>
                </a:solidFill>
                <a:latin typeface="Times New Roman" panose="02020603050405020304" pitchFamily="18" charset="0"/>
              </a:rPr>
            </a:br>
            <a:r>
              <a:rPr lang="es-ES" sz="2400" b="0" i="1" u="none" strike="noStrike" baseline="0" dirty="0" err="1">
                <a:solidFill>
                  <a:srgbClr val="000000"/>
                </a:solidFill>
                <a:latin typeface="Times New Roman" panose="02020603050405020304" pitchFamily="18" charset="0"/>
              </a:rPr>
              <a:t>Pull</a:t>
            </a:r>
            <a:r>
              <a:rPr lang="es-ES" sz="2400" b="0" i="1" u="none" strike="noStrike" baseline="0" dirty="0">
                <a:solidFill>
                  <a:srgbClr val="000000"/>
                </a:solidFill>
                <a:latin typeface="Times New Roman" panose="02020603050405020304" pitchFamily="18" charset="0"/>
              </a:rPr>
              <a:t> y </a:t>
            </a:r>
            <a:r>
              <a:rPr lang="es-ES" sz="2400" b="0" i="1" u="none" strike="noStrike" baseline="0" dirty="0" err="1">
                <a:solidFill>
                  <a:srgbClr val="000000"/>
                </a:solidFill>
                <a:latin typeface="Times New Roman" panose="02020603050405020304" pitchFamily="18" charset="0"/>
              </a:rPr>
              <a:t>push</a:t>
            </a:r>
            <a:r>
              <a:rPr lang="es-ES" sz="2400" b="0" i="1" u="none" strike="noStrike" baseline="0" dirty="0">
                <a:solidFill>
                  <a:srgbClr val="000000"/>
                </a:solidFill>
                <a:latin typeface="Times New Roman" panose="02020603050405020304" pitchFamily="18" charset="0"/>
              </a:rPr>
              <a:t>: </a:t>
            </a:r>
            <a:r>
              <a:rPr lang="es-ES" sz="2400" b="0" u="none" strike="noStrike" baseline="0" dirty="0">
                <a:solidFill>
                  <a:srgbClr val="000000"/>
                </a:solidFill>
                <a:latin typeface="Times New Roman" panose="02020603050405020304" pitchFamily="18" charset="0"/>
              </a:rPr>
              <a:t>Son las funciones para descargar archivos del repositorio remoto en el repositorio local, y viceversa.</a:t>
            </a:r>
            <a:endParaRPr lang="es-CO" sz="2400" i="1" dirty="0"/>
          </a:p>
        </p:txBody>
      </p:sp>
      <p:sp>
        <p:nvSpPr>
          <p:cNvPr id="5" name="CuadroTexto 4">
            <a:extLst>
              <a:ext uri="{FF2B5EF4-FFF2-40B4-BE49-F238E27FC236}">
                <a16:creationId xmlns:a16="http://schemas.microsoft.com/office/drawing/2014/main" id="{7E048BE3-13E7-46F9-8D13-40C56EF236AB}"/>
              </a:ext>
            </a:extLst>
          </p:cNvPr>
          <p:cNvSpPr txBox="1"/>
          <p:nvPr/>
        </p:nvSpPr>
        <p:spPr>
          <a:xfrm>
            <a:off x="2524461" y="271351"/>
            <a:ext cx="6927924" cy="830997"/>
          </a:xfrm>
          <a:prstGeom prst="rect">
            <a:avLst/>
          </a:prstGeom>
          <a:noFill/>
        </p:spPr>
        <p:txBody>
          <a:bodyPr wrap="square">
            <a:spAutoFit/>
          </a:bodyPr>
          <a:lstStyle/>
          <a:p>
            <a:pPr algn="ctr"/>
            <a:r>
              <a:rPr lang="es-ES" sz="2400" b="1" i="0" u="none" strike="noStrike" baseline="0" dirty="0">
                <a:solidFill>
                  <a:srgbClr val="000000"/>
                </a:solidFill>
                <a:latin typeface="Times New Roman" panose="02020603050405020304" pitchFamily="18" charset="0"/>
              </a:rPr>
              <a:t>Curso: Humanidades digitales, edición y literatura </a:t>
            </a:r>
            <a:endParaRPr lang="es-ES" sz="2400" b="0" i="0" u="none" strike="noStrike" baseline="0" dirty="0">
              <a:solidFill>
                <a:srgbClr val="000000"/>
              </a:solidFill>
              <a:latin typeface="Times New Roman" panose="02020603050405020304" pitchFamily="18" charset="0"/>
            </a:endParaRPr>
          </a:p>
          <a:p>
            <a:pPr algn="ctr"/>
            <a:r>
              <a:rPr lang="es-CO" sz="2400" b="0" i="0" u="none" strike="noStrike" baseline="0" dirty="0">
                <a:solidFill>
                  <a:srgbClr val="000000"/>
                </a:solidFill>
                <a:latin typeface="Times New Roman" panose="02020603050405020304" pitchFamily="18" charset="0"/>
              </a:rPr>
              <a:t>Estudios Literarios UPB </a:t>
            </a:r>
            <a:endParaRPr lang="es-CO" sz="2400" dirty="0"/>
          </a:p>
        </p:txBody>
      </p:sp>
      <p:cxnSp>
        <p:nvCxnSpPr>
          <p:cNvPr id="7" name="Conector recto 6">
            <a:extLst>
              <a:ext uri="{FF2B5EF4-FFF2-40B4-BE49-F238E27FC236}">
                <a16:creationId xmlns:a16="http://schemas.microsoft.com/office/drawing/2014/main" id="{088D4B96-0621-4C46-89D7-4F10CA4BBFC9}"/>
              </a:ext>
            </a:extLst>
          </p:cNvPr>
          <p:cNvCxnSpPr>
            <a:cxnSpLocks/>
          </p:cNvCxnSpPr>
          <p:nvPr/>
        </p:nvCxnSpPr>
        <p:spPr>
          <a:xfrm>
            <a:off x="1473798" y="1247887"/>
            <a:ext cx="95850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FC06AB92-C94F-421A-8069-6DD430703358}"/>
              </a:ext>
            </a:extLst>
          </p:cNvPr>
          <p:cNvSpPr txBox="1">
            <a:spLocks/>
          </p:cNvSpPr>
          <p:nvPr/>
        </p:nvSpPr>
        <p:spPr>
          <a:xfrm>
            <a:off x="1086521" y="1247887"/>
            <a:ext cx="6798835" cy="6699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2400" b="1" dirty="0">
                <a:solidFill>
                  <a:srgbClr val="000000"/>
                </a:solidFill>
                <a:latin typeface="Times New Roman" panose="02020603050405020304" pitchFamily="18" charset="0"/>
              </a:rPr>
              <a:t>Algunos términos que usaremos frecuentemente…</a:t>
            </a:r>
            <a:endParaRPr lang="es-CO" sz="2400" b="1" i="1" dirty="0"/>
          </a:p>
        </p:txBody>
      </p:sp>
    </p:spTree>
    <p:extLst>
      <p:ext uri="{BB962C8B-B14F-4D97-AF65-F5344CB8AC3E}">
        <p14:creationId xmlns:p14="http://schemas.microsoft.com/office/powerpoint/2010/main" val="95045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4F08C-DADA-4314-B85C-9DCB4F3D60C3}"/>
              </a:ext>
            </a:extLst>
          </p:cNvPr>
          <p:cNvSpPr>
            <a:spLocks noGrp="1"/>
          </p:cNvSpPr>
          <p:nvPr>
            <p:ph type="ctrTitle"/>
          </p:nvPr>
        </p:nvSpPr>
        <p:spPr>
          <a:xfrm>
            <a:off x="1473798" y="5610113"/>
            <a:ext cx="8595360" cy="669944"/>
          </a:xfrm>
        </p:spPr>
        <p:txBody>
          <a:bodyPr>
            <a:noAutofit/>
          </a:bodyPr>
          <a:lstStyle/>
          <a:p>
            <a:pPr algn="l">
              <a:lnSpc>
                <a:spcPct val="150000"/>
              </a:lnSpc>
            </a:pPr>
            <a:r>
              <a:rPr lang="es-ES" sz="2400" dirty="0">
                <a:solidFill>
                  <a:srgbClr val="000000"/>
                </a:solidFill>
                <a:latin typeface="Times New Roman" panose="02020603050405020304" pitchFamily="18" charset="0"/>
              </a:rPr>
              <a:t>1. Crear una cuenta en </a:t>
            </a:r>
            <a:r>
              <a:rPr lang="es-ES" sz="2400" dirty="0" err="1">
                <a:solidFill>
                  <a:srgbClr val="000000"/>
                </a:solidFill>
                <a:latin typeface="Times New Roman" panose="02020603050405020304" pitchFamily="18" charset="0"/>
              </a:rPr>
              <a:t>GiHub</a:t>
            </a:r>
            <a:r>
              <a:rPr lang="es-ES" sz="2400" dirty="0">
                <a:solidFill>
                  <a:srgbClr val="000000"/>
                </a:solidFill>
                <a:latin typeface="Times New Roman" panose="02020603050405020304" pitchFamily="18" charset="0"/>
              </a:rPr>
              <a:t>.</a:t>
            </a:r>
            <a:br>
              <a:rPr lang="es-ES" sz="2400" dirty="0">
                <a:solidFill>
                  <a:srgbClr val="000000"/>
                </a:solidFill>
                <a:latin typeface="Times New Roman" panose="02020603050405020304" pitchFamily="18" charset="0"/>
              </a:rPr>
            </a:br>
            <a:r>
              <a:rPr lang="es-ES" sz="2400" dirty="0">
                <a:solidFill>
                  <a:srgbClr val="000000"/>
                </a:solidFill>
                <a:latin typeface="Times New Roman" panose="02020603050405020304" pitchFamily="18" charset="0"/>
              </a:rPr>
              <a:t>2. Personalizar algunas opciones.</a:t>
            </a:r>
            <a:br>
              <a:rPr lang="es-ES" sz="2400" dirty="0">
                <a:solidFill>
                  <a:srgbClr val="000000"/>
                </a:solidFill>
                <a:latin typeface="Times New Roman" panose="02020603050405020304" pitchFamily="18" charset="0"/>
              </a:rPr>
            </a:br>
            <a:r>
              <a:rPr lang="es-ES" sz="2400" dirty="0">
                <a:solidFill>
                  <a:srgbClr val="000000"/>
                </a:solidFill>
                <a:latin typeface="Times New Roman" panose="02020603050405020304" pitchFamily="18" charset="0"/>
              </a:rPr>
              <a:t>3. Crear un repositorio y cargar algunos archivos.</a:t>
            </a:r>
            <a:br>
              <a:rPr lang="es-ES" sz="2400" dirty="0">
                <a:solidFill>
                  <a:srgbClr val="000000"/>
                </a:solidFill>
                <a:latin typeface="Times New Roman" panose="02020603050405020304" pitchFamily="18" charset="0"/>
              </a:rPr>
            </a:br>
            <a:r>
              <a:rPr lang="es-ES" sz="2400" dirty="0">
                <a:solidFill>
                  <a:srgbClr val="000000"/>
                </a:solidFill>
                <a:latin typeface="Times New Roman" panose="02020603050405020304" pitchFamily="18" charset="0"/>
              </a:rPr>
              <a:t>4. Descargar GitHub Desktop e instalarlo en el pc.</a:t>
            </a:r>
            <a:br>
              <a:rPr lang="es-ES" sz="2400" dirty="0">
                <a:solidFill>
                  <a:srgbClr val="000000"/>
                </a:solidFill>
                <a:latin typeface="Times New Roman" panose="02020603050405020304" pitchFamily="18" charset="0"/>
              </a:rPr>
            </a:br>
            <a:r>
              <a:rPr lang="es-ES" sz="2400" dirty="0">
                <a:solidFill>
                  <a:srgbClr val="000000"/>
                </a:solidFill>
                <a:latin typeface="Times New Roman" panose="02020603050405020304" pitchFamily="18" charset="0"/>
              </a:rPr>
              <a:t>5. Subir algún archivo al repositorio remoto a través de la App.</a:t>
            </a:r>
            <a:br>
              <a:rPr lang="es-ES" sz="2400" dirty="0">
                <a:solidFill>
                  <a:srgbClr val="000000"/>
                </a:solidFill>
                <a:latin typeface="Times New Roman" panose="02020603050405020304" pitchFamily="18" charset="0"/>
              </a:rPr>
            </a:br>
            <a:r>
              <a:rPr lang="es-ES" sz="2400" dirty="0">
                <a:solidFill>
                  <a:srgbClr val="000000"/>
                </a:solidFill>
                <a:latin typeface="Times New Roman" panose="02020603050405020304" pitchFamily="18" charset="0"/>
              </a:rPr>
              <a:t>6. Buscar el repositorio del curso.</a:t>
            </a:r>
            <a:br>
              <a:rPr lang="es-ES" sz="2400" dirty="0">
                <a:solidFill>
                  <a:srgbClr val="000000"/>
                </a:solidFill>
                <a:latin typeface="Times New Roman" panose="02020603050405020304" pitchFamily="18" charset="0"/>
              </a:rPr>
            </a:br>
            <a:r>
              <a:rPr lang="es-ES" sz="2400" dirty="0">
                <a:solidFill>
                  <a:srgbClr val="000000"/>
                </a:solidFill>
                <a:latin typeface="Times New Roman" panose="02020603050405020304" pitchFamily="18" charset="0"/>
              </a:rPr>
              <a:t>7. Clonar el repositorio.</a:t>
            </a:r>
            <a:br>
              <a:rPr lang="es-ES" sz="2400" dirty="0">
                <a:solidFill>
                  <a:srgbClr val="000000"/>
                </a:solidFill>
                <a:latin typeface="Times New Roman" panose="02020603050405020304" pitchFamily="18" charset="0"/>
              </a:rPr>
            </a:br>
            <a:r>
              <a:rPr lang="es-ES" sz="2400" dirty="0">
                <a:solidFill>
                  <a:srgbClr val="000000"/>
                </a:solidFill>
                <a:latin typeface="Times New Roman" panose="02020603050405020304" pitchFamily="18" charset="0"/>
              </a:rPr>
              <a:t>8. Visitar los archivos y abrir el documento de la próxima clase.</a:t>
            </a:r>
            <a:endParaRPr lang="es-CO" sz="2400" i="1" dirty="0"/>
          </a:p>
        </p:txBody>
      </p:sp>
      <p:sp>
        <p:nvSpPr>
          <p:cNvPr id="5" name="CuadroTexto 4">
            <a:extLst>
              <a:ext uri="{FF2B5EF4-FFF2-40B4-BE49-F238E27FC236}">
                <a16:creationId xmlns:a16="http://schemas.microsoft.com/office/drawing/2014/main" id="{7E048BE3-13E7-46F9-8D13-40C56EF236AB}"/>
              </a:ext>
            </a:extLst>
          </p:cNvPr>
          <p:cNvSpPr txBox="1"/>
          <p:nvPr/>
        </p:nvSpPr>
        <p:spPr>
          <a:xfrm>
            <a:off x="2524461" y="271351"/>
            <a:ext cx="6927924" cy="830997"/>
          </a:xfrm>
          <a:prstGeom prst="rect">
            <a:avLst/>
          </a:prstGeom>
          <a:noFill/>
        </p:spPr>
        <p:txBody>
          <a:bodyPr wrap="square">
            <a:spAutoFit/>
          </a:bodyPr>
          <a:lstStyle/>
          <a:p>
            <a:pPr algn="ctr"/>
            <a:r>
              <a:rPr lang="es-ES" sz="2400" b="1" i="0" u="none" strike="noStrike" baseline="0" dirty="0">
                <a:solidFill>
                  <a:srgbClr val="000000"/>
                </a:solidFill>
                <a:latin typeface="Times New Roman" panose="02020603050405020304" pitchFamily="18" charset="0"/>
              </a:rPr>
              <a:t>Curso: Humanidades digitales, edición y literatura </a:t>
            </a:r>
            <a:endParaRPr lang="es-ES" sz="2400" b="0" i="0" u="none" strike="noStrike" baseline="0" dirty="0">
              <a:solidFill>
                <a:srgbClr val="000000"/>
              </a:solidFill>
              <a:latin typeface="Times New Roman" panose="02020603050405020304" pitchFamily="18" charset="0"/>
            </a:endParaRPr>
          </a:p>
          <a:p>
            <a:pPr algn="ctr"/>
            <a:r>
              <a:rPr lang="es-CO" sz="2400" b="0" i="0" u="none" strike="noStrike" baseline="0" dirty="0">
                <a:solidFill>
                  <a:srgbClr val="000000"/>
                </a:solidFill>
                <a:latin typeface="Times New Roman" panose="02020603050405020304" pitchFamily="18" charset="0"/>
              </a:rPr>
              <a:t>Estudios Literarios UPB </a:t>
            </a:r>
            <a:endParaRPr lang="es-CO" sz="2400" dirty="0"/>
          </a:p>
        </p:txBody>
      </p:sp>
      <p:cxnSp>
        <p:nvCxnSpPr>
          <p:cNvPr id="7" name="Conector recto 6">
            <a:extLst>
              <a:ext uri="{FF2B5EF4-FFF2-40B4-BE49-F238E27FC236}">
                <a16:creationId xmlns:a16="http://schemas.microsoft.com/office/drawing/2014/main" id="{088D4B96-0621-4C46-89D7-4F10CA4BBFC9}"/>
              </a:ext>
            </a:extLst>
          </p:cNvPr>
          <p:cNvCxnSpPr>
            <a:cxnSpLocks/>
          </p:cNvCxnSpPr>
          <p:nvPr/>
        </p:nvCxnSpPr>
        <p:spPr>
          <a:xfrm>
            <a:off x="1473798" y="1247887"/>
            <a:ext cx="95850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237E196-7770-4B24-BC74-EA9E815E4B9C}"/>
              </a:ext>
            </a:extLst>
          </p:cNvPr>
          <p:cNvSpPr txBox="1">
            <a:spLocks/>
          </p:cNvSpPr>
          <p:nvPr/>
        </p:nvSpPr>
        <p:spPr>
          <a:xfrm>
            <a:off x="1086521" y="1247887"/>
            <a:ext cx="3496237" cy="6699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2400" b="1" dirty="0">
                <a:solidFill>
                  <a:srgbClr val="000000"/>
                </a:solidFill>
                <a:latin typeface="Times New Roman" panose="02020603050405020304" pitchFamily="18" charset="0"/>
              </a:rPr>
              <a:t>¿Qué haremos hoy?</a:t>
            </a:r>
            <a:endParaRPr lang="es-CO" sz="2400" b="1" i="1" dirty="0"/>
          </a:p>
        </p:txBody>
      </p:sp>
    </p:spTree>
    <p:extLst>
      <p:ext uri="{BB962C8B-B14F-4D97-AF65-F5344CB8AC3E}">
        <p14:creationId xmlns:p14="http://schemas.microsoft.com/office/powerpoint/2010/main" val="32264243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326</Words>
  <Application>Microsoft Office PowerPoint</Application>
  <PresentationFormat>Panorámica</PresentationFormat>
  <Paragraphs>14</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Calibri Light</vt:lpstr>
      <vt:lpstr>Times New Roman</vt:lpstr>
      <vt:lpstr>Tema de Office</vt:lpstr>
      <vt:lpstr>Laboratorio. Creación de repositorios GitHub</vt:lpstr>
      <vt:lpstr>Plataforma para alojar proyectos utilizando un sistema de control de versiones.  Se utiliza para la creación de código fuente: instrucciones en algún lenguaje de programación para la ejecución de un programa.  Es una plataforma visual para utilizar git, un sistema de versionado o, en otras palabras, de registro de cambios realizados en los archivos (código y documentos de texto, entre otros) a través del tiempo.</vt:lpstr>
      <vt:lpstr>Repositorio:  Lugar en el que se almacenan los datos actualizados e históricos de cambios.  Remoto y local: Ubicación de almacenamiento, bien sea en la nube o el pc personal.  Clonar: Crear una copia local de un repositorio. Esta copia incluye todos los archivos, ramas y confirmaciones del repositorio.   Commit: Es una captura de los cambios que se han preparado en un proyecto.  Pull y push: Son las funciones para descargar archivos del repositorio remoto en el repositorio local, y viceversa.</vt:lpstr>
      <vt:lpstr>1. Crear una cuenta en GiHub. 2. Personalizar algunas opciones. 3. Crear un repositorio y cargar algunos archivos. 4. Descargar GitHub Desktop e instalarlo en el pc. 5. Subir algún archivo al repositorio remoto a través de la App. 6. Buscar el repositorio del curso. 7. Clonar el repositorio. 8. Visitar los archivos y abrir el documento de la próxima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Creación de repositorios GitHub</dc:title>
  <dc:creator>Cristian Alejandro Suarez Giraldo</dc:creator>
  <cp:lastModifiedBy>Cristian Alejandro Suarez Giraldo</cp:lastModifiedBy>
  <cp:revision>5</cp:revision>
  <dcterms:created xsi:type="dcterms:W3CDTF">2025-01-28T19:26:00Z</dcterms:created>
  <dcterms:modified xsi:type="dcterms:W3CDTF">2025-01-28T19:54:45Z</dcterms:modified>
</cp:coreProperties>
</file>