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D09FA6-5415-4E41-8EC0-843F16C9088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</a:t>
            </a:r>
            <a:r>
              <a:rPr lang="en-US" dirty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r>
              <a:rPr lang="en-US" dirty="0" smtClean="0"/>
              <a:t> a la </a:t>
            </a:r>
            <a:r>
              <a:rPr lang="en-US" dirty="0" err="1"/>
              <a:t>P</a:t>
            </a:r>
            <a:r>
              <a:rPr lang="en-US" dirty="0" err="1" smtClean="0"/>
              <a:t>rogramación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5715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 Bach. </a:t>
            </a:r>
            <a:r>
              <a:rPr lang="en-US" dirty="0" err="1" smtClean="0"/>
              <a:t>Ing</a:t>
            </a:r>
            <a:r>
              <a:rPr lang="en-US" dirty="0" smtClean="0"/>
              <a:t>. en </a:t>
            </a:r>
            <a:r>
              <a:rPr lang="en-US" dirty="0" err="1" smtClean="0"/>
              <a:t>Sistemas</a:t>
            </a:r>
            <a:r>
              <a:rPr lang="en-US" dirty="0" smtClean="0"/>
              <a:t>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– </a:t>
            </a:r>
            <a:r>
              <a:rPr lang="en-US" dirty="0" err="1" smtClean="0"/>
              <a:t>Ejemplo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457876"/>
            <a:ext cx="2667000" cy="54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Diagramas</a:t>
            </a:r>
            <a:r>
              <a:rPr lang="en-US" dirty="0"/>
              <a:t> de </a:t>
            </a:r>
            <a:r>
              <a:rPr lang="en-US" dirty="0" err="1"/>
              <a:t>flujo</a:t>
            </a:r>
            <a:r>
              <a:rPr lang="en-US" dirty="0"/>
              <a:t> –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endParaRPr lang="en-US" dirty="0" smtClean="0"/>
          </a:p>
          <a:p>
            <a:pPr lvl="1"/>
            <a:r>
              <a:rPr lang="en-US" dirty="0" smtClean="0"/>
              <a:t>1. </a:t>
            </a:r>
            <a:r>
              <a:rPr lang="en-US" dirty="0" err="1" smtClean="0"/>
              <a:t>Inicio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2. Leer el valor de A</a:t>
            </a:r>
          </a:p>
          <a:p>
            <a:pPr lvl="1"/>
            <a:r>
              <a:rPr lang="en-US" dirty="0" smtClean="0"/>
              <a:t>2. Leer el valor de B</a:t>
            </a:r>
          </a:p>
          <a:p>
            <a:pPr lvl="1"/>
            <a:r>
              <a:rPr lang="en-US" dirty="0" smtClean="0"/>
              <a:t>3. Si A </a:t>
            </a:r>
            <a:r>
              <a:rPr lang="en-US" dirty="0" err="1" smtClean="0"/>
              <a:t>es</a:t>
            </a:r>
            <a:r>
              <a:rPr lang="en-US" dirty="0" smtClean="0"/>
              <a:t> mayor a B </a:t>
            </a:r>
            <a:r>
              <a:rPr lang="en-US" dirty="0" err="1" smtClean="0"/>
              <a:t>siga</a:t>
            </a:r>
            <a:r>
              <a:rPr lang="en-US" dirty="0" smtClean="0"/>
              <a:t> al </a:t>
            </a:r>
            <a:r>
              <a:rPr lang="en-US" dirty="0" err="1" smtClean="0"/>
              <a:t>paso</a:t>
            </a:r>
            <a:r>
              <a:rPr lang="en-US" dirty="0" smtClean="0"/>
              <a:t> 6</a:t>
            </a:r>
          </a:p>
          <a:p>
            <a:pPr lvl="1"/>
            <a:r>
              <a:rPr lang="en-US" dirty="0" smtClean="0"/>
              <a:t>4. Si A no </a:t>
            </a:r>
            <a:r>
              <a:rPr lang="en-US" dirty="0" err="1" smtClean="0"/>
              <a:t>es</a:t>
            </a:r>
            <a:r>
              <a:rPr lang="en-US" dirty="0" smtClean="0"/>
              <a:t> mayor a B </a:t>
            </a:r>
            <a:r>
              <a:rPr lang="en-US" dirty="0" err="1" smtClean="0"/>
              <a:t>siga</a:t>
            </a:r>
            <a:r>
              <a:rPr lang="en-US" dirty="0" smtClean="0"/>
              <a:t> al </a:t>
            </a:r>
            <a:r>
              <a:rPr lang="en-US" dirty="0" err="1" smtClean="0"/>
              <a:t>paso</a:t>
            </a:r>
            <a:r>
              <a:rPr lang="en-US" dirty="0" smtClean="0"/>
              <a:t> 7</a:t>
            </a:r>
          </a:p>
          <a:p>
            <a:pPr lvl="1"/>
            <a:r>
              <a:rPr lang="en-US" dirty="0" smtClean="0"/>
              <a:t>5. Si A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a B </a:t>
            </a:r>
            <a:r>
              <a:rPr lang="en-US" dirty="0" err="1" smtClean="0"/>
              <a:t>siga</a:t>
            </a:r>
            <a:r>
              <a:rPr lang="en-US" dirty="0" smtClean="0"/>
              <a:t> al </a:t>
            </a:r>
            <a:r>
              <a:rPr lang="en-US" dirty="0" err="1" smtClean="0"/>
              <a:t>paso</a:t>
            </a:r>
            <a:r>
              <a:rPr lang="en-US" dirty="0" smtClean="0"/>
              <a:t> 8</a:t>
            </a:r>
          </a:p>
          <a:p>
            <a:pPr lvl="1"/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err="1" smtClean="0"/>
              <a:t>Imprima</a:t>
            </a:r>
            <a:r>
              <a:rPr lang="en-US" dirty="0" smtClean="0"/>
              <a:t> “A </a:t>
            </a:r>
            <a:r>
              <a:rPr lang="en-US" dirty="0" err="1" smtClean="0"/>
              <a:t>es</a:t>
            </a:r>
            <a:r>
              <a:rPr lang="en-US" dirty="0" smtClean="0"/>
              <a:t> mayor a B”, </a:t>
            </a:r>
            <a:r>
              <a:rPr lang="en-US" dirty="0" err="1" smtClean="0"/>
              <a:t>siga</a:t>
            </a:r>
            <a:r>
              <a:rPr lang="en-US" dirty="0" smtClean="0"/>
              <a:t> al </a:t>
            </a:r>
            <a:r>
              <a:rPr lang="en-US" dirty="0" err="1" smtClean="0"/>
              <a:t>paso</a:t>
            </a:r>
            <a:r>
              <a:rPr lang="en-US" dirty="0" smtClean="0"/>
              <a:t> 9 </a:t>
            </a:r>
          </a:p>
          <a:p>
            <a:pPr lvl="1"/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 err="1" smtClean="0"/>
              <a:t>Imprima</a:t>
            </a:r>
            <a:r>
              <a:rPr lang="en-US" dirty="0" smtClean="0"/>
              <a:t> “B </a:t>
            </a:r>
            <a:r>
              <a:rPr lang="en-US" dirty="0" err="1" smtClean="0"/>
              <a:t>es</a:t>
            </a:r>
            <a:r>
              <a:rPr lang="en-US" dirty="0" smtClean="0"/>
              <a:t> mayor a </a:t>
            </a:r>
            <a:r>
              <a:rPr lang="en-US" dirty="0" err="1" smtClean="0"/>
              <a:t>A</a:t>
            </a:r>
            <a:r>
              <a:rPr lang="en-US" dirty="0" smtClean="0"/>
              <a:t>”, </a:t>
            </a:r>
            <a:r>
              <a:rPr lang="en-US" dirty="0" err="1"/>
              <a:t>siga</a:t>
            </a:r>
            <a:r>
              <a:rPr lang="en-US" dirty="0"/>
              <a:t> al </a:t>
            </a:r>
            <a:r>
              <a:rPr lang="en-US" dirty="0" err="1"/>
              <a:t>paso</a:t>
            </a:r>
            <a:r>
              <a:rPr lang="en-US" dirty="0"/>
              <a:t> 9</a:t>
            </a:r>
            <a:endParaRPr lang="en-US" dirty="0" smtClean="0"/>
          </a:p>
          <a:p>
            <a:pPr lvl="1"/>
            <a:r>
              <a:rPr lang="en-US" dirty="0" smtClean="0"/>
              <a:t>8. </a:t>
            </a:r>
            <a:r>
              <a:rPr lang="en-US" dirty="0" err="1" smtClean="0"/>
              <a:t>Imprima</a:t>
            </a:r>
            <a:r>
              <a:rPr lang="en-US" dirty="0" smtClean="0"/>
              <a:t> “A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a B”, </a:t>
            </a:r>
            <a:r>
              <a:rPr lang="en-US" dirty="0" err="1"/>
              <a:t>siga</a:t>
            </a:r>
            <a:r>
              <a:rPr lang="en-US" dirty="0"/>
              <a:t> al </a:t>
            </a:r>
            <a:r>
              <a:rPr lang="en-US" dirty="0" err="1"/>
              <a:t>paso</a:t>
            </a:r>
            <a:r>
              <a:rPr lang="en-US" dirty="0"/>
              <a:t> 9</a:t>
            </a:r>
            <a:endParaRPr lang="en-US" dirty="0" smtClean="0"/>
          </a:p>
          <a:p>
            <a:pPr lvl="1"/>
            <a:r>
              <a:rPr lang="en-US" dirty="0"/>
              <a:t>9</a:t>
            </a:r>
            <a:r>
              <a:rPr lang="en-US" dirty="0" smtClean="0"/>
              <a:t>. Fin</a:t>
            </a:r>
          </a:p>
          <a:p>
            <a:r>
              <a:rPr lang="en-US" dirty="0" err="1" smtClean="0"/>
              <a:t>Dibuje</a:t>
            </a:r>
            <a:r>
              <a:rPr lang="en-US" dirty="0" smtClean="0"/>
              <a:t> un </a:t>
            </a:r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represte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algoritmo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Diagramas</a:t>
            </a:r>
            <a:r>
              <a:rPr lang="en-US" dirty="0"/>
              <a:t> de </a:t>
            </a:r>
            <a:r>
              <a:rPr lang="en-US" dirty="0" err="1"/>
              <a:t>flujo</a:t>
            </a:r>
            <a:r>
              <a:rPr lang="en-US" dirty="0"/>
              <a:t> –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" y="1523999"/>
            <a:ext cx="6553200" cy="551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y </a:t>
            </a:r>
            <a:r>
              <a:rPr lang="en-US" dirty="0" err="1" smtClean="0"/>
              <a:t>pensamiento</a:t>
            </a:r>
            <a:r>
              <a:rPr lang="en-US" dirty="0" smtClean="0"/>
              <a:t> </a:t>
            </a:r>
            <a:r>
              <a:rPr lang="en-US" dirty="0" err="1" smtClean="0"/>
              <a:t>lógico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1</a:t>
            </a:r>
          </a:p>
          <a:p>
            <a:pPr lvl="1"/>
            <a:r>
              <a:rPr lang="en-US" dirty="0" smtClean="0"/>
              <a:t>Cree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s-ES" dirty="0"/>
              <a:t>d</a:t>
            </a:r>
            <a:r>
              <a:rPr lang="es-ES" dirty="0" smtClean="0"/>
              <a:t>eterminar </a:t>
            </a:r>
            <a:r>
              <a:rPr lang="es-ES" dirty="0"/>
              <a:t>si un número de tipo entero </a:t>
            </a:r>
            <a:r>
              <a:rPr lang="es-ES" dirty="0" smtClean="0"/>
              <a:t>es </a:t>
            </a:r>
            <a:r>
              <a:rPr lang="es-ES" dirty="0"/>
              <a:t>par o impar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Una vez que se haya determinado si el número es par o impar, debe mostrar un mensaje que lo indique.</a:t>
            </a:r>
          </a:p>
          <a:p>
            <a:pPr lvl="1"/>
            <a:r>
              <a:rPr lang="es-ES" dirty="0" smtClean="0"/>
              <a:t>Dibuje el diagrama de flujo que represente este algoritmo</a:t>
            </a:r>
          </a:p>
        </p:txBody>
      </p:sp>
    </p:spTree>
    <p:extLst>
      <p:ext uri="{BB962C8B-B14F-4D97-AF65-F5344CB8AC3E}">
        <p14:creationId xmlns:p14="http://schemas.microsoft.com/office/powerpoint/2010/main" val="283538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y </a:t>
            </a:r>
            <a:r>
              <a:rPr lang="en-US" dirty="0" err="1" smtClean="0"/>
              <a:t>pensamiento</a:t>
            </a:r>
            <a:r>
              <a:rPr lang="en-US" dirty="0" smtClean="0"/>
              <a:t> </a:t>
            </a:r>
            <a:r>
              <a:rPr lang="en-US" dirty="0" err="1" smtClean="0"/>
              <a:t>lógico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</a:t>
            </a:r>
            <a:r>
              <a:rPr lang="en-US" dirty="0"/>
              <a:t>2</a:t>
            </a:r>
            <a:endParaRPr lang="en-US" dirty="0" smtClean="0"/>
          </a:p>
          <a:p>
            <a:pPr lvl="1"/>
            <a:r>
              <a:rPr lang="en-US" dirty="0" smtClean="0"/>
              <a:t>Cree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reciba</a:t>
            </a:r>
            <a:r>
              <a:rPr lang="en-US" dirty="0" smtClean="0"/>
              <a:t> un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entero</a:t>
            </a:r>
            <a:r>
              <a:rPr lang="en-US" dirty="0" smtClean="0"/>
              <a:t> </a:t>
            </a:r>
            <a:r>
              <a:rPr lang="en-US" dirty="0" err="1" smtClean="0"/>
              <a:t>cualquiera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Si el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en el </a:t>
            </a:r>
            <a:r>
              <a:rPr lang="en-US" dirty="0" err="1" smtClean="0"/>
              <a:t>conjunto</a:t>
            </a:r>
            <a:r>
              <a:rPr lang="en-US" dirty="0" smtClean="0"/>
              <a:t> </a:t>
            </a:r>
            <a:r>
              <a:rPr lang="en-US" dirty="0" err="1" smtClean="0"/>
              <a:t>cerrado</a:t>
            </a:r>
            <a:r>
              <a:rPr lang="en-US" dirty="0" smtClean="0"/>
              <a:t> de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enteros</a:t>
            </a:r>
            <a:r>
              <a:rPr lang="en-US" dirty="0" smtClean="0"/>
              <a:t>      [1-10], </a:t>
            </a:r>
            <a:r>
              <a:rPr lang="en-US" dirty="0" err="1" smtClean="0"/>
              <a:t>muestra</a:t>
            </a:r>
            <a:r>
              <a:rPr lang="en-US" dirty="0" smtClean="0"/>
              <a:t> un </a:t>
            </a:r>
            <a:r>
              <a:rPr lang="en-US" dirty="0" err="1" smtClean="0"/>
              <a:t>mensaje</a:t>
            </a:r>
            <a:r>
              <a:rPr lang="en-US" dirty="0" smtClean="0"/>
              <a:t> de </a:t>
            </a:r>
            <a:r>
              <a:rPr lang="en-US" dirty="0" err="1" smtClean="0"/>
              <a:t>éxito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Si el </a:t>
            </a:r>
            <a:r>
              <a:rPr lang="en-US" dirty="0" err="1" smtClean="0"/>
              <a:t>número</a:t>
            </a:r>
            <a:r>
              <a:rPr lang="en-US" dirty="0" smtClean="0"/>
              <a:t> no se </a:t>
            </a:r>
            <a:r>
              <a:rPr lang="en-US" dirty="0" err="1" smtClean="0"/>
              <a:t>encuentra</a:t>
            </a:r>
            <a:r>
              <a:rPr lang="en-US" dirty="0" smtClean="0"/>
              <a:t> en el </a:t>
            </a:r>
            <a:r>
              <a:rPr lang="en-US" dirty="0" err="1" smtClean="0"/>
              <a:t>conjunto</a:t>
            </a:r>
            <a:r>
              <a:rPr lang="en-US" dirty="0" smtClean="0"/>
              <a:t> </a:t>
            </a:r>
            <a:r>
              <a:rPr lang="en-US" dirty="0" err="1" smtClean="0"/>
              <a:t>cerrado</a:t>
            </a:r>
            <a:r>
              <a:rPr lang="en-US" dirty="0" smtClean="0"/>
              <a:t> de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enteros</a:t>
            </a:r>
            <a:r>
              <a:rPr lang="en-US" dirty="0" smtClean="0"/>
              <a:t> [1-10] </a:t>
            </a:r>
            <a:r>
              <a:rPr lang="en-US" dirty="0" err="1" smtClean="0"/>
              <a:t>entonces</a:t>
            </a:r>
            <a:r>
              <a:rPr lang="en-US" dirty="0" smtClean="0"/>
              <a:t>  le </a:t>
            </a:r>
            <a:r>
              <a:rPr lang="en-US" dirty="0" err="1" smtClean="0"/>
              <a:t>pide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ingresar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represente</a:t>
            </a:r>
            <a:r>
              <a:rPr lang="en-US" dirty="0" smtClean="0"/>
              <a:t> el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creado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04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y </a:t>
            </a:r>
            <a:r>
              <a:rPr lang="en-US" dirty="0" err="1" smtClean="0"/>
              <a:t>pensamiento</a:t>
            </a:r>
            <a:r>
              <a:rPr lang="en-US" dirty="0" smtClean="0"/>
              <a:t> </a:t>
            </a:r>
            <a:r>
              <a:rPr lang="en-US" dirty="0" err="1" smtClean="0"/>
              <a:t>lógico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3</a:t>
            </a:r>
          </a:p>
          <a:p>
            <a:pPr lvl="1"/>
            <a:r>
              <a:rPr lang="en-US" dirty="0" smtClean="0"/>
              <a:t>Cree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, lea un </a:t>
            </a:r>
            <a:r>
              <a:rPr lang="en-US" dirty="0" err="1" smtClean="0"/>
              <a:t>monto</a:t>
            </a:r>
            <a:r>
              <a:rPr lang="en-US" dirty="0" smtClean="0"/>
              <a:t> en </a:t>
            </a:r>
            <a:r>
              <a:rPr lang="en-US" dirty="0" err="1" smtClean="0"/>
              <a:t>colones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después</a:t>
            </a:r>
            <a:r>
              <a:rPr lang="en-US" dirty="0" smtClean="0"/>
              <a:t> </a:t>
            </a:r>
            <a:r>
              <a:rPr lang="en-US" dirty="0" err="1" smtClean="0"/>
              <a:t>convierta</a:t>
            </a:r>
            <a:r>
              <a:rPr lang="en-US" dirty="0" smtClean="0"/>
              <a:t> el </a:t>
            </a:r>
            <a:r>
              <a:rPr lang="en-US" dirty="0" err="1" smtClean="0"/>
              <a:t>monto</a:t>
            </a:r>
            <a:r>
              <a:rPr lang="en-US" dirty="0" smtClean="0"/>
              <a:t> a </a:t>
            </a:r>
            <a:r>
              <a:rPr lang="en-US" dirty="0" err="1" smtClean="0"/>
              <a:t>dólares</a:t>
            </a:r>
            <a:r>
              <a:rPr lang="en-US" dirty="0" smtClean="0"/>
              <a:t> o euros </a:t>
            </a:r>
            <a:r>
              <a:rPr lang="en-US" dirty="0" err="1" smtClean="0"/>
              <a:t>según</a:t>
            </a:r>
            <a:r>
              <a:rPr lang="en-US" dirty="0" smtClean="0"/>
              <a:t> </a:t>
            </a:r>
            <a:r>
              <a:rPr lang="en-US" dirty="0" err="1" smtClean="0"/>
              <a:t>seleccione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cambio</a:t>
            </a:r>
            <a:r>
              <a:rPr lang="en-US" dirty="0" smtClean="0"/>
              <a:t> del </a:t>
            </a:r>
            <a:r>
              <a:rPr lang="en-US" dirty="0" err="1" smtClean="0"/>
              <a:t>dólar</a:t>
            </a:r>
            <a:r>
              <a:rPr lang="en-US" dirty="0" smtClean="0"/>
              <a:t> 1 USD = 548 </a:t>
            </a:r>
            <a:r>
              <a:rPr lang="en-US" dirty="0" err="1" smtClean="0"/>
              <a:t>colones</a:t>
            </a:r>
            <a:endParaRPr lang="en-US" dirty="0" smtClean="0"/>
          </a:p>
          <a:p>
            <a:pPr lvl="1"/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cambio</a:t>
            </a:r>
            <a:r>
              <a:rPr lang="en-US" dirty="0" smtClean="0"/>
              <a:t> del euro 1 EUR = 585 </a:t>
            </a:r>
            <a:r>
              <a:rPr lang="en-US" dirty="0" err="1" smtClean="0"/>
              <a:t>colones</a:t>
            </a:r>
            <a:endParaRPr lang="en-US" dirty="0" smtClean="0"/>
          </a:p>
          <a:p>
            <a:pPr lvl="1"/>
            <a:r>
              <a:rPr lang="es-ES" dirty="0"/>
              <a:t>Dibuje el diagrama de flujo que represente este algoritmo</a:t>
            </a:r>
          </a:p>
          <a:p>
            <a:pPr lvl="1"/>
            <a:endParaRPr lang="es-E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679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y </a:t>
            </a:r>
            <a:r>
              <a:rPr lang="en-US" dirty="0" err="1" smtClean="0"/>
              <a:t>pensamiento</a:t>
            </a:r>
            <a:r>
              <a:rPr lang="en-US" dirty="0" smtClean="0"/>
              <a:t> </a:t>
            </a:r>
            <a:r>
              <a:rPr lang="en-US" dirty="0" err="1" smtClean="0"/>
              <a:t>lógico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</a:t>
            </a:r>
            <a:r>
              <a:rPr lang="en-US" dirty="0"/>
              <a:t>4</a:t>
            </a:r>
            <a:endParaRPr lang="en-US" dirty="0" smtClean="0"/>
          </a:p>
          <a:p>
            <a:pPr lvl="1"/>
            <a:r>
              <a:rPr lang="en-US" dirty="0" smtClean="0"/>
              <a:t>Cree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calcule</a:t>
            </a:r>
            <a:r>
              <a:rPr lang="en-US" dirty="0" smtClean="0"/>
              <a:t> el </a:t>
            </a:r>
            <a:r>
              <a:rPr lang="en-US" dirty="0" err="1" smtClean="0"/>
              <a:t>área</a:t>
            </a:r>
            <a:r>
              <a:rPr lang="en-US" dirty="0" smtClean="0"/>
              <a:t> y el </a:t>
            </a:r>
            <a:r>
              <a:rPr lang="en-US" dirty="0" err="1" smtClean="0"/>
              <a:t>perímetro</a:t>
            </a:r>
            <a:r>
              <a:rPr lang="en-US" dirty="0" smtClean="0"/>
              <a:t> de un </a:t>
            </a:r>
            <a:r>
              <a:rPr lang="en-US" dirty="0" err="1" smtClean="0"/>
              <a:t>cuadrado</a:t>
            </a:r>
            <a:r>
              <a:rPr lang="en-US" dirty="0" smtClean="0"/>
              <a:t>. El valor de la </a:t>
            </a:r>
            <a:r>
              <a:rPr lang="en-US" dirty="0" err="1" smtClean="0"/>
              <a:t>longitud</a:t>
            </a:r>
            <a:r>
              <a:rPr lang="en-US" dirty="0" smtClean="0"/>
              <a:t> del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ingresado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.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mostrar</a:t>
            </a:r>
            <a:r>
              <a:rPr lang="en-US" dirty="0" smtClean="0"/>
              <a:t> un </a:t>
            </a:r>
            <a:r>
              <a:rPr lang="en-US" dirty="0" err="1" smtClean="0"/>
              <a:t>mensaje</a:t>
            </a:r>
            <a:r>
              <a:rPr lang="en-US" dirty="0" smtClean="0"/>
              <a:t> con los dos </a:t>
            </a:r>
            <a:r>
              <a:rPr lang="en-US" dirty="0" err="1" smtClean="0"/>
              <a:t>valores</a:t>
            </a:r>
            <a:r>
              <a:rPr lang="en-US" smtClean="0"/>
              <a:t>.</a:t>
            </a:r>
            <a:endParaRPr lang="en-US" dirty="0" smtClean="0"/>
          </a:p>
          <a:p>
            <a:pPr lvl="1"/>
            <a:r>
              <a:rPr lang="es-ES" dirty="0"/>
              <a:t>Dibuje el diagrama de flujo que represente este algoritmo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286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</a:p>
          <a:p>
            <a:r>
              <a:rPr lang="en-US" dirty="0" err="1" smtClean="0"/>
              <a:t>Diagramas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flujo</a:t>
            </a:r>
            <a:endParaRPr lang="en-US" dirty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71" y="3581400"/>
            <a:ext cx="248194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de un </a:t>
            </a:r>
            <a:r>
              <a:rPr lang="en-US" dirty="0" err="1" smtClean="0"/>
              <a:t>algoritmo</a:t>
            </a:r>
            <a:endParaRPr lang="en-US" dirty="0" smtClean="0"/>
          </a:p>
          <a:p>
            <a:pPr lvl="1"/>
            <a:r>
              <a:rPr lang="en-US" dirty="0" smtClean="0"/>
              <a:t>Claro</a:t>
            </a:r>
          </a:p>
          <a:p>
            <a:pPr lvl="1"/>
            <a:r>
              <a:rPr lang="en-US" dirty="0" err="1" smtClean="0"/>
              <a:t>Ordenado</a:t>
            </a:r>
            <a:r>
              <a:rPr lang="en-US" dirty="0" smtClean="0"/>
              <a:t> (</a:t>
            </a:r>
            <a:r>
              <a:rPr lang="en-US" dirty="0" err="1" smtClean="0"/>
              <a:t>órden</a:t>
            </a:r>
            <a:r>
              <a:rPr lang="en-US" dirty="0" smtClean="0"/>
              <a:t> </a:t>
            </a:r>
            <a:r>
              <a:rPr lang="en-US" dirty="0" err="1" smtClean="0"/>
              <a:t>lógico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Escrito</a:t>
            </a:r>
            <a:r>
              <a:rPr lang="en-US" dirty="0" smtClean="0"/>
              <a:t> en un </a:t>
            </a:r>
            <a:r>
              <a:rPr lang="en-US" dirty="0" err="1" smtClean="0"/>
              <a:t>lenguaje</a:t>
            </a:r>
            <a:r>
              <a:rPr lang="en-US" dirty="0" smtClean="0"/>
              <a:t> natural</a:t>
            </a:r>
          </a:p>
          <a:p>
            <a:r>
              <a:rPr lang="en-US" dirty="0" err="1" smtClean="0"/>
              <a:t>Consejos</a:t>
            </a:r>
            <a:endParaRPr lang="en-US" dirty="0" smtClean="0"/>
          </a:p>
          <a:p>
            <a:pPr lvl="1"/>
            <a:r>
              <a:rPr lang="en-US" dirty="0" err="1" smtClean="0"/>
              <a:t>Empezar</a:t>
            </a:r>
            <a:r>
              <a:rPr lang="en-US" dirty="0" smtClean="0"/>
              <a:t> </a:t>
            </a:r>
            <a:r>
              <a:rPr lang="en-US" dirty="0" err="1" smtClean="0"/>
              <a:t>haciendo</a:t>
            </a:r>
            <a:r>
              <a:rPr lang="en-US" dirty="0" smtClean="0"/>
              <a:t> un </a:t>
            </a:r>
            <a:r>
              <a:rPr lang="en-US" dirty="0" err="1" smtClean="0"/>
              <a:t>bosquejo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del </a:t>
            </a:r>
            <a:r>
              <a:rPr lang="en-US" dirty="0" err="1" smtClean="0"/>
              <a:t>algoritmo</a:t>
            </a:r>
            <a:endParaRPr lang="en-US" dirty="0" smtClean="0"/>
          </a:p>
          <a:p>
            <a:pPr lvl="1"/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esté</a:t>
            </a:r>
            <a:r>
              <a:rPr lang="en-US" dirty="0" smtClean="0"/>
              <a:t> </a:t>
            </a:r>
            <a:r>
              <a:rPr lang="en-US" dirty="0" err="1" smtClean="0"/>
              <a:t>seguro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ordenado</a:t>
            </a:r>
            <a:r>
              <a:rPr lang="en-US" dirty="0" smtClean="0"/>
              <a:t> y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claro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 los </a:t>
            </a:r>
            <a:r>
              <a:rPr lang="en-US" dirty="0" err="1" smtClean="0"/>
              <a:t>pasos</a:t>
            </a:r>
            <a:r>
              <a:rPr lang="en-US" dirty="0" smtClean="0"/>
              <a:t> con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orienten</a:t>
            </a:r>
            <a:r>
              <a:rPr lang="en-US" dirty="0" smtClean="0"/>
              <a:t> al lector</a:t>
            </a:r>
          </a:p>
          <a:p>
            <a:pPr lvl="1"/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esté</a:t>
            </a:r>
            <a:r>
              <a:rPr lang="en-US" dirty="0" smtClean="0"/>
              <a:t> </a:t>
            </a:r>
            <a:r>
              <a:rPr lang="en-US" dirty="0" err="1" smtClean="0"/>
              <a:t>completo</a:t>
            </a:r>
            <a:r>
              <a:rPr lang="en-US" dirty="0" smtClean="0"/>
              <a:t>, </a:t>
            </a:r>
            <a:r>
              <a:rPr lang="en-US" dirty="0" err="1" smtClean="0"/>
              <a:t>recorralo</a:t>
            </a:r>
            <a:r>
              <a:rPr lang="en-US" dirty="0" smtClean="0"/>
              <a:t> </a:t>
            </a:r>
            <a:r>
              <a:rPr lang="en-US" dirty="0" err="1" smtClean="0"/>
              <a:t>varias</a:t>
            </a:r>
            <a:r>
              <a:rPr lang="en-US" dirty="0" smtClean="0"/>
              <a:t> </a:t>
            </a:r>
            <a:r>
              <a:rPr lang="en-US" dirty="0" err="1" smtClean="0"/>
              <a:t>veces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seguro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correcto</a:t>
            </a:r>
            <a:endParaRPr lang="en-US" dirty="0" smtClean="0"/>
          </a:p>
          <a:p>
            <a:pPr marL="548640" lvl="2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5725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Algoritmos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Escriba</a:t>
            </a:r>
            <a:r>
              <a:rPr lang="en-US" dirty="0" smtClean="0"/>
              <a:t>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sumar</a:t>
            </a:r>
            <a:r>
              <a:rPr lang="en-US" dirty="0" smtClean="0"/>
              <a:t>, </a:t>
            </a:r>
            <a:r>
              <a:rPr lang="en-US" dirty="0" err="1" smtClean="0"/>
              <a:t>restar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multiplicar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dividir</a:t>
            </a:r>
            <a:r>
              <a:rPr lang="en-US" dirty="0" smtClean="0"/>
              <a:t> dos </a:t>
            </a:r>
            <a:r>
              <a:rPr lang="en-US" dirty="0" err="1" smtClean="0"/>
              <a:t>números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calculadora</a:t>
            </a:r>
            <a:endParaRPr lang="en-US" dirty="0"/>
          </a:p>
          <a:p>
            <a:r>
              <a:rPr lang="en-US" dirty="0" err="1" smtClean="0"/>
              <a:t>Ejercicio</a:t>
            </a:r>
            <a:r>
              <a:rPr lang="en-US" dirty="0" smtClean="0"/>
              <a:t> 2</a:t>
            </a:r>
          </a:p>
          <a:p>
            <a:r>
              <a:rPr lang="en-US" dirty="0" err="1" smtClean="0"/>
              <a:t>Escriba</a:t>
            </a:r>
            <a:r>
              <a:rPr lang="en-US" dirty="0" smtClean="0"/>
              <a:t>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vestirse</a:t>
            </a:r>
            <a:r>
              <a:rPr lang="en-US" dirty="0" smtClean="0"/>
              <a:t> </a:t>
            </a:r>
            <a:r>
              <a:rPr lang="en-US" dirty="0" err="1" smtClean="0"/>
              <a:t>después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ducha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620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representación</a:t>
            </a:r>
            <a:r>
              <a:rPr lang="en-US" dirty="0" smtClean="0"/>
              <a:t> </a:t>
            </a:r>
            <a:r>
              <a:rPr lang="en-US" dirty="0" err="1" smtClean="0"/>
              <a:t>gráfica</a:t>
            </a:r>
            <a:r>
              <a:rPr lang="en-US" dirty="0" smtClean="0"/>
              <a:t> de un </a:t>
            </a:r>
            <a:r>
              <a:rPr lang="en-US" dirty="0" err="1" smtClean="0"/>
              <a:t>algoritmo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lenguaje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UML</a:t>
            </a:r>
          </a:p>
          <a:p>
            <a:pPr lvl="1"/>
            <a:r>
              <a:rPr lang="en-US" dirty="0" smtClean="0"/>
              <a:t>Universal Modeling Language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los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sean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fáciles</a:t>
            </a:r>
            <a:r>
              <a:rPr lang="en-US" dirty="0" smtClean="0"/>
              <a:t> de leer e </a:t>
            </a:r>
            <a:r>
              <a:rPr lang="en-US" dirty="0" err="1" smtClean="0"/>
              <a:t>interpretar</a:t>
            </a:r>
            <a:endParaRPr lang="en-US" dirty="0" smtClean="0"/>
          </a:p>
          <a:p>
            <a:r>
              <a:rPr lang="en-US" dirty="0" smtClean="0"/>
              <a:t>Los </a:t>
            </a:r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</a:t>
            </a:r>
            <a:r>
              <a:rPr lang="en-US" dirty="0" err="1" smtClean="0"/>
              <a:t>usan</a:t>
            </a:r>
            <a:r>
              <a:rPr lang="en-US" dirty="0" smtClean="0"/>
              <a:t> </a:t>
            </a:r>
            <a:r>
              <a:rPr lang="en-US" dirty="0" err="1" smtClean="0"/>
              <a:t>figuras</a:t>
            </a:r>
            <a:r>
              <a:rPr lang="en-US" dirty="0" smtClean="0"/>
              <a:t> </a:t>
            </a:r>
            <a:r>
              <a:rPr lang="en-US" dirty="0" err="1" smtClean="0"/>
              <a:t>geométricas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diferenciar</a:t>
            </a:r>
            <a:r>
              <a:rPr lang="en-US" dirty="0" smtClean="0"/>
              <a:t> los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estados</a:t>
            </a:r>
            <a:r>
              <a:rPr lang="en-US" dirty="0" smtClean="0"/>
              <a:t> del </a:t>
            </a:r>
            <a:r>
              <a:rPr lang="en-US" dirty="0" err="1" smtClean="0"/>
              <a:t>algoritmo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0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- </a:t>
            </a:r>
            <a:r>
              <a:rPr lang="en-US" dirty="0" err="1" smtClean="0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Elipse</a:t>
            </a:r>
            <a:r>
              <a:rPr lang="en-US" dirty="0" smtClean="0"/>
              <a:t> - </a:t>
            </a:r>
            <a:r>
              <a:rPr lang="en-US" dirty="0" err="1"/>
              <a:t>Inicio</a:t>
            </a:r>
            <a:r>
              <a:rPr lang="en-US" dirty="0"/>
              <a:t> y </a:t>
            </a:r>
            <a:r>
              <a:rPr lang="en-US" dirty="0" smtClean="0"/>
              <a:t>Final</a:t>
            </a:r>
          </a:p>
          <a:p>
            <a:r>
              <a:rPr lang="en-US" dirty="0" err="1" smtClean="0"/>
              <a:t>Rectángulo</a:t>
            </a:r>
            <a:r>
              <a:rPr lang="en-US" dirty="0" smtClean="0"/>
              <a:t> – </a:t>
            </a:r>
            <a:r>
              <a:rPr lang="en-US" dirty="0" err="1" smtClean="0"/>
              <a:t>Actividad</a:t>
            </a:r>
            <a:r>
              <a:rPr lang="en-US" dirty="0" smtClean="0"/>
              <a:t> o </a:t>
            </a:r>
            <a:r>
              <a:rPr lang="en-US" dirty="0" err="1" smtClean="0"/>
              <a:t>procedimiento</a:t>
            </a:r>
            <a:endParaRPr lang="en-US" dirty="0" smtClean="0"/>
          </a:p>
          <a:p>
            <a:r>
              <a:rPr lang="en-US" dirty="0" err="1" smtClean="0"/>
              <a:t>Rombo</a:t>
            </a:r>
            <a:r>
              <a:rPr lang="en-US" dirty="0" smtClean="0"/>
              <a:t> – </a:t>
            </a:r>
            <a:r>
              <a:rPr lang="en-US" dirty="0" err="1" smtClean="0"/>
              <a:t>Decisión</a:t>
            </a:r>
            <a:endParaRPr lang="en-US" dirty="0" smtClean="0"/>
          </a:p>
          <a:p>
            <a:r>
              <a:rPr lang="en-US" dirty="0" err="1" smtClean="0"/>
              <a:t>Círculo</a:t>
            </a:r>
            <a:r>
              <a:rPr lang="en-US" dirty="0" smtClean="0"/>
              <a:t> – </a:t>
            </a:r>
            <a:r>
              <a:rPr lang="en-US" dirty="0" err="1" smtClean="0"/>
              <a:t>Conector</a:t>
            </a:r>
            <a:endParaRPr lang="en-US" dirty="0" smtClean="0"/>
          </a:p>
          <a:p>
            <a:r>
              <a:rPr lang="en-US" dirty="0" err="1" smtClean="0"/>
              <a:t>Romboide</a:t>
            </a:r>
            <a:r>
              <a:rPr lang="en-US" dirty="0" smtClean="0"/>
              <a:t> – </a:t>
            </a:r>
            <a:r>
              <a:rPr lang="en-US" dirty="0" err="1" smtClean="0"/>
              <a:t>Lectura</a:t>
            </a:r>
            <a:endParaRPr lang="en-US" dirty="0" smtClean="0"/>
          </a:p>
          <a:p>
            <a:r>
              <a:rPr lang="en-US" dirty="0" err="1" smtClean="0"/>
              <a:t>Rectángulo</a:t>
            </a:r>
            <a:r>
              <a:rPr lang="en-US" dirty="0" smtClean="0"/>
              <a:t> con </a:t>
            </a:r>
            <a:r>
              <a:rPr lang="en-US" dirty="0" err="1" smtClean="0"/>
              <a:t>curva</a:t>
            </a:r>
            <a:r>
              <a:rPr lang="en-US" dirty="0" smtClean="0"/>
              <a:t> - </a:t>
            </a:r>
            <a:r>
              <a:rPr lang="en-US" dirty="0" err="1" smtClean="0"/>
              <a:t>mensaje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sigue</a:t>
            </a:r>
            <a:r>
              <a:rPr lang="en-US" dirty="0" smtClean="0"/>
              <a:t>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flujo</a:t>
            </a:r>
            <a:r>
              <a:rPr lang="en-US" dirty="0" smtClean="0"/>
              <a:t>, de </a:t>
            </a:r>
            <a:r>
              <a:rPr lang="en-US" dirty="0" err="1" smtClean="0"/>
              <a:t>arriba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</a:t>
            </a:r>
            <a:r>
              <a:rPr lang="en-US" dirty="0" err="1" smtClean="0"/>
              <a:t>abajo</a:t>
            </a:r>
            <a:r>
              <a:rPr lang="en-US" dirty="0" smtClean="0"/>
              <a:t>, </a:t>
            </a:r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líneas</a:t>
            </a:r>
            <a:r>
              <a:rPr lang="en-US" dirty="0" smtClean="0"/>
              <a:t> </a:t>
            </a:r>
            <a:r>
              <a:rPr lang="en-US" dirty="0" err="1" smtClean="0"/>
              <a:t>rectas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5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- </a:t>
            </a:r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4" name="AutoShape 2" descr="Resultado de imagen para diagramas de flujo sencill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Resultado de imagen para diagramas de flujo sencill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Resultado de imagen para diagramas de flujo sencill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71" y="1447800"/>
            <a:ext cx="7763256" cy="58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Expandamos</a:t>
            </a:r>
            <a:r>
              <a:rPr lang="en-US" dirty="0" smtClean="0"/>
              <a:t> el </a:t>
            </a:r>
            <a:r>
              <a:rPr lang="en-US" dirty="0" err="1" smtClean="0"/>
              <a:t>ejemplo</a:t>
            </a:r>
            <a:endParaRPr lang="en-US" dirty="0" smtClean="0"/>
          </a:p>
          <a:p>
            <a:pPr lvl="1"/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pasa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no </a:t>
            </a:r>
            <a:r>
              <a:rPr lang="en-US" dirty="0" err="1" smtClean="0"/>
              <a:t>tengo</a:t>
            </a:r>
            <a:r>
              <a:rPr lang="en-US" dirty="0" smtClean="0"/>
              <a:t> </a:t>
            </a:r>
            <a:r>
              <a:rPr lang="en-US" dirty="0" err="1" smtClean="0"/>
              <a:t>dinero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pasa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no </a:t>
            </a:r>
            <a:r>
              <a:rPr lang="en-US" dirty="0" err="1" smtClean="0"/>
              <a:t>estoy</a:t>
            </a:r>
            <a:r>
              <a:rPr lang="en-US" dirty="0" smtClean="0"/>
              <a:t> en mi casa?</a:t>
            </a:r>
          </a:p>
          <a:p>
            <a:pPr lvl="1"/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pasa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en mi casa no hay nada de comer?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4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-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y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usan</a:t>
            </a:r>
            <a:r>
              <a:rPr lang="en-US" dirty="0" smtClean="0"/>
              <a:t> variables.</a:t>
            </a:r>
          </a:p>
          <a:p>
            <a:r>
              <a:rPr lang="en-US" dirty="0" err="1" smtClean="0"/>
              <a:t>Una</a:t>
            </a:r>
            <a:r>
              <a:rPr lang="en-US" dirty="0" smtClean="0"/>
              <a:t> variable </a:t>
            </a:r>
            <a:r>
              <a:rPr lang="en-US" dirty="0" err="1" smtClean="0"/>
              <a:t>cuenta</a:t>
            </a:r>
            <a:r>
              <a:rPr lang="en-US" dirty="0" smtClean="0"/>
              <a:t> con 2 </a:t>
            </a:r>
            <a:r>
              <a:rPr lang="en-US" dirty="0" err="1" smtClean="0"/>
              <a:t>componentes</a:t>
            </a:r>
            <a:r>
              <a:rPr lang="en-US" dirty="0" smtClean="0"/>
              <a:t>, el </a:t>
            </a:r>
            <a:r>
              <a:rPr lang="en-US" dirty="0" err="1" smtClean="0"/>
              <a:t>primero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espacio</a:t>
            </a:r>
            <a:r>
              <a:rPr lang="en-US" dirty="0" smtClean="0"/>
              <a:t> en el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almacenaje</a:t>
            </a:r>
            <a:r>
              <a:rPr lang="en-US" dirty="0" smtClean="0"/>
              <a:t> y el </a:t>
            </a:r>
            <a:r>
              <a:rPr lang="en-US" dirty="0" err="1" smtClean="0"/>
              <a:t>segundo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simbólico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Ejemplos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nombre</a:t>
            </a:r>
            <a:r>
              <a:rPr lang="en-US" dirty="0" smtClean="0"/>
              <a:t> = “Bruce Wayne”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alario</a:t>
            </a:r>
            <a:r>
              <a:rPr lang="en-US" dirty="0" smtClean="0"/>
              <a:t> = 100000</a:t>
            </a:r>
          </a:p>
          <a:p>
            <a:pPr lvl="1"/>
            <a:r>
              <a:rPr lang="en-US" dirty="0" err="1" smtClean="0"/>
              <a:t>existo</a:t>
            </a:r>
            <a:r>
              <a:rPr lang="en-US" dirty="0" smtClean="0"/>
              <a:t> =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9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322</TotalTime>
  <Words>671</Words>
  <Application>Microsoft Office PowerPoint</Application>
  <PresentationFormat>On-screen Show (4:3)</PresentationFormat>
  <Paragraphs>84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Semana 3</vt:lpstr>
      <vt:lpstr>Agenda</vt:lpstr>
      <vt:lpstr>Algoritmos</vt:lpstr>
      <vt:lpstr>Algoritmos</vt:lpstr>
      <vt:lpstr>Diagramas de flujo</vt:lpstr>
      <vt:lpstr>Diagramas de flujo - Formas</vt:lpstr>
      <vt:lpstr>Diagramas de flujo - Ejemplo</vt:lpstr>
      <vt:lpstr>Diagramas de flujo</vt:lpstr>
      <vt:lpstr>Diagramas de flujo - variables</vt:lpstr>
      <vt:lpstr>Diagramas de flujo – Ejemplo 2</vt:lpstr>
      <vt:lpstr>Diagramas de flujo – Ejemplo 3</vt:lpstr>
      <vt:lpstr>Diagramas de flujo – Ejemplo 4</vt:lpstr>
      <vt:lpstr>Diagrama de flujo y pensamiento lógico</vt:lpstr>
      <vt:lpstr>Diagrama de flujo y pensamiento lógico</vt:lpstr>
      <vt:lpstr>Diagrama de flujo y pensamiento lógico</vt:lpstr>
      <vt:lpstr>Diagrama de flujo y pensamiento lógico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</cp:lastModifiedBy>
  <cp:revision>33</cp:revision>
  <dcterms:created xsi:type="dcterms:W3CDTF">2016-09-09T19:42:04Z</dcterms:created>
  <dcterms:modified xsi:type="dcterms:W3CDTF">2018-01-30T17:35:09Z</dcterms:modified>
</cp:coreProperties>
</file>