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D09FA6-5415-4E41-8EC0-843F16C90881}"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9FA6-5415-4E41-8EC0-843F16C90881}"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D09FA6-5415-4E41-8EC0-843F16C90881}"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9FA6-5415-4E41-8EC0-843F16C90881}"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09FA6-5415-4E41-8EC0-843F16C90881}"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D09FA6-5415-4E41-8EC0-843F16C90881}"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D09FA6-5415-4E41-8EC0-843F16C90881}" type="datetimeFigureOut">
              <a:rPr lang="en-US" smtClean="0"/>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65993-CFBD-4307-A1E3-85C08721E63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09FA6-5415-4E41-8EC0-843F16C90881}" type="datetimeFigureOut">
              <a:rPr lang="en-US" smtClean="0"/>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09FA6-5415-4E41-8EC0-843F16C90881}" type="datetimeFigureOut">
              <a:rPr lang="en-US" smtClean="0"/>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9FA6-5415-4E41-8EC0-843F16C90881}"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9FA6-5415-4E41-8EC0-843F16C90881}"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BD09FA6-5415-4E41-8EC0-843F16C90881}" type="datetimeFigureOut">
              <a:rPr lang="en-US" smtClean="0"/>
              <a:t>1/9/2018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7A65993-CFBD-4307-A1E3-85C08721E6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Semana</a:t>
            </a:r>
            <a:r>
              <a:rPr lang="en-US" dirty="0" smtClean="0"/>
              <a:t> 1</a:t>
            </a:r>
            <a:endParaRPr lang="en-US" dirty="0"/>
          </a:p>
        </p:txBody>
      </p:sp>
      <p:sp>
        <p:nvSpPr>
          <p:cNvPr id="3" name="Subtitle 2"/>
          <p:cNvSpPr>
            <a:spLocks noGrp="1"/>
          </p:cNvSpPr>
          <p:nvPr>
            <p:ph type="subTitle" idx="1"/>
          </p:nvPr>
        </p:nvSpPr>
        <p:spPr/>
        <p:txBody>
          <a:bodyPr/>
          <a:lstStyle/>
          <a:p>
            <a:r>
              <a:rPr lang="en-US" dirty="0" err="1" smtClean="0"/>
              <a:t>Introducción</a:t>
            </a:r>
            <a:r>
              <a:rPr lang="en-US" dirty="0" smtClean="0"/>
              <a:t> a la </a:t>
            </a:r>
            <a:r>
              <a:rPr lang="en-US" dirty="0" err="1"/>
              <a:t>P</a:t>
            </a:r>
            <a:r>
              <a:rPr lang="en-US" dirty="0" err="1" smtClean="0"/>
              <a:t>rogramación</a:t>
            </a:r>
            <a:endParaRPr lang="en-US" dirty="0"/>
          </a:p>
        </p:txBody>
      </p:sp>
      <p:sp>
        <p:nvSpPr>
          <p:cNvPr id="4" name="TextBox 3"/>
          <p:cNvSpPr txBox="1"/>
          <p:nvPr/>
        </p:nvSpPr>
        <p:spPr>
          <a:xfrm>
            <a:off x="3048000" y="5715000"/>
            <a:ext cx="5410200" cy="369332"/>
          </a:xfrm>
          <a:prstGeom prst="rect">
            <a:avLst/>
          </a:prstGeom>
          <a:noFill/>
        </p:spPr>
        <p:txBody>
          <a:bodyPr wrap="square" rtlCol="0">
            <a:spAutoFit/>
          </a:bodyPr>
          <a:lstStyle/>
          <a:p>
            <a:r>
              <a:rPr lang="en-US" dirty="0" err="1" smtClean="0"/>
              <a:t>Por</a:t>
            </a:r>
            <a:r>
              <a:rPr lang="en-US" dirty="0" smtClean="0"/>
              <a:t>: </a:t>
            </a:r>
            <a:r>
              <a:rPr lang="en-US" dirty="0" smtClean="0"/>
              <a:t> Bach. </a:t>
            </a:r>
            <a:r>
              <a:rPr lang="en-US" dirty="0" err="1" smtClean="0"/>
              <a:t>Ing</a:t>
            </a:r>
            <a:r>
              <a:rPr lang="en-US" dirty="0" smtClean="0"/>
              <a:t>. en </a:t>
            </a:r>
            <a:r>
              <a:rPr lang="en-US" dirty="0" err="1" smtClean="0"/>
              <a:t>Sistemas</a:t>
            </a:r>
            <a:r>
              <a:rPr lang="en-US" dirty="0" smtClean="0"/>
              <a:t> </a:t>
            </a:r>
            <a:r>
              <a:rPr lang="en-US" dirty="0" smtClean="0"/>
              <a:t>Esteban </a:t>
            </a:r>
            <a:r>
              <a:rPr lang="en-US" dirty="0" smtClean="0"/>
              <a:t>Solórzano</a:t>
            </a:r>
            <a:endParaRPr lang="en-US" dirty="0">
              <a:solidFill>
                <a:schemeClr val="bg2">
                  <a:lumMod val="50000"/>
                </a:schemeClr>
              </a:solidFill>
            </a:endParaRPr>
          </a:p>
        </p:txBody>
      </p:sp>
    </p:spTree>
    <p:extLst>
      <p:ext uri="{BB962C8B-B14F-4D97-AF65-F5344CB8AC3E}">
        <p14:creationId xmlns:p14="http://schemas.microsoft.com/office/powerpoint/2010/main" val="411655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Estructura</a:t>
            </a:r>
            <a:r>
              <a:rPr lang="en-US" dirty="0" smtClean="0"/>
              <a:t> </a:t>
            </a:r>
            <a:r>
              <a:rPr lang="en-US" dirty="0" err="1" smtClean="0"/>
              <a:t>interna</a:t>
            </a:r>
            <a:r>
              <a:rPr lang="en-US" dirty="0" smtClean="0"/>
              <a:t> del </a:t>
            </a:r>
            <a:r>
              <a:rPr lang="en-US" dirty="0" err="1" smtClean="0"/>
              <a:t>computador</a:t>
            </a:r>
            <a:endParaRPr lang="en-US" dirty="0"/>
          </a:p>
        </p:txBody>
      </p:sp>
      <p:sp>
        <p:nvSpPr>
          <p:cNvPr id="3" name="Content Placeholder 2"/>
          <p:cNvSpPr>
            <a:spLocks noGrp="1"/>
          </p:cNvSpPr>
          <p:nvPr>
            <p:ph idx="1"/>
          </p:nvPr>
        </p:nvSpPr>
        <p:spPr/>
        <p:txBody>
          <a:bodyPr/>
          <a:lstStyle/>
          <a:p>
            <a:r>
              <a:rPr lang="en-US" dirty="0" err="1" smtClean="0"/>
              <a:t>Modelo</a:t>
            </a:r>
            <a:r>
              <a:rPr lang="en-US" dirty="0" smtClean="0"/>
              <a:t> de John von Neumann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62200"/>
            <a:ext cx="6019800" cy="4305069"/>
          </a:xfrm>
          <a:prstGeom prst="rect">
            <a:avLst/>
          </a:prstGeom>
        </p:spPr>
      </p:pic>
    </p:spTree>
    <p:extLst>
      <p:ext uri="{BB962C8B-B14F-4D97-AF65-F5344CB8AC3E}">
        <p14:creationId xmlns:p14="http://schemas.microsoft.com/office/powerpoint/2010/main" val="244500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Estructura</a:t>
            </a:r>
            <a:r>
              <a:rPr lang="en-US" dirty="0" smtClean="0"/>
              <a:t> </a:t>
            </a:r>
            <a:r>
              <a:rPr lang="en-US" dirty="0" err="1" smtClean="0"/>
              <a:t>interna</a:t>
            </a:r>
            <a:r>
              <a:rPr lang="en-US" dirty="0" smtClean="0"/>
              <a:t> del </a:t>
            </a:r>
            <a:r>
              <a:rPr lang="en-US" dirty="0" err="1" smtClean="0"/>
              <a:t>computador</a:t>
            </a:r>
            <a:endParaRPr lang="en-US" dirty="0"/>
          </a:p>
        </p:txBody>
      </p:sp>
      <p:sp>
        <p:nvSpPr>
          <p:cNvPr id="3" name="Content Placeholder 2"/>
          <p:cNvSpPr>
            <a:spLocks noGrp="1"/>
          </p:cNvSpPr>
          <p:nvPr>
            <p:ph idx="1"/>
          </p:nvPr>
        </p:nvSpPr>
        <p:spPr/>
        <p:txBody>
          <a:bodyPr/>
          <a:lstStyle/>
          <a:p>
            <a:r>
              <a:rPr lang="en-US" dirty="0" err="1" smtClean="0"/>
              <a:t>Componentes</a:t>
            </a:r>
            <a:r>
              <a:rPr lang="en-US" dirty="0" smtClean="0"/>
              <a:t> </a:t>
            </a:r>
            <a:r>
              <a:rPr lang="en-US" dirty="0" err="1" smtClean="0"/>
              <a:t>básicos</a:t>
            </a:r>
            <a:r>
              <a:rPr lang="en-US" dirty="0" smtClean="0"/>
              <a:t>:</a:t>
            </a:r>
          </a:p>
          <a:p>
            <a:pPr lvl="1"/>
            <a:r>
              <a:rPr lang="en-US" dirty="0" err="1" smtClean="0"/>
              <a:t>Entradas</a:t>
            </a:r>
            <a:r>
              <a:rPr lang="en-US" dirty="0" smtClean="0"/>
              <a:t> / </a:t>
            </a:r>
            <a:r>
              <a:rPr lang="en-US" dirty="0" err="1" smtClean="0"/>
              <a:t>Salidas</a:t>
            </a:r>
            <a:endParaRPr lang="en-US" dirty="0" smtClean="0"/>
          </a:p>
          <a:p>
            <a:pPr lvl="1"/>
            <a:r>
              <a:rPr lang="en-US" dirty="0" err="1" smtClean="0"/>
              <a:t>Procesador</a:t>
            </a:r>
            <a:endParaRPr lang="en-US" dirty="0" smtClean="0"/>
          </a:p>
          <a:p>
            <a:pPr lvl="1"/>
            <a:r>
              <a:rPr lang="en-US" dirty="0" err="1" smtClean="0"/>
              <a:t>Memoria</a:t>
            </a:r>
            <a:endParaRPr lang="en-US" dirty="0" smtClean="0"/>
          </a:p>
          <a:p>
            <a:pPr lvl="1"/>
            <a:r>
              <a:rPr lang="en-US" dirty="0" err="1" smtClean="0"/>
              <a:t>Almacenamiento</a:t>
            </a:r>
            <a:endParaRPr lang="en-US" dirty="0" smtClean="0"/>
          </a:p>
          <a:p>
            <a:r>
              <a:rPr lang="en-US" dirty="0" err="1" smtClean="0"/>
              <a:t>Otros</a:t>
            </a:r>
            <a:r>
              <a:rPr lang="en-US" dirty="0" smtClean="0"/>
              <a:t> </a:t>
            </a:r>
            <a:r>
              <a:rPr lang="en-US" dirty="0" err="1" smtClean="0"/>
              <a:t>componentes</a:t>
            </a:r>
            <a:r>
              <a:rPr lang="en-US" dirty="0" smtClean="0"/>
              <a:t>:</a:t>
            </a:r>
          </a:p>
          <a:p>
            <a:pPr lvl="1"/>
            <a:r>
              <a:rPr lang="en-US" dirty="0" err="1" smtClean="0"/>
              <a:t>Tarjetas</a:t>
            </a:r>
            <a:r>
              <a:rPr lang="en-US" dirty="0" smtClean="0"/>
              <a:t> de video</a:t>
            </a:r>
          </a:p>
          <a:p>
            <a:pPr lvl="1"/>
            <a:r>
              <a:rPr lang="en-US" dirty="0" err="1" smtClean="0"/>
              <a:t>Tarjetas</a:t>
            </a:r>
            <a:r>
              <a:rPr lang="en-US" dirty="0" smtClean="0"/>
              <a:t> de </a:t>
            </a:r>
            <a:r>
              <a:rPr lang="en-US" dirty="0" err="1" smtClean="0"/>
              <a:t>almacenamiento</a:t>
            </a:r>
            <a:r>
              <a:rPr lang="en-US" dirty="0" smtClean="0"/>
              <a:t> (flash, </a:t>
            </a:r>
            <a:r>
              <a:rPr lang="en-US" dirty="0" err="1" smtClean="0"/>
              <a:t>ssd</a:t>
            </a:r>
            <a:r>
              <a:rPr lang="en-US" dirty="0" smtClean="0"/>
              <a:t>)</a:t>
            </a:r>
          </a:p>
          <a:p>
            <a:pPr lvl="1"/>
            <a:r>
              <a:rPr lang="en-US" dirty="0" err="1" smtClean="0"/>
              <a:t>Tarjetas</a:t>
            </a:r>
            <a:r>
              <a:rPr lang="en-US" dirty="0" smtClean="0"/>
              <a:t> de </a:t>
            </a:r>
            <a:r>
              <a:rPr lang="en-US" dirty="0" err="1" smtClean="0"/>
              <a:t>sonido</a:t>
            </a:r>
            <a:endParaRPr lang="en-US" dirty="0" smtClean="0"/>
          </a:p>
          <a:p>
            <a:pPr lvl="1"/>
            <a:r>
              <a:rPr lang="en-US" dirty="0" err="1" smtClean="0"/>
              <a:t>Dispositivos</a:t>
            </a:r>
            <a:r>
              <a:rPr lang="en-US" dirty="0" smtClean="0"/>
              <a:t> USB</a:t>
            </a:r>
            <a:endParaRPr lang="en-US" dirty="0"/>
          </a:p>
        </p:txBody>
      </p:sp>
    </p:spTree>
    <p:extLst>
      <p:ext uri="{BB962C8B-B14F-4D97-AF65-F5344CB8AC3E}">
        <p14:creationId xmlns:p14="http://schemas.microsoft.com/office/powerpoint/2010/main" val="64799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Bits y Bytes</a:t>
            </a:r>
            <a:endParaRPr lang="en-US" dirty="0"/>
          </a:p>
        </p:txBody>
      </p:sp>
      <p:sp>
        <p:nvSpPr>
          <p:cNvPr id="3" name="Content Placeholder 2"/>
          <p:cNvSpPr>
            <a:spLocks noGrp="1"/>
          </p:cNvSpPr>
          <p:nvPr>
            <p:ph idx="1"/>
          </p:nvPr>
        </p:nvSpPr>
        <p:spPr/>
        <p:txBody>
          <a:bodyPr/>
          <a:lstStyle/>
          <a:p>
            <a:r>
              <a:rPr lang="en-US" dirty="0" smtClean="0"/>
              <a:t>Los Bits son </a:t>
            </a:r>
            <a:r>
              <a:rPr lang="en-US" dirty="0" err="1" smtClean="0"/>
              <a:t>como</a:t>
            </a:r>
            <a:r>
              <a:rPr lang="en-US" dirty="0" smtClean="0"/>
              <a:t> los </a:t>
            </a:r>
            <a:r>
              <a:rPr lang="en-US" dirty="0" err="1" smtClean="0"/>
              <a:t>átomos</a:t>
            </a:r>
            <a:r>
              <a:rPr lang="en-US" dirty="0" smtClean="0"/>
              <a:t>, </a:t>
            </a:r>
            <a:r>
              <a:rPr lang="en-US" dirty="0" err="1" smtClean="0"/>
              <a:t>es</a:t>
            </a:r>
            <a:r>
              <a:rPr lang="en-US" dirty="0" smtClean="0"/>
              <a:t> la </a:t>
            </a:r>
            <a:r>
              <a:rPr lang="en-US" dirty="0" err="1" smtClean="0"/>
              <a:t>unidad</a:t>
            </a:r>
            <a:r>
              <a:rPr lang="en-US" dirty="0" smtClean="0"/>
              <a:t> </a:t>
            </a:r>
            <a:r>
              <a:rPr lang="en-US" dirty="0" err="1" smtClean="0"/>
              <a:t>más</a:t>
            </a:r>
            <a:r>
              <a:rPr lang="en-US" dirty="0" smtClean="0"/>
              <a:t> </a:t>
            </a:r>
            <a:r>
              <a:rPr lang="en-US" dirty="0" err="1" smtClean="0"/>
              <a:t>pequeña</a:t>
            </a:r>
            <a:r>
              <a:rPr lang="en-US" dirty="0" smtClean="0"/>
              <a:t> de </a:t>
            </a:r>
            <a:r>
              <a:rPr lang="en-US" dirty="0" err="1" smtClean="0"/>
              <a:t>almacenamiento</a:t>
            </a:r>
            <a:r>
              <a:rPr lang="en-US" dirty="0" smtClean="0"/>
              <a:t>. </a:t>
            </a:r>
            <a:r>
              <a:rPr lang="en-US" dirty="0" err="1" smtClean="0"/>
              <a:t>Puede</a:t>
            </a:r>
            <a:r>
              <a:rPr lang="en-US" dirty="0" smtClean="0"/>
              <a:t> </a:t>
            </a:r>
            <a:r>
              <a:rPr lang="en-US" dirty="0" err="1" smtClean="0"/>
              <a:t>guardar</a:t>
            </a:r>
            <a:r>
              <a:rPr lang="en-US" dirty="0" smtClean="0"/>
              <a:t> dos </a:t>
            </a:r>
            <a:r>
              <a:rPr lang="en-US" dirty="0" err="1" smtClean="0"/>
              <a:t>valores</a:t>
            </a:r>
            <a:r>
              <a:rPr lang="en-US" dirty="0" smtClean="0"/>
              <a:t> o 0 o 1</a:t>
            </a:r>
          </a:p>
          <a:p>
            <a:r>
              <a:rPr lang="en-US" dirty="0" smtClean="0"/>
              <a:t>En </a:t>
            </a:r>
            <a:r>
              <a:rPr lang="en-US" dirty="0" err="1" smtClean="0"/>
              <a:t>computación</a:t>
            </a:r>
            <a:r>
              <a:rPr lang="en-US" dirty="0" smtClean="0"/>
              <a:t>, </a:t>
            </a:r>
            <a:r>
              <a:rPr lang="en-US" dirty="0" err="1" smtClean="0"/>
              <a:t>todo</a:t>
            </a:r>
            <a:r>
              <a:rPr lang="en-US" dirty="0" smtClean="0"/>
              <a:t> se reduce a ceros y </a:t>
            </a:r>
            <a:r>
              <a:rPr lang="en-US" dirty="0" err="1" smtClean="0"/>
              <a:t>unos</a:t>
            </a:r>
            <a:endParaRPr lang="en-US" dirty="0" smtClean="0"/>
          </a:p>
          <a:p>
            <a:r>
              <a:rPr lang="en-US" dirty="0" smtClean="0"/>
              <a:t>Las </a:t>
            </a:r>
            <a:r>
              <a:rPr lang="en-US" dirty="0" err="1" smtClean="0"/>
              <a:t>compuertas</a:t>
            </a:r>
            <a:r>
              <a:rPr lang="en-US" dirty="0" smtClean="0"/>
              <a:t> </a:t>
            </a:r>
            <a:r>
              <a:rPr lang="en-US" dirty="0" err="1" smtClean="0"/>
              <a:t>lógicas</a:t>
            </a:r>
            <a:r>
              <a:rPr lang="en-US" dirty="0" smtClean="0"/>
              <a:t> son Bits, </a:t>
            </a:r>
            <a:r>
              <a:rPr lang="en-US" dirty="0" err="1" smtClean="0"/>
              <a:t>verdadero</a:t>
            </a:r>
            <a:r>
              <a:rPr lang="en-US" dirty="0" smtClean="0"/>
              <a:t> o </a:t>
            </a:r>
            <a:r>
              <a:rPr lang="en-US" dirty="0" err="1" smtClean="0"/>
              <a:t>falso</a:t>
            </a:r>
            <a:r>
              <a:rPr lang="en-US" dirty="0" smtClean="0"/>
              <a:t> o 1 o 0</a:t>
            </a:r>
          </a:p>
          <a:p>
            <a:r>
              <a:rPr lang="en-US" dirty="0" smtClean="0"/>
              <a:t>Un </a:t>
            </a:r>
            <a:r>
              <a:rPr lang="en-US" dirty="0" err="1" smtClean="0"/>
              <a:t>grupo</a:t>
            </a:r>
            <a:r>
              <a:rPr lang="en-US" dirty="0" smtClean="0"/>
              <a:t> de 8 bits se llama byte. Un byte </a:t>
            </a:r>
            <a:r>
              <a:rPr lang="en-US" dirty="0" err="1" smtClean="0"/>
              <a:t>puede</a:t>
            </a:r>
            <a:r>
              <a:rPr lang="en-US" dirty="0" smtClean="0"/>
              <a:t> </a:t>
            </a:r>
            <a:r>
              <a:rPr lang="en-US" dirty="0" err="1" smtClean="0"/>
              <a:t>guardar</a:t>
            </a:r>
            <a:r>
              <a:rPr lang="en-US" dirty="0" smtClean="0"/>
              <a:t> un </a:t>
            </a:r>
            <a:r>
              <a:rPr lang="en-US" dirty="0" err="1" smtClean="0"/>
              <a:t>caractér</a:t>
            </a:r>
            <a:r>
              <a:rPr lang="en-US" dirty="0" smtClean="0"/>
              <a:t>, </a:t>
            </a:r>
            <a:r>
              <a:rPr lang="en-US" dirty="0" err="1" smtClean="0"/>
              <a:t>por</a:t>
            </a:r>
            <a:r>
              <a:rPr lang="en-US" dirty="0" smtClean="0"/>
              <a:t> </a:t>
            </a:r>
            <a:r>
              <a:rPr lang="en-US" dirty="0" err="1" smtClean="0"/>
              <a:t>ejemplo</a:t>
            </a:r>
            <a:r>
              <a:rPr lang="en-US" dirty="0" smtClean="0"/>
              <a:t> ‘A’ o ‘!’ </a:t>
            </a:r>
          </a:p>
          <a:p>
            <a:r>
              <a:rPr lang="en-US" dirty="0" smtClean="0"/>
              <a:t>En un byte se </a:t>
            </a:r>
            <a:r>
              <a:rPr lang="en-US" dirty="0" err="1" smtClean="0"/>
              <a:t>pueden</a:t>
            </a:r>
            <a:r>
              <a:rPr lang="en-US" dirty="0" smtClean="0"/>
              <a:t> </a:t>
            </a:r>
            <a:r>
              <a:rPr lang="en-US" dirty="0" err="1" smtClean="0"/>
              <a:t>guardar</a:t>
            </a:r>
            <a:r>
              <a:rPr lang="en-US" dirty="0" smtClean="0"/>
              <a:t> 256 </a:t>
            </a:r>
            <a:r>
              <a:rPr lang="en-US" dirty="0" err="1" smtClean="0"/>
              <a:t>diferentes</a:t>
            </a:r>
            <a:r>
              <a:rPr lang="en-US" dirty="0" smtClean="0"/>
              <a:t> </a:t>
            </a:r>
            <a:r>
              <a:rPr lang="en-US" dirty="0" err="1" smtClean="0"/>
              <a:t>patrones</a:t>
            </a:r>
            <a:r>
              <a:rPr lang="en-US" dirty="0" smtClean="0"/>
              <a:t> de </a:t>
            </a:r>
            <a:r>
              <a:rPr lang="en-US" dirty="0" err="1" smtClean="0"/>
              <a:t>unos</a:t>
            </a:r>
            <a:r>
              <a:rPr lang="en-US" dirty="0" smtClean="0"/>
              <a:t> y ceros.</a:t>
            </a:r>
          </a:p>
          <a:p>
            <a:r>
              <a:rPr lang="en-US" dirty="0" smtClean="0"/>
              <a:t>El byte </a:t>
            </a:r>
            <a:r>
              <a:rPr lang="en-US" dirty="0" err="1" smtClean="0"/>
              <a:t>es</a:t>
            </a:r>
            <a:r>
              <a:rPr lang="en-US" dirty="0" smtClean="0"/>
              <a:t> la </a:t>
            </a:r>
            <a:r>
              <a:rPr lang="en-US" dirty="0" err="1" smtClean="0"/>
              <a:t>unidad</a:t>
            </a:r>
            <a:r>
              <a:rPr lang="en-US" dirty="0" smtClean="0"/>
              <a:t> de </a:t>
            </a:r>
            <a:r>
              <a:rPr lang="en-US" dirty="0" err="1" smtClean="0"/>
              <a:t>almacenamiento</a:t>
            </a:r>
            <a:r>
              <a:rPr lang="en-US" dirty="0"/>
              <a:t> </a:t>
            </a:r>
            <a:r>
              <a:rPr lang="en-US" dirty="0" err="1" smtClean="0"/>
              <a:t>por</a:t>
            </a:r>
            <a:r>
              <a:rPr lang="en-US" dirty="0" smtClean="0"/>
              <a:t> </a:t>
            </a:r>
            <a:r>
              <a:rPr lang="en-US" dirty="0" err="1" smtClean="0"/>
              <a:t>excelencia</a:t>
            </a:r>
            <a:r>
              <a:rPr lang="en-US" dirty="0" smtClean="0"/>
              <a:t>. </a:t>
            </a:r>
            <a:r>
              <a:rPr lang="en-US" dirty="0" err="1" smtClean="0"/>
              <a:t>Todos</a:t>
            </a:r>
            <a:r>
              <a:rPr lang="en-US" dirty="0" smtClean="0"/>
              <a:t> los </a:t>
            </a:r>
            <a:r>
              <a:rPr lang="en-US" dirty="0" err="1" smtClean="0"/>
              <a:t>archivos</a:t>
            </a:r>
            <a:r>
              <a:rPr lang="en-US" dirty="0" smtClean="0"/>
              <a:t> “</a:t>
            </a:r>
            <a:r>
              <a:rPr lang="en-US" dirty="0" err="1" smtClean="0"/>
              <a:t>pesan</a:t>
            </a:r>
            <a:r>
              <a:rPr lang="en-US" dirty="0" smtClean="0"/>
              <a:t>” bytes</a:t>
            </a:r>
            <a:endParaRPr lang="en-US" dirty="0"/>
          </a:p>
        </p:txBody>
      </p:sp>
    </p:spTree>
    <p:extLst>
      <p:ext uri="{BB962C8B-B14F-4D97-AF65-F5344CB8AC3E}">
        <p14:creationId xmlns:p14="http://schemas.microsoft.com/office/powerpoint/2010/main" val="44631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Bits y Bytes</a:t>
            </a:r>
            <a:endParaRPr lang="en-US" dirty="0"/>
          </a:p>
        </p:txBody>
      </p:sp>
      <p:sp>
        <p:nvSpPr>
          <p:cNvPr id="3" name="Content Placeholder 2"/>
          <p:cNvSpPr>
            <a:spLocks noGrp="1"/>
          </p:cNvSpPr>
          <p:nvPr>
            <p:ph idx="1"/>
          </p:nvPr>
        </p:nvSpPr>
        <p:spPr/>
        <p:txBody>
          <a:bodyPr/>
          <a:lstStyle/>
          <a:p>
            <a:r>
              <a:rPr lang="en-US" dirty="0" err="1" smtClean="0"/>
              <a:t>Cada</a:t>
            </a:r>
            <a:r>
              <a:rPr lang="en-US" dirty="0" smtClean="0"/>
              <a:t> </a:t>
            </a:r>
            <a:r>
              <a:rPr lang="en-US" dirty="0" err="1" smtClean="0"/>
              <a:t>día</a:t>
            </a:r>
            <a:r>
              <a:rPr lang="en-US" dirty="0" smtClean="0"/>
              <a:t> </a:t>
            </a:r>
            <a:r>
              <a:rPr lang="en-US" dirty="0" err="1" smtClean="0"/>
              <a:t>que</a:t>
            </a:r>
            <a:r>
              <a:rPr lang="en-US" dirty="0" smtClean="0"/>
              <a:t> </a:t>
            </a:r>
            <a:r>
              <a:rPr lang="en-US" dirty="0" err="1" smtClean="0"/>
              <a:t>pasa</a:t>
            </a:r>
            <a:r>
              <a:rPr lang="en-US" dirty="0" smtClean="0"/>
              <a:t>, los </a:t>
            </a:r>
            <a:r>
              <a:rPr lang="en-US" dirty="0" err="1" smtClean="0"/>
              <a:t>archivos</a:t>
            </a:r>
            <a:r>
              <a:rPr lang="en-US" dirty="0" smtClean="0"/>
              <a:t> se </a:t>
            </a:r>
            <a:r>
              <a:rPr lang="en-US" dirty="0" err="1" smtClean="0"/>
              <a:t>hacen</a:t>
            </a:r>
            <a:r>
              <a:rPr lang="en-US" dirty="0" smtClean="0"/>
              <a:t> </a:t>
            </a:r>
            <a:r>
              <a:rPr lang="en-US" dirty="0" err="1" smtClean="0"/>
              <a:t>más</a:t>
            </a:r>
            <a:r>
              <a:rPr lang="en-US" dirty="0" smtClean="0"/>
              <a:t> </a:t>
            </a:r>
            <a:r>
              <a:rPr lang="en-US" dirty="0" err="1" smtClean="0"/>
              <a:t>grandes</a:t>
            </a:r>
            <a:r>
              <a:rPr lang="en-US" dirty="0" smtClean="0"/>
              <a:t>, </a:t>
            </a:r>
            <a:r>
              <a:rPr lang="en-US" dirty="0" err="1" smtClean="0"/>
              <a:t>por</a:t>
            </a:r>
            <a:r>
              <a:rPr lang="en-US" dirty="0" smtClean="0"/>
              <a:t> </a:t>
            </a:r>
            <a:r>
              <a:rPr lang="en-US" dirty="0" err="1" smtClean="0"/>
              <a:t>eso</a:t>
            </a:r>
            <a:r>
              <a:rPr lang="en-US" dirty="0" smtClean="0"/>
              <a:t> </a:t>
            </a:r>
            <a:r>
              <a:rPr lang="en-US" dirty="0" err="1" smtClean="0"/>
              <a:t>casi</a:t>
            </a:r>
            <a:r>
              <a:rPr lang="en-US" dirty="0" smtClean="0"/>
              <a:t> </a:t>
            </a:r>
            <a:r>
              <a:rPr lang="en-US" dirty="0" err="1" smtClean="0"/>
              <a:t>nunca</a:t>
            </a:r>
            <a:r>
              <a:rPr lang="en-US" dirty="0" smtClean="0"/>
              <a:t> </a:t>
            </a:r>
            <a:r>
              <a:rPr lang="en-US" dirty="0" err="1" smtClean="0"/>
              <a:t>decimos</a:t>
            </a:r>
            <a:r>
              <a:rPr lang="en-US" dirty="0" smtClean="0"/>
              <a:t> el “peso” de un </a:t>
            </a:r>
            <a:r>
              <a:rPr lang="en-US" dirty="0" err="1" smtClean="0"/>
              <a:t>archivo</a:t>
            </a:r>
            <a:r>
              <a:rPr lang="en-US" dirty="0" smtClean="0"/>
              <a:t> en bytes. </a:t>
            </a:r>
            <a:r>
              <a:rPr lang="en-US" dirty="0" err="1" smtClean="0"/>
              <a:t>Usamos</a:t>
            </a:r>
            <a:r>
              <a:rPr lang="en-US" dirty="0" smtClean="0"/>
              <a:t> </a:t>
            </a:r>
            <a:r>
              <a:rPr lang="en-US" dirty="0" err="1" smtClean="0"/>
              <a:t>otra</a:t>
            </a:r>
            <a:r>
              <a:rPr lang="en-US" dirty="0" smtClean="0"/>
              <a:t> </a:t>
            </a:r>
            <a:r>
              <a:rPr lang="en-US" dirty="0" err="1" smtClean="0"/>
              <a:t>nomenclatura</a:t>
            </a:r>
            <a:r>
              <a:rPr lang="en-US" dirty="0" smtClean="0"/>
              <a:t>:</a:t>
            </a:r>
          </a:p>
          <a:p>
            <a:r>
              <a:rPr lang="en-US" dirty="0" smtClean="0"/>
              <a:t>Kilobyte – son mil bytes</a:t>
            </a:r>
          </a:p>
          <a:p>
            <a:r>
              <a:rPr lang="en-US" dirty="0" smtClean="0"/>
              <a:t>Megabyte – son un </a:t>
            </a:r>
            <a:r>
              <a:rPr lang="en-US" dirty="0" err="1" smtClean="0"/>
              <a:t>millón</a:t>
            </a:r>
            <a:r>
              <a:rPr lang="en-US" dirty="0" smtClean="0"/>
              <a:t> de bytes</a:t>
            </a:r>
          </a:p>
          <a:p>
            <a:r>
              <a:rPr lang="en-US" dirty="0" smtClean="0"/>
              <a:t>Gigabyte – Son un </a:t>
            </a:r>
            <a:r>
              <a:rPr lang="en-US" dirty="0" err="1" smtClean="0"/>
              <a:t>billón</a:t>
            </a:r>
            <a:r>
              <a:rPr lang="en-US" dirty="0" smtClean="0"/>
              <a:t> de bytes</a:t>
            </a:r>
          </a:p>
          <a:p>
            <a:r>
              <a:rPr lang="en-US" dirty="0" smtClean="0"/>
              <a:t>Terabyte – Son un </a:t>
            </a:r>
            <a:r>
              <a:rPr lang="en-US" dirty="0" err="1" smtClean="0"/>
              <a:t>trillón</a:t>
            </a:r>
            <a:r>
              <a:rPr lang="en-US" dirty="0" smtClean="0"/>
              <a:t> de bytes</a:t>
            </a:r>
          </a:p>
          <a:p>
            <a:r>
              <a:rPr lang="es-ES" dirty="0" err="1" smtClean="0"/>
              <a:t>Petabyte</a:t>
            </a:r>
            <a:r>
              <a:rPr lang="es-ES" dirty="0" smtClean="0"/>
              <a:t> - ?? </a:t>
            </a:r>
            <a:r>
              <a:rPr lang="en-US" dirty="0"/>
              <a:t>1 000 000 000 000 000 de </a:t>
            </a:r>
            <a:r>
              <a:rPr lang="en-US" dirty="0" smtClean="0"/>
              <a:t>bytes - 10</a:t>
            </a:r>
            <a:r>
              <a:rPr lang="en-US" baseline="30000" dirty="0" smtClean="0"/>
              <a:t>15</a:t>
            </a:r>
            <a:endParaRPr lang="es-ES" dirty="0"/>
          </a:p>
          <a:p>
            <a:r>
              <a:rPr lang="es-ES" dirty="0"/>
              <a:t>Google procesa sobre 20 </a:t>
            </a:r>
            <a:r>
              <a:rPr lang="es-ES" dirty="0" err="1"/>
              <a:t>petabytes</a:t>
            </a:r>
            <a:r>
              <a:rPr lang="es-ES" dirty="0"/>
              <a:t> de datos cada </a:t>
            </a:r>
            <a:r>
              <a:rPr lang="es-ES" dirty="0" smtClean="0"/>
              <a:t>día.</a:t>
            </a:r>
            <a:endParaRPr lang="es-ES" dirty="0"/>
          </a:p>
          <a:p>
            <a:endParaRPr lang="en-US" dirty="0"/>
          </a:p>
        </p:txBody>
      </p:sp>
    </p:spTree>
    <p:extLst>
      <p:ext uri="{BB962C8B-B14F-4D97-AF65-F5344CB8AC3E}">
        <p14:creationId xmlns:p14="http://schemas.microsoft.com/office/powerpoint/2010/main" val="67098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Conceptos</a:t>
            </a:r>
            <a:r>
              <a:rPr lang="en-US" dirty="0"/>
              <a:t> </a:t>
            </a:r>
            <a:r>
              <a:rPr lang="en-US" dirty="0" err="1"/>
              <a:t>fundamentales</a:t>
            </a:r>
            <a:r>
              <a:rPr lang="en-US" dirty="0"/>
              <a:t> del Software</a:t>
            </a:r>
          </a:p>
        </p:txBody>
      </p:sp>
      <p:sp>
        <p:nvSpPr>
          <p:cNvPr id="3" name="Content Placeholder 2"/>
          <p:cNvSpPr>
            <a:spLocks noGrp="1"/>
          </p:cNvSpPr>
          <p:nvPr>
            <p:ph idx="1"/>
          </p:nvPr>
        </p:nvSpPr>
        <p:spPr/>
        <p:txBody>
          <a:bodyPr>
            <a:normAutofit/>
          </a:bodyPr>
          <a:lstStyle/>
          <a:p>
            <a:r>
              <a:rPr lang="en-US" dirty="0" smtClean="0"/>
              <a:t>¿</a:t>
            </a:r>
            <a:r>
              <a:rPr lang="en-US" dirty="0" err="1" smtClean="0"/>
              <a:t>Qué</a:t>
            </a:r>
            <a:r>
              <a:rPr lang="en-US" dirty="0" smtClean="0"/>
              <a:t> </a:t>
            </a:r>
            <a:r>
              <a:rPr lang="en-US" dirty="0" err="1" smtClean="0"/>
              <a:t>es</a:t>
            </a:r>
            <a:r>
              <a:rPr lang="en-US" dirty="0" smtClean="0"/>
              <a:t> software?</a:t>
            </a:r>
          </a:p>
          <a:p>
            <a:r>
              <a:rPr lang="es-ES" dirty="0" smtClean="0"/>
              <a:t>Son </a:t>
            </a:r>
            <a:r>
              <a:rPr lang="es-ES" dirty="0"/>
              <a:t>aplicaciones o programas que funcionan solo en una computadora</a:t>
            </a:r>
            <a:r>
              <a:rPr lang="es-ES" dirty="0" smtClean="0"/>
              <a:t>.</a:t>
            </a:r>
          </a:p>
          <a:p>
            <a:r>
              <a:rPr lang="es-ES" dirty="0" smtClean="0"/>
              <a:t>Algoritmo vs Software</a:t>
            </a:r>
          </a:p>
          <a:p>
            <a:r>
              <a:rPr lang="es-ES" dirty="0" smtClean="0"/>
              <a:t>¿Qué es un algoritmo?</a:t>
            </a:r>
          </a:p>
          <a:p>
            <a:pPr lvl="1"/>
            <a:r>
              <a:rPr lang="es-ES" dirty="0"/>
              <a:t>Se dice que es ordenado, porque la alteración de los pasos, puede llevar a no cumplir el objetivo.</a:t>
            </a:r>
          </a:p>
          <a:p>
            <a:pPr lvl="1"/>
            <a:r>
              <a:rPr lang="es-ES" dirty="0"/>
              <a:t>Finito, porque debe tener un inicio y un fin.</a:t>
            </a:r>
          </a:p>
          <a:p>
            <a:pPr lvl="1"/>
            <a:r>
              <a:rPr lang="es-ES" dirty="0" smtClean="0"/>
              <a:t>Cuando es </a:t>
            </a:r>
            <a:r>
              <a:rPr lang="es-ES" dirty="0"/>
              <a:t>ejecutado el algoritmo, siempre debe llegarse al mismo </a:t>
            </a:r>
            <a:r>
              <a:rPr lang="es-ES" dirty="0" smtClean="0"/>
              <a:t>resultado, por ejemplo la suma de dos números</a:t>
            </a:r>
            <a:endParaRPr lang="en-US" dirty="0" smtClean="0"/>
          </a:p>
          <a:p>
            <a:endParaRPr lang="en-US" dirty="0"/>
          </a:p>
        </p:txBody>
      </p:sp>
    </p:spTree>
    <p:extLst>
      <p:ext uri="{BB962C8B-B14F-4D97-AF65-F5344CB8AC3E}">
        <p14:creationId xmlns:p14="http://schemas.microsoft.com/office/powerpoint/2010/main" val="206190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Conceptos</a:t>
            </a:r>
            <a:r>
              <a:rPr lang="en-US" dirty="0"/>
              <a:t> </a:t>
            </a:r>
            <a:r>
              <a:rPr lang="en-US" dirty="0" err="1"/>
              <a:t>fundamentales</a:t>
            </a:r>
            <a:r>
              <a:rPr lang="en-US" dirty="0"/>
              <a:t> del Software</a:t>
            </a:r>
          </a:p>
        </p:txBody>
      </p:sp>
      <p:sp>
        <p:nvSpPr>
          <p:cNvPr id="3" name="Content Placeholder 2"/>
          <p:cNvSpPr>
            <a:spLocks noGrp="1"/>
          </p:cNvSpPr>
          <p:nvPr>
            <p:ph idx="1"/>
          </p:nvPr>
        </p:nvSpPr>
        <p:spPr/>
        <p:txBody>
          <a:bodyPr>
            <a:normAutofit/>
          </a:bodyPr>
          <a:lstStyle/>
          <a:p>
            <a:r>
              <a:rPr lang="en-US" dirty="0" smtClean="0"/>
              <a:t>¿</a:t>
            </a:r>
            <a:r>
              <a:rPr lang="en-US" dirty="0" err="1" smtClean="0"/>
              <a:t>Qué</a:t>
            </a:r>
            <a:r>
              <a:rPr lang="en-US" dirty="0" smtClean="0"/>
              <a:t> </a:t>
            </a:r>
            <a:r>
              <a:rPr lang="en-US" dirty="0" err="1" smtClean="0"/>
              <a:t>es</a:t>
            </a:r>
            <a:r>
              <a:rPr lang="en-US" dirty="0" smtClean="0"/>
              <a:t> software?</a:t>
            </a:r>
          </a:p>
          <a:p>
            <a:r>
              <a:rPr lang="es-ES" dirty="0"/>
              <a:t>E</a:t>
            </a:r>
            <a:r>
              <a:rPr lang="es-ES" dirty="0" smtClean="0"/>
              <a:t>s </a:t>
            </a:r>
            <a:r>
              <a:rPr lang="es-ES" dirty="0"/>
              <a:t>la implementación de un algoritmo, por lo que está escrito en un lenguaje de programación y constituye un conjunto de instrucciones</a:t>
            </a:r>
            <a:r>
              <a:rPr lang="es-ES" dirty="0" smtClean="0"/>
              <a:t>.</a:t>
            </a:r>
          </a:p>
          <a:p>
            <a:r>
              <a:rPr lang="es-ES" dirty="0" smtClean="0"/>
              <a:t>Tipos de software:</a:t>
            </a:r>
          </a:p>
          <a:p>
            <a:pPr lvl="1"/>
            <a:r>
              <a:rPr lang="es-ES" dirty="0" smtClean="0"/>
              <a:t>De Sistema</a:t>
            </a:r>
          </a:p>
          <a:p>
            <a:pPr lvl="1"/>
            <a:r>
              <a:rPr lang="es-ES" dirty="0" smtClean="0"/>
              <a:t>De Programación</a:t>
            </a:r>
          </a:p>
          <a:p>
            <a:pPr lvl="1"/>
            <a:r>
              <a:rPr lang="es-ES" dirty="0" smtClean="0"/>
              <a:t>De Aplicación</a:t>
            </a:r>
          </a:p>
          <a:p>
            <a:pPr lvl="1"/>
            <a:endParaRPr lang="en-US" dirty="0"/>
          </a:p>
        </p:txBody>
      </p:sp>
    </p:spTree>
    <p:extLst>
      <p:ext uri="{BB962C8B-B14F-4D97-AF65-F5344CB8AC3E}">
        <p14:creationId xmlns:p14="http://schemas.microsoft.com/office/powerpoint/2010/main" val="17293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Tarea</a:t>
            </a:r>
            <a:endParaRPr lang="en-US" dirty="0"/>
          </a:p>
        </p:txBody>
      </p:sp>
      <p:sp>
        <p:nvSpPr>
          <p:cNvPr id="3" name="Content Placeholder 2"/>
          <p:cNvSpPr>
            <a:spLocks noGrp="1"/>
          </p:cNvSpPr>
          <p:nvPr>
            <p:ph idx="1"/>
          </p:nvPr>
        </p:nvSpPr>
        <p:spPr/>
        <p:txBody>
          <a:bodyPr/>
          <a:lstStyle/>
          <a:p>
            <a:r>
              <a:rPr lang="en-US" dirty="0" err="1" smtClean="0"/>
              <a:t>Escribir</a:t>
            </a:r>
            <a:r>
              <a:rPr lang="en-US" dirty="0" smtClean="0"/>
              <a:t> los </a:t>
            </a:r>
            <a:r>
              <a:rPr lang="en-US" dirty="0" err="1" smtClean="0"/>
              <a:t>pasos</a:t>
            </a:r>
            <a:r>
              <a:rPr lang="en-US" dirty="0" smtClean="0"/>
              <a:t> </a:t>
            </a:r>
            <a:r>
              <a:rPr lang="en-US" dirty="0" err="1" smtClean="0"/>
              <a:t>necesarios</a:t>
            </a:r>
            <a:r>
              <a:rPr lang="en-US" dirty="0" smtClean="0"/>
              <a:t> </a:t>
            </a:r>
            <a:r>
              <a:rPr lang="en-US" dirty="0" err="1" smtClean="0"/>
              <a:t>para</a:t>
            </a:r>
            <a:r>
              <a:rPr lang="en-US" dirty="0" smtClean="0"/>
              <a:t> </a:t>
            </a:r>
            <a:r>
              <a:rPr lang="en-US" dirty="0" err="1" smtClean="0"/>
              <a:t>solucionar</a:t>
            </a:r>
            <a:r>
              <a:rPr lang="en-US" dirty="0" smtClean="0"/>
              <a:t> el </a:t>
            </a:r>
            <a:r>
              <a:rPr lang="en-US" dirty="0" err="1" smtClean="0"/>
              <a:t>problema</a:t>
            </a:r>
            <a:r>
              <a:rPr lang="en-US" dirty="0" smtClean="0"/>
              <a:t>:</a:t>
            </a:r>
          </a:p>
          <a:p>
            <a:pPr lvl="1"/>
            <a:r>
              <a:rPr lang="en-US" dirty="0" smtClean="0"/>
              <a:t>“La </a:t>
            </a:r>
            <a:r>
              <a:rPr lang="en-US" dirty="0" err="1" smtClean="0"/>
              <a:t>empresa</a:t>
            </a:r>
            <a:r>
              <a:rPr lang="en-US" dirty="0" smtClean="0"/>
              <a:t> </a:t>
            </a:r>
            <a:r>
              <a:rPr lang="en-US" dirty="0" err="1" smtClean="0"/>
              <a:t>empacadora</a:t>
            </a:r>
            <a:r>
              <a:rPr lang="en-US" dirty="0" smtClean="0"/>
              <a:t> de medias “Medias Rojas S.A” lo ha </a:t>
            </a:r>
            <a:r>
              <a:rPr lang="en-US" dirty="0" err="1" smtClean="0"/>
              <a:t>contratado</a:t>
            </a:r>
            <a:r>
              <a:rPr lang="en-US" dirty="0" smtClean="0"/>
              <a:t> </a:t>
            </a:r>
            <a:r>
              <a:rPr lang="en-US" dirty="0" err="1" smtClean="0"/>
              <a:t>para</a:t>
            </a:r>
            <a:r>
              <a:rPr lang="en-US" dirty="0" smtClean="0"/>
              <a:t> </a:t>
            </a:r>
            <a:r>
              <a:rPr lang="en-US" dirty="0" err="1" smtClean="0"/>
              <a:t>liderar</a:t>
            </a:r>
            <a:r>
              <a:rPr lang="en-US" dirty="0" smtClean="0"/>
              <a:t> </a:t>
            </a:r>
            <a:r>
              <a:rPr lang="en-US" dirty="0" err="1" smtClean="0"/>
              <a:t>su</a:t>
            </a:r>
            <a:r>
              <a:rPr lang="en-US" dirty="0" smtClean="0"/>
              <a:t> </a:t>
            </a:r>
            <a:r>
              <a:rPr lang="en-US" dirty="0" err="1" smtClean="0"/>
              <a:t>proceso</a:t>
            </a:r>
            <a:r>
              <a:rPr lang="en-US" dirty="0" smtClean="0"/>
              <a:t> de </a:t>
            </a:r>
            <a:r>
              <a:rPr lang="en-US" dirty="0" err="1" smtClean="0"/>
              <a:t>modernización</a:t>
            </a:r>
            <a:r>
              <a:rPr lang="en-US" dirty="0" smtClean="0"/>
              <a:t>. </a:t>
            </a:r>
            <a:r>
              <a:rPr lang="en-US" dirty="0" err="1" smtClean="0"/>
              <a:t>Dicha</a:t>
            </a:r>
            <a:r>
              <a:rPr lang="en-US" dirty="0" smtClean="0"/>
              <a:t> </a:t>
            </a:r>
            <a:r>
              <a:rPr lang="en-US" dirty="0" err="1" smtClean="0"/>
              <a:t>empresa</a:t>
            </a:r>
            <a:r>
              <a:rPr lang="en-US" dirty="0" smtClean="0"/>
              <a:t> ha </a:t>
            </a:r>
            <a:r>
              <a:rPr lang="en-US" dirty="0" err="1" smtClean="0"/>
              <a:t>adquirido</a:t>
            </a:r>
            <a:r>
              <a:rPr lang="en-US" dirty="0" smtClean="0"/>
              <a:t> un robot </a:t>
            </a:r>
            <a:r>
              <a:rPr lang="en-US" dirty="0" err="1" smtClean="0"/>
              <a:t>capaz</a:t>
            </a:r>
            <a:r>
              <a:rPr lang="en-US" dirty="0" smtClean="0"/>
              <a:t> de </a:t>
            </a:r>
            <a:r>
              <a:rPr lang="en-US" dirty="0" err="1" smtClean="0"/>
              <a:t>realizar</a:t>
            </a:r>
            <a:r>
              <a:rPr lang="en-US" dirty="0" smtClean="0"/>
              <a:t> los </a:t>
            </a:r>
            <a:r>
              <a:rPr lang="en-US" dirty="0" err="1" smtClean="0"/>
              <a:t>trabajos</a:t>
            </a:r>
            <a:r>
              <a:rPr lang="en-US" dirty="0" smtClean="0"/>
              <a:t> </a:t>
            </a:r>
            <a:r>
              <a:rPr lang="en-US" dirty="0" err="1" smtClean="0"/>
              <a:t>manuales</a:t>
            </a:r>
            <a:r>
              <a:rPr lang="en-US" dirty="0" smtClean="0"/>
              <a:t> de </a:t>
            </a:r>
            <a:r>
              <a:rPr lang="en-US" dirty="0" err="1" smtClean="0"/>
              <a:t>empacar</a:t>
            </a:r>
            <a:r>
              <a:rPr lang="en-US" dirty="0" smtClean="0"/>
              <a:t> medias. La </a:t>
            </a:r>
            <a:r>
              <a:rPr lang="en-US" dirty="0" err="1" smtClean="0"/>
              <a:t>empresa</a:t>
            </a:r>
            <a:r>
              <a:rPr lang="en-US" dirty="0" smtClean="0"/>
              <a:t> </a:t>
            </a:r>
            <a:r>
              <a:rPr lang="en-US" dirty="0" err="1" smtClean="0"/>
              <a:t>requiere</a:t>
            </a:r>
            <a:r>
              <a:rPr lang="en-US" dirty="0" smtClean="0"/>
              <a:t> </a:t>
            </a:r>
            <a:r>
              <a:rPr lang="en-US" dirty="0" err="1" smtClean="0"/>
              <a:t>que</a:t>
            </a:r>
            <a:r>
              <a:rPr lang="en-US" dirty="0" smtClean="0"/>
              <a:t> el robot </a:t>
            </a:r>
            <a:r>
              <a:rPr lang="en-US" dirty="0" err="1" smtClean="0"/>
              <a:t>saque</a:t>
            </a:r>
            <a:r>
              <a:rPr lang="en-US" dirty="0" smtClean="0"/>
              <a:t> </a:t>
            </a:r>
            <a:r>
              <a:rPr lang="en-US" dirty="0" err="1" smtClean="0"/>
              <a:t>las</a:t>
            </a:r>
            <a:r>
              <a:rPr lang="en-US" dirty="0" smtClean="0"/>
              <a:t> medias del </a:t>
            </a:r>
            <a:r>
              <a:rPr lang="en-US" dirty="0" err="1" smtClean="0"/>
              <a:t>contenedor</a:t>
            </a:r>
            <a:r>
              <a:rPr lang="en-US" dirty="0" smtClean="0"/>
              <a:t>, </a:t>
            </a:r>
            <a:r>
              <a:rPr lang="en-US" dirty="0" err="1" smtClean="0"/>
              <a:t>así</a:t>
            </a:r>
            <a:r>
              <a:rPr lang="en-US" dirty="0" smtClean="0"/>
              <a:t> </a:t>
            </a:r>
            <a:r>
              <a:rPr lang="en-US" dirty="0" err="1" smtClean="0"/>
              <a:t>como</a:t>
            </a:r>
            <a:r>
              <a:rPr lang="en-US" dirty="0" smtClean="0"/>
              <a:t> la </a:t>
            </a:r>
            <a:r>
              <a:rPr lang="en-US" dirty="0" err="1" smtClean="0"/>
              <a:t>bolsa</a:t>
            </a:r>
            <a:r>
              <a:rPr lang="en-US" dirty="0" smtClean="0"/>
              <a:t> del </a:t>
            </a:r>
            <a:r>
              <a:rPr lang="en-US" dirty="0" err="1" smtClean="0"/>
              <a:t>empaque</a:t>
            </a:r>
            <a:r>
              <a:rPr lang="en-US" dirty="0" smtClean="0"/>
              <a:t>, meta </a:t>
            </a:r>
            <a:r>
              <a:rPr lang="en-US" dirty="0" err="1" smtClean="0"/>
              <a:t>las</a:t>
            </a:r>
            <a:r>
              <a:rPr lang="en-US" dirty="0" smtClean="0"/>
              <a:t> medias en la </a:t>
            </a:r>
            <a:r>
              <a:rPr lang="en-US" dirty="0" err="1" smtClean="0"/>
              <a:t>bolsa</a:t>
            </a:r>
            <a:r>
              <a:rPr lang="en-US" dirty="0" smtClean="0"/>
              <a:t> y </a:t>
            </a:r>
            <a:r>
              <a:rPr lang="en-US" dirty="0" err="1" smtClean="0"/>
              <a:t>las</a:t>
            </a:r>
            <a:r>
              <a:rPr lang="en-US" dirty="0" smtClean="0"/>
              <a:t> </a:t>
            </a:r>
            <a:r>
              <a:rPr lang="en-US" dirty="0" err="1" smtClean="0"/>
              <a:t>ponga</a:t>
            </a:r>
            <a:r>
              <a:rPr lang="en-US" dirty="0" smtClean="0"/>
              <a:t> </a:t>
            </a:r>
            <a:r>
              <a:rPr lang="en-US" dirty="0" err="1" smtClean="0"/>
              <a:t>empacadas</a:t>
            </a:r>
            <a:r>
              <a:rPr lang="en-US" dirty="0" smtClean="0"/>
              <a:t> en el </a:t>
            </a:r>
            <a:r>
              <a:rPr lang="en-US" dirty="0" err="1" smtClean="0"/>
              <a:t>contenedor</a:t>
            </a:r>
            <a:r>
              <a:rPr lang="en-US" dirty="0" smtClean="0"/>
              <a:t> de medias </a:t>
            </a:r>
            <a:r>
              <a:rPr lang="en-US" dirty="0" err="1" smtClean="0"/>
              <a:t>empacadas</a:t>
            </a:r>
            <a:r>
              <a:rPr lang="en-US" dirty="0" smtClean="0"/>
              <a:t>. </a:t>
            </a:r>
            <a:r>
              <a:rPr lang="en-US" dirty="0" err="1" smtClean="0"/>
              <a:t>Debe</a:t>
            </a:r>
            <a:r>
              <a:rPr lang="en-US" dirty="0" smtClean="0"/>
              <a:t> </a:t>
            </a:r>
            <a:r>
              <a:rPr lang="en-US" dirty="0" err="1" smtClean="0"/>
              <a:t>tomar</a:t>
            </a:r>
            <a:r>
              <a:rPr lang="en-US" dirty="0" smtClean="0"/>
              <a:t> en </a:t>
            </a:r>
            <a:r>
              <a:rPr lang="en-US" dirty="0" err="1" smtClean="0"/>
              <a:t>cuenta</a:t>
            </a:r>
            <a:r>
              <a:rPr lang="en-US" dirty="0" smtClean="0"/>
              <a:t> </a:t>
            </a:r>
            <a:r>
              <a:rPr lang="en-US" dirty="0" err="1" smtClean="0"/>
              <a:t>que</a:t>
            </a:r>
            <a:r>
              <a:rPr lang="en-US" dirty="0" smtClean="0"/>
              <a:t> </a:t>
            </a:r>
            <a:r>
              <a:rPr lang="en-US" dirty="0" err="1" smtClean="0"/>
              <a:t>las</a:t>
            </a:r>
            <a:r>
              <a:rPr lang="en-US" dirty="0" smtClean="0"/>
              <a:t> medias se </a:t>
            </a:r>
            <a:r>
              <a:rPr lang="en-US" dirty="0" err="1" smtClean="0"/>
              <a:t>empacan</a:t>
            </a:r>
            <a:r>
              <a:rPr lang="en-US" dirty="0" smtClean="0"/>
              <a:t> en pares. </a:t>
            </a:r>
            <a:r>
              <a:rPr lang="en-US" dirty="0" err="1" smtClean="0"/>
              <a:t>Además</a:t>
            </a:r>
            <a:r>
              <a:rPr lang="en-US" dirty="0" smtClean="0"/>
              <a:t> </a:t>
            </a:r>
            <a:r>
              <a:rPr lang="en-US" dirty="0" err="1" smtClean="0"/>
              <a:t>que</a:t>
            </a:r>
            <a:r>
              <a:rPr lang="en-US" dirty="0" smtClean="0"/>
              <a:t> </a:t>
            </a:r>
            <a:r>
              <a:rPr lang="en-US" dirty="0" err="1" smtClean="0"/>
              <a:t>cuando</a:t>
            </a:r>
            <a:r>
              <a:rPr lang="en-US" dirty="0" smtClean="0"/>
              <a:t> no </a:t>
            </a:r>
            <a:r>
              <a:rPr lang="en-US" dirty="0" err="1" smtClean="0"/>
              <a:t>hayan</a:t>
            </a:r>
            <a:r>
              <a:rPr lang="en-US" dirty="0" smtClean="0"/>
              <a:t> medias o </a:t>
            </a:r>
            <a:r>
              <a:rPr lang="en-US" dirty="0" err="1" smtClean="0"/>
              <a:t>bolsas</a:t>
            </a:r>
            <a:r>
              <a:rPr lang="en-US" dirty="0" smtClean="0"/>
              <a:t>, </a:t>
            </a:r>
            <a:r>
              <a:rPr lang="en-US" dirty="0" err="1" smtClean="0"/>
              <a:t>debe</a:t>
            </a:r>
            <a:r>
              <a:rPr lang="en-US" dirty="0" smtClean="0"/>
              <a:t> </a:t>
            </a:r>
            <a:r>
              <a:rPr lang="en-US" dirty="0" err="1" smtClean="0"/>
              <a:t>avisar</a:t>
            </a:r>
            <a:r>
              <a:rPr lang="en-US" dirty="0" smtClean="0"/>
              <a:t> al </a:t>
            </a:r>
            <a:r>
              <a:rPr lang="en-US" dirty="0" err="1" smtClean="0"/>
              <a:t>departamento</a:t>
            </a:r>
            <a:r>
              <a:rPr lang="en-US" dirty="0" smtClean="0"/>
              <a:t> de </a:t>
            </a:r>
            <a:r>
              <a:rPr lang="en-US" dirty="0" err="1" smtClean="0"/>
              <a:t>proveeduría</a:t>
            </a:r>
            <a:r>
              <a:rPr lang="en-US" dirty="0" smtClean="0"/>
              <a:t>”</a:t>
            </a:r>
          </a:p>
          <a:p>
            <a:r>
              <a:rPr lang="en-US" dirty="0" err="1" smtClean="0"/>
              <a:t>Recuerde</a:t>
            </a:r>
            <a:r>
              <a:rPr lang="en-US" dirty="0" smtClean="0"/>
              <a:t> </a:t>
            </a:r>
            <a:r>
              <a:rPr lang="en-US" dirty="0" err="1" smtClean="0"/>
              <a:t>que</a:t>
            </a:r>
            <a:r>
              <a:rPr lang="en-US" dirty="0" smtClean="0"/>
              <a:t> </a:t>
            </a:r>
            <a:r>
              <a:rPr lang="en-US" dirty="0" err="1" smtClean="0"/>
              <a:t>debe</a:t>
            </a:r>
            <a:r>
              <a:rPr lang="en-US" dirty="0" smtClean="0"/>
              <a:t> </a:t>
            </a:r>
            <a:r>
              <a:rPr lang="en-US" dirty="0" err="1" smtClean="0"/>
              <a:t>haber</a:t>
            </a:r>
            <a:r>
              <a:rPr lang="en-US" dirty="0" smtClean="0"/>
              <a:t> </a:t>
            </a:r>
            <a:r>
              <a:rPr lang="en-US" dirty="0" err="1" smtClean="0"/>
              <a:t>orden</a:t>
            </a:r>
            <a:r>
              <a:rPr lang="en-US" dirty="0" smtClean="0"/>
              <a:t> y </a:t>
            </a:r>
            <a:r>
              <a:rPr lang="en-US" dirty="0" err="1" smtClean="0"/>
              <a:t>ser</a:t>
            </a:r>
            <a:r>
              <a:rPr lang="en-US" dirty="0" smtClean="0"/>
              <a:t> lo </a:t>
            </a:r>
            <a:r>
              <a:rPr lang="en-US" dirty="0" err="1" smtClean="0"/>
              <a:t>más</a:t>
            </a:r>
            <a:r>
              <a:rPr lang="en-US" dirty="0" smtClean="0"/>
              <a:t> </a:t>
            </a:r>
            <a:r>
              <a:rPr lang="en-US" dirty="0" err="1" smtClean="0"/>
              <a:t>eficiente</a:t>
            </a:r>
            <a:r>
              <a:rPr lang="en-US" dirty="0" smtClean="0"/>
              <a:t> </a:t>
            </a:r>
            <a:r>
              <a:rPr lang="en-US" dirty="0" err="1" smtClean="0"/>
              <a:t>que</a:t>
            </a:r>
            <a:r>
              <a:rPr lang="en-US" dirty="0" smtClean="0"/>
              <a:t> </a:t>
            </a:r>
            <a:r>
              <a:rPr lang="en-US" dirty="0" err="1" smtClean="0"/>
              <a:t>pueda</a:t>
            </a:r>
            <a:r>
              <a:rPr lang="en-US" dirty="0" smtClean="0"/>
              <a:t>.</a:t>
            </a:r>
            <a:endParaRPr lang="en-US" dirty="0"/>
          </a:p>
        </p:txBody>
      </p:sp>
    </p:spTree>
    <p:extLst>
      <p:ext uri="{BB962C8B-B14F-4D97-AF65-F5344CB8AC3E}">
        <p14:creationId xmlns:p14="http://schemas.microsoft.com/office/powerpoint/2010/main" val="3671640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Breve</a:t>
            </a:r>
            <a:r>
              <a:rPr lang="en-US" dirty="0" smtClean="0"/>
              <a:t> </a:t>
            </a:r>
            <a:r>
              <a:rPr lang="en-US" dirty="0" err="1" smtClean="0"/>
              <a:t>reseña</a:t>
            </a:r>
            <a:r>
              <a:rPr lang="en-US" dirty="0" smtClean="0"/>
              <a:t> </a:t>
            </a:r>
            <a:r>
              <a:rPr lang="en-US" dirty="0" err="1" smtClean="0"/>
              <a:t>histórica</a:t>
            </a:r>
            <a:r>
              <a:rPr lang="en-US" dirty="0" smtClean="0"/>
              <a:t> de la </a:t>
            </a:r>
            <a:r>
              <a:rPr lang="en-US" dirty="0" err="1" smtClean="0"/>
              <a:t>computación</a:t>
            </a:r>
            <a:endParaRPr lang="en-US" dirty="0" smtClean="0"/>
          </a:p>
          <a:p>
            <a:r>
              <a:rPr lang="en-US" dirty="0" err="1" smtClean="0"/>
              <a:t>Estructura</a:t>
            </a:r>
            <a:r>
              <a:rPr lang="en-US" dirty="0" smtClean="0"/>
              <a:t> </a:t>
            </a:r>
            <a:r>
              <a:rPr lang="en-US" dirty="0" err="1" smtClean="0"/>
              <a:t>Interna</a:t>
            </a:r>
            <a:r>
              <a:rPr lang="en-US" dirty="0" smtClean="0"/>
              <a:t> del </a:t>
            </a:r>
            <a:r>
              <a:rPr lang="en-US" dirty="0" err="1" smtClean="0"/>
              <a:t>computador</a:t>
            </a:r>
            <a:endParaRPr lang="en-US" dirty="0" smtClean="0"/>
          </a:p>
          <a:p>
            <a:r>
              <a:rPr lang="en-US" dirty="0" err="1"/>
              <a:t>Conceptos</a:t>
            </a:r>
            <a:r>
              <a:rPr lang="en-US" dirty="0"/>
              <a:t> </a:t>
            </a:r>
            <a:r>
              <a:rPr lang="en-US" dirty="0" err="1"/>
              <a:t>fundamentales</a:t>
            </a:r>
            <a:r>
              <a:rPr lang="en-US" dirty="0"/>
              <a:t> del Software</a:t>
            </a:r>
            <a:endParaRPr lang="en-US" dirty="0" smtClean="0"/>
          </a:p>
        </p:txBody>
      </p:sp>
      <p:pic>
        <p:nvPicPr>
          <p:cNvPr id="1028" name="Picture 4" descr="Image result for agen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7771" y="3581400"/>
            <a:ext cx="2481943"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5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Introducción</a:t>
            </a:r>
            <a:endParaRPr lang="en-US" dirty="0"/>
          </a:p>
        </p:txBody>
      </p:sp>
      <p:sp>
        <p:nvSpPr>
          <p:cNvPr id="3" name="Content Placeholder 2"/>
          <p:cNvSpPr>
            <a:spLocks noGrp="1"/>
          </p:cNvSpPr>
          <p:nvPr>
            <p:ph idx="1"/>
          </p:nvPr>
        </p:nvSpPr>
        <p:spPr/>
        <p:txBody>
          <a:bodyPr/>
          <a:lstStyle/>
          <a:p>
            <a:r>
              <a:rPr lang="es-ES" dirty="0" smtClean="0"/>
              <a:t>¿Qué es una computadora?</a:t>
            </a:r>
            <a:endParaRPr lang="es-ES" dirty="0" smtClean="0"/>
          </a:p>
          <a:p>
            <a:r>
              <a:rPr lang="es-ES" dirty="0"/>
              <a:t>Máquina capaz de efectuar una secuencia de operaciones mediante un programa, de tal manera, que se realice un procesamiento sobre un conjunto de datos de entrada, obteniéndose otro conjunto de datos de salida</a:t>
            </a:r>
            <a:r>
              <a:rPr lang="es-ES" dirty="0" smtClean="0"/>
              <a:t>.</a:t>
            </a:r>
          </a:p>
          <a:p>
            <a:r>
              <a:rPr lang="es-ES" dirty="0" smtClean="0"/>
              <a:t>Ejemplos</a:t>
            </a:r>
          </a:p>
          <a:p>
            <a:r>
              <a:rPr lang="es-ES" dirty="0" smtClean="0"/>
              <a:t>Computadora analógica y computadora digital</a:t>
            </a:r>
            <a:r>
              <a:rPr lang="es-ES" dirty="0"/>
              <a:t/>
            </a:r>
            <a:br>
              <a:rPr lang="es-ES" dirty="0"/>
            </a:br>
            <a:r>
              <a:rPr lang="es-ES" dirty="0"/>
              <a:t/>
            </a:r>
            <a:br>
              <a:rPr lang="es-ES" dirty="0"/>
            </a:br>
            <a:endParaRPr lang="es-ES" dirty="0" smtClean="0"/>
          </a:p>
          <a:p>
            <a:endParaRPr lang="es-ES" dirty="0" smtClean="0"/>
          </a:p>
          <a:p>
            <a:endParaRPr lang="en-US" dirty="0"/>
          </a:p>
        </p:txBody>
      </p:sp>
    </p:spTree>
    <p:extLst>
      <p:ext uri="{BB962C8B-B14F-4D97-AF65-F5344CB8AC3E}">
        <p14:creationId xmlns:p14="http://schemas.microsoft.com/office/powerpoint/2010/main" val="9246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Historia</a:t>
            </a:r>
            <a:endParaRPr lang="en-US" dirty="0"/>
          </a:p>
        </p:txBody>
      </p:sp>
      <p:sp>
        <p:nvSpPr>
          <p:cNvPr id="3" name="Content Placeholder 2"/>
          <p:cNvSpPr>
            <a:spLocks noGrp="1"/>
          </p:cNvSpPr>
          <p:nvPr>
            <p:ph idx="1"/>
          </p:nvPr>
        </p:nvSpPr>
        <p:spPr/>
        <p:txBody>
          <a:bodyPr/>
          <a:lstStyle/>
          <a:p>
            <a:r>
              <a:rPr lang="es-ES" b="1" dirty="0" smtClean="0"/>
              <a:t>Edad media</a:t>
            </a:r>
            <a:r>
              <a:rPr lang="es-ES" dirty="0" smtClean="0"/>
              <a:t> - El </a:t>
            </a:r>
            <a:r>
              <a:rPr lang="es-ES" dirty="0"/>
              <a:t>matemático y astrónomo persa Musa al-</a:t>
            </a:r>
            <a:r>
              <a:rPr lang="es-ES" dirty="0" err="1"/>
              <a:t>Juarismi</a:t>
            </a:r>
            <a:r>
              <a:rPr lang="es-ES" dirty="0"/>
              <a:t> (780-850), inventó el </a:t>
            </a:r>
            <a:r>
              <a:rPr lang="es-ES" dirty="0" smtClean="0"/>
              <a:t>algoritmo, </a:t>
            </a:r>
            <a:r>
              <a:rPr lang="es-ES" dirty="0" err="1" smtClean="0"/>
              <a:t>osea</a:t>
            </a:r>
            <a:r>
              <a:rPr lang="es-ES" dirty="0" smtClean="0"/>
              <a:t> </a:t>
            </a:r>
            <a:r>
              <a:rPr lang="es-ES" dirty="0"/>
              <a:t>una lista bien definida, ordenada y finita de operaciones</a:t>
            </a:r>
            <a:r>
              <a:rPr lang="es-ES" dirty="0" smtClean="0"/>
              <a:t>.</a:t>
            </a:r>
          </a:p>
          <a:p>
            <a:r>
              <a:rPr lang="es-ES" b="1" dirty="0" smtClean="0"/>
              <a:t>Siglos XVII y XVIII – </a:t>
            </a:r>
            <a:r>
              <a:rPr lang="es-ES" dirty="0" smtClean="0"/>
              <a:t>Se inventaron una serie de máquinas calculadoras. El más famoso es </a:t>
            </a:r>
            <a:r>
              <a:rPr lang="es-ES" dirty="0" err="1" smtClean="0"/>
              <a:t>Balise</a:t>
            </a:r>
            <a:r>
              <a:rPr lang="es-ES" dirty="0" smtClean="0"/>
              <a:t> Pascal </a:t>
            </a:r>
            <a:endParaRPr lang="es-ES" b="1" dirty="0" smtClean="0"/>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810000"/>
            <a:ext cx="5105400" cy="2797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74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Historia</a:t>
            </a:r>
            <a:endParaRPr lang="en-US" dirty="0"/>
          </a:p>
        </p:txBody>
      </p:sp>
      <p:sp>
        <p:nvSpPr>
          <p:cNvPr id="3" name="Content Placeholder 2"/>
          <p:cNvSpPr>
            <a:spLocks noGrp="1"/>
          </p:cNvSpPr>
          <p:nvPr>
            <p:ph idx="1"/>
          </p:nvPr>
        </p:nvSpPr>
        <p:spPr/>
        <p:txBody>
          <a:bodyPr/>
          <a:lstStyle/>
          <a:p>
            <a:r>
              <a:rPr lang="es-ES" b="1" dirty="0" smtClean="0"/>
              <a:t>Siglo XIX</a:t>
            </a:r>
            <a:r>
              <a:rPr lang="es-ES" dirty="0" smtClean="0"/>
              <a:t>- El francés</a:t>
            </a:r>
            <a:r>
              <a:rPr lang="en-US" dirty="0"/>
              <a:t> Joseph Marie </a:t>
            </a:r>
            <a:r>
              <a:rPr lang="en-US" dirty="0" smtClean="0"/>
              <a:t>Jacquard, </a:t>
            </a:r>
            <a:r>
              <a:rPr lang="en-US" dirty="0" err="1" smtClean="0"/>
              <a:t>inventa</a:t>
            </a:r>
            <a:r>
              <a:rPr lang="en-US" dirty="0" smtClean="0"/>
              <a:t> </a:t>
            </a:r>
            <a:r>
              <a:rPr lang="en-US" dirty="0" err="1" smtClean="0"/>
              <a:t>unas</a:t>
            </a:r>
            <a:r>
              <a:rPr lang="en-US" dirty="0" smtClean="0"/>
              <a:t> </a:t>
            </a:r>
            <a:r>
              <a:rPr lang="en-US" dirty="0" err="1" smtClean="0"/>
              <a:t>tarjetas</a:t>
            </a:r>
            <a:r>
              <a:rPr lang="en-US" dirty="0" smtClean="0"/>
              <a:t> </a:t>
            </a:r>
            <a:r>
              <a:rPr lang="en-US" dirty="0" err="1" smtClean="0"/>
              <a:t>metálicas</a:t>
            </a:r>
            <a:r>
              <a:rPr lang="en-US" dirty="0" smtClean="0"/>
              <a:t> </a:t>
            </a:r>
            <a:r>
              <a:rPr lang="en-US" dirty="0" err="1" smtClean="0"/>
              <a:t>perforadas</a:t>
            </a:r>
            <a:r>
              <a:rPr lang="en-US" dirty="0" smtClean="0"/>
              <a:t> </a:t>
            </a:r>
            <a:r>
              <a:rPr lang="en-US" dirty="0" err="1" smtClean="0"/>
              <a:t>para</a:t>
            </a:r>
            <a:r>
              <a:rPr lang="en-US" dirty="0" smtClean="0"/>
              <a:t> </a:t>
            </a:r>
            <a:r>
              <a:rPr lang="en-US" dirty="0" err="1" smtClean="0"/>
              <a:t>crear</a:t>
            </a:r>
            <a:r>
              <a:rPr lang="en-US" dirty="0" smtClean="0"/>
              <a:t> </a:t>
            </a:r>
            <a:r>
              <a:rPr lang="en-US" dirty="0" err="1" smtClean="0"/>
              <a:t>diseños</a:t>
            </a:r>
            <a:r>
              <a:rPr lang="en-US" dirty="0" smtClean="0"/>
              <a:t> en </a:t>
            </a:r>
            <a:r>
              <a:rPr lang="en-US" dirty="0" err="1" smtClean="0"/>
              <a:t>telas</a:t>
            </a:r>
            <a:endParaRPr lang="es-ES" dirty="0" smtClean="0"/>
          </a:p>
          <a:p>
            <a:r>
              <a:rPr lang="es-ES" b="1" dirty="0" smtClean="0"/>
              <a:t>En </a:t>
            </a:r>
            <a:r>
              <a:rPr lang="en-US" b="1" dirty="0" smtClean="0"/>
              <a:t>1837</a:t>
            </a:r>
            <a:r>
              <a:rPr lang="en-US" dirty="0"/>
              <a:t> Charles </a:t>
            </a:r>
            <a:r>
              <a:rPr lang="en-US" dirty="0" smtClean="0"/>
              <a:t>Babbage describe </a:t>
            </a:r>
            <a:r>
              <a:rPr lang="es-ES" dirty="0" smtClean="0"/>
              <a:t>el </a:t>
            </a:r>
            <a:r>
              <a:rPr lang="es-ES" dirty="0"/>
              <a:t>diseño de un computador moderno de propósito </a:t>
            </a:r>
            <a:r>
              <a:rPr lang="es-ES" dirty="0" smtClean="0"/>
              <a:t>general ya que las tablas matemáticas eran un proceso tedioso y propenso a errores</a:t>
            </a:r>
          </a:p>
          <a:p>
            <a:r>
              <a:rPr lang="en-US" b="1" dirty="0" smtClean="0"/>
              <a:t>En 1843</a:t>
            </a:r>
            <a:r>
              <a:rPr lang="en-US" dirty="0"/>
              <a:t> Ada Augusta Lovelace </a:t>
            </a:r>
            <a:r>
              <a:rPr lang="en-US" dirty="0" err="1" smtClean="0"/>
              <a:t>adaptó</a:t>
            </a:r>
            <a:r>
              <a:rPr lang="en-US" dirty="0" smtClean="0"/>
              <a:t> </a:t>
            </a:r>
            <a:r>
              <a:rPr lang="en-US" dirty="0" err="1" smtClean="0"/>
              <a:t>las</a:t>
            </a:r>
            <a:r>
              <a:rPr lang="en-US" dirty="0" smtClean="0"/>
              <a:t> </a:t>
            </a:r>
            <a:r>
              <a:rPr lang="en-US" dirty="0" err="1" smtClean="0"/>
              <a:t>tarjetas</a:t>
            </a:r>
            <a:r>
              <a:rPr lang="en-US" dirty="0" smtClean="0"/>
              <a:t> </a:t>
            </a:r>
            <a:r>
              <a:rPr lang="en-US" dirty="0" err="1" smtClean="0"/>
              <a:t>perforadas</a:t>
            </a:r>
            <a:r>
              <a:rPr lang="en-US" dirty="0" smtClean="0"/>
              <a:t> a la </a:t>
            </a:r>
            <a:r>
              <a:rPr lang="en-US" dirty="0" err="1" smtClean="0"/>
              <a:t>computación</a:t>
            </a:r>
            <a:r>
              <a:rPr lang="en-US" dirty="0" smtClean="0"/>
              <a:t>, se le </a:t>
            </a:r>
            <a:r>
              <a:rPr lang="en-US" dirty="0" err="1" smtClean="0"/>
              <a:t>conoce</a:t>
            </a:r>
            <a:r>
              <a:rPr lang="en-US" dirty="0" smtClean="0"/>
              <a:t> </a:t>
            </a:r>
            <a:r>
              <a:rPr lang="en-US" dirty="0" err="1" smtClean="0"/>
              <a:t>como</a:t>
            </a:r>
            <a:r>
              <a:rPr lang="en-US" dirty="0" smtClean="0"/>
              <a:t> la </a:t>
            </a:r>
            <a:r>
              <a:rPr lang="en-US" dirty="0" err="1" smtClean="0"/>
              <a:t>primera</a:t>
            </a:r>
            <a:r>
              <a:rPr lang="en-US" dirty="0" smtClean="0"/>
              <a:t> </a:t>
            </a:r>
            <a:r>
              <a:rPr lang="en-US" dirty="0" err="1" smtClean="0"/>
              <a:t>programadora</a:t>
            </a:r>
            <a:endParaRPr lang="en-US" dirty="0"/>
          </a:p>
        </p:txBody>
      </p:sp>
    </p:spTree>
    <p:extLst>
      <p:ext uri="{BB962C8B-B14F-4D97-AF65-F5344CB8AC3E}">
        <p14:creationId xmlns:p14="http://schemas.microsoft.com/office/powerpoint/2010/main" val="89929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Historia</a:t>
            </a:r>
            <a:endParaRPr lang="en-US" dirty="0"/>
          </a:p>
        </p:txBody>
      </p:sp>
      <p:sp>
        <p:nvSpPr>
          <p:cNvPr id="3" name="Content Placeholder 2"/>
          <p:cNvSpPr>
            <a:spLocks noGrp="1"/>
          </p:cNvSpPr>
          <p:nvPr>
            <p:ph idx="1"/>
          </p:nvPr>
        </p:nvSpPr>
        <p:spPr/>
        <p:txBody>
          <a:bodyPr/>
          <a:lstStyle/>
          <a:p>
            <a:r>
              <a:rPr lang="es-ES" b="1" dirty="0" smtClean="0"/>
              <a:t>En 1854</a:t>
            </a:r>
            <a:r>
              <a:rPr lang="es-ES" dirty="0" smtClean="0"/>
              <a:t> </a:t>
            </a:r>
            <a:r>
              <a:rPr lang="es-ES" dirty="0"/>
              <a:t>el lógico inglés George </a:t>
            </a:r>
            <a:r>
              <a:rPr lang="es-ES" dirty="0" smtClean="0"/>
              <a:t>Boole crea el álgebra booleana, usada hoy en día. Es el padre de la teoría informática.</a:t>
            </a:r>
          </a:p>
          <a:p>
            <a:r>
              <a:rPr lang="es-ES" b="1" dirty="0" smtClean="0"/>
              <a:t>En </a:t>
            </a:r>
            <a:r>
              <a:rPr lang="en-US" b="1" dirty="0" smtClean="0"/>
              <a:t>1869</a:t>
            </a:r>
            <a:r>
              <a:rPr lang="en-US" dirty="0" smtClean="0"/>
              <a:t> se </a:t>
            </a:r>
            <a:r>
              <a:rPr lang="en-US" dirty="0" err="1" smtClean="0"/>
              <a:t>crea</a:t>
            </a:r>
            <a:r>
              <a:rPr lang="en-US" dirty="0" smtClean="0"/>
              <a:t> la </a:t>
            </a:r>
            <a:r>
              <a:rPr lang="en-US" dirty="0" err="1" smtClean="0"/>
              <a:t>primera</a:t>
            </a:r>
            <a:r>
              <a:rPr lang="en-US" dirty="0" smtClean="0"/>
              <a:t> </a:t>
            </a:r>
            <a:r>
              <a:rPr lang="en-US" dirty="0" err="1" smtClean="0"/>
              <a:t>máquina</a:t>
            </a:r>
            <a:r>
              <a:rPr lang="en-US" dirty="0" smtClean="0"/>
              <a:t> </a:t>
            </a:r>
            <a:r>
              <a:rPr lang="en-US" dirty="0" err="1" smtClean="0"/>
              <a:t>lógica</a:t>
            </a:r>
            <a:r>
              <a:rPr lang="en-US" dirty="0" smtClean="0"/>
              <a:t> </a:t>
            </a:r>
            <a:r>
              <a:rPr lang="en-US" dirty="0" err="1" smtClean="0"/>
              <a:t>podía</a:t>
            </a:r>
            <a:r>
              <a:rPr lang="en-US" dirty="0" smtClean="0"/>
              <a:t> resolver </a:t>
            </a:r>
            <a:r>
              <a:rPr lang="en-US" dirty="0" err="1" smtClean="0"/>
              <a:t>problemas</a:t>
            </a:r>
            <a:r>
              <a:rPr lang="en-US" dirty="0" smtClean="0"/>
              <a:t> </a:t>
            </a:r>
            <a:r>
              <a:rPr lang="en-US" dirty="0" err="1" smtClean="0"/>
              <a:t>más</a:t>
            </a:r>
            <a:r>
              <a:rPr lang="en-US" dirty="0" smtClean="0"/>
              <a:t> </a:t>
            </a:r>
            <a:r>
              <a:rPr lang="en-US" dirty="0" err="1" smtClean="0"/>
              <a:t>rápido</a:t>
            </a:r>
            <a:r>
              <a:rPr lang="en-US" dirty="0" smtClean="0"/>
              <a:t> </a:t>
            </a:r>
            <a:r>
              <a:rPr lang="en-US" dirty="0" err="1" smtClean="0"/>
              <a:t>que</a:t>
            </a:r>
            <a:r>
              <a:rPr lang="en-US" dirty="0" smtClean="0"/>
              <a:t> los </a:t>
            </a:r>
            <a:r>
              <a:rPr lang="en-US" dirty="0" err="1" smtClean="0"/>
              <a:t>humanos</a:t>
            </a:r>
            <a:r>
              <a:rPr lang="en-US" dirty="0" smtClean="0"/>
              <a:t>.</a:t>
            </a:r>
            <a:endParaRPr lang="es-ES" dirty="0" smtClean="0"/>
          </a:p>
          <a:p>
            <a:r>
              <a:rPr lang="en-US" b="1" dirty="0" err="1" smtClean="0"/>
              <a:t>Siglo</a:t>
            </a:r>
            <a:r>
              <a:rPr lang="en-US" b="1" dirty="0" smtClean="0"/>
              <a:t> XX – </a:t>
            </a:r>
            <a:r>
              <a:rPr lang="en-US" dirty="0" smtClean="0"/>
              <a:t>Se </a:t>
            </a:r>
            <a:r>
              <a:rPr lang="en-US" dirty="0" err="1" smtClean="0"/>
              <a:t>inventan</a:t>
            </a:r>
            <a:r>
              <a:rPr lang="en-US" dirty="0" smtClean="0"/>
              <a:t> los </a:t>
            </a:r>
            <a:r>
              <a:rPr lang="en-US" dirty="0" err="1" smtClean="0"/>
              <a:t>tubos</a:t>
            </a:r>
            <a:r>
              <a:rPr lang="en-US" dirty="0" smtClean="0"/>
              <a:t> al </a:t>
            </a:r>
            <a:r>
              <a:rPr lang="en-US" dirty="0" err="1" smtClean="0"/>
              <a:t>vacío</a:t>
            </a:r>
            <a:r>
              <a:rPr lang="en-US" dirty="0" smtClean="0"/>
              <a:t>, el primer </a:t>
            </a:r>
            <a:r>
              <a:rPr lang="en-US" dirty="0" err="1" smtClean="0"/>
              <a:t>circuito</a:t>
            </a:r>
            <a:r>
              <a:rPr lang="en-US" dirty="0" smtClean="0"/>
              <a:t> flip-flop y </a:t>
            </a:r>
            <a:r>
              <a:rPr lang="en-US" dirty="0" err="1" smtClean="0"/>
              <a:t>las</a:t>
            </a:r>
            <a:r>
              <a:rPr lang="en-US" dirty="0" smtClean="0"/>
              <a:t> </a:t>
            </a:r>
            <a:r>
              <a:rPr lang="en-US" dirty="0" err="1" smtClean="0"/>
              <a:t>compuertas</a:t>
            </a:r>
            <a:r>
              <a:rPr lang="en-US" dirty="0" smtClean="0"/>
              <a:t> </a:t>
            </a:r>
            <a:r>
              <a:rPr lang="en-US" dirty="0" err="1" smtClean="0"/>
              <a:t>lógicas</a:t>
            </a:r>
            <a:endParaRPr lang="en-US" dirty="0" smtClean="0"/>
          </a:p>
          <a:p>
            <a:r>
              <a:rPr lang="es-ES" dirty="0"/>
              <a:t>Alan </a:t>
            </a:r>
            <a:r>
              <a:rPr lang="es-ES" dirty="0" err="1" smtClean="0"/>
              <a:t>Turing</a:t>
            </a:r>
            <a:r>
              <a:rPr lang="es-ES" dirty="0" smtClean="0"/>
              <a:t> – padre de la computación moderna</a:t>
            </a:r>
          </a:p>
          <a:p>
            <a:r>
              <a:rPr lang="es-ES" dirty="0" smtClean="0"/>
              <a:t>Máquina de </a:t>
            </a:r>
            <a:r>
              <a:rPr lang="es-ES" dirty="0" err="1" smtClean="0"/>
              <a:t>Turing</a:t>
            </a:r>
            <a:r>
              <a:rPr lang="es-ES" dirty="0" smtClean="0"/>
              <a:t> – Formaliza el concepto de algoritmo</a:t>
            </a:r>
          </a:p>
          <a:p>
            <a:r>
              <a:rPr lang="es-ES" dirty="0" smtClean="0"/>
              <a:t>Se construyen </a:t>
            </a:r>
            <a:r>
              <a:rPr lang="en-US" dirty="0" smtClean="0"/>
              <a:t>ENIAC(5 mil </a:t>
            </a:r>
            <a:r>
              <a:rPr lang="en-US" dirty="0" err="1" smtClean="0"/>
              <a:t>operaciones</a:t>
            </a:r>
            <a:r>
              <a:rPr lang="en-US" dirty="0" smtClean="0"/>
              <a:t> </a:t>
            </a:r>
            <a:r>
              <a:rPr lang="en-US" dirty="0" err="1" smtClean="0"/>
              <a:t>por</a:t>
            </a:r>
            <a:r>
              <a:rPr lang="en-US" dirty="0" smtClean="0"/>
              <a:t> </a:t>
            </a:r>
            <a:r>
              <a:rPr lang="en-US" dirty="0" err="1" smtClean="0"/>
              <a:t>segundo</a:t>
            </a:r>
            <a:r>
              <a:rPr lang="en-US" dirty="0" smtClean="0"/>
              <a:t>) y </a:t>
            </a:r>
            <a:r>
              <a:rPr lang="en-US" dirty="0"/>
              <a:t>EDVAC</a:t>
            </a:r>
            <a:endParaRPr lang="es-ES" dirty="0"/>
          </a:p>
          <a:p>
            <a:endParaRPr lang="en-US" dirty="0"/>
          </a:p>
        </p:txBody>
      </p:sp>
    </p:spTree>
    <p:extLst>
      <p:ext uri="{BB962C8B-B14F-4D97-AF65-F5344CB8AC3E}">
        <p14:creationId xmlns:p14="http://schemas.microsoft.com/office/powerpoint/2010/main" val="330398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Historia</a:t>
            </a:r>
            <a:endParaRPr lang="en-US" dirty="0"/>
          </a:p>
        </p:txBody>
      </p:sp>
      <p:sp>
        <p:nvSpPr>
          <p:cNvPr id="3" name="Content Placeholder 2"/>
          <p:cNvSpPr>
            <a:spLocks noGrp="1"/>
          </p:cNvSpPr>
          <p:nvPr>
            <p:ph idx="1"/>
          </p:nvPr>
        </p:nvSpPr>
        <p:spPr/>
        <p:txBody>
          <a:bodyPr/>
          <a:lstStyle/>
          <a:p>
            <a:r>
              <a:rPr lang="en-US" dirty="0"/>
              <a:t>John von Neumann </a:t>
            </a:r>
            <a:r>
              <a:rPr lang="es-ES" dirty="0" smtClean="0"/>
              <a:t>es </a:t>
            </a:r>
            <a:r>
              <a:rPr lang="es-ES" dirty="0"/>
              <a:t>considerado el padre de las </a:t>
            </a:r>
            <a:r>
              <a:rPr lang="es-ES" dirty="0" smtClean="0"/>
              <a:t>computadoras modernas. Propone la arquitectura de procesador, memoria y almacenamiento </a:t>
            </a:r>
          </a:p>
          <a:p>
            <a:endParaRPr lang="en-US" dirty="0" smtClean="0"/>
          </a:p>
          <a:p>
            <a:r>
              <a:rPr lang="en-US" b="1" dirty="0" err="1"/>
              <a:t>Primera</a:t>
            </a:r>
            <a:r>
              <a:rPr lang="en-US" b="1" dirty="0"/>
              <a:t> </a:t>
            </a:r>
            <a:r>
              <a:rPr lang="en-US" b="1" dirty="0" err="1" smtClean="0"/>
              <a:t>Generación</a:t>
            </a:r>
            <a:r>
              <a:rPr lang="en-US" b="1" dirty="0" smtClean="0"/>
              <a:t> – </a:t>
            </a:r>
            <a:r>
              <a:rPr lang="en-US" dirty="0" smtClean="0"/>
              <a:t>Los 50s. </a:t>
            </a:r>
          </a:p>
          <a:p>
            <a:pPr lvl="1"/>
            <a:r>
              <a:rPr lang="es-ES" dirty="0"/>
              <a:t>Estas máquinas estaban construidas por medio de tubos de vacío</a:t>
            </a:r>
            <a:r>
              <a:rPr lang="es-ES" dirty="0" smtClean="0"/>
              <a:t>.</a:t>
            </a:r>
          </a:p>
          <a:p>
            <a:pPr lvl="1"/>
            <a:r>
              <a:rPr lang="es-ES" dirty="0" smtClean="0"/>
              <a:t>Eran </a:t>
            </a:r>
            <a:r>
              <a:rPr lang="es-ES" dirty="0"/>
              <a:t>programadas en lenguaje de máquina</a:t>
            </a:r>
            <a:r>
              <a:rPr lang="es-ES" dirty="0" smtClean="0"/>
              <a:t>.</a:t>
            </a:r>
          </a:p>
          <a:p>
            <a:pPr lvl="1"/>
            <a:r>
              <a:rPr lang="es-ES" dirty="0"/>
              <a:t>En esta generación las máquinas son grandes y costosas (de un costo aproximado de ciento de miles de dólares).</a:t>
            </a:r>
            <a:br>
              <a:rPr lang="es-ES" dirty="0"/>
            </a:br>
            <a:endParaRPr lang="en-US" dirty="0"/>
          </a:p>
        </p:txBody>
      </p:sp>
    </p:spTree>
    <p:extLst>
      <p:ext uri="{BB962C8B-B14F-4D97-AF65-F5344CB8AC3E}">
        <p14:creationId xmlns:p14="http://schemas.microsoft.com/office/powerpoint/2010/main" val="73477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Historia</a:t>
            </a:r>
            <a:endParaRPr lang="en-US" dirty="0"/>
          </a:p>
        </p:txBody>
      </p:sp>
      <p:sp>
        <p:nvSpPr>
          <p:cNvPr id="3" name="Content Placeholder 2"/>
          <p:cNvSpPr>
            <a:spLocks noGrp="1"/>
          </p:cNvSpPr>
          <p:nvPr>
            <p:ph idx="1"/>
          </p:nvPr>
        </p:nvSpPr>
        <p:spPr/>
        <p:txBody>
          <a:bodyPr>
            <a:normAutofit/>
          </a:bodyPr>
          <a:lstStyle/>
          <a:p>
            <a:r>
              <a:rPr lang="en-US" b="1" dirty="0" err="1" smtClean="0"/>
              <a:t>Segunda</a:t>
            </a:r>
            <a:r>
              <a:rPr lang="en-US" b="1" dirty="0" smtClean="0"/>
              <a:t> </a:t>
            </a:r>
            <a:r>
              <a:rPr lang="en-US" b="1" dirty="0" err="1" smtClean="0"/>
              <a:t>Generación</a:t>
            </a:r>
            <a:r>
              <a:rPr lang="en-US" b="1" dirty="0" smtClean="0"/>
              <a:t> – </a:t>
            </a:r>
            <a:r>
              <a:rPr lang="en-US" dirty="0" smtClean="0"/>
              <a:t>Los 60s. </a:t>
            </a:r>
          </a:p>
          <a:p>
            <a:pPr lvl="1"/>
            <a:r>
              <a:rPr lang="es-ES" dirty="0"/>
              <a:t>Están construidas con </a:t>
            </a:r>
            <a:r>
              <a:rPr lang="es-ES" dirty="0"/>
              <a:t>circuitos</a:t>
            </a:r>
            <a:r>
              <a:rPr lang="es-ES" dirty="0"/>
              <a:t> de </a:t>
            </a:r>
            <a:r>
              <a:rPr lang="es-ES" dirty="0"/>
              <a:t>transistores</a:t>
            </a:r>
            <a:r>
              <a:rPr lang="es-ES" dirty="0" smtClean="0"/>
              <a:t>.</a:t>
            </a:r>
          </a:p>
          <a:p>
            <a:pPr lvl="1"/>
            <a:r>
              <a:rPr lang="es-ES" dirty="0" smtClean="0"/>
              <a:t>Se </a:t>
            </a:r>
            <a:r>
              <a:rPr lang="es-ES" dirty="0"/>
              <a:t>programan en nuevos lenguajes llamados lenguajes de alto nivel</a:t>
            </a:r>
            <a:r>
              <a:rPr lang="es-ES" dirty="0" smtClean="0"/>
              <a:t>.</a:t>
            </a:r>
          </a:p>
          <a:p>
            <a:pPr lvl="1"/>
            <a:r>
              <a:rPr lang="es-ES" dirty="0"/>
              <a:t>En esta generación las computadoras se reducen de tamaño y son de menor costo.</a:t>
            </a:r>
            <a:br>
              <a:rPr lang="es-ES" dirty="0"/>
            </a:br>
            <a:endParaRPr lang="es-ES" dirty="0" smtClean="0"/>
          </a:p>
          <a:p>
            <a:r>
              <a:rPr lang="en-US" b="1" dirty="0" err="1"/>
              <a:t>Tercera</a:t>
            </a:r>
            <a:r>
              <a:rPr lang="en-US" b="1" dirty="0"/>
              <a:t> </a:t>
            </a:r>
            <a:r>
              <a:rPr lang="en-US" b="1" dirty="0" err="1" smtClean="0"/>
              <a:t>generación</a:t>
            </a:r>
            <a:r>
              <a:rPr lang="en-US" b="1" dirty="0" smtClean="0"/>
              <a:t> </a:t>
            </a:r>
            <a:r>
              <a:rPr lang="en-US" dirty="0" smtClean="0"/>
              <a:t>– 60s y 70s</a:t>
            </a:r>
          </a:p>
          <a:p>
            <a:pPr lvl="1"/>
            <a:r>
              <a:rPr lang="es-ES" dirty="0"/>
              <a:t>Su fabricación electrónica esta basada en circuitos integrados</a:t>
            </a:r>
            <a:r>
              <a:rPr lang="es-ES" dirty="0" smtClean="0"/>
              <a:t>.</a:t>
            </a:r>
          </a:p>
          <a:p>
            <a:pPr lvl="1"/>
            <a:r>
              <a:rPr lang="es-ES" dirty="0" smtClean="0"/>
              <a:t>Su </a:t>
            </a:r>
            <a:r>
              <a:rPr lang="es-ES" dirty="0"/>
              <a:t>manejo es por medio de los lenguajes de control de los sistemas operativos</a:t>
            </a:r>
            <a:r>
              <a:rPr lang="es-ES" dirty="0" smtClean="0"/>
              <a:t>.</a:t>
            </a:r>
          </a:p>
          <a:p>
            <a:pPr lvl="1"/>
            <a:r>
              <a:rPr lang="es-ES" dirty="0" smtClean="0"/>
              <a:t>IBM</a:t>
            </a:r>
          </a:p>
          <a:p>
            <a:pPr lvl="1"/>
            <a:r>
              <a:rPr lang="es-ES" dirty="0" smtClean="0"/>
              <a:t>Aparecen las computadoras de tamaño mediano</a:t>
            </a:r>
            <a:endParaRPr lang="en-US" dirty="0"/>
          </a:p>
        </p:txBody>
      </p:sp>
    </p:spTree>
    <p:extLst>
      <p:ext uri="{BB962C8B-B14F-4D97-AF65-F5344CB8AC3E}">
        <p14:creationId xmlns:p14="http://schemas.microsoft.com/office/powerpoint/2010/main" val="133136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Historia</a:t>
            </a:r>
            <a:endParaRPr lang="en-US" dirty="0"/>
          </a:p>
        </p:txBody>
      </p:sp>
      <p:sp>
        <p:nvSpPr>
          <p:cNvPr id="3" name="Content Placeholder 2"/>
          <p:cNvSpPr>
            <a:spLocks noGrp="1"/>
          </p:cNvSpPr>
          <p:nvPr>
            <p:ph idx="1"/>
          </p:nvPr>
        </p:nvSpPr>
        <p:spPr/>
        <p:txBody>
          <a:bodyPr>
            <a:normAutofit/>
          </a:bodyPr>
          <a:lstStyle/>
          <a:p>
            <a:r>
              <a:rPr lang="en-US" b="1" dirty="0" err="1"/>
              <a:t>Cuarta</a:t>
            </a:r>
            <a:r>
              <a:rPr lang="en-US" b="1" dirty="0"/>
              <a:t> </a:t>
            </a:r>
            <a:r>
              <a:rPr lang="en-US" b="1" dirty="0" err="1"/>
              <a:t>Generación</a:t>
            </a:r>
            <a:r>
              <a:rPr lang="en-US" b="1" dirty="0" smtClean="0"/>
              <a:t> – </a:t>
            </a:r>
            <a:r>
              <a:rPr lang="en-US" dirty="0" smtClean="0"/>
              <a:t>Los 80s. </a:t>
            </a:r>
          </a:p>
          <a:p>
            <a:pPr lvl="1"/>
            <a:r>
              <a:rPr lang="es-ES" dirty="0"/>
              <a:t>Aquí aparecen los </a:t>
            </a:r>
            <a:r>
              <a:rPr lang="es-ES" b="1" i="1" dirty="0"/>
              <a:t>microprocesadores</a:t>
            </a:r>
            <a:r>
              <a:rPr lang="es-ES" dirty="0"/>
              <a:t> que es un gran adelanto de la microelectrónica, son circuitos integrados de alta densidad y con una velocidad impresionante</a:t>
            </a:r>
            <a:r>
              <a:rPr lang="es-ES" dirty="0" smtClean="0"/>
              <a:t>.</a:t>
            </a:r>
          </a:p>
          <a:p>
            <a:pPr lvl="1"/>
            <a:r>
              <a:rPr lang="es-ES" dirty="0" smtClean="0"/>
              <a:t>Son baratas y fáciles de producir</a:t>
            </a:r>
          </a:p>
          <a:p>
            <a:pPr lvl="1"/>
            <a:r>
              <a:rPr lang="es-ES" dirty="0" smtClean="0"/>
              <a:t>Se venden las computadoras personales</a:t>
            </a:r>
          </a:p>
          <a:p>
            <a:pPr lvl="1"/>
            <a:r>
              <a:rPr lang="es-ES" dirty="0" smtClean="0"/>
              <a:t>Empieza la “revolución informática”	</a:t>
            </a:r>
          </a:p>
          <a:p>
            <a:r>
              <a:rPr lang="en-US" b="1" dirty="0"/>
              <a:t>Quinta </a:t>
            </a:r>
            <a:r>
              <a:rPr lang="en-US" b="1" dirty="0" err="1" smtClean="0"/>
              <a:t>Generación</a:t>
            </a:r>
            <a:endParaRPr lang="en-US" b="1" dirty="0" smtClean="0"/>
          </a:p>
          <a:p>
            <a:pPr lvl="1"/>
            <a:r>
              <a:rPr lang="es-ES" dirty="0"/>
              <a:t>Procesamiento en paralelo mediante arquitecturas y diseños especiales y circuitos de gran velocidad</a:t>
            </a:r>
            <a:r>
              <a:rPr lang="es-ES" dirty="0" smtClean="0"/>
              <a:t>.</a:t>
            </a:r>
          </a:p>
          <a:p>
            <a:pPr lvl="1"/>
            <a:r>
              <a:rPr lang="es-ES" dirty="0" smtClean="0"/>
              <a:t>Manejo </a:t>
            </a:r>
            <a:r>
              <a:rPr lang="es-ES" dirty="0"/>
              <a:t>de lenguaje natural y sistemas de </a:t>
            </a:r>
            <a:r>
              <a:rPr lang="es-ES" dirty="0"/>
              <a:t>inteligencia</a:t>
            </a:r>
            <a:r>
              <a:rPr lang="es-ES" dirty="0"/>
              <a:t> artificial.</a:t>
            </a:r>
            <a:r>
              <a:rPr lang="es-ES" dirty="0"/>
              <a:t/>
            </a:r>
            <a:br>
              <a:rPr lang="es-ES" dirty="0"/>
            </a:br>
            <a:endParaRPr lang="en-US" dirty="0"/>
          </a:p>
        </p:txBody>
      </p:sp>
    </p:spTree>
    <p:extLst>
      <p:ext uri="{BB962C8B-B14F-4D97-AF65-F5344CB8AC3E}">
        <p14:creationId xmlns:p14="http://schemas.microsoft.com/office/powerpoint/2010/main" val="274705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268</TotalTime>
  <Words>542</Words>
  <Application>Microsoft Office PowerPoint</Application>
  <PresentationFormat>On-screen Show (4:3)</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Clarity</vt:lpstr>
      <vt:lpstr>Semana 1</vt:lpstr>
      <vt:lpstr>Agenda</vt:lpstr>
      <vt:lpstr>Introducción</vt:lpstr>
      <vt:lpstr>Historia</vt:lpstr>
      <vt:lpstr>Historia</vt:lpstr>
      <vt:lpstr>Historia</vt:lpstr>
      <vt:lpstr>Historia</vt:lpstr>
      <vt:lpstr>Historia</vt:lpstr>
      <vt:lpstr>Historia</vt:lpstr>
      <vt:lpstr>Estructura interna del computador</vt:lpstr>
      <vt:lpstr>Estructura interna del computador</vt:lpstr>
      <vt:lpstr>Bits y Bytes</vt:lpstr>
      <vt:lpstr>Bits y Bytes</vt:lpstr>
      <vt:lpstr>Conceptos fundamentales del Software</vt:lpstr>
      <vt:lpstr>Conceptos fundamentales del Software</vt:lpstr>
      <vt:lpstr>Tarea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1</dc:title>
  <dc:creator>Esteban</dc:creator>
  <cp:lastModifiedBy>Esteban</cp:lastModifiedBy>
  <cp:revision>26</cp:revision>
  <dcterms:created xsi:type="dcterms:W3CDTF">2016-09-09T19:42:04Z</dcterms:created>
  <dcterms:modified xsi:type="dcterms:W3CDTF">2018-01-09T19:47:23Z</dcterms:modified>
</cp:coreProperties>
</file>