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27" name="PlaceHolder 2"/>
          <p:cNvSpPr>
            <a:spLocks noGrp="1"/>
          </p:cNvSpPr>
          <p:nvPr>
            <p:ph type="body"/>
          </p:nvPr>
        </p:nvSpPr>
        <p:spPr>
          <a:xfrm>
            <a:off x="360000" y="198000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8" name="PlaceHolder 3"/>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30"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1"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2"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3" name="PlaceHolder 5"/>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35"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6" name="PlaceHolder 3"/>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pic>
        <p:nvPicPr>
          <p:cNvPr id="37" name="" descr=""/>
          <p:cNvPicPr/>
          <p:nvPr/>
        </p:nvPicPr>
        <p:blipFill>
          <a:blip r:embed="rId2"/>
          <a:stretch/>
        </p:blipFill>
        <p:spPr>
          <a:xfrm>
            <a:off x="1881720" y="1980000"/>
            <a:ext cx="6316560" cy="5040000"/>
          </a:xfrm>
          <a:prstGeom prst="rect">
            <a:avLst/>
          </a:prstGeom>
          <a:ln>
            <a:noFill/>
          </a:ln>
        </p:spPr>
      </p:pic>
      <p:pic>
        <p:nvPicPr>
          <p:cNvPr id="38" name="" descr=""/>
          <p:cNvPicPr/>
          <p:nvPr/>
        </p:nvPicPr>
        <p:blipFill>
          <a:blip r:embed="rId3"/>
          <a:stretch/>
        </p:blipFill>
        <p:spPr>
          <a:xfrm>
            <a:off x="1881720" y="1980000"/>
            <a:ext cx="6316560" cy="5040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48"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50"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52"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53" name="PlaceHolder 3"/>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57"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58" name="PlaceHolder 3"/>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59" name="PlaceHolder 4"/>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6"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61"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2"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3"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65"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6"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7" name="PlaceHolder 4"/>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69" name="PlaceHolder 2"/>
          <p:cNvSpPr>
            <a:spLocks noGrp="1"/>
          </p:cNvSpPr>
          <p:nvPr>
            <p:ph type="body"/>
          </p:nvPr>
        </p:nvSpPr>
        <p:spPr>
          <a:xfrm>
            <a:off x="360000" y="198000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0" name="PlaceHolder 3"/>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72"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3"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4"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5" name="PlaceHolder 5"/>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77"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8" name="PlaceHolder 3"/>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pic>
        <p:nvPicPr>
          <p:cNvPr id="79" name="" descr=""/>
          <p:cNvPicPr/>
          <p:nvPr/>
        </p:nvPicPr>
        <p:blipFill>
          <a:blip r:embed="rId2"/>
          <a:stretch/>
        </p:blipFill>
        <p:spPr>
          <a:xfrm>
            <a:off x="1881720" y="1980000"/>
            <a:ext cx="6316560" cy="5040000"/>
          </a:xfrm>
          <a:prstGeom prst="rect">
            <a:avLst/>
          </a:prstGeom>
          <a:ln>
            <a:noFill/>
          </a:ln>
        </p:spPr>
      </p:pic>
      <p:pic>
        <p:nvPicPr>
          <p:cNvPr id="80" name="" descr=""/>
          <p:cNvPicPr/>
          <p:nvPr/>
        </p:nvPicPr>
        <p:blipFill>
          <a:blip r:embed="rId3"/>
          <a:stretch/>
        </p:blipFill>
        <p:spPr>
          <a:xfrm>
            <a:off x="1881720" y="1980000"/>
            <a:ext cx="6316560" cy="5040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8"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10"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1" name="PlaceHolder 3"/>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15"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6" name="PlaceHolder 3"/>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7" name="PlaceHolder 4"/>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19"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0"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1"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01320"/>
            <a:ext cx="9360000" cy="958680"/>
          </a:xfrm>
          <a:prstGeom prst="rect">
            <a:avLst/>
          </a:prstGeom>
        </p:spPr>
        <p:txBody>
          <a:bodyPr lIns="0" rIns="0" tIns="0" bIns="0" anchor="ctr"/>
          <a:p>
            <a:endParaRPr b="1" lang="en-US" sz="3390" spc="-1" strike="noStrike">
              <a:solidFill>
                <a:srgbClr val="ffffff"/>
              </a:solidFill>
              <a:uFill>
                <a:solidFill>
                  <a:srgbClr val="ffffff"/>
                </a:solidFill>
              </a:uFill>
              <a:latin typeface="Source Sans Pro Black"/>
            </a:endParaRPr>
          </a:p>
        </p:txBody>
      </p:sp>
      <p:sp>
        <p:nvSpPr>
          <p:cNvPr id="23"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4"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5" name="PlaceHolder 4"/>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a:t>
            </a:r>
            <a:r>
              <a:rPr b="0" lang="en-US" sz="4400" spc="-1" strike="noStrike">
                <a:solidFill>
                  <a:srgbClr val="000000"/>
                </a:solidFill>
                <a:uFill>
                  <a:solidFill>
                    <a:srgbClr val="ffffff"/>
                  </a:solidFill>
                </a:uFill>
                <a:latin typeface="DejaVu Sans"/>
              </a:rPr>
              <a:t>to </a:t>
            </a:r>
            <a:r>
              <a:rPr b="0" lang="en-US" sz="4400" spc="-1" strike="noStrike">
                <a:solidFill>
                  <a:srgbClr val="000000"/>
                </a:solidFill>
                <a:uFill>
                  <a:solidFill>
                    <a:srgbClr val="ffffff"/>
                  </a:solidFill>
                </a:uFill>
                <a:latin typeface="DejaVu Sans"/>
              </a:rPr>
              <a:t>edit </a:t>
            </a:r>
            <a:r>
              <a:rPr b="0" lang="en-US" sz="4400" spc="-1" strike="noStrike">
                <a:solidFill>
                  <a:srgbClr val="000000"/>
                </a:solidFill>
                <a:uFill>
                  <a:solidFill>
                    <a:srgbClr val="ffffff"/>
                  </a:solidFill>
                </a:uFill>
                <a:latin typeface="DejaVu Sans"/>
              </a:rPr>
              <a:t>the </a:t>
            </a:r>
            <a:r>
              <a:rPr b="0" lang="en-US" sz="4400" spc="-1" strike="noStrike">
                <a:solidFill>
                  <a:srgbClr val="000000"/>
                </a:solidFill>
                <a:uFill>
                  <a:solidFill>
                    <a:srgbClr val="ffffff"/>
                  </a:solidFill>
                </a:uFill>
                <a:latin typeface="DejaVu Sans"/>
              </a:rPr>
              <a:t>title </a:t>
            </a:r>
            <a:r>
              <a:rPr b="0" lang="en-US" sz="4400" spc="-1" strike="noStrike">
                <a:solidFill>
                  <a:srgbClr val="000000"/>
                </a:solidFill>
                <a:uFill>
                  <a:solidFill>
                    <a:srgbClr val="ffffff"/>
                  </a:solidFill>
                </a:uFill>
                <a:latin typeface="DejaVu Sans"/>
              </a:rPr>
              <a:t>text </a:t>
            </a:r>
            <a:r>
              <a:rPr b="0" lang="en-US" sz="4400" spc="-1" strike="noStrike">
                <a:solidFill>
                  <a:srgbClr val="000000"/>
                </a:solidFill>
                <a:uFill>
                  <a:solidFill>
                    <a:srgbClr val="ffffff"/>
                  </a:solidFill>
                </a:uFill>
                <a:latin typeface="DejaVu Sans"/>
              </a:rPr>
              <a:t>form</a:t>
            </a:r>
            <a:r>
              <a:rPr b="0" lang="en-US" sz="4400" spc="-1" strike="noStrike">
                <a:solidFill>
                  <a:srgbClr val="000000"/>
                </a:solidFill>
                <a:uFill>
                  <a:solidFill>
                    <a:srgbClr val="ffffff"/>
                  </a:solidFill>
                </a:uFill>
                <a:latin typeface="DejaVu Sans"/>
              </a:rPr>
              <a:t>at</a:t>
            </a:r>
            <a:endParaRPr b="0" lang="en-US" sz="4400" spc="-1" strike="noStrike">
              <a:solidFill>
                <a:srgbClr val="000000"/>
              </a:solidFill>
              <a:uFill>
                <a:solidFill>
                  <a:srgbClr val="ffffff"/>
                </a:solidFill>
              </a:uFill>
              <a:latin typeface="DejaVu Sans"/>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DejaVu Serif"/>
              </a:rPr>
              <a:t>&lt;date/time&gt;</a:t>
            </a:r>
            <a:endParaRPr b="0" lang="en-US" sz="1400" spc="-1" strike="noStrike">
              <a:solidFill>
                <a:srgbClr val="000000"/>
              </a:solidFill>
              <a:uFill>
                <a:solidFill>
                  <a:srgbClr val="ffffff"/>
                </a:solidFill>
              </a:uFill>
              <a:latin typeface="DejaVu Serif"/>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DejaVu Serif"/>
              </a:rPr>
              <a:t>&lt;footer&gt;</a:t>
            </a:r>
            <a:endParaRPr b="0" lang="en-US" sz="1400" spc="-1" strike="noStrike">
              <a:solidFill>
                <a:srgbClr val="000000"/>
              </a:solidFill>
              <a:uFill>
                <a:solidFill>
                  <a:srgbClr val="ffffff"/>
                </a:solidFill>
              </a:uFill>
              <a:latin typeface="DejaVu Serif"/>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0285D059-E29D-40F1-B0B8-D3A249BA7645}" type="slidenum">
              <a:rPr b="0" lang="en-US" sz="1400" spc="-1" strike="noStrike">
                <a:solidFill>
                  <a:srgbClr val="000000"/>
                </a:solidFill>
                <a:uFill>
                  <a:solidFill>
                    <a:srgbClr val="ffffff"/>
                  </a:solidFill>
                </a:uFill>
                <a:latin typeface="DejaVu Serif"/>
              </a:rPr>
              <a:t>&lt;number&gt;</a:t>
            </a:fld>
            <a:endParaRPr b="0" lang="en-US" sz="1400" spc="-1" strike="noStrike">
              <a:solidFill>
                <a:srgbClr val="000000"/>
              </a:solidFill>
              <a:uFill>
                <a:solidFill>
                  <a:srgbClr val="ffffff"/>
                </a:solidFill>
              </a:uFill>
              <a:latin typeface="DejaVu Serif"/>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41" name="PlaceHolder 3"/>
          <p:cNvSpPr>
            <a:spLocks noGrp="1"/>
          </p:cNvSpPr>
          <p:nvPr>
            <p:ph type="title"/>
          </p:nvPr>
        </p:nvSpPr>
        <p:spPr>
          <a:xfrm>
            <a:off x="360000" y="301320"/>
            <a:ext cx="9360000" cy="958680"/>
          </a:xfrm>
          <a:prstGeom prst="rect">
            <a:avLst/>
          </a:prstGeom>
        </p:spPr>
        <p:txBody>
          <a:bodyPr lIns="0" rIns="0" tIns="0" bIns="0" anchor="ctr"/>
          <a:p>
            <a:r>
              <a:rPr b="1" lang="en-US" sz="3390" spc="-1" strike="noStrike">
                <a:solidFill>
                  <a:srgbClr val="ffffff"/>
                </a:solidFill>
                <a:uFill>
                  <a:solidFill>
                    <a:srgbClr val="ffffff"/>
                  </a:solidFill>
                </a:uFill>
                <a:latin typeface="Source Sans Pro Black"/>
              </a:rPr>
              <a:t>Click to edit the title text format</a:t>
            </a:r>
            <a:endParaRPr b="1" lang="en-US" sz="3390" spc="-1" strike="noStrike">
              <a:solidFill>
                <a:srgbClr val="ffffff"/>
              </a:solidFill>
              <a:uFill>
                <a:solidFill>
                  <a:srgbClr val="ffffff"/>
                </a:solidFill>
              </a:uFill>
              <a:latin typeface="Source Sans Pro Black"/>
            </a:endParaRPr>
          </a:p>
        </p:txBody>
      </p:sp>
      <p:sp>
        <p:nvSpPr>
          <p:cNvPr id="42" name="PlaceHolder 4"/>
          <p:cNvSpPr>
            <a:spLocks noGrp="1"/>
          </p:cNvSpPr>
          <p:nvPr>
            <p:ph type="body"/>
          </p:nvPr>
        </p:nvSpPr>
        <p:spPr>
          <a:xfrm>
            <a:off x="360000" y="1980000"/>
            <a:ext cx="9360000" cy="5040000"/>
          </a:xfrm>
          <a:prstGeom prst="rect">
            <a:avLst/>
          </a:prstGeom>
        </p:spPr>
        <p:txBody>
          <a:bodyPr lIns="0" rIns="0" tIns="0" bIns="0"/>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Click to edit the outline text format</a:t>
            </a:r>
            <a:endParaRPr b="1" lang="en-US" sz="3200" spc="-1" strike="noStrike">
              <a:solidFill>
                <a:srgbClr val="2c3e50"/>
              </a:solidFill>
              <a:uFill>
                <a:solidFill>
                  <a:srgbClr val="ffffff"/>
                </a:solidFill>
              </a:uFill>
              <a:latin typeface="Source Sans Pro Semibold"/>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Second Outline Level</a:t>
            </a:r>
            <a:endParaRPr b="0" lang="en-US" sz="2800" spc="-1" strike="noStrike">
              <a:solidFill>
                <a:srgbClr val="2c3e50"/>
              </a:solidFill>
              <a:uFill>
                <a:solidFill>
                  <a:srgbClr val="ffffff"/>
                </a:solidFill>
              </a:uFill>
              <a:latin typeface="Source Sans Pro"/>
            </a:endParaRPr>
          </a:p>
          <a:p>
            <a:pPr lvl="2" marL="1296000" indent="-288000">
              <a:buClr>
                <a:srgbClr val="2c3e50"/>
              </a:buClr>
              <a:buSzPct val="45000"/>
              <a:buFont typeface="Wingdings" charset="2"/>
              <a:buChar char=""/>
            </a:pPr>
            <a:r>
              <a:rPr b="0" lang="en-US" sz="2400" spc="-1" strike="noStrike">
                <a:solidFill>
                  <a:srgbClr val="2c3e50"/>
                </a:solidFill>
                <a:uFill>
                  <a:solidFill>
                    <a:srgbClr val="ffffff"/>
                  </a:solidFill>
                </a:uFill>
                <a:latin typeface="Source Sans Pro"/>
              </a:rPr>
              <a:t>Third Outline Level</a:t>
            </a:r>
            <a:endParaRPr b="0" lang="en-US" sz="2400" spc="-1" strike="noStrike">
              <a:solidFill>
                <a:srgbClr val="2c3e50"/>
              </a:solidFill>
              <a:uFill>
                <a:solidFill>
                  <a:srgbClr val="ffffff"/>
                </a:solidFill>
              </a:uFill>
              <a:latin typeface="Source Sans Pro"/>
            </a:endParaRPr>
          </a:p>
          <a:p>
            <a:pPr lvl="3" marL="1728000" indent="-216000">
              <a:buClr>
                <a:srgbClr val="2c3e50"/>
              </a:buClr>
              <a:buSzPct val="75000"/>
              <a:buFont typeface="Symbol" charset="2"/>
              <a:buChar char=""/>
            </a:pPr>
            <a:r>
              <a:rPr b="0" lang="en-US" sz="2000" spc="-1" strike="noStrike">
                <a:solidFill>
                  <a:srgbClr val="2c3e50"/>
                </a:solidFill>
                <a:uFill>
                  <a:solidFill>
                    <a:srgbClr val="ffffff"/>
                  </a:solidFill>
                </a:uFill>
                <a:latin typeface="Source Sans Pro"/>
              </a:rPr>
              <a:t>Fourth Outline Level</a:t>
            </a:r>
            <a:endParaRPr b="0" lang="en-US" sz="2000" spc="-1" strike="noStrike">
              <a:solidFill>
                <a:srgbClr val="2c3e50"/>
              </a:solidFill>
              <a:uFill>
                <a:solidFill>
                  <a:srgbClr val="ffffff"/>
                </a:solidFill>
              </a:uFill>
              <a:latin typeface="Source Sans Pro"/>
            </a:endParaRPr>
          </a:p>
          <a:p>
            <a:pPr lvl="4" marL="2160000" indent="-216000">
              <a:buClr>
                <a:srgbClr val="2c3e50"/>
              </a:buClr>
              <a:buSzPct val="45000"/>
              <a:buFont typeface="Wingdings" charset="2"/>
              <a:buChar char=""/>
            </a:pPr>
            <a:r>
              <a:rPr b="0" lang="en-US" sz="2000" spc="-1" strike="noStrike">
                <a:solidFill>
                  <a:srgbClr val="2c3e50"/>
                </a:solidFill>
                <a:uFill>
                  <a:solidFill>
                    <a:srgbClr val="ffffff"/>
                  </a:solidFill>
                </a:uFill>
                <a:latin typeface="Source Sans Pro"/>
              </a:rPr>
              <a:t>Fifth Outline Level</a:t>
            </a:r>
            <a:endParaRPr b="0" lang="en-US" sz="2000" spc="-1" strike="noStrike">
              <a:solidFill>
                <a:srgbClr val="2c3e50"/>
              </a:solidFill>
              <a:uFill>
                <a:solidFill>
                  <a:srgbClr val="ffffff"/>
                </a:solidFill>
              </a:uFill>
              <a:latin typeface="Source Sans Pro"/>
            </a:endParaRPr>
          </a:p>
          <a:p>
            <a:pPr lvl="5" marL="2592000" indent="-216000">
              <a:buClr>
                <a:srgbClr val="2c3e50"/>
              </a:buClr>
              <a:buSzPct val="45000"/>
              <a:buFont typeface="Wingdings" charset="2"/>
              <a:buChar char=""/>
            </a:pPr>
            <a:r>
              <a:rPr b="0" lang="en-US" sz="2000" spc="-1" strike="noStrike">
                <a:solidFill>
                  <a:srgbClr val="2c3e50"/>
                </a:solidFill>
                <a:uFill>
                  <a:solidFill>
                    <a:srgbClr val="ffffff"/>
                  </a:solidFill>
                </a:uFill>
                <a:latin typeface="Source Sans Pro"/>
              </a:rPr>
              <a:t>Sixth Outline Level</a:t>
            </a:r>
            <a:endParaRPr b="0" lang="en-US" sz="2000" spc="-1" strike="noStrike">
              <a:solidFill>
                <a:srgbClr val="2c3e50"/>
              </a:solidFill>
              <a:uFill>
                <a:solidFill>
                  <a:srgbClr val="ffffff"/>
                </a:solidFill>
              </a:uFill>
              <a:latin typeface="Source Sans Pro"/>
            </a:endParaRPr>
          </a:p>
          <a:p>
            <a:pPr lvl="6" marL="3024000" indent="-216000">
              <a:buClr>
                <a:srgbClr val="2c3e50"/>
              </a:buClr>
              <a:buSzPct val="45000"/>
              <a:buFont typeface="Wingdings" charset="2"/>
              <a:buChar char=""/>
            </a:pPr>
            <a:r>
              <a:rPr b="0" lang="en-US" sz="2000" spc="-1" strike="noStrike">
                <a:solidFill>
                  <a:srgbClr val="2c3e50"/>
                </a:solidFill>
                <a:uFill>
                  <a:solidFill>
                    <a:srgbClr val="ffffff"/>
                  </a:solidFill>
                </a:uFill>
                <a:latin typeface="Source Sans Pro"/>
              </a:rPr>
              <a:t>Seventh Outline Level</a:t>
            </a:r>
            <a:endParaRPr b="0" lang="en-US" sz="2000" spc="-1" strike="noStrike">
              <a:solidFill>
                <a:srgbClr val="2c3e50"/>
              </a:solidFill>
              <a:uFill>
                <a:solidFill>
                  <a:srgbClr val="ffffff"/>
                </a:solidFill>
              </a:uFill>
              <a:latin typeface="Source Sans Pro"/>
            </a:endParaRPr>
          </a:p>
        </p:txBody>
      </p:sp>
      <p:sp>
        <p:nvSpPr>
          <p:cNvPr id="43" name="PlaceHolder 5"/>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uFill>
                  <a:solidFill>
                    <a:srgbClr val="ffffff"/>
                  </a:solidFill>
                </a:uFill>
                <a:latin typeface="Source Sans Pro Black"/>
              </a:rPr>
              <a:t>&lt;date/time&gt;</a:t>
            </a:r>
            <a:endParaRPr b="1" lang="en-US" sz="1800" spc="-1" strike="noStrike">
              <a:solidFill>
                <a:srgbClr val="ffffff"/>
              </a:solidFill>
              <a:uFill>
                <a:solidFill>
                  <a:srgbClr val="ffffff"/>
                </a:solidFill>
              </a:uFill>
              <a:latin typeface="Source Sans Pro Black"/>
            </a:endParaRPr>
          </a:p>
        </p:txBody>
      </p:sp>
      <p:sp>
        <p:nvSpPr>
          <p:cNvPr id="44" name="PlaceHolder 6"/>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uFill>
                  <a:solidFill>
                    <a:srgbClr val="ffffff"/>
                  </a:solidFill>
                </a:uFill>
                <a:latin typeface="Source Sans Pro Black"/>
              </a:rPr>
              <a:t>&lt;footer&gt;</a:t>
            </a:r>
            <a:endParaRPr b="1" lang="en-US" sz="1800" spc="-1" strike="noStrike">
              <a:solidFill>
                <a:srgbClr val="ffffff"/>
              </a:solidFill>
              <a:uFill>
                <a:solidFill>
                  <a:srgbClr val="ffffff"/>
                </a:solidFill>
              </a:uFill>
              <a:latin typeface="Source Sans Pro Black"/>
            </a:endParaRPr>
          </a:p>
        </p:txBody>
      </p:sp>
      <p:sp>
        <p:nvSpPr>
          <p:cNvPr id="45"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46" name="PlaceHolder 8"/>
          <p:cNvSpPr>
            <a:spLocks noGrp="1"/>
          </p:cNvSpPr>
          <p:nvPr>
            <p:ph type="sldNum"/>
          </p:nvPr>
        </p:nvSpPr>
        <p:spPr>
          <a:xfrm>
            <a:off x="9180000" y="6804000"/>
            <a:ext cx="720000" cy="720000"/>
          </a:xfrm>
          <a:prstGeom prst="rect">
            <a:avLst/>
          </a:prstGeom>
        </p:spPr>
        <p:txBody>
          <a:bodyPr lIns="0" rIns="0" tIns="0" bIns="0" anchor="ctr"/>
          <a:p>
            <a:pPr algn="ctr"/>
            <a:fld id="{76DCF48D-FADD-4B60-A0AB-FE99E0A3E325}" type="slidenum">
              <a:rPr b="1" lang="en-US" sz="1800" spc="-1" strike="noStrike">
                <a:solidFill>
                  <a:srgbClr val="ffffff"/>
                </a:solidFill>
                <a:uFill>
                  <a:solidFill>
                    <a:srgbClr val="ffffff"/>
                  </a:solidFill>
                </a:uFill>
                <a:latin typeface="Source Sans Pro Black"/>
              </a:rPr>
              <a:t>&lt;number&gt;</a:t>
            </a:fld>
            <a:endParaRPr b="1" lang="en-U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60000" y="301320"/>
            <a:ext cx="9360000" cy="4445280"/>
          </a:xfrm>
          <a:prstGeom prst="rect">
            <a:avLst/>
          </a:prstGeom>
          <a:noFill/>
          <a:ln>
            <a:noFill/>
          </a:ln>
        </p:spPr>
        <p:txBody>
          <a:bodyPr lIns="0" rIns="0" tIns="0" bIns="0" anchor="ctr"/>
          <a:p>
            <a:pPr algn="ctr"/>
            <a:r>
              <a:rPr b="0" lang="en-US" sz="3200" spc="-1" strike="noStrike">
                <a:solidFill>
                  <a:srgbClr val="2c3e50"/>
                </a:solidFill>
                <a:uFill>
                  <a:solidFill>
                    <a:srgbClr val="ffffff"/>
                  </a:solidFill>
                </a:uFill>
                <a:latin typeface="Source Sans Pro"/>
              </a:rPr>
              <a:t>LanChat: A Client-Server Chat Application</a:t>
            </a:r>
            <a:endParaRPr b="0" lang="en-US" sz="3200" spc="-1" strike="noStrike">
              <a:solidFill>
                <a:srgbClr val="2c3e50"/>
              </a:solidFill>
              <a:uFill>
                <a:solidFill>
                  <a:srgbClr val="ffffff"/>
                </a:solidFill>
              </a:uFill>
              <a:latin typeface="Source Sans Pro"/>
            </a:endParaRPr>
          </a:p>
        </p:txBody>
      </p:sp>
      <p:sp>
        <p:nvSpPr>
          <p:cNvPr id="82" name="TextShape 2"/>
          <p:cNvSpPr txBox="1"/>
          <p:nvPr/>
        </p:nvSpPr>
        <p:spPr>
          <a:xfrm>
            <a:off x="731520" y="6492240"/>
            <a:ext cx="5760720" cy="355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15CSE202 Course Project</a:t>
            </a:r>
            <a:endParaRPr b="0" lang="en-US" sz="1800" spc="-1" strike="noStrike">
              <a:solidFill>
                <a:srgbClr val="000000"/>
              </a:solidFill>
              <a:uFill>
                <a:solidFill>
                  <a:srgbClr val="ffffff"/>
                </a:solidFill>
              </a:uFill>
              <a:latin typeface="DejaVu Sans"/>
            </a:endParaRPr>
          </a:p>
        </p:txBody>
      </p:sp>
      <p:sp>
        <p:nvSpPr>
          <p:cNvPr id="83" name="TextShape 3"/>
          <p:cNvSpPr txBox="1"/>
          <p:nvPr/>
        </p:nvSpPr>
        <p:spPr>
          <a:xfrm>
            <a:off x="5669280" y="5120640"/>
            <a:ext cx="3931920" cy="15955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By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K. Arun Kumar </a:t>
            </a:r>
            <a:r>
              <a:rPr b="0" lang="en-US" sz="1200" spc="-1" strike="noStrike">
                <a:solidFill>
                  <a:srgbClr val="000000"/>
                </a:solidFill>
                <a:uFill>
                  <a:solidFill>
                    <a:srgbClr val="ffffff"/>
                  </a:solidFill>
                </a:uFill>
                <a:latin typeface="DejaVu Sans"/>
              </a:rPr>
              <a:t>cb.en.u4cse15108</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 Hariharan</a:t>
            </a:r>
            <a:r>
              <a:rPr b="0" lang="en-US" sz="1200" spc="-1" strike="noStrike">
                <a:solidFill>
                  <a:srgbClr val="000000"/>
                </a:solidFill>
                <a:uFill>
                  <a:solidFill>
                    <a:srgbClr val="ffffff"/>
                  </a:solidFill>
                </a:uFill>
                <a:latin typeface="DejaVu Sans"/>
              </a:rPr>
              <a:t> cb.en.u4cse15121</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 Iniyanchandran </a:t>
            </a:r>
            <a:r>
              <a:rPr b="0" lang="en-US" sz="1200" spc="-1" strike="noStrike">
                <a:solidFill>
                  <a:srgbClr val="000000"/>
                </a:solidFill>
                <a:uFill>
                  <a:solidFill>
                    <a:srgbClr val="ffffff"/>
                  </a:solidFill>
                </a:uFill>
                <a:latin typeface="DejaVu Sans"/>
              </a:rPr>
              <a:t>cb.en.u4cse15122</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K. Vignesh Kumar </a:t>
            </a:r>
            <a:r>
              <a:rPr b="0" lang="en-US" sz="1200" spc="-1" strike="noStrike">
                <a:solidFill>
                  <a:srgbClr val="000000"/>
                </a:solidFill>
                <a:uFill>
                  <a:solidFill>
                    <a:srgbClr val="ffffff"/>
                  </a:solidFill>
                </a:uFill>
                <a:latin typeface="DejaVu Sans"/>
              </a:rPr>
              <a:t>cb.en.u4cse15158</a:t>
            </a:r>
            <a:endParaRPr b="0" lang="en-US" sz="1800" spc="-1" strike="noStrike">
              <a:solidFill>
                <a:srgbClr val="000000"/>
              </a:solidFill>
              <a:uFill>
                <a:solidFill>
                  <a:srgbClr val="ffffff"/>
                </a:solidFill>
              </a:uFill>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Objective</a:t>
            </a:r>
            <a:endParaRPr b="1" lang="en-US" sz="3390" spc="-1" strike="noStrike">
              <a:solidFill>
                <a:srgbClr val="ffffff"/>
              </a:solidFill>
              <a:uFill>
                <a:solidFill>
                  <a:srgbClr val="ffffff"/>
                </a:solidFill>
              </a:uFill>
              <a:latin typeface="Source Sans Pro Black"/>
            </a:endParaRPr>
          </a:p>
        </p:txBody>
      </p:sp>
      <p:sp>
        <p:nvSpPr>
          <p:cNvPr id="85"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2000" spc="-1" strike="noStrike">
                <a:solidFill>
                  <a:srgbClr val="2c3e50"/>
                </a:solidFill>
                <a:uFill>
                  <a:solidFill>
                    <a:srgbClr val="ffffff"/>
                  </a:solidFill>
                </a:uFill>
                <a:latin typeface="Source Sans Pro Semibold"/>
              </a:rPr>
              <a:t>To create a simple Client-Server application in Java where a server is hosted and other users in the same LAN network can connect to the server through a client application.</a:t>
            </a:r>
            <a:endParaRPr b="1" lang="en-US" sz="20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2000" spc="-1" strike="noStrike">
                <a:solidFill>
                  <a:srgbClr val="2c3e50"/>
                </a:solidFill>
                <a:uFill>
                  <a:solidFill>
                    <a:srgbClr val="ffffff"/>
                  </a:solidFill>
                </a:uFill>
                <a:latin typeface="Source Sans Pro Semibold"/>
              </a:rPr>
              <a:t>We will implement this using conceptions such as Sockets, File Handling, Multi Threading, Swing GUI and ExceptionHandling.</a:t>
            </a:r>
            <a:endParaRPr b="1" lang="en-US" sz="2000" spc="-1" strike="noStrike">
              <a:solidFill>
                <a:srgbClr val="2c3e50"/>
              </a:solidFill>
              <a:uFill>
                <a:solidFill>
                  <a:srgbClr val="ffffff"/>
                </a:solidFill>
              </a:uFill>
              <a:latin typeface="Source Sans Pro Semibo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Project Abstract</a:t>
            </a:r>
            <a:endParaRPr b="1" lang="en-US" sz="3390" spc="-1" strike="noStrike">
              <a:solidFill>
                <a:srgbClr val="ffffff"/>
              </a:solidFill>
              <a:uFill>
                <a:solidFill>
                  <a:srgbClr val="ffffff"/>
                </a:solidFill>
              </a:uFill>
              <a:latin typeface="Source Sans Pro Black"/>
            </a:endParaRPr>
          </a:p>
        </p:txBody>
      </p:sp>
      <p:sp>
        <p:nvSpPr>
          <p:cNvPr id="87"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1400" spc="-1" strike="noStrike">
                <a:solidFill>
                  <a:srgbClr val="2c3e50"/>
                </a:solidFill>
                <a:uFill>
                  <a:solidFill>
                    <a:srgbClr val="ffffff"/>
                  </a:solidFill>
                </a:uFill>
                <a:latin typeface="Source Sans Pro Semibold"/>
              </a:rPr>
              <a:t>The application consists of two primary classes, the LanServer class and the LanClient class.</a:t>
            </a:r>
            <a:endParaRPr b="1" lang="en-US" sz="14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400" spc="-1" strike="noStrike">
                <a:solidFill>
                  <a:srgbClr val="2c3e50"/>
                </a:solidFill>
                <a:uFill>
                  <a:solidFill>
                    <a:srgbClr val="ffffff"/>
                  </a:solidFill>
                </a:uFill>
                <a:latin typeface="Source Sans Pro Semibold"/>
              </a:rPr>
              <a:t>The LanServer class is run when the user wants to create a server to host his chat room.</a:t>
            </a:r>
            <a:endParaRPr b="1" lang="en-US" sz="14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400" spc="-1" strike="noStrike">
                <a:solidFill>
                  <a:srgbClr val="2c3e50"/>
                </a:solidFill>
                <a:uFill>
                  <a:solidFill>
                    <a:srgbClr val="ffffff"/>
                  </a:solidFill>
                </a:uFill>
                <a:latin typeface="Source Sans Pro Semibold"/>
              </a:rPr>
              <a:t>Another user can then use the LanClient class to connect to the previously created chat room, by knowing the details of the host i.e., IP Address, port number.</a:t>
            </a:r>
            <a:endParaRPr b="1" lang="en-US" sz="14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400" spc="-1" strike="noStrike">
                <a:solidFill>
                  <a:srgbClr val="2c3e50"/>
                </a:solidFill>
                <a:uFill>
                  <a:solidFill>
                    <a:srgbClr val="ffffff"/>
                  </a:solidFill>
                </a:uFill>
                <a:latin typeface="Source Sans Pro Semibold"/>
              </a:rPr>
              <a:t>Any number of users can join the created LanServer and once connected, they can send messages to the server, which is then relayed to all other LanClient instances that are currently connected to the server. </a:t>
            </a:r>
            <a:endParaRPr b="1" lang="en-US" sz="14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400" spc="-1" strike="noStrike">
                <a:solidFill>
                  <a:srgbClr val="2c3e50"/>
                </a:solidFill>
                <a:uFill>
                  <a:solidFill>
                    <a:srgbClr val="ffffff"/>
                  </a:solidFill>
                </a:uFill>
                <a:latin typeface="Source Sans Pro Semibold"/>
              </a:rPr>
              <a:t>The LanServer is created by inputing the desired port to host the chat room. The LanServer has the option to START or STOP the hosting of the chat room. It handles the interception of messages from the clients and relaying of messages. A feature to output the “server log” of the current session to a file is also present.</a:t>
            </a:r>
            <a:endParaRPr b="1" lang="en-US" sz="14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400" spc="-1" strike="noStrike">
                <a:solidFill>
                  <a:srgbClr val="2c3e50"/>
                </a:solidFill>
                <a:uFill>
                  <a:solidFill>
                    <a:srgbClr val="ffffff"/>
                  </a:solidFill>
                </a:uFill>
                <a:latin typeface="Source Sans Pro Semibold"/>
              </a:rPr>
              <a:t>The LanClient and LanServer both have been enabled to close their connection when  their respective UI has been closed. </a:t>
            </a:r>
            <a:endParaRPr b="1" lang="en-US" sz="1400" spc="-1" strike="noStrike">
              <a:solidFill>
                <a:srgbClr val="2c3e50"/>
              </a:solidFill>
              <a:uFill>
                <a:solidFill>
                  <a:srgbClr val="ffffff"/>
                </a:solidFill>
              </a:uFill>
              <a:latin typeface="Source Sans Pro Semibo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Modules</a:t>
            </a:r>
            <a:endParaRPr b="1" lang="en-US" sz="3390" spc="-1" strike="noStrike">
              <a:solidFill>
                <a:srgbClr val="ffffff"/>
              </a:solidFill>
              <a:uFill>
                <a:solidFill>
                  <a:srgbClr val="ffffff"/>
                </a:solidFill>
              </a:uFill>
              <a:latin typeface="Source Sans Pro Black"/>
            </a:endParaRPr>
          </a:p>
        </p:txBody>
      </p:sp>
      <p:sp>
        <p:nvSpPr>
          <p:cNvPr id="89"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LanServer.class</a:t>
            </a:r>
            <a:endParaRPr b="1" lang="en-US" sz="3200" spc="-1" strike="noStrike">
              <a:solidFill>
                <a:srgbClr val="2c3e50"/>
              </a:solidFill>
              <a:uFill>
                <a:solidFill>
                  <a:srgbClr val="ffffff"/>
                </a:solidFill>
              </a:uFill>
              <a:latin typeface="Source Sans Pro Semibold"/>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ServerThread.class </a:t>
            </a:r>
            <a:endParaRPr b="0" lang="en-US" sz="2800" spc="-1" strike="noStrike">
              <a:solidFill>
                <a:srgbClr val="2c3e50"/>
              </a:solidFill>
              <a:uFill>
                <a:solidFill>
                  <a:srgbClr val="ffffff"/>
                </a:solidFill>
              </a:uFill>
              <a:latin typeface="Source Sans Pro"/>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showSettings()</a:t>
            </a:r>
            <a:endParaRPr b="0" lang="en-US" sz="2800" spc="-1" strike="noStrike">
              <a:solidFill>
                <a:srgbClr val="2c3e50"/>
              </a:solidFill>
              <a:uFill>
                <a:solidFill>
                  <a:srgbClr val="ffffff"/>
                </a:solidFill>
              </a:uFill>
              <a:latin typeface="Source Sans Pro"/>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serverPage()</a:t>
            </a:r>
            <a:endParaRPr b="0" lang="en-US" sz="2800" spc="-1" strike="noStrike">
              <a:solidFill>
                <a:srgbClr val="2c3e50"/>
              </a:solidFill>
              <a:uFill>
                <a:solidFill>
                  <a:srgbClr val="ffffff"/>
                </a:solidFill>
              </a:uFill>
              <a:latin typeface="Source Sans Pro"/>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createLog()</a:t>
            </a:r>
            <a:endParaRPr b="0" lang="en-US" sz="2800" spc="-1" strike="noStrike">
              <a:solidFill>
                <a:srgbClr val="2c3e50"/>
              </a:solidFill>
              <a:uFill>
                <a:solidFill>
                  <a:srgbClr val="ffffff"/>
                </a:solidFill>
              </a:uFill>
              <a:latin typeface="Source Sans Pro"/>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LanClient.class</a:t>
            </a:r>
            <a:endParaRPr b="1" lang="en-US" sz="3200" spc="-1" strike="noStrike">
              <a:solidFill>
                <a:srgbClr val="2c3e50"/>
              </a:solidFill>
              <a:uFill>
                <a:solidFill>
                  <a:srgbClr val="ffffff"/>
                </a:solidFill>
              </a:uFill>
              <a:latin typeface="Source Sans Pro Semibold"/>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ClientListener.class</a:t>
            </a:r>
            <a:endParaRPr b="0" lang="en-US" sz="2800" spc="-1" strike="noStrike">
              <a:solidFill>
                <a:srgbClr val="2c3e50"/>
              </a:solidFill>
              <a:uFill>
                <a:solidFill>
                  <a:srgbClr val="ffffff"/>
                </a:solidFill>
              </a:uFill>
              <a:latin typeface="Source Sans Pro"/>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showSettings()</a:t>
            </a:r>
            <a:endParaRPr b="0" lang="en-US" sz="2800" spc="-1" strike="noStrike">
              <a:solidFill>
                <a:srgbClr val="2c3e50"/>
              </a:solidFill>
              <a:uFill>
                <a:solidFill>
                  <a:srgbClr val="ffffff"/>
                </a:solidFill>
              </a:uFill>
              <a:latin typeface="Source Sans Pro"/>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clientPage()</a:t>
            </a:r>
            <a:endParaRPr b="0" lang="en-US" sz="2800" spc="-1" strike="noStrike">
              <a:solidFill>
                <a:srgbClr val="2c3e50"/>
              </a:solidFill>
              <a:uFill>
                <a:solidFill>
                  <a:srgbClr val="ffffff"/>
                </a:solidFill>
              </a:uFill>
              <a:latin typeface="Source Sans Pro"/>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LanServerThread.class</a:t>
            </a:r>
            <a:endParaRPr b="1" lang="en-US" sz="3200" spc="-1" strike="noStrike">
              <a:solidFill>
                <a:srgbClr val="2c3e50"/>
              </a:solidFill>
              <a:uFill>
                <a:solidFill>
                  <a:srgbClr val="ffffff"/>
                </a:solidFill>
              </a:uFill>
              <a:latin typeface="Source Sans Pro Semibold"/>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run()</a:t>
            </a:r>
            <a:endParaRPr b="0" lang="en-US" sz="2800" spc="-1" strike="noStrike">
              <a:solidFill>
                <a:srgbClr val="2c3e50"/>
              </a:solidFill>
              <a:uFill>
                <a:solidFill>
                  <a:srgbClr val="ffffff"/>
                </a:solidFill>
              </a:uFill>
              <a:latin typeface="Source Sans Pro"/>
            </a:endParaRPr>
          </a:p>
          <a:p>
            <a:pPr lvl="1" marL="864000" indent="-324000">
              <a:buClr>
                <a:srgbClr val="2c3e50"/>
              </a:buClr>
              <a:buSzPct val="75000"/>
              <a:buFont typeface="Symbol" charset="2"/>
              <a:buChar char=""/>
            </a:pPr>
            <a:endParaRPr b="0" lang="en-US" sz="2800" spc="-1" strike="noStrike">
              <a:solidFill>
                <a:srgbClr val="2c3e50"/>
              </a:solidFill>
              <a:uFill>
                <a:solidFill>
                  <a:srgbClr val="ffffff"/>
                </a:solidFill>
              </a:uFill>
              <a:latin typeface="Source Sans Pro"/>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Working Flow</a:t>
            </a:r>
            <a:endParaRPr b="1" lang="en-US" sz="3390" spc="-1" strike="noStrike">
              <a:solidFill>
                <a:srgbClr val="ffffff"/>
              </a:solidFill>
              <a:uFill>
                <a:solidFill>
                  <a:srgbClr val="ffffff"/>
                </a:solidFill>
              </a:uFill>
              <a:latin typeface="Source Sans Pro Black"/>
            </a:endParaRPr>
          </a:p>
        </p:txBody>
      </p:sp>
      <p:sp>
        <p:nvSpPr>
          <p:cNvPr id="91"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1800" spc="-1" strike="noStrike">
                <a:solidFill>
                  <a:srgbClr val="2c3e50"/>
                </a:solidFill>
                <a:uFill>
                  <a:solidFill>
                    <a:srgbClr val="ffffff"/>
                  </a:solidFill>
                </a:uFill>
                <a:latin typeface="Source Sans Pro Semibold"/>
              </a:rPr>
              <a:t>When the LanServer class is run, and the port number is inputed into the interface, a thread called ServerThread is initialized. This ServerThread listens to a ServerSocket connected to the desired port and waits for any connections from a potential client.</a:t>
            </a:r>
            <a:endParaRPr b="1" lang="en-US" sz="18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800" spc="-1" strike="noStrike">
                <a:solidFill>
                  <a:srgbClr val="2c3e50"/>
                </a:solidFill>
                <a:uFill>
                  <a:solidFill>
                    <a:srgbClr val="ffffff"/>
                  </a:solidFill>
                </a:uFill>
                <a:latin typeface="Source Sans Pro Semibold"/>
              </a:rPr>
              <a:t>Once a request has been made, this ServerSocket accepts this connection and sends it to the LanServerThread to handle output/input to the client Socket.</a:t>
            </a:r>
            <a:endParaRPr b="1" lang="en-US" sz="18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800" spc="-1" strike="noStrike">
                <a:solidFill>
                  <a:srgbClr val="2c3e50"/>
                </a:solidFill>
                <a:uFill>
                  <a:solidFill>
                    <a:srgbClr val="ffffff"/>
                  </a:solidFill>
                </a:uFill>
                <a:latin typeface="Source Sans Pro Semibold"/>
              </a:rPr>
              <a:t>Therefore, for each Client that is connected to the Server, a LanServerThread exists which will handle the exchange of messages. This is done by prefixing keywords like “USER” and “MESSAGE” to the beginning of the transferred messages. </a:t>
            </a:r>
            <a:endParaRPr b="1" lang="en-US" sz="18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800" spc="-1" strike="noStrike">
                <a:solidFill>
                  <a:srgbClr val="2c3e50"/>
                </a:solidFill>
                <a:uFill>
                  <a:solidFill>
                    <a:srgbClr val="ffffff"/>
                  </a:solidFill>
                </a:uFill>
                <a:latin typeface="Source Sans Pro Semibold"/>
              </a:rPr>
              <a:t>The LanClient class waits for input from the user, when it receives this input, it sends it to the LanServer through the LanServerThread by prefixing it with the keyword “MESSAGE”.</a:t>
            </a:r>
            <a:endParaRPr b="1" lang="en-US" sz="18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800" spc="-1" strike="noStrike">
                <a:solidFill>
                  <a:srgbClr val="2c3e50"/>
                </a:solidFill>
                <a:uFill>
                  <a:solidFill>
                    <a:srgbClr val="ffffff"/>
                  </a:solidFill>
                </a:uFill>
                <a:latin typeface="Source Sans Pro Semibold"/>
              </a:rPr>
              <a:t>In this way, the LanServer and LanClient operate to obtain the chat room. </a:t>
            </a:r>
            <a:endParaRPr b="1" lang="en-US" sz="1800" spc="-1" strike="noStrike">
              <a:solidFill>
                <a:srgbClr val="2c3e50"/>
              </a:solidFill>
              <a:uFill>
                <a:solidFill>
                  <a:srgbClr val="ffffff"/>
                </a:solidFill>
              </a:uFill>
              <a:latin typeface="Source Sans Pro Semibo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Block/Class Diagram</a:t>
            </a:r>
            <a:endParaRPr b="1" lang="en-US" sz="3390" spc="-1" strike="noStrike">
              <a:solidFill>
                <a:srgbClr val="ffffff"/>
              </a:solidFill>
              <a:uFill>
                <a:solidFill>
                  <a:srgbClr val="ffffff"/>
                </a:solidFill>
              </a:uFill>
              <a:latin typeface="Source Sans Pro Black"/>
            </a:endParaRPr>
          </a:p>
        </p:txBody>
      </p:sp>
      <p:sp>
        <p:nvSpPr>
          <p:cNvPr id="93" name="CustomShape 2"/>
          <p:cNvSpPr/>
          <p:nvPr/>
        </p:nvSpPr>
        <p:spPr>
          <a:xfrm>
            <a:off x="731520" y="2103120"/>
            <a:ext cx="3566160" cy="1737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lvl="1" marL="432000" indent="-216000">
              <a:buClr>
                <a:srgbClr val="000000"/>
              </a:buClr>
              <a:buSzPct val="45000"/>
              <a:buFont typeface="Wingdings" charset="2"/>
              <a:buChar char=""/>
            </a:pP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ServerThread.class </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showSettings()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serverPage()</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createLog()</a:t>
            </a:r>
            <a:endParaRPr b="0" lang="en-US" sz="1800" spc="-1" strike="noStrike">
              <a:solidFill>
                <a:srgbClr val="000000"/>
              </a:solidFill>
              <a:uFill>
                <a:solidFill>
                  <a:srgbClr val="ffffff"/>
                </a:solidFill>
              </a:uFill>
              <a:latin typeface="DejaVu Sans"/>
            </a:endParaRPr>
          </a:p>
        </p:txBody>
      </p:sp>
      <p:sp>
        <p:nvSpPr>
          <p:cNvPr id="94" name="CustomShape 3"/>
          <p:cNvSpPr/>
          <p:nvPr/>
        </p:nvSpPr>
        <p:spPr>
          <a:xfrm>
            <a:off x="6035040" y="2103120"/>
            <a:ext cx="3383280" cy="1828800"/>
          </a:xfrm>
          <a:prstGeom prst="rect">
            <a:avLst/>
          </a:prstGeom>
          <a:solidFill>
            <a:srgbClr val="729fcf"/>
          </a:solidFill>
          <a:ln>
            <a:solidFill>
              <a:srgbClr val="3465a4"/>
            </a:solidFill>
          </a:ln>
        </p:spPr>
        <p:style>
          <a:lnRef idx="0"/>
          <a:fillRef idx="0"/>
          <a:effectRef idx="0"/>
          <a:fontRef idx="minor"/>
        </p:style>
      </p:sp>
      <p:sp>
        <p:nvSpPr>
          <p:cNvPr id="95" name="CustomShape 4"/>
          <p:cNvSpPr/>
          <p:nvPr/>
        </p:nvSpPr>
        <p:spPr>
          <a:xfrm>
            <a:off x="2926080" y="5120640"/>
            <a:ext cx="4846320" cy="1828800"/>
          </a:xfrm>
          <a:prstGeom prst="rect">
            <a:avLst/>
          </a:prstGeom>
          <a:solidFill>
            <a:srgbClr val="729fcf"/>
          </a:solidFill>
          <a:ln>
            <a:solidFill>
              <a:srgbClr val="3465a4"/>
            </a:solidFill>
          </a:ln>
        </p:spPr>
        <p:style>
          <a:lnRef idx="0"/>
          <a:fillRef idx="0"/>
          <a:effectRef idx="0"/>
          <a:fontRef idx="minor"/>
        </p:style>
      </p:sp>
      <p:sp>
        <p:nvSpPr>
          <p:cNvPr id="96" name="TextShape 5"/>
          <p:cNvSpPr txBox="1"/>
          <p:nvPr/>
        </p:nvSpPr>
        <p:spPr>
          <a:xfrm>
            <a:off x="1828800" y="2194560"/>
            <a:ext cx="1645920" cy="355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LanServer</a:t>
            </a:r>
            <a:endParaRPr b="0" lang="en-US" sz="1800" spc="-1" strike="noStrike">
              <a:solidFill>
                <a:srgbClr val="000000"/>
              </a:solidFill>
              <a:uFill>
                <a:solidFill>
                  <a:srgbClr val="ffffff"/>
                </a:solidFill>
              </a:uFill>
              <a:latin typeface="DejaVu Sans"/>
            </a:endParaRPr>
          </a:p>
        </p:txBody>
      </p:sp>
      <p:sp>
        <p:nvSpPr>
          <p:cNvPr id="97" name="TextShape 6"/>
          <p:cNvSpPr txBox="1"/>
          <p:nvPr/>
        </p:nvSpPr>
        <p:spPr>
          <a:xfrm>
            <a:off x="7040880" y="2194560"/>
            <a:ext cx="1554480" cy="355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LanClient</a:t>
            </a:r>
            <a:endParaRPr b="0" lang="en-US" sz="1800" spc="-1" strike="noStrike">
              <a:solidFill>
                <a:srgbClr val="000000"/>
              </a:solidFill>
              <a:uFill>
                <a:solidFill>
                  <a:srgbClr val="ffffff"/>
                </a:solidFill>
              </a:uFill>
              <a:latin typeface="DejaVu Sans"/>
            </a:endParaRPr>
          </a:p>
        </p:txBody>
      </p:sp>
      <p:sp>
        <p:nvSpPr>
          <p:cNvPr id="98" name="TextShape 7"/>
          <p:cNvSpPr txBox="1"/>
          <p:nvPr/>
        </p:nvSpPr>
        <p:spPr>
          <a:xfrm>
            <a:off x="4206240" y="5212080"/>
            <a:ext cx="3291840" cy="355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LanServerThread</a:t>
            </a:r>
            <a:endParaRPr b="0" lang="en-US" sz="1800" spc="-1" strike="noStrike">
              <a:solidFill>
                <a:srgbClr val="000000"/>
              </a:solidFill>
              <a:uFill>
                <a:solidFill>
                  <a:srgbClr val="ffffff"/>
                </a:solidFill>
              </a:uFill>
              <a:latin typeface="DejaVu Sans"/>
            </a:endParaRPr>
          </a:p>
        </p:txBody>
      </p:sp>
      <p:sp>
        <p:nvSpPr>
          <p:cNvPr id="99" name="TextShape 8"/>
          <p:cNvSpPr txBox="1"/>
          <p:nvPr/>
        </p:nvSpPr>
        <p:spPr>
          <a:xfrm>
            <a:off x="6178320" y="2377440"/>
            <a:ext cx="2874240" cy="1417320"/>
          </a:xfrm>
          <a:prstGeom prst="rect">
            <a:avLst/>
          </a:prstGeom>
          <a:noFill/>
          <a:ln>
            <a:noFill/>
          </a:ln>
        </p:spPr>
        <p:txBody>
          <a:bodyPr lIns="90000" rIns="90000" tIns="45000" bIns="45000"/>
          <a:p>
            <a:pPr lvl="1" marL="432000" indent="-216000">
              <a:buClr>
                <a:srgbClr val="000000"/>
              </a:buClr>
              <a:buSzPct val="45000"/>
              <a:buFont typeface="Wingdings" charset="2"/>
              <a:buChar char=""/>
            </a:pP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ClientListener.class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showSettings()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clientPage()</a:t>
            </a:r>
            <a:endParaRPr b="0" lang="en-US" sz="1800" spc="-1" strike="noStrike">
              <a:solidFill>
                <a:srgbClr val="000000"/>
              </a:solidFill>
              <a:uFill>
                <a:solidFill>
                  <a:srgbClr val="ffffff"/>
                </a:solidFill>
              </a:uFill>
              <a:latin typeface="DejaVu Sans"/>
            </a:endParaRPr>
          </a:p>
        </p:txBody>
      </p:sp>
      <p:sp>
        <p:nvSpPr>
          <p:cNvPr id="100" name="TextShape 9"/>
          <p:cNvSpPr txBox="1"/>
          <p:nvPr/>
        </p:nvSpPr>
        <p:spPr>
          <a:xfrm>
            <a:off x="3108960" y="5669280"/>
            <a:ext cx="1463040" cy="355680"/>
          </a:xfrm>
          <a:prstGeom prst="rect">
            <a:avLst/>
          </a:prstGeom>
          <a:noFill/>
          <a:ln>
            <a:noFill/>
          </a:ln>
        </p:spPr>
        <p:txBody>
          <a:bodyPr lIns="90000" rIns="90000" tIns="45000" bIns="45000"/>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run()</a:t>
            </a:r>
            <a:endParaRPr b="0" lang="en-US" sz="1800" spc="-1" strike="noStrike">
              <a:solidFill>
                <a:srgbClr val="000000"/>
              </a:solidFill>
              <a:uFill>
                <a:solidFill>
                  <a:srgbClr val="ffffff"/>
                </a:solidFill>
              </a:uFill>
              <a:latin typeface="DejaVu Sans"/>
            </a:endParaRPr>
          </a:p>
        </p:txBody>
      </p:sp>
      <p:sp>
        <p:nvSpPr>
          <p:cNvPr id="101" name="Line 10"/>
          <p:cNvSpPr/>
          <p:nvPr/>
        </p:nvSpPr>
        <p:spPr>
          <a:xfrm>
            <a:off x="2377440" y="3931920"/>
            <a:ext cx="1280160" cy="1097280"/>
          </a:xfrm>
          <a:prstGeom prst="line">
            <a:avLst/>
          </a:prstGeom>
          <a:ln>
            <a:solidFill>
              <a:srgbClr val="000000"/>
            </a:solidFill>
            <a:tailEnd len="med" type="triangle" w="med"/>
          </a:ln>
        </p:spPr>
        <p:style>
          <a:lnRef idx="0"/>
          <a:fillRef idx="0"/>
          <a:effectRef idx="0"/>
          <a:fontRef idx="minor"/>
        </p:style>
      </p:sp>
      <p:sp>
        <p:nvSpPr>
          <p:cNvPr id="102" name="Line 11"/>
          <p:cNvSpPr/>
          <p:nvPr/>
        </p:nvSpPr>
        <p:spPr>
          <a:xfrm flipV="1">
            <a:off x="6675120" y="4114800"/>
            <a:ext cx="365760" cy="914400"/>
          </a:xfrm>
          <a:prstGeom prst="line">
            <a:avLst/>
          </a:prstGeom>
          <a:ln>
            <a:solidFill>
              <a:srgbClr val="000000"/>
            </a:solidFill>
            <a:tailEnd len="med" type="triangle" w="med"/>
          </a:ln>
        </p:spPr>
        <p:style>
          <a:lnRef idx="0"/>
          <a:fillRef idx="0"/>
          <a:effectRef idx="0"/>
          <a:fontRef idx="minor"/>
        </p:style>
      </p:sp>
      <p:sp>
        <p:nvSpPr>
          <p:cNvPr id="103" name="Line 12"/>
          <p:cNvSpPr/>
          <p:nvPr/>
        </p:nvSpPr>
        <p:spPr>
          <a:xfrm flipH="1">
            <a:off x="6035040" y="4023360"/>
            <a:ext cx="365760" cy="914400"/>
          </a:xfrm>
          <a:prstGeom prst="line">
            <a:avLst/>
          </a:prstGeom>
          <a:ln>
            <a:solidFill>
              <a:srgbClr val="000000"/>
            </a:solidFill>
            <a:tailEnd len="med" type="triangle" w="med"/>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References</a:t>
            </a:r>
            <a:endParaRPr b="1" lang="en-US" sz="3390" spc="-1" strike="noStrike">
              <a:solidFill>
                <a:srgbClr val="ffffff"/>
              </a:solidFill>
              <a:uFill>
                <a:solidFill>
                  <a:srgbClr val="ffffff"/>
                </a:solidFill>
              </a:uFill>
              <a:latin typeface="Source Sans Pro Black"/>
            </a:endParaRPr>
          </a:p>
        </p:txBody>
      </p:sp>
      <p:sp>
        <p:nvSpPr>
          <p:cNvPr id="105"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1600" spc="-1" strike="noStrike">
                <a:solidFill>
                  <a:srgbClr val="2c3e50"/>
                </a:solidFill>
                <a:uFill>
                  <a:solidFill>
                    <a:srgbClr val="ffffff"/>
                  </a:solidFill>
                </a:uFill>
                <a:latin typeface="Source Sans Pro Semibold"/>
              </a:rPr>
              <a:t>Java SE7 API Specification (docs.oracle.com)</a:t>
            </a:r>
            <a:endParaRPr b="1" lang="en-US" sz="16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600" spc="-1" strike="noStrike">
                <a:solidFill>
                  <a:srgbClr val="2c3e50"/>
                </a:solidFill>
                <a:uFill>
                  <a:solidFill>
                    <a:srgbClr val="ffffff"/>
                  </a:solidFill>
                </a:uFill>
                <a:latin typeface="Source Sans Pro Semibold"/>
              </a:rPr>
              <a:t>Javatpoint (javatpoint.com)</a:t>
            </a:r>
            <a:endParaRPr b="1" lang="en-US" sz="16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600" spc="-1" strike="noStrike">
                <a:solidFill>
                  <a:srgbClr val="2c3e50"/>
                </a:solidFill>
                <a:uFill>
                  <a:solidFill>
                    <a:srgbClr val="ffffff"/>
                  </a:solidFill>
                </a:uFill>
                <a:latin typeface="Source Sans Pro Semibold"/>
              </a:rPr>
              <a:t>A visual guide to Swing components (web.mit.edu)</a:t>
            </a:r>
            <a:endParaRPr b="1" lang="en-US" sz="16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600" spc="-1" strike="noStrike">
                <a:solidFill>
                  <a:srgbClr val="2c3e50"/>
                </a:solidFill>
                <a:uFill>
                  <a:solidFill>
                    <a:srgbClr val="ffffff"/>
                  </a:solidFill>
                </a:uFill>
                <a:latin typeface="Source Sans Pro Semibold"/>
              </a:rPr>
              <a:t>Swing basic coding (zetcode.com)</a:t>
            </a:r>
            <a:endParaRPr b="1" lang="en-US" sz="16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1600" spc="-1" strike="noStrike">
                <a:solidFill>
                  <a:srgbClr val="2c3e50"/>
                </a:solidFill>
                <a:uFill>
                  <a:solidFill>
                    <a:srgbClr val="ffffff"/>
                  </a:solidFill>
                </a:uFill>
                <a:latin typeface="Source Sans Pro Semibold"/>
              </a:rPr>
              <a:t>Jlist tutorial (codejava.net)</a:t>
            </a:r>
            <a:endParaRPr b="1" lang="en-US" sz="1600" spc="-1" strike="noStrike">
              <a:solidFill>
                <a:srgbClr val="2c3e50"/>
              </a:solidFill>
              <a:uFill>
                <a:solidFill>
                  <a:srgbClr val="ffffff"/>
                </a:solidFill>
              </a:uFill>
              <a:latin typeface="Source Sans Pro Semibo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60000" y="301320"/>
            <a:ext cx="9360000" cy="958680"/>
          </a:xfrm>
          <a:prstGeom prst="rect">
            <a:avLst/>
          </a:prstGeom>
          <a:noFill/>
          <a:ln>
            <a:noFill/>
          </a:ln>
        </p:spPr>
        <p:txBody>
          <a:bodyPr lIns="0" rIns="0" tIns="0" bIns="0" anchor="ctr"/>
          <a:p>
            <a:r>
              <a:rPr b="1" lang="en-US" sz="3390" spc="-1" strike="noStrike">
                <a:solidFill>
                  <a:srgbClr val="ffffff"/>
                </a:solidFill>
                <a:uFill>
                  <a:solidFill>
                    <a:srgbClr val="ffffff"/>
                  </a:solidFill>
                </a:uFill>
                <a:latin typeface="Source Sans Pro Black"/>
              </a:rPr>
              <a:t>Conclusion</a:t>
            </a:r>
            <a:endParaRPr b="1" lang="en-US" sz="3390" spc="-1" strike="noStrike">
              <a:solidFill>
                <a:srgbClr val="ffffff"/>
              </a:solidFill>
              <a:uFill>
                <a:solidFill>
                  <a:srgbClr val="ffffff"/>
                </a:solidFill>
              </a:uFill>
              <a:latin typeface="Source Sans Pro Black"/>
            </a:endParaRPr>
          </a:p>
        </p:txBody>
      </p:sp>
      <p:sp>
        <p:nvSpPr>
          <p:cNvPr id="107"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2200" spc="-1" strike="noStrike">
                <a:solidFill>
                  <a:srgbClr val="2c3e50"/>
                </a:solidFill>
                <a:uFill>
                  <a:solidFill>
                    <a:srgbClr val="ffffff"/>
                  </a:solidFill>
                </a:uFill>
                <a:latin typeface="Source Sans Pro Semibold"/>
              </a:rPr>
              <a:t>We have successfully implemented a Chat application using a Server and Client by Java programming.</a:t>
            </a:r>
            <a:endParaRPr b="1" lang="en-US" sz="2200" spc="-1" strike="noStrike">
              <a:solidFill>
                <a:srgbClr val="2c3e50"/>
              </a:solidFill>
              <a:uFill>
                <a:solidFill>
                  <a:srgbClr val="ffffff"/>
                </a:solidFill>
              </a:uFill>
              <a:latin typeface="Source Sans Pro Semibo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LibreOffice/5.2.3.3$Linux_X86_64 LibreOffice_project/20m0$Build-3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2016-11-21T09:51:37Z</dcterms:created>
  <dc:creator/>
  <dc:description/>
  <dc:language>en-US</dc:language>
  <cp:lastModifiedBy/>
  <dcterms:modified xsi:type="dcterms:W3CDTF">2016-11-21T11:39:43Z</dcterms:modified>
  <cp:revision>12</cp:revision>
  <dc:subject/>
  <dc:title/>
</cp:coreProperties>
</file>