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916"/>
  </p:normalViewPr>
  <p:slideViewPr>
    <p:cSldViewPr snapToGrid="0" snapToObjects="1">
      <p:cViewPr>
        <p:scale>
          <a:sx n="90" d="100"/>
          <a:sy n="90" d="100"/>
        </p:scale>
        <p:origin x="14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9C50D-B637-1147-89D2-406204C22C62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F8159-1818-4F40-9C36-94BCADDF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9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 поточного часу </a:t>
            </a:r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нема єдиної теорії конструювання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як наприклад ТОЕ та інше. Може бути, що цей добре. Але потрібно відмітити, що окремі етапи (розділи) конструювання розроблені детально.</a:t>
            </a:r>
          </a:p>
          <a:p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Наприклад:</a:t>
            </a:r>
          </a:p>
          <a:p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задача компонування 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розбиття складної схеми на </a:t>
            </a:r>
            <a:r>
              <a:rPr lang="uk-UA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функційно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самостійні схеми;</a:t>
            </a:r>
          </a:p>
          <a:p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задача розміщення КЕ 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монтажному просторі та інші задачі</a:t>
            </a:r>
          </a:p>
          <a:p>
            <a:endParaRPr lang="uk-UA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Тим не менш теорія конструювання розвивається, використовує сучасний математичний апарат, використовує сучасні інструменти (на той чи інший період) та пройшла довгий шлях свого розвитку та становлення.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 smtClean="0"/>
              <a:t>На</a:t>
            </a:r>
            <a:r>
              <a:rPr lang="uk-UA" baseline="0" noProof="0" dirty="0" smtClean="0"/>
              <a:t> цьому етапі проектування описується умови та правильність експлуатації. Результатом є </a:t>
            </a:r>
            <a:r>
              <a:rPr lang="uk-UA" b="1" baseline="0" noProof="0" dirty="0" smtClean="0"/>
              <a:t>інструкція по експлуатації</a:t>
            </a:r>
            <a:r>
              <a:rPr lang="uk-UA" b="0" baseline="0" noProof="0" dirty="0" smtClean="0"/>
              <a:t>.</a:t>
            </a:r>
          </a:p>
          <a:p>
            <a:r>
              <a:rPr lang="uk-UA" b="0" baseline="0" noProof="0" dirty="0" smtClean="0"/>
              <a:t>Вхідними даними є сам виріб на Технічне завдання на проектування</a:t>
            </a:r>
            <a:r>
              <a:rPr lang="uk-UA" b="1" baseline="0" noProof="0" dirty="0" smtClean="0"/>
              <a:t>.</a:t>
            </a:r>
          </a:p>
          <a:p>
            <a:r>
              <a:rPr lang="uk-UA" b="0" baseline="0" noProof="0" dirty="0" smtClean="0"/>
              <a:t>При виявленні помилок на цьому етапі є велика ймовірність вертатися до початкового етапу – перегляду ТЗ.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 Вихід - можна модернізувати виріб - частково змінити схемне та конструкторське рішення (наприклад, заміна елементної бази).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4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ЗіП</a:t>
            </a:r>
            <a:r>
              <a:rPr lang="uk-UA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запасні частини, інструменти, приналежності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2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 поточного часу </a:t>
            </a:r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нема єдиної теорії конструювання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як наприклад ТОЕ та інше. Може бути, що цей добре. Але потрібно відмітити, що окремі етапи (розділи) конструювання розроблені детально.</a:t>
            </a:r>
          </a:p>
          <a:p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Наприклад:</a:t>
            </a:r>
          </a:p>
          <a:p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задача компонування 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розбиття складної схеми на </a:t>
            </a:r>
            <a:r>
              <a:rPr lang="uk-UA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функційно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самостійні схеми;</a:t>
            </a:r>
          </a:p>
          <a:p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задача розміщення КЕ 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монтажному просторі та інші задачі</a:t>
            </a:r>
          </a:p>
          <a:p>
            <a:endParaRPr lang="uk-UA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Тим не менш теорія конструювання розвивається, використовує сучасний математичний апарат, використовує сучасні інструменти (на той чи інший період) та пройшла довгий шлях свого розвитку та становлення.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Конструкція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представляє собою </a:t>
            </a:r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продуманий комплекс властивостей 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(параметрів), що потрібно надати виробам..</a:t>
            </a:r>
          </a:p>
          <a:p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Конструкція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це те, що </a:t>
            </a:r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обмежує довільність виготовлення 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виробу та в потрібній мірі </a:t>
            </a:r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визначає характеристики </a:t>
            </a: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виробу.</a:t>
            </a:r>
          </a:p>
          <a:p>
            <a:endParaRPr lang="uk-UA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Властивості виробу в процесі виготовлення технічних засобів ні в якому випадку не можна змінювати без відповідної інформації, вихідної від проектувальника та конструктора.</a:t>
            </a:r>
          </a:p>
          <a:p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Зміни конструкції потребують вихідну інформацію від інженера, що відповідає на виробничий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6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тобто перевагати по якості, функціонуванню, по масо-габаритним параметрам та техніко-економічній доцільності, а методи конструювання повинні забезпечувати функціонування ЕОА з необхідною точністю та надійністю при наявності впливів зі сторони об’єкта, навколишнього середовища, оператора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Таким чином </a:t>
            </a:r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ТЗ </a:t>
            </a:r>
            <a:r>
              <a:rPr lang="uk-UA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 СЕП ( схема електрична принципова), що описана матрицею зв’язків, - являються для конструктора основою для розробки ЕОА. </a:t>
            </a:r>
            <a:r>
              <a:rPr lang="uk-UA" sz="1200" b="0" i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цьому, параметри, що були закладені на етапі схемного проектування будуть збережені на наступних етапах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Таким чином </a:t>
            </a:r>
            <a:r>
              <a:rPr lang="uk-UA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ТЗ </a:t>
            </a:r>
            <a:r>
              <a:rPr lang="uk-UA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 СЕП ( схема електрична принципова), що описана матрицею зв’язків, - являються для конструктора основою для розробки ЕОА. </a:t>
            </a:r>
            <a:r>
              <a:rPr lang="uk-UA" sz="1200" b="0" i="1" u="non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цьому, параметри, що були закладені на етапі схемного проектування будуть збережені на наступних етапах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1" dirty="0" smtClean="0"/>
              <a:t>Головна</a:t>
            </a:r>
            <a:r>
              <a:rPr lang="uk-UA" b="1" baseline="0" dirty="0" smtClean="0"/>
              <a:t> задача</a:t>
            </a:r>
            <a:r>
              <a:rPr lang="uk-UA" baseline="0" dirty="0" smtClean="0"/>
              <a:t> </a:t>
            </a:r>
            <a:r>
              <a:rPr lang="uk-UA" dirty="0" smtClean="0"/>
              <a:t>що стоїть перед конструктором на цьому етапі можна сформувати наступним чином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Отримаємо виріб, що складається з множини дискретних елементів зі строго регламентованими зв’язками, певною структурою та властивостями, що не дорівнюють сумі властивостей елементів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8159-1818-4F40-9C36-94BCADDF51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Склад процесу конструювання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ФТОК</a:t>
            </a:r>
            <a:r>
              <a:rPr lang="en-US" dirty="0" smtClean="0"/>
              <a:t>-1</a:t>
            </a:r>
            <a:r>
              <a:rPr lang="uk-UA" dirty="0" smtClean="0"/>
              <a:t>. </a:t>
            </a:r>
            <a:r>
              <a:rPr lang="uk-UA" dirty="0" err="1"/>
              <a:t>Губар</a:t>
            </a:r>
            <a:r>
              <a:rPr lang="uk-UA" dirty="0"/>
              <a:t> В.Г.</a:t>
            </a:r>
          </a:p>
          <a:p>
            <a:r>
              <a:rPr lang="en-US" dirty="0" smtClean="0"/>
              <a:t>201</a:t>
            </a:r>
            <a:r>
              <a:rPr lang="uk-UA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43" y="327440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процес проектування ЕОА</a:t>
            </a:r>
            <a:endParaRPr lang="uk-UA" dirty="0"/>
          </a:p>
        </p:txBody>
      </p:sp>
      <p:sp>
        <p:nvSpPr>
          <p:cNvPr id="13" name="Down Arrow 12"/>
          <p:cNvSpPr/>
          <p:nvPr/>
        </p:nvSpPr>
        <p:spPr>
          <a:xfrm>
            <a:off x="2104465" y="939828"/>
            <a:ext cx="376518" cy="851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3777" y="1343025"/>
            <a:ext cx="11295530" cy="1871663"/>
            <a:chOff x="343777" y="2459130"/>
            <a:chExt cx="11295530" cy="1871663"/>
          </a:xfrm>
        </p:grpSpPr>
        <p:sp>
          <p:nvSpPr>
            <p:cNvPr id="11" name="Rectangle 10"/>
            <p:cNvSpPr/>
            <p:nvPr/>
          </p:nvSpPr>
          <p:spPr>
            <a:xfrm>
              <a:off x="503186" y="3145304"/>
              <a:ext cx="3566832" cy="63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Технологічне проектування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3777" y="2459130"/>
              <a:ext cx="11295530" cy="1871663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uk-UA" dirty="0" smtClean="0">
                  <a:solidFill>
                    <a:srgbClr val="FFC000"/>
                  </a:solidFill>
                </a:rPr>
                <a:t>Технологічне проектування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6255" y="3145304"/>
              <a:ext cx="6273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 smtClean="0"/>
                <a:t>Результат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uk-UA" dirty="0"/>
                <a:t>розробка всієї технологічної документації для організації </a:t>
              </a:r>
              <a:r>
                <a:rPr lang="uk-UA" dirty="0" smtClean="0"/>
                <a:t>всіх </a:t>
              </a:r>
              <a:r>
                <a:rPr lang="uk-UA" dirty="0"/>
                <a:t>елементів конструкції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3777" y="2990899"/>
            <a:ext cx="11295530" cy="2752677"/>
            <a:chOff x="343777" y="2990899"/>
            <a:chExt cx="11295530" cy="2752677"/>
          </a:xfrm>
        </p:grpSpPr>
        <p:sp>
          <p:nvSpPr>
            <p:cNvPr id="18" name="Down Arrow 17"/>
            <p:cNvSpPr/>
            <p:nvPr/>
          </p:nvSpPr>
          <p:spPr>
            <a:xfrm>
              <a:off x="2104465" y="2990899"/>
              <a:ext cx="376518" cy="8518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3777" y="3544378"/>
              <a:ext cx="11295530" cy="2199198"/>
              <a:chOff x="343777" y="2459131"/>
              <a:chExt cx="11295530" cy="219919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3186" y="3145304"/>
                <a:ext cx="3566832" cy="632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 smtClean="0"/>
                  <a:t>Виробництво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43777" y="2459131"/>
                <a:ext cx="11295530" cy="2199198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uk-UA" dirty="0" smtClean="0">
                    <a:solidFill>
                      <a:srgbClr val="FFC000"/>
                    </a:solidFill>
                  </a:rPr>
                  <a:t>Виробництво ЕОА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66255" y="3145304"/>
                <a:ext cx="62730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/>
                  <a:t>Результат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uk-UA" dirty="0"/>
                  <a:t>складання </a:t>
                </a:r>
                <a:r>
                  <a:rPr lang="uk-UA" dirty="0" smtClean="0"/>
                  <a:t>всіх </a:t>
                </a:r>
                <a:r>
                  <a:rPr lang="uk-UA" dirty="0"/>
                  <a:t>вузлів ЕОА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uk-UA" dirty="0" smtClean="0"/>
                  <a:t>складання</a:t>
                </a:r>
                <a:r>
                  <a:rPr lang="ru-RU" dirty="0" smtClean="0"/>
                  <a:t> </a:t>
                </a:r>
                <a:r>
                  <a:rPr lang="ru-RU" dirty="0"/>
                  <a:t>ЕОА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ru-RU" dirty="0"/>
                  <a:t>контроль, </a:t>
                </a:r>
                <a:r>
                  <a:rPr lang="uk-UA" dirty="0" smtClean="0"/>
                  <a:t>випробовування</a:t>
                </a:r>
                <a:r>
                  <a:rPr lang="ru-RU" dirty="0" smtClean="0"/>
                  <a:t> </a:t>
                </a:r>
                <a:r>
                  <a:rPr lang="ru-RU" dirty="0"/>
                  <a:t>ЕОА</a:t>
                </a:r>
              </a:p>
            </p:txBody>
          </p:sp>
        </p:grpSp>
      </p:grpSp>
      <p:sp>
        <p:nvSpPr>
          <p:cNvPr id="26" name="Down Arrow 25"/>
          <p:cNvSpPr/>
          <p:nvPr/>
        </p:nvSpPr>
        <p:spPr>
          <a:xfrm>
            <a:off x="2104465" y="5338362"/>
            <a:ext cx="376518" cy="851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6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43" y="327440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процес проектування ЕОА</a:t>
            </a:r>
            <a:endParaRPr lang="uk-UA" dirty="0"/>
          </a:p>
        </p:txBody>
      </p:sp>
      <p:sp>
        <p:nvSpPr>
          <p:cNvPr id="13" name="Down Arrow 12"/>
          <p:cNvSpPr/>
          <p:nvPr/>
        </p:nvSpPr>
        <p:spPr>
          <a:xfrm>
            <a:off x="2104465" y="939828"/>
            <a:ext cx="376518" cy="851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3777" y="1343025"/>
            <a:ext cx="11295530" cy="2333115"/>
            <a:chOff x="343777" y="2459130"/>
            <a:chExt cx="11295530" cy="2333115"/>
          </a:xfrm>
        </p:grpSpPr>
        <p:sp>
          <p:nvSpPr>
            <p:cNvPr id="11" name="Rectangle 10"/>
            <p:cNvSpPr/>
            <p:nvPr/>
          </p:nvSpPr>
          <p:spPr>
            <a:xfrm>
              <a:off x="503186" y="3145304"/>
              <a:ext cx="3566832" cy="63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Експлуатація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3777" y="2459130"/>
              <a:ext cx="11295530" cy="2333115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uk-UA" dirty="0" smtClean="0">
                  <a:solidFill>
                    <a:srgbClr val="FFC000"/>
                  </a:solidFill>
                </a:rPr>
                <a:t>Експлуатація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6255" y="3145304"/>
              <a:ext cx="6273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 smtClean="0"/>
                <a:t>Результат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uk-UA" dirty="0"/>
                <a:t>інструкція по експлуатації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66255" y="3968774"/>
              <a:ext cx="6273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/>
                <a:t>В інструкції </a:t>
              </a:r>
              <a:r>
                <a:rPr lang="uk-UA"/>
                <a:t>користувача </a:t>
              </a:r>
              <a:r>
                <a:rPr lang="uk-UA" smtClean="0"/>
                <a:t>наводиться </a:t>
              </a:r>
              <a:r>
                <a:rPr lang="uk-UA" dirty="0" smtClean="0"/>
                <a:t>частина </a:t>
              </a:r>
              <a:r>
                <a:rPr lang="uk-UA" dirty="0"/>
                <a:t>параметрів пристрою з ТЗ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72640" y="4548782"/>
            <a:ext cx="6060282" cy="1141598"/>
            <a:chOff x="3205624" y="3786562"/>
            <a:chExt cx="6060282" cy="1141598"/>
          </a:xfrm>
        </p:grpSpPr>
        <p:sp>
          <p:nvSpPr>
            <p:cNvPr id="21" name="Rectangle 20"/>
            <p:cNvSpPr/>
            <p:nvPr/>
          </p:nvSpPr>
          <p:spPr>
            <a:xfrm>
              <a:off x="5699074" y="4296149"/>
              <a:ext cx="3566832" cy="63201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Перегляд ТЗ</a:t>
              </a:r>
              <a:endParaRPr lang="en-US" dirty="0"/>
            </a:p>
          </p:txBody>
        </p:sp>
        <p:sp>
          <p:nvSpPr>
            <p:cNvPr id="6" name="Curved Right Arrow 5"/>
            <p:cNvSpPr/>
            <p:nvPr/>
          </p:nvSpPr>
          <p:spPr>
            <a:xfrm>
              <a:off x="3205624" y="3786562"/>
              <a:ext cx="1728787" cy="1084822"/>
            </a:xfrm>
            <a:prstGeom prst="curv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Down Arrow 7"/>
          <p:cNvSpPr/>
          <p:nvPr/>
        </p:nvSpPr>
        <p:spPr>
          <a:xfrm>
            <a:off x="1633249" y="4545699"/>
            <a:ext cx="1306705" cy="1657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32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43" y="327440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процес проектування ЕОА</a:t>
            </a:r>
            <a:endParaRPr lang="uk-UA" dirty="0"/>
          </a:p>
        </p:txBody>
      </p:sp>
      <p:sp>
        <p:nvSpPr>
          <p:cNvPr id="3" name="Smiley Face 2"/>
          <p:cNvSpPr/>
          <p:nvPr/>
        </p:nvSpPr>
        <p:spPr>
          <a:xfrm>
            <a:off x="1038543" y="2257426"/>
            <a:ext cx="2200275" cy="2085975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43325" y="3422044"/>
            <a:ext cx="678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dirty="0"/>
              <a:t>Користувача не задовольняють параметри </a:t>
            </a:r>
            <a:r>
              <a:rPr lang="uk-UA" dirty="0" smtClean="0"/>
              <a:t>пристрою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3743325" y="3052712"/>
            <a:ext cx="622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dirty="0"/>
              <a:t>Користувач перевіряє параметри </a:t>
            </a:r>
            <a:r>
              <a:rPr lang="uk-UA" dirty="0" smtClean="0"/>
              <a:t>пристрою</a:t>
            </a:r>
            <a:endParaRPr lang="uk-UA" dirty="0"/>
          </a:p>
        </p:txBody>
      </p:sp>
      <p:grpSp>
        <p:nvGrpSpPr>
          <p:cNvPr id="20" name="Group 19"/>
          <p:cNvGrpSpPr/>
          <p:nvPr/>
        </p:nvGrpSpPr>
        <p:grpSpPr>
          <a:xfrm>
            <a:off x="4106465" y="4663082"/>
            <a:ext cx="6060282" cy="1141598"/>
            <a:chOff x="3205624" y="3786562"/>
            <a:chExt cx="6060282" cy="1141598"/>
          </a:xfrm>
        </p:grpSpPr>
        <p:sp>
          <p:nvSpPr>
            <p:cNvPr id="23" name="Rectangle 22"/>
            <p:cNvSpPr/>
            <p:nvPr/>
          </p:nvSpPr>
          <p:spPr>
            <a:xfrm>
              <a:off x="5699074" y="4296149"/>
              <a:ext cx="3566832" cy="63201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Перегляд ТЗ</a:t>
              </a:r>
              <a:endParaRPr lang="en-US" dirty="0"/>
            </a:p>
          </p:txBody>
        </p:sp>
        <p:sp>
          <p:nvSpPr>
            <p:cNvPr id="24" name="Curved Right Arrow 23"/>
            <p:cNvSpPr/>
            <p:nvPr/>
          </p:nvSpPr>
          <p:spPr>
            <a:xfrm>
              <a:off x="3205624" y="3786562"/>
              <a:ext cx="1728787" cy="1084822"/>
            </a:xfrm>
            <a:prstGeom prst="curv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26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38543" y="327440"/>
            <a:ext cx="9905998" cy="453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mtClean="0"/>
              <a:t>процес проектування ЕОА</a:t>
            </a:r>
            <a:endParaRPr lang="uk-UA" dirty="0"/>
          </a:p>
        </p:txBody>
      </p:sp>
      <p:grpSp>
        <p:nvGrpSpPr>
          <p:cNvPr id="6" name="Group 5"/>
          <p:cNvGrpSpPr/>
          <p:nvPr/>
        </p:nvGrpSpPr>
        <p:grpSpPr>
          <a:xfrm>
            <a:off x="1038543" y="1107584"/>
            <a:ext cx="9905998" cy="1701347"/>
            <a:chOff x="1038543" y="1107584"/>
            <a:chExt cx="9905998" cy="1701347"/>
          </a:xfrm>
        </p:grpSpPr>
        <p:sp>
          <p:nvSpPr>
            <p:cNvPr id="9" name="TextBox 8"/>
            <p:cNvSpPr txBox="1"/>
            <p:nvPr/>
          </p:nvSpPr>
          <p:spPr>
            <a:xfrm>
              <a:off x="1038543" y="1107584"/>
              <a:ext cx="814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400" b="1" dirty="0" smtClean="0">
                  <a:solidFill>
                    <a:srgbClr val="FFC000"/>
                  </a:solidFill>
                </a:rPr>
                <a:t>Р</a:t>
              </a:r>
              <a:r>
                <a:rPr lang="uk-UA" dirty="0" smtClean="0"/>
                <a:t>озміри ЕА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0224" y="1572837"/>
              <a:ext cx="9524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uk-UA" dirty="0"/>
                <a:t>Показують наскільки погано при існуючій техніці конструкторського оформлення використовуються розміри дискретних елементів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575" y="2361256"/>
              <a:ext cx="2067832" cy="44767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038543" y="3236422"/>
            <a:ext cx="10315078" cy="2921742"/>
            <a:chOff x="1038543" y="1107584"/>
            <a:chExt cx="10183216" cy="2749543"/>
          </a:xfrm>
        </p:grpSpPr>
        <p:sp>
          <p:nvSpPr>
            <p:cNvPr id="12" name="TextBox 11"/>
            <p:cNvSpPr txBox="1"/>
            <p:nvPr/>
          </p:nvSpPr>
          <p:spPr>
            <a:xfrm>
              <a:off x="1038543" y="1107584"/>
              <a:ext cx="814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400" b="1" dirty="0" smtClean="0">
                  <a:solidFill>
                    <a:srgbClr val="FFC000"/>
                  </a:solidFill>
                </a:rPr>
                <a:t>Н</a:t>
              </a:r>
              <a:r>
                <a:rPr lang="uk-UA" dirty="0" smtClean="0"/>
                <a:t>адійність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67150" y="3509562"/>
              <a:ext cx="9524317" cy="347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uk-UA" dirty="0" smtClean="0">
                  <a:solidFill>
                    <a:srgbClr val="FFC000"/>
                  </a:solidFill>
                </a:rPr>
                <a:t>Ці </a:t>
              </a:r>
              <a:r>
                <a:rPr lang="uk-UA" dirty="0">
                  <a:solidFill>
                    <a:srgbClr val="FFC000"/>
                  </a:solidFill>
                </a:rPr>
                <a:t>фактори зменшують надійність та збільшують коштовність.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5345" y="1569249"/>
              <a:ext cx="4634810" cy="347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charset="0"/>
                <a:buChar char="•"/>
              </a:pPr>
              <a:r>
                <a:rPr lang="uk-UA" dirty="0" smtClean="0"/>
                <a:t>Щільність компонування висока:</a:t>
              </a:r>
              <a:endParaRPr lang="uk-U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97442" y="1916814"/>
              <a:ext cx="9524317" cy="753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charset="0"/>
                <a:buChar char="•"/>
              </a:pPr>
              <a:r>
                <a:rPr lang="uk-UA" dirty="0"/>
                <a:t>більше </a:t>
              </a:r>
              <a:r>
                <a:rPr lang="en-US" dirty="0"/>
                <a:t>P</a:t>
              </a:r>
              <a:r>
                <a:rPr lang="uk-UA" baseline="-25000" dirty="0"/>
                <a:t>роз</a:t>
              </a:r>
              <a:r>
                <a:rPr lang="uk-UA" dirty="0"/>
                <a:t> </a:t>
              </a:r>
              <a:r>
                <a:rPr lang="uk-UA" dirty="0" smtClean="0"/>
                <a:t>пристрою</a:t>
              </a:r>
            </a:p>
            <a:p>
              <a:pPr marL="285750" indent="-285750">
                <a:spcBef>
                  <a:spcPts val="1200"/>
                </a:spcBef>
                <a:buFont typeface="Arial" charset="0"/>
                <a:buChar char="•"/>
              </a:pPr>
              <a:r>
                <a:rPr lang="uk-UA" dirty="0"/>
                <a:t>більше число з’єднувальних провідників, що приходяться на об’єм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15345" y="2778861"/>
              <a:ext cx="9627929" cy="608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charset="0"/>
                <a:buChar char="•"/>
              </a:pPr>
              <a:r>
                <a:rPr lang="uk-UA"/>
                <a:t>зростанні температури на 10</a:t>
              </a:r>
              <a:r>
                <a:rPr lang="uk-UA" baseline="30000"/>
                <a:t>о</a:t>
              </a:r>
              <a:r>
                <a:rPr lang="uk-UA"/>
                <a:t>С у порівнянні з 25</a:t>
              </a:r>
              <a:r>
                <a:rPr lang="uk-UA" baseline="30000"/>
                <a:t>о</a:t>
              </a:r>
              <a:r>
                <a:rPr lang="uk-UA"/>
                <a:t>С строк служби схеми зменшується на 20%-50%</a:t>
              </a:r>
              <a:endParaRPr lang="uk-UA" dirty="0"/>
            </a:p>
          </p:txBody>
        </p:sp>
      </p:grpSp>
    </p:spTree>
    <p:extLst>
      <p:ext uri="{BB962C8B-B14F-4D97-AF65-F5344CB8AC3E}">
        <p14:creationId xmlns:p14="http://schemas.microsoft.com/office/powerpoint/2010/main" val="45325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38543" y="327440"/>
            <a:ext cx="9905998" cy="453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mtClean="0"/>
              <a:t>процес проектування ЕОА</a:t>
            </a:r>
            <a:endParaRPr lang="uk-UA" dirty="0"/>
          </a:p>
        </p:txBody>
      </p:sp>
      <p:grpSp>
        <p:nvGrpSpPr>
          <p:cNvPr id="6" name="Group 5"/>
          <p:cNvGrpSpPr/>
          <p:nvPr/>
        </p:nvGrpSpPr>
        <p:grpSpPr>
          <a:xfrm>
            <a:off x="1038543" y="1107584"/>
            <a:ext cx="9905998" cy="2096469"/>
            <a:chOff x="1038543" y="1107584"/>
            <a:chExt cx="9905998" cy="2096469"/>
          </a:xfrm>
        </p:grpSpPr>
        <p:sp>
          <p:nvSpPr>
            <p:cNvPr id="9" name="TextBox 8"/>
            <p:cNvSpPr txBox="1"/>
            <p:nvPr/>
          </p:nvSpPr>
          <p:spPr>
            <a:xfrm>
              <a:off x="1038543" y="1107584"/>
              <a:ext cx="814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400" b="1" dirty="0" smtClean="0">
                  <a:solidFill>
                    <a:srgbClr val="FFC000"/>
                  </a:solidFill>
                </a:rPr>
                <a:t>Р</a:t>
              </a:r>
              <a:r>
                <a:rPr lang="uk-UA" dirty="0" smtClean="0"/>
                <a:t>емонтопридатність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0224" y="1572837"/>
              <a:ext cx="952431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uk-UA" dirty="0"/>
                <a:t>У міру збільшення надійності виникає </a:t>
              </a:r>
              <a:r>
                <a:rPr lang="uk-UA" dirty="0" smtClean="0"/>
                <a:t>парадоксальна </a:t>
              </a:r>
              <a:r>
                <a:rPr lang="uk-UA" dirty="0"/>
                <a:t>проблема: необхідність в обслуговувані та ремонті з’являється настільки рідко, що стає необхідно навчати персонал техніці виявлення </a:t>
              </a:r>
              <a:r>
                <a:rPr lang="uk-UA" dirty="0" smtClean="0"/>
                <a:t>дефектів.</a:t>
              </a:r>
            </a:p>
            <a:p>
              <a:pPr>
                <a:spcBef>
                  <a:spcPts val="1200"/>
                </a:spcBef>
              </a:pPr>
              <a:r>
                <a:rPr lang="uk-UA" dirty="0" smtClean="0"/>
                <a:t>Може </a:t>
              </a:r>
              <a:r>
                <a:rPr lang="uk-UA" dirty="0"/>
                <a:t>статися, що </a:t>
              </a:r>
              <a:r>
                <a:rPr lang="uk-UA" dirty="0">
                  <a:solidFill>
                    <a:srgbClr val="FFC000"/>
                  </a:solidFill>
                </a:rPr>
                <a:t>дешевше розробити ЕОА з великих дорогих модулів та викидати їх при виході зі строю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38543" y="3822210"/>
            <a:ext cx="10029328" cy="1977815"/>
            <a:chOff x="1038543" y="1107584"/>
            <a:chExt cx="9901119" cy="1861248"/>
          </a:xfrm>
        </p:grpSpPr>
        <p:sp>
          <p:nvSpPr>
            <p:cNvPr id="12" name="TextBox 11"/>
            <p:cNvSpPr txBox="1"/>
            <p:nvPr/>
          </p:nvSpPr>
          <p:spPr>
            <a:xfrm>
              <a:off x="1038543" y="1107584"/>
              <a:ext cx="3981958" cy="43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400" b="1" smtClean="0">
                  <a:solidFill>
                    <a:srgbClr val="FFC000"/>
                  </a:solidFill>
                </a:rPr>
                <a:t>П</a:t>
              </a:r>
              <a:r>
                <a:rPr lang="uk-UA" smtClean="0"/>
                <a:t>остачання </a:t>
              </a:r>
              <a:r>
                <a:rPr lang="uk-UA" dirty="0"/>
                <a:t>запасними вузлами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15345" y="1694429"/>
              <a:ext cx="9524317" cy="1274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uk-UA" dirty="0"/>
                <a:t>Укрупнення модулів збільшує надійність та </a:t>
              </a:r>
              <a:r>
                <a:rPr lang="uk-UA" dirty="0" smtClean="0"/>
                <a:t>ремонтопридатність </a:t>
              </a:r>
              <a:r>
                <a:rPr lang="uk-UA" dirty="0"/>
                <a:t>ЕОА</a:t>
              </a:r>
              <a:r>
                <a:rPr lang="uk-UA" dirty="0" smtClean="0"/>
                <a:t>.</a:t>
              </a:r>
            </a:p>
            <a:p>
              <a:pPr>
                <a:spcBef>
                  <a:spcPts val="1200"/>
                </a:spcBef>
              </a:pPr>
              <a:r>
                <a:rPr lang="uk-UA" dirty="0" smtClean="0"/>
                <a:t>Якщо </a:t>
              </a:r>
              <a:r>
                <a:rPr lang="uk-UA" dirty="0"/>
                <a:t>в ЕОА нема однакових модулів, то необхідно 100% комплект запасних вузлів. Тому </a:t>
              </a:r>
              <a:r>
                <a:rPr lang="uk-UA" dirty="0">
                  <a:solidFill>
                    <a:srgbClr val="FFC000"/>
                  </a:solidFill>
                </a:rPr>
                <a:t>слід шукати компроміс між збільшенням розмірів модулів та тенденцією їх зменшення </a:t>
              </a:r>
              <a:r>
                <a:rPr lang="uk-UA" dirty="0"/>
                <a:t>з ціллю забезпечення взаємозаміни</a:t>
              </a:r>
              <a:endParaRPr lang="uk-UA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0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38543" y="327440"/>
            <a:ext cx="9905998" cy="453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mtClean="0"/>
              <a:t>процес проектування ЕОА</a:t>
            </a:r>
            <a:endParaRPr lang="uk-UA" dirty="0"/>
          </a:p>
        </p:txBody>
      </p:sp>
      <p:grpSp>
        <p:nvGrpSpPr>
          <p:cNvPr id="6" name="Group 5"/>
          <p:cNvGrpSpPr/>
          <p:nvPr/>
        </p:nvGrpSpPr>
        <p:grpSpPr>
          <a:xfrm>
            <a:off x="1038543" y="1107584"/>
            <a:ext cx="9905998" cy="1665582"/>
            <a:chOff x="1038543" y="1107584"/>
            <a:chExt cx="9905998" cy="1665582"/>
          </a:xfrm>
        </p:grpSpPr>
        <p:sp>
          <p:nvSpPr>
            <p:cNvPr id="9" name="TextBox 8"/>
            <p:cNvSpPr txBox="1"/>
            <p:nvPr/>
          </p:nvSpPr>
          <p:spPr>
            <a:xfrm>
              <a:off x="1038543" y="1107584"/>
              <a:ext cx="814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400" b="1" dirty="0" smtClean="0">
                  <a:solidFill>
                    <a:srgbClr val="FFC000"/>
                  </a:solidFill>
                </a:rPr>
                <a:t>У</a:t>
              </a:r>
              <a:r>
                <a:rPr lang="uk-UA" dirty="0" smtClean="0"/>
                <a:t>статкування </a:t>
              </a:r>
              <a:r>
                <a:rPr lang="uk-UA" dirty="0"/>
                <a:t>тепловідводів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0224" y="1572837"/>
              <a:ext cx="95243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uk-UA" dirty="0"/>
                <a:t>Число ІС, що розміщаються в одиниці об’єму, збільшується швидше (?), чим зменшується теплова потужність, що виділяється ними. Це потребує підвищеної уваги щодо питання тепловідводу. </a:t>
              </a:r>
              <a:r>
                <a:rPr lang="uk-UA" dirty="0">
                  <a:solidFill>
                    <a:srgbClr val="FFC000"/>
                  </a:solidFill>
                </a:rPr>
                <a:t>Важливим засобом відводу є передача тепла конструкційним елементам </a:t>
              </a:r>
              <a:r>
                <a:rPr lang="uk-UA" dirty="0"/>
                <a:t>, що володіють високою теплопровідністю</a:t>
              </a:r>
              <a:endParaRPr lang="uk-UA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38543" y="3107834"/>
            <a:ext cx="10029328" cy="1546928"/>
            <a:chOff x="1038543" y="1107584"/>
            <a:chExt cx="9901119" cy="1455757"/>
          </a:xfrm>
        </p:grpSpPr>
        <p:sp>
          <p:nvSpPr>
            <p:cNvPr id="12" name="TextBox 11"/>
            <p:cNvSpPr txBox="1"/>
            <p:nvPr/>
          </p:nvSpPr>
          <p:spPr>
            <a:xfrm>
              <a:off x="1038543" y="1107584"/>
              <a:ext cx="3981958" cy="43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400" b="1" dirty="0" smtClean="0">
                  <a:solidFill>
                    <a:srgbClr val="FFC000"/>
                  </a:solidFill>
                </a:rPr>
                <a:t>В</a:t>
              </a:r>
              <a:r>
                <a:rPr lang="uk-UA" dirty="0" smtClean="0"/>
                <a:t>артість </a:t>
              </a:r>
              <a:r>
                <a:rPr lang="uk-UA" dirty="0"/>
                <a:t>виробництва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15345" y="1694429"/>
              <a:ext cx="9524317" cy="86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uk-UA" dirty="0"/>
                <a:t>Вартість ІС в перерахунку на одну функцію схеми швидко зменшується. Вартість конструктивного оформлення ЕОА - зростає, тому що </a:t>
              </a:r>
              <a:r>
                <a:rPr lang="uk-UA" dirty="0" smtClean="0"/>
                <a:t>ускладняється </a:t>
              </a:r>
              <a:r>
                <a:rPr lang="uk-UA" dirty="0"/>
                <a:t>виконання </a:t>
              </a:r>
              <a:r>
                <a:rPr lang="uk-UA" dirty="0" smtClean="0"/>
                <a:t>між з'єднань</a:t>
              </a:r>
              <a:endParaRPr lang="uk-UA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38543" y="4978063"/>
            <a:ext cx="10029328" cy="1269929"/>
            <a:chOff x="1038543" y="1107584"/>
            <a:chExt cx="9901119" cy="1195083"/>
          </a:xfrm>
        </p:grpSpPr>
        <p:sp>
          <p:nvSpPr>
            <p:cNvPr id="15" name="TextBox 14"/>
            <p:cNvSpPr txBox="1"/>
            <p:nvPr/>
          </p:nvSpPr>
          <p:spPr>
            <a:xfrm>
              <a:off x="1038543" y="1107584"/>
              <a:ext cx="3981958" cy="43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400" b="1" dirty="0" smtClean="0">
                  <a:solidFill>
                    <a:srgbClr val="FFC000"/>
                  </a:solidFill>
                </a:rPr>
                <a:t>Т</a:t>
              </a:r>
              <a:r>
                <a:rPr lang="uk-UA" dirty="0" smtClean="0"/>
                <a:t>ехнологічність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5345" y="1694429"/>
              <a:ext cx="9524317" cy="608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uk-UA" dirty="0"/>
                <a:t>Кількість кабелів, клемних з’єднань, роз’ємів потрібно різко зменшувати. Сам процес складання нерідко виконується під мікроскопом</a:t>
              </a:r>
              <a:endParaRPr lang="uk-UA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77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626" y="2886076"/>
            <a:ext cx="192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smtClean="0">
                <a:solidFill>
                  <a:srgbClr val="FFC000"/>
                </a:solidFill>
              </a:rPr>
              <a:t>Дякую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196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2482" y="393879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конструювання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8543" y="1107584"/>
            <a:ext cx="303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FFC000"/>
                </a:solidFill>
              </a:rPr>
              <a:t>О</a:t>
            </a:r>
            <a:r>
              <a:rPr lang="uk-UA" dirty="0" smtClean="0"/>
              <a:t>сновні </a:t>
            </a:r>
            <a:r>
              <a:rPr lang="uk-UA" dirty="0"/>
              <a:t>етапи розвитку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5110" y="1631049"/>
            <a:ext cx="10856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dirty="0"/>
              <a:t>спроба використання поняття </a:t>
            </a:r>
            <a:r>
              <a:rPr lang="uk-UA" b="1"/>
              <a:t>негентропії</a:t>
            </a:r>
            <a:r>
              <a:rPr lang="uk-UA"/>
              <a:t> </a:t>
            </a:r>
            <a:r>
              <a:rPr lang="uk-UA" smtClean="0"/>
              <a:t>– “поняття впорядкованості” </a:t>
            </a:r>
            <a:r>
              <a:rPr lang="uk-UA" dirty="0"/>
              <a:t>в теорії конструювання. Теорія інформаційності на даний момент, як можна сказати, вичерпала себе як наука - і відповідно в конструюванні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5108" y="2616179"/>
            <a:ext cx="976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b="1"/>
              <a:t>перетворювання енергії</a:t>
            </a:r>
            <a:r>
              <a:rPr lang="uk-UA"/>
              <a:t> низького рівня та широкого інформаційного спектру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5108" y="3047311"/>
            <a:ext cx="9766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b="1" dirty="0"/>
              <a:t>формалізація конструкторської інформації</a:t>
            </a:r>
            <a:r>
              <a:rPr lang="uk-UA" dirty="0"/>
              <a:t> - конструкторської думки - повинно бути відображено в документації та “збережено на віка”. Участь в процесі великої кількості людей спонукало до великої кількості помилок, великий об’єм документації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5108" y="4309440"/>
            <a:ext cx="976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b="1" dirty="0"/>
              <a:t>надійність</a:t>
            </a:r>
            <a:r>
              <a:rPr lang="uk-UA" dirty="0"/>
              <a:t> - основа конструювання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5108" y="4740572"/>
            <a:ext cx="9766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b="1" dirty="0"/>
              <a:t>теорія графів</a:t>
            </a:r>
            <a:r>
              <a:rPr lang="uk-UA" dirty="0"/>
              <a:t>. Конструювання вдало використало цю теорію. Виникло нове направлення в конструюванні - </a:t>
            </a:r>
            <a:r>
              <a:rPr lang="uk-UA" b="1" dirty="0"/>
              <a:t>автоматизація конструкторського проектування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5108" y="5725702"/>
            <a:ext cx="976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dirty="0"/>
              <a:t>теорія штучного інтелекту, особливо в автоматизації конструювання - так звані </a:t>
            </a:r>
            <a:r>
              <a:rPr lang="uk-UA" b="1" dirty="0"/>
              <a:t>генетичні</a:t>
            </a:r>
            <a:r>
              <a:rPr lang="uk-UA" dirty="0"/>
              <a:t> </a:t>
            </a:r>
            <a:r>
              <a:rPr lang="uk-UA" b="1" dirty="0"/>
              <a:t>алгоритми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2482" y="393879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конструювання. основні поняття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8543" y="1107584"/>
            <a:ext cx="303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FFC000"/>
                </a:solidFill>
              </a:rPr>
              <a:t>О</a:t>
            </a:r>
            <a:r>
              <a:rPr lang="uk-UA" dirty="0" smtClean="0"/>
              <a:t>пис конструкції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5108" y="4658375"/>
            <a:ext cx="9766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В задачах конструювання </a:t>
            </a:r>
            <a:r>
              <a:rPr lang="uk-UA" dirty="0">
                <a:solidFill>
                  <a:srgbClr val="FFC000"/>
                </a:solidFill>
              </a:rPr>
              <a:t>елементами вирішення є компоненти</a:t>
            </a:r>
            <a:r>
              <a:rPr lang="uk-UA" dirty="0"/>
              <a:t>, а </a:t>
            </a:r>
            <a:r>
              <a:rPr lang="uk-UA" dirty="0">
                <a:solidFill>
                  <a:srgbClr val="FFC000"/>
                </a:solidFill>
              </a:rPr>
              <a:t>рішення є </a:t>
            </a:r>
            <a:r>
              <a:rPr lang="uk-UA" dirty="0" smtClean="0">
                <a:solidFill>
                  <a:srgbClr val="FFC000"/>
                </a:solidFill>
              </a:rPr>
              <a:t>комбінації </a:t>
            </a:r>
            <a:r>
              <a:rPr lang="uk-UA" dirty="0">
                <a:solidFill>
                  <a:srgbClr val="FFC000"/>
                </a:solidFill>
              </a:rPr>
              <a:t>цих компонентів</a:t>
            </a:r>
            <a:r>
              <a:rPr lang="uk-UA" dirty="0"/>
              <a:t>, що створюють складні об’єкти, які задовольняють певним фізичним обмеженням, що витікають з властивостей матеріалів, параметрів компонентів або певних </a:t>
            </a:r>
            <a:r>
              <a:rPr lang="uk-UA" dirty="0" smtClean="0"/>
              <a:t>евристичних </a:t>
            </a:r>
            <a:r>
              <a:rPr lang="uk-UA" dirty="0"/>
              <a:t>міркувань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48" y="1769235"/>
            <a:ext cx="1592956" cy="41555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4778" y="2416375"/>
            <a:ext cx="6819368" cy="369332"/>
            <a:chOff x="1564778" y="2416375"/>
            <a:chExt cx="68193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107319" y="2416375"/>
              <a:ext cx="6276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</a:t>
              </a:r>
              <a:r>
                <a:rPr lang="uk-UA" dirty="0" smtClean="0"/>
                <a:t>множина </a:t>
              </a:r>
              <a:r>
                <a:rPr lang="uk-UA" dirty="0"/>
                <a:t>конструктивних елементів (КЕ)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4778" y="2419930"/>
              <a:ext cx="482962" cy="362222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74091" y="2924895"/>
            <a:ext cx="6810055" cy="384976"/>
            <a:chOff x="1574091" y="2924895"/>
            <a:chExt cx="6810055" cy="3849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4091" y="2939189"/>
              <a:ext cx="473649" cy="37068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7319" y="2924895"/>
              <a:ext cx="6276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</a:t>
              </a:r>
              <a:r>
                <a:rPr lang="uk-UA" dirty="0"/>
                <a:t>множина зв’язків між КЕ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7730" y="3429496"/>
            <a:ext cx="6848353" cy="435959"/>
            <a:chOff x="1527730" y="3429496"/>
            <a:chExt cx="6848353" cy="43595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7730" y="3429496"/>
              <a:ext cx="557058" cy="4359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99256" y="3445472"/>
              <a:ext cx="6276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</a:t>
              </a:r>
              <a:r>
                <a:rPr lang="uk-UA" dirty="0"/>
                <a:t>множина виводів КЕ та зовнішніх виводів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43" y="381000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 dirty="0"/>
              <a:t>конструювання. основні поняття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38543" y="1146259"/>
            <a:ext cx="9692210" cy="830997"/>
            <a:chOff x="1038543" y="4050824"/>
            <a:chExt cx="10996575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420224" y="4512489"/>
              <a:ext cx="10614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Створювати </a:t>
              </a:r>
              <a:r>
                <a:rPr lang="uk-UA" dirty="0"/>
                <a:t>пристрої більш ефективні в порівнянні зі своїми </a:t>
              </a:r>
              <a:r>
                <a:rPr lang="uk-UA" dirty="0" smtClean="0"/>
                <a:t>аналогами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8543" y="4050824"/>
              <a:ext cx="8145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400" b="1" dirty="0" smtClean="0">
                  <a:solidFill>
                    <a:srgbClr val="FFC000"/>
                  </a:solidFill>
                </a:rPr>
                <a:t>О</a:t>
              </a:r>
              <a:r>
                <a:rPr lang="uk-UA" dirty="0" smtClean="0"/>
                <a:t>сновна </a:t>
              </a:r>
              <a:r>
                <a:rPr lang="uk-UA" dirty="0"/>
                <a:t>вимога при проектуванні </a:t>
              </a:r>
              <a:r>
                <a:rPr lang="uk-UA" dirty="0" smtClean="0"/>
                <a:t>ЕОА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74951" y="2900586"/>
            <a:ext cx="935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dirty="0"/>
              <a:t>сукупність КЕ (компонентів) з різними </a:t>
            </a:r>
            <a:r>
              <a:rPr lang="uk-UA" dirty="0" smtClean="0"/>
              <a:t>фізичними </a:t>
            </a:r>
            <a:r>
              <a:rPr lang="uk-UA" dirty="0"/>
              <a:t>властивостями, параметрами та формою, які знаходяться в певному електричному, просторовому, механічному, тепловому і </a:t>
            </a:r>
            <a:r>
              <a:rPr lang="uk-UA" dirty="0" err="1" smtClean="0"/>
              <a:t>т.</a:t>
            </a:r>
            <a:r>
              <a:rPr lang="uk-UA" dirty="0" err="1"/>
              <a:t>п</a:t>
            </a:r>
            <a:r>
              <a:rPr lang="uk-UA" dirty="0" smtClean="0"/>
              <a:t>. </a:t>
            </a:r>
            <a:r>
              <a:rPr lang="uk-UA" dirty="0"/>
              <a:t>взаємозв’язку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8543" y="2438921"/>
            <a:ext cx="717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FFC000"/>
                </a:solidFill>
              </a:rPr>
              <a:t>К</a:t>
            </a:r>
            <a:r>
              <a:rPr lang="uk-UA" dirty="0" smtClean="0"/>
              <a:t>онструкція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4951" y="3870083"/>
            <a:ext cx="935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dirty="0" smtClean="0"/>
              <a:t>зв’язок </a:t>
            </a:r>
            <a:r>
              <a:rPr lang="uk-UA" dirty="0"/>
              <a:t>забезпечує виконання заданих функцій з необхідною точністю та надійністю в умовах як зовнішніх та й внутрішніх завад та  передбачити можливість його повторення в умовах виробництва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4951" y="4839580"/>
            <a:ext cx="93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dirty="0"/>
              <a:t>продуманий комплекс властивостей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4951" y="5255078"/>
            <a:ext cx="93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dirty="0"/>
              <a:t>обмежує довільність виготовлення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4951" y="5670576"/>
            <a:ext cx="93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uk-UA" dirty="0"/>
              <a:t>в потрібній мірі визначає характеристики</a:t>
            </a:r>
            <a:r>
              <a:rPr lang="uk-UA" b="1" dirty="0"/>
              <a:t> </a:t>
            </a:r>
            <a:r>
              <a:rPr lang="uk-UA" dirty="0"/>
              <a:t>виробу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43" y="381000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/>
              <a:t>Місце етапу конструювання при розробці ЕОА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8543" y="1107584"/>
            <a:ext cx="814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smtClean="0">
                <a:solidFill>
                  <a:srgbClr val="FFC000"/>
                </a:solidFill>
              </a:rPr>
              <a:t>Д</a:t>
            </a:r>
            <a:r>
              <a:rPr lang="uk-UA" smtClean="0"/>
              <a:t>ля </a:t>
            </a:r>
            <a:r>
              <a:rPr lang="uk-UA" dirty="0"/>
              <a:t>розробки та створення ЕОА необхідно ряд передумов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0224" y="1842443"/>
            <a:ext cx="91426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uk-UA" dirty="0"/>
              <a:t>необхідність, що виражається в постановці задачі 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uk-UA" dirty="0"/>
              <a:t>визначити можливість вирішення цієї задачі - </a:t>
            </a:r>
            <a:r>
              <a:rPr lang="uk-UA" b="1" i="1" dirty="0"/>
              <a:t>якість-вартість-надійність</a:t>
            </a:r>
            <a:endParaRPr lang="uk-UA" dirty="0"/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uk-UA" dirty="0"/>
              <a:t>виявити підприємства для проектування, конструювання, виробництва (наприклад, розробка в Києві а виробництво в Дніпропетровську)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uk-UA" dirty="0"/>
              <a:t>визначення технологічної реалізованості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uk-UA" dirty="0"/>
              <a:t>визначення економічної ефективності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43" y="381000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/>
              <a:t>Місце етапу конструювання при розробці ЕОА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8543" y="1107584"/>
            <a:ext cx="814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FFC000"/>
                </a:solidFill>
              </a:rPr>
              <a:t>Е</a:t>
            </a:r>
            <a:r>
              <a:rPr lang="uk-UA" dirty="0" smtClean="0"/>
              <a:t>тапи </a:t>
            </a:r>
            <a:r>
              <a:rPr lang="uk-UA" dirty="0"/>
              <a:t>конструювання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0224" y="1842443"/>
            <a:ext cx="91426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uk-UA" dirty="0"/>
              <a:t>Системно-технологічне проектування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uk-UA" dirty="0"/>
              <a:t>Схемотехнічне проектування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uk-UA" dirty="0"/>
              <a:t>Технічне проектування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uk-UA" dirty="0"/>
              <a:t>Технологічне проектування</a:t>
            </a:r>
          </a:p>
        </p:txBody>
      </p:sp>
    </p:spTree>
    <p:extLst>
      <p:ext uri="{BB962C8B-B14F-4D97-AF65-F5344CB8AC3E}">
        <p14:creationId xmlns:p14="http://schemas.microsoft.com/office/powerpoint/2010/main" val="8900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43" y="327440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процес проектування ЕОА</a:t>
            </a:r>
            <a:endParaRPr lang="uk-UA" dirty="0"/>
          </a:p>
        </p:txBody>
      </p:sp>
      <p:grpSp>
        <p:nvGrpSpPr>
          <p:cNvPr id="21" name="Group 20"/>
          <p:cNvGrpSpPr/>
          <p:nvPr/>
        </p:nvGrpSpPr>
        <p:grpSpPr>
          <a:xfrm>
            <a:off x="343777" y="1233936"/>
            <a:ext cx="11295530" cy="1337646"/>
            <a:chOff x="343777" y="938100"/>
            <a:chExt cx="11295530" cy="1337646"/>
          </a:xfrm>
        </p:grpSpPr>
        <p:sp>
          <p:nvSpPr>
            <p:cNvPr id="5" name="Rectangle 4"/>
            <p:cNvSpPr/>
            <p:nvPr/>
          </p:nvSpPr>
          <p:spPr>
            <a:xfrm>
              <a:off x="820271" y="1290918"/>
              <a:ext cx="2944906" cy="63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mtClean="0"/>
                <a:t>Технічне завдання (ТЗ)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14926" y="1145258"/>
              <a:ext cx="64092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 smtClean="0"/>
                <a:t>Результат</a:t>
              </a:r>
            </a:p>
            <a:p>
              <a:r>
                <a:rPr lang="uk-UA" dirty="0"/>
                <a:t>заклали (визначили) параметри виробу, визначили множину впливів і </a:t>
              </a:r>
              <a:r>
                <a:rPr lang="uk-UA" dirty="0" err="1" smtClean="0"/>
                <a:t>т.п</a:t>
              </a:r>
              <a:r>
                <a:rPr lang="uk-UA" dirty="0" smtClean="0"/>
                <a:t>.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3777" y="938100"/>
              <a:ext cx="11295530" cy="1337646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3777" y="2351769"/>
            <a:ext cx="11295530" cy="3645620"/>
            <a:chOff x="343777" y="2055933"/>
            <a:chExt cx="11295530" cy="3645620"/>
          </a:xfrm>
        </p:grpSpPr>
        <p:sp>
          <p:nvSpPr>
            <p:cNvPr id="13" name="Down Arrow 12"/>
            <p:cNvSpPr/>
            <p:nvPr/>
          </p:nvSpPr>
          <p:spPr>
            <a:xfrm>
              <a:off x="2104465" y="2055933"/>
              <a:ext cx="376518" cy="8518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43777" y="2628563"/>
              <a:ext cx="11295530" cy="3072990"/>
              <a:chOff x="343777" y="2628563"/>
              <a:chExt cx="11295530" cy="307299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20271" y="3375798"/>
                <a:ext cx="2944906" cy="632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/>
                  <a:t>Зовнішнє проектування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2183" y="4475852"/>
                <a:ext cx="3281082" cy="6320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dirty="0"/>
                  <a:t>Структурне </a:t>
                </a:r>
                <a:r>
                  <a:rPr lang="uk-UA" dirty="0" smtClean="0"/>
                  <a:t>проектування</a:t>
                </a:r>
                <a:r>
                  <a:rPr lang="en-US" dirty="0" smtClean="0"/>
                  <a:t> </a:t>
                </a:r>
                <a:r>
                  <a:rPr lang="uk-UA" dirty="0" smtClean="0"/>
                  <a:t>ТЗ</a:t>
                </a:r>
                <a:endParaRPr lang="uk-UA" dirty="0"/>
              </a:p>
            </p:txBody>
          </p:sp>
          <p:cxnSp>
            <p:nvCxnSpPr>
              <p:cNvPr id="15" name="Straight Arrow Connector 14"/>
              <p:cNvCxnSpPr>
                <a:stCxn id="11" idx="2"/>
              </p:cNvCxnSpPr>
              <p:nvPr/>
            </p:nvCxnSpPr>
            <p:spPr>
              <a:xfrm>
                <a:off x="2292724" y="4007809"/>
                <a:ext cx="0" cy="468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343777" y="2628563"/>
                <a:ext cx="11295530" cy="3072990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uk-UA" dirty="0" smtClean="0">
                    <a:solidFill>
                      <a:srgbClr val="FFC000"/>
                    </a:solidFill>
                  </a:rPr>
                  <a:t>Системно-технічне проектування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14926" y="3167821"/>
                <a:ext cx="6409204" cy="210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/>
                  <a:t>Результат</a:t>
                </a:r>
              </a:p>
              <a:p>
                <a:pPr marL="285750" indent="-285750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bg-BG" dirty="0"/>
                  <a:t>структурна схема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uk-UA" dirty="0"/>
                  <a:t>функціональна схема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uk-UA" dirty="0"/>
                  <a:t>розподілення призначення функціональних блоків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uk-UA" dirty="0"/>
                  <a:t>визначення інформаційних потоків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uk-UA" dirty="0"/>
                  <a:t>основні параметри виробу, електричні, конструкторські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43" y="327440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процес проектування ЕОА</a:t>
            </a:r>
            <a:endParaRPr lang="uk-UA" dirty="0"/>
          </a:p>
        </p:txBody>
      </p:sp>
      <p:sp>
        <p:nvSpPr>
          <p:cNvPr id="13" name="Down Arrow 12"/>
          <p:cNvSpPr/>
          <p:nvPr/>
        </p:nvSpPr>
        <p:spPr>
          <a:xfrm>
            <a:off x="2104465" y="939828"/>
            <a:ext cx="376518" cy="851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3777" y="1512457"/>
            <a:ext cx="11295530" cy="4416855"/>
            <a:chOff x="343777" y="2628562"/>
            <a:chExt cx="11295530" cy="4416855"/>
          </a:xfrm>
        </p:grpSpPr>
        <p:sp>
          <p:nvSpPr>
            <p:cNvPr id="11" name="Rectangle 10"/>
            <p:cNvSpPr/>
            <p:nvPr/>
          </p:nvSpPr>
          <p:spPr>
            <a:xfrm>
              <a:off x="833718" y="3066754"/>
              <a:ext cx="2944906" cy="63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Логічне проектування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2183" y="4240675"/>
              <a:ext cx="3281082" cy="63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Моделювання та аналіз схем</a:t>
              </a:r>
              <a:endParaRPr lang="uk-UA" dirty="0"/>
            </a:p>
          </p:txBody>
        </p:sp>
        <p:cxnSp>
          <p:nvCxnSpPr>
            <p:cNvPr id="15" name="Straight Arrow Connector 14"/>
            <p:cNvCxnSpPr>
              <a:stCxn id="11" idx="2"/>
              <a:endCxn id="12" idx="0"/>
            </p:cNvCxnSpPr>
            <p:nvPr/>
          </p:nvCxnSpPr>
          <p:spPr>
            <a:xfrm flipH="1">
              <a:off x="2292724" y="3698765"/>
              <a:ext cx="13447" cy="54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43777" y="2628562"/>
              <a:ext cx="11295530" cy="4416855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uk-UA" dirty="0" smtClean="0">
                  <a:solidFill>
                    <a:srgbClr val="FFC000"/>
                  </a:solidFill>
                </a:rPr>
                <a:t>Схемотехнічне проектування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51078" y="3167821"/>
              <a:ext cx="6273052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 smtClean="0"/>
                <a:t>Результат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uk-UA" dirty="0"/>
                <a:t>вибрано сучасну </a:t>
              </a:r>
              <a:r>
                <a:rPr lang="uk-UA" dirty="0" smtClean="0"/>
                <a:t>елементу </a:t>
              </a:r>
              <a:r>
                <a:rPr lang="uk-UA" dirty="0"/>
                <a:t>базу з відповідними електричними та конструктивними параметрами </a:t>
              </a:r>
              <a:r>
                <a:rPr lang="uk-UA" dirty="0" smtClean="0"/>
                <a:t>(з SMD </a:t>
              </a:r>
              <a:r>
                <a:rPr lang="uk-UA" dirty="0"/>
                <a:t>або штирьовими виводами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uk-UA" dirty="0"/>
                <a:t>встановлено множину електричних та конструктивних параметрів, </a:t>
              </a:r>
              <a:r>
                <a:rPr lang="uk-UA" dirty="0" smtClean="0"/>
                <a:t>що задовольняють </a:t>
              </a:r>
              <a:r>
                <a:rPr lang="uk-UA" dirty="0"/>
                <a:t>вимогам </a:t>
              </a:r>
              <a:r>
                <a:rPr lang="uk-UA" b="1" dirty="0"/>
                <a:t>ТЗ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uk-UA" dirty="0"/>
                <a:t>виконані перевірочні розрахунки електричних схем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uk-UA" dirty="0"/>
                <a:t>створена база для </a:t>
              </a:r>
              <a:r>
                <a:rPr lang="uk-UA" dirty="0" smtClean="0"/>
                <a:t>конструкторських </a:t>
              </a:r>
              <a:r>
                <a:rPr lang="uk-UA" dirty="0"/>
                <a:t>робіт (технічного проектування)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uk-UA" i="1" dirty="0" smtClean="0"/>
                <a:t>Схемотехнічна </a:t>
              </a:r>
              <a:r>
                <a:rPr lang="uk-UA" i="1" dirty="0"/>
                <a:t>документація передається конструкторам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2183" y="5373829"/>
              <a:ext cx="3281082" cy="63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Розробка діагностичних тестів</a:t>
              </a:r>
              <a:endParaRPr lang="uk-UA" dirty="0"/>
            </a:p>
          </p:txBody>
        </p:sp>
        <p:cxnSp>
          <p:nvCxnSpPr>
            <p:cNvPr id="24" name="Straight Arrow Connector 23"/>
            <p:cNvCxnSpPr>
              <a:stCxn id="12" idx="2"/>
              <a:endCxn id="20" idx="0"/>
            </p:cNvCxnSpPr>
            <p:nvPr/>
          </p:nvCxnSpPr>
          <p:spPr>
            <a:xfrm>
              <a:off x="2292724" y="4872686"/>
              <a:ext cx="0" cy="50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Down Arrow 17"/>
          <p:cNvSpPr/>
          <p:nvPr/>
        </p:nvSpPr>
        <p:spPr>
          <a:xfrm>
            <a:off x="2104465" y="5431645"/>
            <a:ext cx="376518" cy="851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5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43" y="327440"/>
            <a:ext cx="9905998" cy="45339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процес проектування ЕОА</a:t>
            </a:r>
            <a:endParaRPr lang="uk-UA" dirty="0"/>
          </a:p>
        </p:txBody>
      </p:sp>
      <p:sp>
        <p:nvSpPr>
          <p:cNvPr id="13" name="Down Arrow 12"/>
          <p:cNvSpPr/>
          <p:nvPr/>
        </p:nvSpPr>
        <p:spPr>
          <a:xfrm>
            <a:off x="2104465" y="939828"/>
            <a:ext cx="376518" cy="851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3777" y="1512457"/>
            <a:ext cx="11295530" cy="4416855"/>
            <a:chOff x="343777" y="2628562"/>
            <a:chExt cx="11295530" cy="4416855"/>
          </a:xfrm>
        </p:grpSpPr>
        <p:sp>
          <p:nvSpPr>
            <p:cNvPr id="11" name="Rectangle 10"/>
            <p:cNvSpPr/>
            <p:nvPr/>
          </p:nvSpPr>
          <p:spPr>
            <a:xfrm>
              <a:off x="503186" y="3145304"/>
              <a:ext cx="3566832" cy="63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mtClean="0"/>
                <a:t>Конструкторське проектування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-48631" y="4909501"/>
              <a:ext cx="2606336" cy="63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Електрона частина</a:t>
              </a:r>
              <a:endParaRPr lang="uk-U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3777" y="2628562"/>
              <a:ext cx="11295530" cy="4416855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uk-UA" dirty="0" smtClean="0">
                  <a:solidFill>
                    <a:srgbClr val="FFC000"/>
                  </a:solidFill>
                </a:rPr>
                <a:t>Технічне проектування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6255" y="3183674"/>
              <a:ext cx="62730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 smtClean="0"/>
                <a:t>Результат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uk-UA" dirty="0"/>
                <a:t>розробка всієї конструкторської документації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uk-UA" dirty="0"/>
                <a:t>звіти по етапам та всього етапу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s-IS" dirty="0"/>
                <a:t>креслення деталей, </a:t>
              </a:r>
              <a:r>
                <a:rPr lang="is-IS" dirty="0" smtClean="0"/>
                <a:t>складальн</a:t>
              </a:r>
              <a:r>
                <a:rPr lang="uk-UA" dirty="0" smtClean="0"/>
                <a:t>і</a:t>
              </a:r>
              <a:r>
                <a:rPr lang="is-IS" dirty="0" smtClean="0"/>
                <a:t> </a:t>
              </a:r>
              <a:r>
                <a:rPr lang="is-IS" dirty="0"/>
                <a:t>креслення, …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uk-UA" dirty="0"/>
                <a:t>вся документація для </a:t>
              </a:r>
              <a:r>
                <a:rPr lang="uk-UA" dirty="0" smtClean="0"/>
                <a:t>технологічного проектування</a:t>
              </a:r>
              <a:endParaRPr lang="uk-UA" dirty="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983433" y="4909501"/>
              <a:ext cx="2606337" cy="63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err="1" smtClean="0"/>
                <a:t>електро</a:t>
              </a:r>
              <a:r>
                <a:rPr lang="uk-UA" dirty="0" smtClean="0"/>
                <a:t>-механічна частина</a:t>
              </a:r>
              <a:endParaRPr lang="uk-UA" dirty="0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2011300" y="4909501"/>
              <a:ext cx="2606337" cy="63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механічна частина</a:t>
              </a:r>
              <a:endParaRPr lang="uk-UA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6255" y="5216114"/>
              <a:ext cx="62730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>
                  <a:solidFill>
                    <a:srgbClr val="92D050"/>
                  </a:solidFill>
                </a:rPr>
                <a:t>Головна </a:t>
              </a:r>
              <a:r>
                <a:rPr lang="uk-UA" b="1" dirty="0" smtClean="0">
                  <a:solidFill>
                    <a:srgbClr val="92D050"/>
                  </a:solidFill>
                </a:rPr>
                <a:t>задача</a:t>
              </a:r>
              <a:r>
                <a:rPr lang="uk-UA" dirty="0" smtClean="0"/>
                <a:t>: </a:t>
              </a:r>
              <a:r>
                <a:rPr lang="uk-UA" dirty="0"/>
                <a:t>як об’єднати множину ІС до однієї системи, при цьому зберегти більшість параметрів-переваг, що притаманні самим ІС.</a:t>
              </a:r>
              <a:endParaRPr lang="en-US" dirty="0"/>
            </a:p>
          </p:txBody>
        </p:sp>
      </p:grpSp>
      <p:sp>
        <p:nvSpPr>
          <p:cNvPr id="18" name="Down Arrow 17"/>
          <p:cNvSpPr/>
          <p:nvPr/>
        </p:nvSpPr>
        <p:spPr>
          <a:xfrm>
            <a:off x="2104465" y="5650118"/>
            <a:ext cx="376518" cy="851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3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ktp" id="{64026105-26B2-BD43-A51D-3E0BC81500B5}" vid="{9AD2CC88-3C65-034A-AC72-4292F1C651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aktp</Template>
  <TotalTime>920</TotalTime>
  <Words>1306</Words>
  <Application>Microsoft Macintosh PowerPoint</Application>
  <PresentationFormat>Widescreen</PresentationFormat>
  <Paragraphs>163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Arial</vt:lpstr>
      <vt:lpstr>Mesh</vt:lpstr>
      <vt:lpstr>Склад процесу конструювання</vt:lpstr>
      <vt:lpstr>конструювання</vt:lpstr>
      <vt:lpstr>конструювання. основні поняття</vt:lpstr>
      <vt:lpstr>конструювання. основні поняття</vt:lpstr>
      <vt:lpstr>Місце етапу конструювання при розробці ЕОА</vt:lpstr>
      <vt:lpstr>Місце етапу конструювання при розробці ЕОА</vt:lpstr>
      <vt:lpstr>процес проектування ЕОА</vt:lpstr>
      <vt:lpstr>процес проектування ЕОА</vt:lpstr>
      <vt:lpstr>процес проектування ЕОА</vt:lpstr>
      <vt:lpstr>процес проектування ЕОА</vt:lpstr>
      <vt:lpstr>процес проектування ЕОА</vt:lpstr>
      <vt:lpstr>процес проектування ЕОА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 процесу конструювання</dc:title>
  <dc:creator>Slava Gubar</dc:creator>
  <cp:lastModifiedBy>Slava Gubar</cp:lastModifiedBy>
  <cp:revision>60</cp:revision>
  <dcterms:created xsi:type="dcterms:W3CDTF">2016-01-30T21:19:45Z</dcterms:created>
  <dcterms:modified xsi:type="dcterms:W3CDTF">2016-01-31T12:42:33Z</dcterms:modified>
</cp:coreProperties>
</file>