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51206400" cy="38404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33B6C2-498E-43C1-A933-7261C7465B98}">
  <a:tblStyle styleId="{5433B6C2-498E-43C1-A933-7261C7465B98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" d="100"/>
          <a:sy n="12" d="100"/>
        </p:scale>
        <p:origin x="1204" y="3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ryn\Documents\projec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tx1"/>
                </a:solidFill>
              </a:rPr>
              <a:t>Average Rating (Out of 10)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Sheet2!$A$12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Sheet2!$B$1:$P$1</c:f>
              <c:strCache>
                <c:ptCount val="12"/>
                <c:pt idx="0">
                  <c:v>Rice Texture</c:v>
                </c:pt>
                <c:pt idx="1">
                  <c:v>Rice Taste</c:v>
                </c:pt>
                <c:pt idx="2">
                  <c:v>Main Roll Core Texture</c:v>
                </c:pt>
                <c:pt idx="3">
                  <c:v>Main Roll Core Taste</c:v>
                </c:pt>
                <c:pt idx="4">
                  <c:v>Main Roll with Soy Sauce</c:v>
                </c:pt>
                <c:pt idx="5">
                  <c:v>Dessert Roll Texture</c:v>
                </c:pt>
                <c:pt idx="6">
                  <c:v>Dessert Roll Taste</c:v>
                </c:pt>
                <c:pt idx="7">
                  <c:v>Side Snack</c:v>
                </c:pt>
                <c:pt idx="8">
                  <c:v>How Well Items Go as One Meal</c:v>
                </c:pt>
                <c:pt idx="9">
                  <c:v>Likeliness to Buy Box</c:v>
                </c:pt>
                <c:pt idx="10">
                  <c:v>Pay for Box (Dollars)</c:v>
                </c:pt>
                <c:pt idx="11">
                  <c:v>Comments</c:v>
                </c:pt>
              </c:strCache>
            </c:strRef>
          </c:cat>
          <c:val>
            <c:numRef>
              <c:f>Sheet2!$B$12:$O$12</c:f>
              <c:numCache>
                <c:formatCode>General</c:formatCode>
                <c:ptCount val="11"/>
                <c:pt idx="0">
                  <c:v>8.5</c:v>
                </c:pt>
                <c:pt idx="1">
                  <c:v>8</c:v>
                </c:pt>
                <c:pt idx="2">
                  <c:v>7.4</c:v>
                </c:pt>
                <c:pt idx="3">
                  <c:v>7.9</c:v>
                </c:pt>
                <c:pt idx="4">
                  <c:v>7.9</c:v>
                </c:pt>
                <c:pt idx="5">
                  <c:v>7.5</c:v>
                </c:pt>
                <c:pt idx="6">
                  <c:v>7.6</c:v>
                </c:pt>
                <c:pt idx="7">
                  <c:v>7.4</c:v>
                </c:pt>
                <c:pt idx="8">
                  <c:v>6.3</c:v>
                </c:pt>
                <c:pt idx="9">
                  <c:v>6.3</c:v>
                </c:pt>
                <c:pt idx="10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0-4862-B467-A87E69DD7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6612688"/>
        <c:axId val="1026613936"/>
      </c:barChart>
      <c:catAx>
        <c:axId val="102661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613936"/>
        <c:crosses val="autoZero"/>
        <c:auto val="1"/>
        <c:lblAlgn val="ctr"/>
        <c:lblOffset val="100"/>
        <c:noMultiLvlLbl val="0"/>
      </c:catAx>
      <c:valAx>
        <c:axId val="1026613936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61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560316" y="1537973"/>
            <a:ext cx="46085700" cy="6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560316" y="8961121"/>
            <a:ext cx="46085700" cy="25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2607310" algn="l" rtl="0">
              <a:lnSpc>
                <a:spcPct val="100000"/>
              </a:lnSpc>
              <a:spcBef>
                <a:spcPts val="35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7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236093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212090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153415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56463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1531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5621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48409625" y="68106365"/>
            <a:ext cx="183498600" cy="645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8944500" y="4009415"/>
            <a:ext cx="183498600" cy="19270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2607310" algn="l" rtl="0">
              <a:lnSpc>
                <a:spcPct val="100000"/>
              </a:lnSpc>
              <a:spcBef>
                <a:spcPts val="35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7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236093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212090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153415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56463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1531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5621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044953" y="24678643"/>
            <a:ext cx="43525500" cy="76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044953" y="16277595"/>
            <a:ext cx="43525500" cy="84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560316" y="1537973"/>
            <a:ext cx="46085700" cy="6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4339573" y="50184056"/>
            <a:ext cx="128611500" cy="1419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204851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1770379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15621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125603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1261109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266189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1258569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26365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125603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43804637" y="50184056"/>
            <a:ext cx="128611500" cy="1419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204851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1770379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15621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125603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1261109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266189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1258569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26365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125603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560316" y="1537973"/>
            <a:ext cx="46085700" cy="6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560316" y="8596632"/>
            <a:ext cx="22625100" cy="3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3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560316" y="12179300"/>
            <a:ext cx="22625100" cy="2212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148336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122427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126365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99568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98805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00583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98551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003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99568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26012143" y="8596632"/>
            <a:ext cx="22633800" cy="3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3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26012143" y="12179300"/>
            <a:ext cx="22633800" cy="2212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148336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122427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126365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99568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98805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00583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985519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003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99568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560316" y="1537973"/>
            <a:ext cx="46085700" cy="6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560323" y="1529079"/>
            <a:ext cx="16846500" cy="6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0020279" y="1529083"/>
            <a:ext cx="28625700" cy="327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2607310" algn="l" rtl="0">
              <a:lnSpc>
                <a:spcPct val="100000"/>
              </a:lnSpc>
              <a:spcBef>
                <a:spcPts val="35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7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236093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212090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153415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56463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1531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5621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560323" y="8036563"/>
            <a:ext cx="16846500" cy="262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036813" y="26883359"/>
            <a:ext cx="30723900" cy="3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0036813" y="3431539"/>
            <a:ext cx="30723900" cy="230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5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7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036813" y="30057093"/>
            <a:ext cx="30723900" cy="45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60316" y="1537973"/>
            <a:ext cx="46085700" cy="6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2930481" y="-1408977"/>
            <a:ext cx="25345500" cy="46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2607310" algn="l" rtl="0">
              <a:lnSpc>
                <a:spcPct val="100000"/>
              </a:lnSpc>
              <a:spcBef>
                <a:spcPts val="35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7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236093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212090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153415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56463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1531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5621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60316" y="1537973"/>
            <a:ext cx="46085700" cy="6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60316" y="8961121"/>
            <a:ext cx="46085700" cy="25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240" marR="0" lvl="0" indent="2607310" algn="l" rtl="0">
              <a:lnSpc>
                <a:spcPct val="100000"/>
              </a:lnSpc>
              <a:spcBef>
                <a:spcPts val="35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7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60520" marR="0" lvl="1" indent="236093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0" marR="0" lvl="2" indent="212090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61120" marR="0" lvl="3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521440" marR="0" lvl="4" indent="153415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081761" marR="0" lvl="5" indent="156463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642080" marR="0" lvl="6" indent="1531619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202400" marR="0" lvl="7" indent="15621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762720" marR="0" lvl="8" indent="155448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560316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7495520" y="35595562"/>
            <a:ext cx="16215300" cy="20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60320" marR="0" lvl="1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20640" marR="0" lvl="2" indent="-2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10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41280" marR="0" lvl="4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016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361920" marR="0" lvl="6" indent="-7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922240" marR="0" lvl="7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482560" marR="0" lvl="8" indent="-10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6697918" y="35595562"/>
            <a:ext cx="11948100" cy="2044800"/>
          </a:xfrm>
          <a:prstGeom prst="rect">
            <a:avLst/>
          </a:prstGeom>
          <a:noFill/>
          <a:ln>
            <a:noFill/>
          </a:ln>
        </p:spPr>
        <p:txBody>
          <a:bodyPr lIns="512050" tIns="256025" rIns="512050" bIns="25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chart" Target="../charts/chart1.xm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4024" y="1048882"/>
            <a:ext cx="48678353" cy="45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dirty="0">
                <a:solidFill>
                  <a:schemeClr val="tx1"/>
                </a:solidFill>
              </a:rPr>
              <a:t>Bento-</a:t>
            </a:r>
            <a:r>
              <a:rPr lang="en-US" sz="15000" dirty="0" err="1">
                <a:solidFill>
                  <a:schemeClr val="tx1"/>
                </a:solidFill>
              </a:rPr>
              <a:t>bles</a:t>
            </a:r>
            <a:r>
              <a:rPr lang="en-US" sz="15000" dirty="0">
                <a:solidFill>
                  <a:schemeClr val="tx1"/>
                </a:solidFill>
              </a:rPr>
              <a:t>: Sushi Lunch on the Go!</a:t>
            </a:r>
          </a:p>
          <a:p>
            <a:pPr algn="ctr"/>
            <a:r>
              <a:rPr lang="en-US" sz="7500" dirty="0">
                <a:solidFill>
                  <a:schemeClr val="tx1"/>
                </a:solidFill>
              </a:rPr>
              <a:t>ABE 20100, Team 6: Kathryn Atherton, Celine Chang, Tony Hoch, Sarah </a:t>
            </a:r>
            <a:r>
              <a:rPr lang="en-US" sz="7500" dirty="0" err="1">
                <a:solidFill>
                  <a:schemeClr val="tx1"/>
                </a:solidFill>
              </a:rPr>
              <a:t>Reichstetter</a:t>
            </a:r>
            <a:r>
              <a:rPr lang="en-US" sz="7500" dirty="0">
                <a:solidFill>
                  <a:schemeClr val="tx1"/>
                </a:solidFill>
              </a:rPr>
              <a:t>, </a:t>
            </a:r>
            <a:r>
              <a:rPr lang="en-US" sz="7500" dirty="0" err="1">
                <a:solidFill>
                  <a:schemeClr val="tx1"/>
                </a:solidFill>
              </a:rPr>
              <a:t>Hongji</a:t>
            </a:r>
            <a:r>
              <a:rPr lang="en-US" sz="7500" dirty="0">
                <a:solidFill>
                  <a:schemeClr val="tx1"/>
                </a:solidFill>
              </a:rPr>
              <a:t> Zhang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4025" y="6149799"/>
            <a:ext cx="14173199" cy="12199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t"/>
          <a:lstStyle/>
          <a:p>
            <a:pPr algn="ctr">
              <a:spcBef>
                <a:spcPts val="3000"/>
              </a:spcBef>
            </a:pPr>
            <a:r>
              <a:rPr lang="en-US" sz="5000" b="1" dirty="0">
                <a:solidFill>
                  <a:schemeClr val="tx1"/>
                </a:solidFill>
              </a:rPr>
              <a:t>Sensory Analysis</a:t>
            </a:r>
          </a:p>
          <a:p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21318" y="6149799"/>
            <a:ext cx="19363764" cy="1466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t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Process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69178" y="6149800"/>
            <a:ext cx="14173199" cy="12199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365760" rIns="365760" bIns="365760" rtlCol="0" anchor="t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Target Consumer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18 – 22 years of age, any race, any gender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Designed for college students looking for a healthy on-the-go meal replacement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</a:rPr>
              <a:t>Competition</a:t>
            </a:r>
            <a:endParaRPr lang="en-US" sz="5000" dirty="0">
              <a:solidFill>
                <a:schemeClr val="tx1"/>
              </a:solidFill>
            </a:endParaRPr>
          </a:p>
          <a:p>
            <a:pPr algn="ctr"/>
            <a:r>
              <a:rPr lang="en-US" sz="4000" u="sng" dirty="0">
                <a:solidFill>
                  <a:schemeClr val="tx1"/>
                </a:solidFill>
              </a:rPr>
              <a:t>Take-out sushi </a:t>
            </a:r>
            <a:r>
              <a:rPr lang="en-US" sz="4000" dirty="0">
                <a:solidFill>
                  <a:schemeClr val="tx1"/>
                </a:solidFill>
              </a:rPr>
              <a:t>			</a:t>
            </a:r>
            <a:r>
              <a:rPr lang="en-US" sz="4000" u="sng" dirty="0">
                <a:solidFill>
                  <a:schemeClr val="tx1"/>
                </a:solidFill>
              </a:rPr>
              <a:t>Lunchables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260 – 340 Calories / Container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$2.55 / serving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5000" b="1" dirty="0">
                <a:solidFill>
                  <a:schemeClr val="tx1"/>
                </a:solidFill>
              </a:rPr>
              <a:t>Innovation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Target demographic most health conscious and culturally curious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Millennial generation most attracted to rice and hummus of all demographics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Shape 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70343" y="7377980"/>
            <a:ext cx="19065714" cy="12862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773143"/>
              </p:ext>
            </p:extLst>
          </p:nvPr>
        </p:nvGraphicFramePr>
        <p:xfrm>
          <a:off x="2038396" y="7612718"/>
          <a:ext cx="12624455" cy="10213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1264023" y="18877877"/>
            <a:ext cx="14173199" cy="18340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numCol="1" rtlCol="0" anchor="t"/>
          <a:lstStyle/>
          <a:p>
            <a:pPr algn="ctr">
              <a:spcBef>
                <a:spcPts val="3000"/>
              </a:spcBef>
            </a:pPr>
            <a:r>
              <a:rPr lang="en-US" sz="5000" b="1" dirty="0">
                <a:solidFill>
                  <a:schemeClr val="tx1"/>
                </a:solidFill>
              </a:rPr>
              <a:t>Nutrition Facts, Formula, and Mass Balance</a:t>
            </a:r>
          </a:p>
          <a:p>
            <a:pPr algn="ctr">
              <a:spcBef>
                <a:spcPts val="3000"/>
              </a:spcBef>
            </a:pPr>
            <a:endParaRPr lang="en-US" sz="5000" b="1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96" y="20502283"/>
            <a:ext cx="6069284" cy="1612537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51882"/>
              </p:ext>
            </p:extLst>
          </p:nvPr>
        </p:nvGraphicFramePr>
        <p:xfrm>
          <a:off x="8558429" y="20550217"/>
          <a:ext cx="6128452" cy="16109696"/>
        </p:xfrm>
        <a:graphic>
          <a:graphicData uri="http://schemas.openxmlformats.org/drawingml/2006/table">
            <a:tbl>
              <a:tblPr firstRow="1" bandRow="1">
                <a:tableStyleId>{5433B6C2-498E-43C1-A933-7261C7465B98}</a:tableStyleId>
              </a:tblPr>
              <a:tblGrid>
                <a:gridCol w="4005393">
                  <a:extLst>
                    <a:ext uri="{9D8B030D-6E8A-4147-A177-3AD203B41FA5}">
                      <a16:colId xmlns:a16="http://schemas.microsoft.com/office/drawing/2014/main" val="1011615551"/>
                    </a:ext>
                  </a:extLst>
                </a:gridCol>
                <a:gridCol w="2123059">
                  <a:extLst>
                    <a:ext uri="{9D8B030D-6E8A-4147-A177-3AD203B41FA5}">
                      <a16:colId xmlns:a16="http://schemas.microsoft.com/office/drawing/2014/main" val="166689348"/>
                    </a:ext>
                  </a:extLst>
                </a:gridCol>
              </a:tblGrid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Ingredient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Mass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66991"/>
                  </a:ext>
                </a:extLst>
              </a:tr>
              <a:tr h="19145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Medium grain white rice, cooked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141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79211"/>
                  </a:ext>
                </a:extLst>
              </a:tr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Hummus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9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014885"/>
                  </a:ext>
                </a:extLst>
              </a:tr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Carrots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111621"/>
                  </a:ext>
                </a:extLst>
              </a:tr>
              <a:tr h="130674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Red Bell Peppers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381032"/>
                  </a:ext>
                </a:extLst>
              </a:tr>
              <a:tr h="130674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Green Bell Peppers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481844"/>
                  </a:ext>
                </a:extLst>
              </a:tr>
              <a:tr h="11777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Feta Cheese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974953"/>
                  </a:ext>
                </a:extLst>
              </a:tr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Gelatin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200162"/>
                  </a:ext>
                </a:extLst>
              </a:tr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Kale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650741"/>
                  </a:ext>
                </a:extLst>
              </a:tr>
              <a:tr h="11777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Peanut Butter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03845"/>
                  </a:ext>
                </a:extLst>
              </a:tr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Peanuts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317413"/>
                  </a:ext>
                </a:extLst>
              </a:tr>
              <a:tr h="172554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Dark Chocolate Chips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236859"/>
                  </a:ext>
                </a:extLst>
              </a:tr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Chia Seeds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0.2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145920"/>
                  </a:ext>
                </a:extLst>
              </a:tr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Seaweed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2.5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264097"/>
                  </a:ext>
                </a:extLst>
              </a:tr>
              <a:tr h="6989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Soy Sauce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8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9023"/>
                  </a:ext>
                </a:extLst>
              </a:tr>
              <a:tr h="117775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Mass Balance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185.7 g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63940"/>
                  </a:ext>
                </a:extLst>
              </a:tr>
            </a:tbl>
          </a:graphicData>
        </a:graphic>
      </p:graphicFrame>
      <p:pic>
        <p:nvPicPr>
          <p:cNvPr id="14" name="Shape 98" descr="https://lh3.googleusercontent.com/fNYLJ6ib7_qNkqOWxBnJPhigZo4FMHHjw8xehni7z9A3O71DKpCr7ccxnARxQznsvQMfE9FoXgsWGcUMKbuAb0R-j1quKTgYV2tM-vrWqqzrpFcclA09IWT9ABdrcASEEG0wXVbMIm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41908" y="11811473"/>
            <a:ext cx="4457100" cy="3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88"/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918818" y="11811473"/>
            <a:ext cx="5378100" cy="3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35769176" y="18877877"/>
            <a:ext cx="14173199" cy="18340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365760" rIns="365760" bIns="365760" numCol="1" rtlCol="0" anchor="t"/>
          <a:lstStyle/>
          <a:p>
            <a:pPr algn="ctr">
              <a:spcBef>
                <a:spcPts val="3000"/>
              </a:spcBef>
            </a:pPr>
            <a:r>
              <a:rPr lang="en-US" sz="5000" b="1" dirty="0">
                <a:solidFill>
                  <a:schemeClr val="tx1"/>
                </a:solidFill>
              </a:rPr>
              <a:t>Energy Balance</a:t>
            </a:r>
          </a:p>
          <a:p>
            <a:pPr algn="ctr">
              <a:spcBef>
                <a:spcPts val="3000"/>
              </a:spcBef>
            </a:pPr>
            <a:endParaRPr lang="en-US" sz="5000" b="1" dirty="0">
              <a:solidFill>
                <a:schemeClr val="tx1"/>
              </a:solidFill>
            </a:endParaRPr>
          </a:p>
          <a:p>
            <a:pPr algn="ctr">
              <a:spcBef>
                <a:spcPts val="3000"/>
              </a:spcBef>
            </a:pPr>
            <a:endParaRPr lang="en-US" sz="5000" b="1" dirty="0">
              <a:solidFill>
                <a:schemeClr val="tx1"/>
              </a:solidFill>
            </a:endParaRPr>
          </a:p>
          <a:p>
            <a:pPr algn="ctr">
              <a:spcBef>
                <a:spcPts val="3000"/>
              </a:spcBef>
            </a:pPr>
            <a:endParaRPr lang="en-US" sz="5000" b="1" dirty="0">
              <a:solidFill>
                <a:schemeClr val="tx1"/>
              </a:solidFill>
            </a:endParaRPr>
          </a:p>
          <a:p>
            <a:pPr algn="ctr">
              <a:spcBef>
                <a:spcPts val="3000"/>
              </a:spcBef>
            </a:pPr>
            <a:endParaRPr lang="en-US" sz="5000" b="1" dirty="0">
              <a:solidFill>
                <a:schemeClr val="tx1"/>
              </a:solidFill>
            </a:endParaRPr>
          </a:p>
          <a:p>
            <a:pPr algn="ctr">
              <a:spcBef>
                <a:spcPts val="3000"/>
              </a:spcBef>
            </a:pPr>
            <a:endParaRPr lang="en-US" sz="5000" b="1" dirty="0">
              <a:solidFill>
                <a:schemeClr val="tx1"/>
              </a:solidFill>
            </a:endParaRPr>
          </a:p>
          <a:p>
            <a:pPr algn="ctr">
              <a:spcBef>
                <a:spcPts val="3000"/>
              </a:spcBef>
            </a:pPr>
            <a:endParaRPr lang="en-US" sz="5000" b="1" dirty="0">
              <a:solidFill>
                <a:schemeClr val="tx1"/>
              </a:solidFill>
            </a:endParaRPr>
          </a:p>
          <a:p>
            <a:pPr algn="ctr">
              <a:spcBef>
                <a:spcPts val="3000"/>
              </a:spcBef>
            </a:pPr>
            <a:endParaRPr lang="en-US" sz="5000" b="1" dirty="0">
              <a:solidFill>
                <a:schemeClr val="tx1"/>
              </a:solidFill>
            </a:endParaRPr>
          </a:p>
          <a:p>
            <a:pPr algn="ctr">
              <a:spcBef>
                <a:spcPts val="3000"/>
              </a:spcBef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spcBef>
                <a:spcPts val="3000"/>
              </a:spcBef>
            </a:pPr>
            <a:r>
              <a:rPr lang="en-US" sz="5000" b="1" dirty="0">
                <a:solidFill>
                  <a:schemeClr val="tx1"/>
                </a:solidFill>
              </a:rPr>
              <a:t>Processing Hurdles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The degree of stickiness of rice is relatively hard to control and might influence the texture and flavor of product.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Sticky rice causes odd flavor in product.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Slick rice makes for a mess of a roll.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Inconsistencies in cooking process of rice caused for many forms of rice to be created.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Maintaining a uniform balance of ingredients within core of roll is difficult with the amount of rice required to maintain the structural integrity of roll.</a:t>
            </a: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5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Shape 93"/>
          <p:cNvSpPr txBox="1"/>
          <p:nvPr/>
        </p:nvSpPr>
        <p:spPr>
          <a:xfrm>
            <a:off x="36041908" y="20190103"/>
            <a:ext cx="13900467" cy="8903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Heating Sushi/Water Mixture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.65kw*.383hr = 896.22KJ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4.18*.645 +1.711*0.025 + 1.928*0.008 + 1.547*0.322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3.25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H = m*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*delta 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H = 2199.54g*3.25J/G*C*(100C-20C)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H = 571.88KJ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Thermal Efficiency = Work Out/Qin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Thermal Efficiency = 571.88KJ/896.22KJ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Thermal Efficiency = 63.8%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921316" y="21344964"/>
            <a:ext cx="19363764" cy="15875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365760" rIns="365760" bIns="365760" rtlCol="0" anchor="t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Previous Products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Previous ideas only included the main roll with a variety of cuisines, including Mediterranean, Indian, and Chinese cuisines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Mediterranean was decided upon due to the nutritional aspect of the ingredients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After testing with some sweeter ingredients, the Bento Box idea was created  to combine both sweet and savory rolls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Selection criteria for final product included structural integrity, a new, innovative product, and a variety of options with different tastes and/or cuisines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</a:rPr>
              <a:t>Nutrition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Meets goal of containing &lt; 0.1 g of trans fat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Does not meet micronutrient goals due to taste and structural needs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Meets whole foods goal: 85.7% of product is made of whole foods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</a:rPr>
              <a:t>Improvements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Shelf life of the product is below desirable for companies seeking max profits.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Shelf life could be improved by adding preservatives to the food.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Perfecting the ingredients and cooking process for the rice will improve the taste and customer satisfaction for the product.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Maintaining uniformity of ingredients throughout roll could help with some issues of taste that came up in consumer testing.</a:t>
            </a:r>
            <a:endParaRPr lang="en-US" sz="5000" b="1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67448" y="33886587"/>
            <a:ext cx="4271505" cy="3203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54824" y="1506071"/>
            <a:ext cx="7342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December 5, 2016</a:t>
            </a:r>
          </a:p>
        </p:txBody>
      </p:sp>
    </p:spTree>
    <p:extLst>
      <p:ext uri="{BB962C8B-B14F-4D97-AF65-F5344CB8AC3E}">
        <p14:creationId xmlns:p14="http://schemas.microsoft.com/office/powerpoint/2010/main" val="195693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433</Words>
  <Application>Microsoft Office PowerPoint</Application>
  <PresentationFormat>Custom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Kathryn Atherton</cp:lastModifiedBy>
  <cp:revision>21</cp:revision>
  <dcterms:modified xsi:type="dcterms:W3CDTF">2016-12-01T02:33:40Z</dcterms:modified>
</cp:coreProperties>
</file>