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43" r:id="rId2"/>
    <p:sldId id="358" r:id="rId3"/>
    <p:sldId id="362" r:id="rId4"/>
    <p:sldId id="363" r:id="rId5"/>
    <p:sldId id="364" r:id="rId6"/>
    <p:sldId id="370" r:id="rId7"/>
    <p:sldId id="371" r:id="rId8"/>
    <p:sldId id="359" r:id="rId9"/>
    <p:sldId id="366" r:id="rId10"/>
    <p:sldId id="365" r:id="rId11"/>
    <p:sldId id="368" r:id="rId12"/>
    <p:sldId id="3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3" autoAdjust="0"/>
    <p:restoredTop sz="94660"/>
  </p:normalViewPr>
  <p:slideViewPr>
    <p:cSldViewPr>
      <p:cViewPr varScale="1">
        <p:scale>
          <a:sx n="73" d="100"/>
          <a:sy n="73" d="100"/>
        </p:scale>
        <p:origin x="264" y="4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B8CAE4-3F24-4D2F-9F5C-AD832E2305CF}" type="datetimeFigureOut">
              <a:rPr lang="en-US" smtClean="0"/>
              <a:pPr/>
              <a:t>1/8/2018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016F766-4D37-4FE9-845D-9B6C58015D2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B8CAE4-3F24-4D2F-9F5C-AD832E2305CF}"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6F766-4D37-4FE9-845D-9B6C58015D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B8CAE4-3F24-4D2F-9F5C-AD832E2305CF}"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6F766-4D37-4FE9-845D-9B6C58015D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B8CAE4-3F24-4D2F-9F5C-AD832E2305CF}"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6F766-4D37-4FE9-845D-9B6C58015D22}"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B8CAE4-3F24-4D2F-9F5C-AD832E2305CF}"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6F766-4D37-4FE9-845D-9B6C58015D2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B8CAE4-3F24-4D2F-9F5C-AD832E2305CF}"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6F766-4D37-4FE9-845D-9B6C58015D22}"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B8CAE4-3F24-4D2F-9F5C-AD832E2305CF}" type="datetimeFigureOut">
              <a:rPr lang="en-US" smtClean="0"/>
              <a:pPr/>
              <a:t>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6F766-4D37-4FE9-845D-9B6C58015D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4B8CAE4-3F24-4D2F-9F5C-AD832E2305CF}" type="datetimeFigureOut">
              <a:rPr lang="en-US" smtClean="0"/>
              <a:pPr/>
              <a:t>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6F766-4D37-4FE9-845D-9B6C58015D22}"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8CAE4-3F24-4D2F-9F5C-AD832E2305CF}" type="datetimeFigureOut">
              <a:rPr lang="en-US" smtClean="0"/>
              <a:pPr/>
              <a:t>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6F766-4D37-4FE9-845D-9B6C58015D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4B8CAE4-3F24-4D2F-9F5C-AD832E2305CF}" type="datetimeFigureOut">
              <a:rPr lang="en-US" smtClean="0"/>
              <a:pPr/>
              <a:t>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6F766-4D37-4FE9-845D-9B6C58015D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B8CAE4-3F24-4D2F-9F5C-AD832E2305CF}" type="datetimeFigureOut">
              <a:rPr lang="en-US" smtClean="0"/>
              <a:pPr/>
              <a:t>1/8/2018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016F766-4D37-4FE9-845D-9B6C58015D2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B8CAE4-3F24-4D2F-9F5C-AD832E2305CF}" type="datetimeFigureOut">
              <a:rPr lang="en-US" smtClean="0"/>
              <a:pPr/>
              <a:t>1/8/2018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016F766-4D37-4FE9-845D-9B6C58015D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76200" y="1676400"/>
            <a:ext cx="8610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US" altLang="en-US" sz="3200" i="1" dirty="0">
                <a:solidFill>
                  <a:schemeClr val="tx2"/>
                </a:solidFill>
              </a:rPr>
              <a:t>"</a:t>
            </a:r>
            <a:r>
              <a:rPr lang="en-US" altLang="en-US" sz="4000" i="1" dirty="0">
                <a:solidFill>
                  <a:schemeClr val="tx2"/>
                </a:solidFill>
              </a:rPr>
              <a:t>Chance favors only the prepared mind.”</a:t>
            </a:r>
            <a:br>
              <a:rPr lang="en-US" altLang="en-US" sz="4000" i="1" dirty="0">
                <a:solidFill>
                  <a:schemeClr val="tx2"/>
                </a:solidFill>
              </a:rPr>
            </a:br>
            <a:r>
              <a:rPr lang="en-US" altLang="en-US" sz="4000" i="1" dirty="0">
                <a:solidFill>
                  <a:schemeClr val="tx2"/>
                </a:solidFill>
              </a:rPr>
              <a:t>- L. Pasteur, 1854</a:t>
            </a:r>
            <a:endParaRPr lang="en-US" altLang="en-US" sz="3200" i="1" dirty="0">
              <a:solidFill>
                <a:schemeClr val="tx2"/>
              </a:solidFill>
            </a:endParaRPr>
          </a:p>
        </p:txBody>
      </p:sp>
      <p:sp>
        <p:nvSpPr>
          <p:cNvPr id="3075" name="Rectangle 5"/>
          <p:cNvSpPr>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000" i="1" dirty="0" smtClean="0">
                <a:solidFill>
                  <a:schemeClr val="tx2"/>
                </a:solidFill>
              </a:rPr>
              <a:t>ABE 301 Reflection/Feedback</a:t>
            </a:r>
            <a:endParaRPr lang="en-US" altLang="en-US" sz="4000" i="1" dirty="0">
              <a:solidFill>
                <a:schemeClr val="tx2"/>
              </a:solidFill>
            </a:endParaRPr>
          </a:p>
        </p:txBody>
      </p:sp>
    </p:spTree>
    <p:extLst>
      <p:ext uri="{BB962C8B-B14F-4D97-AF65-F5344CB8AC3E}">
        <p14:creationId xmlns:p14="http://schemas.microsoft.com/office/powerpoint/2010/main" val="3683079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3257550" cy="3394472"/>
          </a:xfrm>
        </p:spPr>
        <p:txBody>
          <a:bodyPr>
            <a:noAutofit/>
          </a:bodyPr>
          <a:lstStyle/>
          <a:p>
            <a:r>
              <a:rPr lang="en-US" sz="2000" dirty="0" smtClean="0"/>
              <a:t>Knowledge</a:t>
            </a:r>
          </a:p>
          <a:p>
            <a:pPr lvl="1"/>
            <a:r>
              <a:rPr lang="en-US" sz="2000" dirty="0"/>
              <a:t>Inductive/deductive</a:t>
            </a:r>
          </a:p>
          <a:p>
            <a:r>
              <a:rPr lang="en-US" sz="2000" dirty="0" smtClean="0"/>
              <a:t>Premises</a:t>
            </a:r>
          </a:p>
          <a:p>
            <a:pPr lvl="1"/>
            <a:r>
              <a:rPr lang="en-US" sz="2000" dirty="0"/>
              <a:t>Accuracy/truth</a:t>
            </a:r>
          </a:p>
          <a:p>
            <a:pPr lvl="1"/>
            <a:r>
              <a:rPr lang="en-US" sz="2000" dirty="0"/>
              <a:t>HOS</a:t>
            </a:r>
          </a:p>
          <a:p>
            <a:r>
              <a:rPr lang="en-US" sz="2000" dirty="0" smtClean="0"/>
              <a:t>Conclusion</a:t>
            </a:r>
          </a:p>
          <a:p>
            <a:pPr lvl="1"/>
            <a:r>
              <a:rPr lang="en-US" sz="2000" dirty="0" smtClean="0"/>
              <a:t>Logical construction </a:t>
            </a:r>
            <a:endParaRPr lang="en-US" sz="2000" dirty="0"/>
          </a:p>
          <a:p>
            <a:r>
              <a:rPr lang="en-US" sz="2000" dirty="0" smtClean="0"/>
              <a:t>Behavioral change/decision</a:t>
            </a:r>
          </a:p>
        </p:txBody>
      </p:sp>
      <p:sp>
        <p:nvSpPr>
          <p:cNvPr id="4" name="Content Placeholder 2"/>
          <p:cNvSpPr txBox="1">
            <a:spLocks/>
          </p:cNvSpPr>
          <p:nvPr/>
        </p:nvSpPr>
        <p:spPr>
          <a:xfrm>
            <a:off x="4876800" y="1143000"/>
            <a:ext cx="2743200" cy="3394472"/>
          </a:xfrm>
          <a:prstGeom prst="rect">
            <a:avLst/>
          </a:prstGeom>
        </p:spPr>
        <p:txBody>
          <a:bodyPr vert="horz" lIns="68580" tIns="34290" rIns="68580" bIns="34290" rtlCol="0">
            <a:normAutofit fontScale="92500" lnSpcReduction="10000"/>
          </a:bodyPr>
          <a:lstStyle/>
          <a:p>
            <a:pPr marL="257175" indent="-257175">
              <a:spcBef>
                <a:spcPct val="20000"/>
              </a:spcBef>
              <a:buFont typeface="Arial" pitchFamily="34" charset="0"/>
              <a:buChar char="•"/>
              <a:defRPr/>
            </a:pPr>
            <a:r>
              <a:rPr lang="en-US" sz="2250" dirty="0"/>
              <a:t>Knowledge</a:t>
            </a:r>
          </a:p>
          <a:p>
            <a:pPr marL="557213" lvl="1" indent="-214313">
              <a:spcBef>
                <a:spcPct val="20000"/>
              </a:spcBef>
              <a:buFont typeface="Arial" pitchFamily="34" charset="0"/>
              <a:buChar char="–"/>
            </a:pPr>
            <a:r>
              <a:rPr lang="en-US" sz="1650" dirty="0"/>
              <a:t>Theory/observation</a:t>
            </a:r>
          </a:p>
          <a:p>
            <a:pPr marL="257175" indent="-257175">
              <a:spcBef>
                <a:spcPct val="20000"/>
              </a:spcBef>
              <a:buFont typeface="Arial" pitchFamily="34" charset="0"/>
              <a:buChar char="•"/>
              <a:defRPr/>
            </a:pPr>
            <a:r>
              <a:rPr lang="en-US" sz="2250" dirty="0"/>
              <a:t>Assumptions</a:t>
            </a:r>
          </a:p>
          <a:p>
            <a:pPr marL="557213" lvl="1" indent="-214313">
              <a:spcBef>
                <a:spcPct val="20000"/>
              </a:spcBef>
              <a:buFont typeface="Arial" pitchFamily="34" charset="0"/>
              <a:buChar char="–"/>
              <a:defRPr/>
            </a:pPr>
            <a:r>
              <a:rPr lang="en-US" sz="1650" dirty="0"/>
              <a:t>Accuracy/precision</a:t>
            </a:r>
          </a:p>
          <a:p>
            <a:pPr marL="557213" lvl="1" indent="-214313">
              <a:spcBef>
                <a:spcPct val="20000"/>
              </a:spcBef>
              <a:buFont typeface="Arial" pitchFamily="34" charset="0"/>
              <a:buChar char="–"/>
              <a:defRPr/>
            </a:pPr>
            <a:r>
              <a:rPr lang="en-US" sz="1650" dirty="0"/>
              <a:t>Definitions</a:t>
            </a:r>
          </a:p>
          <a:p>
            <a:pPr marL="257175" indent="-257175">
              <a:spcBef>
                <a:spcPct val="20000"/>
              </a:spcBef>
              <a:buFont typeface="Arial" pitchFamily="34" charset="0"/>
              <a:buChar char="•"/>
              <a:defRPr/>
            </a:pPr>
            <a:r>
              <a:rPr lang="en-US" sz="2250" dirty="0"/>
              <a:t>Model</a:t>
            </a:r>
          </a:p>
          <a:p>
            <a:pPr marL="557213" lvl="1" indent="-214313">
              <a:spcBef>
                <a:spcPct val="20000"/>
              </a:spcBef>
              <a:buFont typeface="Arial" pitchFamily="34" charset="0"/>
              <a:buChar char="–"/>
              <a:defRPr/>
            </a:pPr>
            <a:r>
              <a:rPr lang="en-US" sz="2100" dirty="0"/>
              <a:t>Logical construction (mathematical)</a:t>
            </a:r>
          </a:p>
          <a:p>
            <a:pPr marL="214313" indent="-214313">
              <a:spcBef>
                <a:spcPct val="20000"/>
              </a:spcBef>
              <a:buFont typeface="Arial" pitchFamily="34" charset="0"/>
              <a:buChar char="•"/>
            </a:pPr>
            <a:r>
              <a:rPr lang="en-US" sz="2100" dirty="0"/>
              <a:t>Application/Utility decision</a:t>
            </a:r>
          </a:p>
        </p:txBody>
      </p:sp>
      <p:sp>
        <p:nvSpPr>
          <p:cNvPr id="5" name="TextBox 4"/>
          <p:cNvSpPr txBox="1"/>
          <p:nvPr/>
        </p:nvSpPr>
        <p:spPr>
          <a:xfrm>
            <a:off x="381000" y="4800600"/>
            <a:ext cx="8642959" cy="1061829"/>
          </a:xfrm>
          <a:prstGeom prst="rect">
            <a:avLst/>
          </a:prstGeom>
          <a:noFill/>
        </p:spPr>
        <p:txBody>
          <a:bodyPr wrap="square" rtlCol="0">
            <a:spAutoFit/>
          </a:bodyPr>
          <a:lstStyle/>
          <a:p>
            <a:r>
              <a:rPr lang="en-US" sz="2100" dirty="0"/>
              <a:t>Same analysis/thinking skills needed for both</a:t>
            </a:r>
          </a:p>
          <a:p>
            <a:r>
              <a:rPr lang="en-US" sz="2100" dirty="0" smtClean="0"/>
              <a:t>Hence, why this class teaches critical argument and numerical modeling in the same course</a:t>
            </a:r>
            <a:endParaRPr lang="en-US" sz="2100" dirty="0"/>
          </a:p>
        </p:txBody>
      </p:sp>
      <p:sp>
        <p:nvSpPr>
          <p:cNvPr id="6" name="Rectangle 5"/>
          <p:cNvSpPr/>
          <p:nvPr/>
        </p:nvSpPr>
        <p:spPr>
          <a:xfrm>
            <a:off x="762000" y="381000"/>
            <a:ext cx="6864350" cy="461665"/>
          </a:xfrm>
          <a:prstGeom prst="rect">
            <a:avLst/>
          </a:prstGeom>
        </p:spPr>
        <p:txBody>
          <a:bodyPr wrap="square">
            <a:spAutoFit/>
          </a:bodyPr>
          <a:lstStyle/>
          <a:p>
            <a:r>
              <a:rPr lang="en-US" sz="2400" dirty="0"/>
              <a:t>Arguments vs. Models: Parallel structure</a:t>
            </a:r>
          </a:p>
        </p:txBody>
      </p:sp>
    </p:spTree>
    <p:extLst>
      <p:ext uri="{BB962C8B-B14F-4D97-AF65-F5344CB8AC3E}">
        <p14:creationId xmlns:p14="http://schemas.microsoft.com/office/powerpoint/2010/main" val="107444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Significance of Critical Arguments</a:t>
            </a:r>
            <a:endParaRPr lang="en-US" dirty="0"/>
          </a:p>
        </p:txBody>
      </p:sp>
      <p:sp>
        <p:nvSpPr>
          <p:cNvPr id="3" name="Content Placeholder 2"/>
          <p:cNvSpPr>
            <a:spLocks noGrp="1"/>
          </p:cNvSpPr>
          <p:nvPr>
            <p:ph idx="1"/>
          </p:nvPr>
        </p:nvSpPr>
        <p:spPr>
          <a:xfrm>
            <a:off x="676405" y="2163088"/>
            <a:ext cx="8041710" cy="3607496"/>
          </a:xfrm>
        </p:spPr>
        <p:txBody>
          <a:bodyPr>
            <a:normAutofit fontScale="70000" lnSpcReduction="20000"/>
          </a:bodyPr>
          <a:lstStyle/>
          <a:p>
            <a:r>
              <a:rPr lang="en-US" dirty="0" smtClean="0"/>
              <a:t>Explaining </a:t>
            </a:r>
            <a:r>
              <a:rPr lang="en-US" u="sng" dirty="0" smtClean="0"/>
              <a:t>why</a:t>
            </a:r>
            <a:r>
              <a:rPr lang="en-US" dirty="0" smtClean="0"/>
              <a:t> we behave the way we do, i.e. choices, actions</a:t>
            </a:r>
          </a:p>
          <a:p>
            <a:r>
              <a:rPr lang="en-US" u="sng" dirty="0" smtClean="0"/>
              <a:t>Persuade others </a:t>
            </a:r>
            <a:r>
              <a:rPr lang="en-US" dirty="0" smtClean="0"/>
              <a:t>to change their behavior/decisions/choices</a:t>
            </a:r>
          </a:p>
          <a:p>
            <a:pPr>
              <a:buNone/>
            </a:pPr>
            <a:r>
              <a:rPr lang="en-US" dirty="0" smtClean="0"/>
              <a:t>The </a:t>
            </a:r>
            <a:r>
              <a:rPr lang="en-US" u="sng" dirty="0" smtClean="0"/>
              <a:t>role of engineers</a:t>
            </a:r>
            <a:r>
              <a:rPr lang="en-US" dirty="0" smtClean="0"/>
              <a:t> is to use their technical understanding to </a:t>
            </a:r>
            <a:r>
              <a:rPr lang="en-US" u="sng" dirty="0" smtClean="0"/>
              <a:t>beneficially impact the lives of people</a:t>
            </a:r>
            <a:r>
              <a:rPr lang="en-US" dirty="0" smtClean="0"/>
              <a:t>.</a:t>
            </a:r>
          </a:p>
          <a:p>
            <a:pPr>
              <a:buNone/>
            </a:pPr>
            <a:r>
              <a:rPr lang="en-US" u="sng" dirty="0" smtClean="0"/>
              <a:t>Critical arguments</a:t>
            </a:r>
            <a:r>
              <a:rPr lang="en-US" dirty="0" smtClean="0"/>
              <a:t> are the tools used to </a:t>
            </a:r>
            <a:r>
              <a:rPr lang="en-US" u="sng" dirty="0" smtClean="0"/>
              <a:t>understand why/how people make decisions/act </a:t>
            </a:r>
            <a:r>
              <a:rPr lang="en-US" dirty="0" smtClean="0"/>
              <a:t>(analysis) and </a:t>
            </a:r>
            <a:r>
              <a:rPr lang="en-US" u="sng" dirty="0" smtClean="0"/>
              <a:t>persuade others to </a:t>
            </a:r>
            <a:r>
              <a:rPr lang="en-US" dirty="0" smtClean="0"/>
              <a:t>act/behave in specific ways (synthesis) to incur benefits. </a:t>
            </a:r>
          </a:p>
          <a:p>
            <a:pPr>
              <a:buNone/>
            </a:pPr>
            <a:endParaRPr lang="en-US" dirty="0"/>
          </a:p>
          <a:p>
            <a:pPr>
              <a:buNone/>
            </a:pPr>
            <a:r>
              <a:rPr lang="en-US" i="1" dirty="0" smtClean="0"/>
              <a:t>What teaching changes would be beneficial for this topic in the future?</a:t>
            </a:r>
          </a:p>
        </p:txBody>
      </p:sp>
    </p:spTree>
    <p:extLst>
      <p:ext uri="{BB962C8B-B14F-4D97-AF65-F5344CB8AC3E}">
        <p14:creationId xmlns:p14="http://schemas.microsoft.com/office/powerpoint/2010/main" val="1899959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t>
            </a:r>
            <a:r>
              <a:rPr lang="en-US" dirty="0" smtClean="0"/>
              <a:t>Modeling</a:t>
            </a:r>
            <a:endParaRPr lang="en-US" dirty="0"/>
          </a:p>
        </p:txBody>
      </p:sp>
      <p:sp>
        <p:nvSpPr>
          <p:cNvPr id="3" name="Content Placeholder 2"/>
          <p:cNvSpPr>
            <a:spLocks noGrp="1"/>
          </p:cNvSpPr>
          <p:nvPr>
            <p:ph idx="1"/>
          </p:nvPr>
        </p:nvSpPr>
        <p:spPr>
          <a:xfrm>
            <a:off x="628650" y="1881253"/>
            <a:ext cx="7886700" cy="3608720"/>
          </a:xfrm>
        </p:spPr>
        <p:txBody>
          <a:bodyPr>
            <a:normAutofit fontScale="62500" lnSpcReduction="20000"/>
          </a:bodyPr>
          <a:lstStyle/>
          <a:p>
            <a:r>
              <a:rPr lang="en-US" dirty="0"/>
              <a:t>Review of fundamental principles/models </a:t>
            </a:r>
          </a:p>
          <a:p>
            <a:r>
              <a:rPr lang="en-US" dirty="0"/>
              <a:t>Review calculus/geometrical shell elements</a:t>
            </a:r>
          </a:p>
          <a:p>
            <a:r>
              <a:rPr lang="en-US" dirty="0"/>
              <a:t>Analytical vs. Numerical models </a:t>
            </a:r>
          </a:p>
          <a:p>
            <a:r>
              <a:rPr lang="en-US" dirty="0"/>
              <a:t>Computational Accuracy/Precision/Error</a:t>
            </a:r>
          </a:p>
          <a:p>
            <a:r>
              <a:rPr lang="en-US" dirty="0"/>
              <a:t>Approximation methods/algorithms, error, </a:t>
            </a:r>
            <a:r>
              <a:rPr lang="en-US" dirty="0" smtClean="0"/>
              <a:t>interpolation</a:t>
            </a:r>
          </a:p>
          <a:p>
            <a:r>
              <a:rPr lang="en-US" dirty="0" smtClean="0"/>
              <a:t>Iterative modeling process</a:t>
            </a:r>
          </a:p>
          <a:p>
            <a:pPr marL="0" indent="0">
              <a:buNone/>
            </a:pPr>
            <a:endParaRPr lang="en-US" dirty="0"/>
          </a:p>
          <a:p>
            <a:pPr marL="0" indent="0">
              <a:buNone/>
            </a:pPr>
            <a:r>
              <a:rPr lang="en-US" dirty="0" smtClean="0"/>
              <a:t>What did you learn/take away from this section of the course?</a:t>
            </a:r>
          </a:p>
          <a:p>
            <a:pPr marL="0" indent="0">
              <a:buNone/>
            </a:pPr>
            <a:r>
              <a:rPr lang="en-US" dirty="0" smtClean="0"/>
              <a:t>Is being able to develop quantitative </a:t>
            </a:r>
            <a:r>
              <a:rPr lang="en-US" dirty="0"/>
              <a:t>models (vs. qualitative) </a:t>
            </a:r>
            <a:r>
              <a:rPr lang="en-US" dirty="0" smtClean="0"/>
              <a:t>useful/valuable to you?</a:t>
            </a:r>
            <a:r>
              <a:rPr lang="en-US" dirty="0"/>
              <a:t>	</a:t>
            </a:r>
          </a:p>
          <a:p>
            <a:pPr marL="0" indent="0">
              <a:buNone/>
            </a:pPr>
            <a:endParaRPr lang="en-US" dirty="0"/>
          </a:p>
          <a:p>
            <a:pPr marL="0" indent="0">
              <a:buNone/>
            </a:pPr>
            <a:r>
              <a:rPr lang="en-US" i="1" dirty="0" smtClean="0"/>
              <a:t>What teaching changes would be beneficial for this topic in the future?</a:t>
            </a:r>
          </a:p>
          <a:p>
            <a:pPr marL="0" indent="0">
              <a:buNone/>
            </a:pPr>
            <a:endParaRPr lang="en-US" dirty="0"/>
          </a:p>
        </p:txBody>
      </p:sp>
    </p:spTree>
    <p:extLst>
      <p:ext uri="{BB962C8B-B14F-4D97-AF65-F5344CB8AC3E}">
        <p14:creationId xmlns:p14="http://schemas.microsoft.com/office/powerpoint/2010/main" val="311846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a:t>
            </a:r>
            <a:endParaRPr lang="en-US" dirty="0"/>
          </a:p>
        </p:txBody>
      </p:sp>
      <p:sp>
        <p:nvSpPr>
          <p:cNvPr id="3" name="Content Placeholder 2"/>
          <p:cNvSpPr>
            <a:spLocks noGrp="1"/>
          </p:cNvSpPr>
          <p:nvPr>
            <p:ph idx="1"/>
          </p:nvPr>
        </p:nvSpPr>
        <p:spPr>
          <a:xfrm>
            <a:off x="152400" y="1481328"/>
            <a:ext cx="8839200" cy="4525963"/>
          </a:xfrm>
        </p:spPr>
        <p:txBody>
          <a:bodyPr>
            <a:normAutofit fontScale="85000" lnSpcReduction="10000"/>
          </a:bodyPr>
          <a:lstStyle/>
          <a:p>
            <a:pPr lvl="0"/>
            <a:r>
              <a:rPr lang="en-US" dirty="0" smtClean="0"/>
              <a:t>Understanding </a:t>
            </a:r>
            <a:r>
              <a:rPr lang="en-US" dirty="0"/>
              <a:t>importance of reasoning/justification in model development/human interaction</a:t>
            </a:r>
            <a:endParaRPr lang="en-US" sz="1800" dirty="0"/>
          </a:p>
          <a:p>
            <a:pPr lvl="1"/>
            <a:r>
              <a:rPr lang="en-US" sz="2100" dirty="0"/>
              <a:t>Recognizing benefits/limitations of language/science/mathematics</a:t>
            </a:r>
          </a:p>
          <a:p>
            <a:pPr lvl="0"/>
            <a:endParaRPr lang="en-US" dirty="0" smtClean="0"/>
          </a:p>
          <a:p>
            <a:pPr lvl="0"/>
            <a:r>
              <a:rPr lang="en-US" dirty="0" smtClean="0"/>
              <a:t>Understanding </a:t>
            </a:r>
            <a:r>
              <a:rPr lang="en-US" dirty="0"/>
              <a:t>of how to use/incorporate your  knowledge (prior studies) to develop models in food/molecular biological/pharmaceutical engineering.</a:t>
            </a:r>
            <a:endParaRPr lang="en-US" sz="1800" dirty="0"/>
          </a:p>
          <a:p>
            <a:endParaRPr lang="en-US" dirty="0" smtClean="0"/>
          </a:p>
          <a:p>
            <a:r>
              <a:rPr lang="en-US" dirty="0" smtClean="0"/>
              <a:t>Understanding modeling process (assumptions/iterations to improve)</a:t>
            </a:r>
            <a:endParaRPr lang="en-US" sz="1800" dirty="0"/>
          </a:p>
          <a:p>
            <a:pPr lvl="0"/>
            <a:endParaRPr lang="en-US" dirty="0" smtClean="0"/>
          </a:p>
          <a:p>
            <a:pPr lvl="0"/>
            <a:r>
              <a:rPr lang="en-US" dirty="0" smtClean="0"/>
              <a:t>Comprehension </a:t>
            </a:r>
            <a:r>
              <a:rPr lang="en-US" dirty="0"/>
              <a:t>of impact of modeling in development of biological engineering discipline.</a:t>
            </a:r>
            <a:endParaRPr lang="en-US" sz="1800" dirty="0"/>
          </a:p>
          <a:p>
            <a:endParaRPr lang="en-US" dirty="0"/>
          </a:p>
        </p:txBody>
      </p:sp>
    </p:spTree>
    <p:extLst>
      <p:ext uri="{BB962C8B-B14F-4D97-AF65-F5344CB8AC3E}">
        <p14:creationId xmlns:p14="http://schemas.microsoft.com/office/powerpoint/2010/main" val="3333536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381000"/>
            <a:ext cx="8763000" cy="994172"/>
          </a:xfrm>
        </p:spPr>
        <p:txBody>
          <a:bodyPr>
            <a:normAutofit/>
          </a:bodyPr>
          <a:lstStyle/>
          <a:p>
            <a:r>
              <a:rPr lang="en-US" sz="2400" dirty="0" smtClean="0"/>
              <a:t>What is the main purpose of engineering/engineers?</a:t>
            </a:r>
            <a:endParaRPr lang="en-US" sz="2400" dirty="0"/>
          </a:p>
        </p:txBody>
      </p:sp>
      <p:sp>
        <p:nvSpPr>
          <p:cNvPr id="2" name="Content Placeholder 1"/>
          <p:cNvSpPr>
            <a:spLocks noGrp="1"/>
          </p:cNvSpPr>
          <p:nvPr>
            <p:ph idx="1"/>
          </p:nvPr>
        </p:nvSpPr>
        <p:spPr>
          <a:xfrm>
            <a:off x="375781" y="1371600"/>
            <a:ext cx="8549014" cy="4724400"/>
          </a:xfrm>
        </p:spPr>
        <p:txBody>
          <a:bodyPr>
            <a:normAutofit fontScale="92500" lnSpcReduction="10000"/>
          </a:bodyPr>
          <a:lstStyle/>
          <a:p>
            <a:pPr>
              <a:buNone/>
            </a:pPr>
            <a:r>
              <a:rPr lang="en-US" dirty="0" smtClean="0"/>
              <a:t>What:</a:t>
            </a:r>
          </a:p>
          <a:p>
            <a:pPr>
              <a:buNone/>
            </a:pPr>
            <a:r>
              <a:rPr lang="en-US" dirty="0" smtClean="0"/>
              <a:t>Create new technology to solve problems?</a:t>
            </a:r>
          </a:p>
          <a:p>
            <a:pPr>
              <a:buNone/>
            </a:pPr>
            <a:r>
              <a:rPr lang="en-US" dirty="0" smtClean="0"/>
              <a:t>Develop processes to make products more efficiently?</a:t>
            </a:r>
          </a:p>
          <a:p>
            <a:pPr>
              <a:buNone/>
            </a:pPr>
            <a:r>
              <a:rPr lang="en-US" dirty="0" smtClean="0"/>
              <a:t>Conduct research to solve scientific questions?</a:t>
            </a:r>
          </a:p>
          <a:p>
            <a:pPr>
              <a:buNone/>
            </a:pPr>
            <a:r>
              <a:rPr lang="en-US" dirty="0" smtClean="0"/>
              <a:t>Be a problem solver?</a:t>
            </a:r>
          </a:p>
          <a:p>
            <a:pPr>
              <a:buNone/>
            </a:pPr>
            <a:r>
              <a:rPr lang="en-US" dirty="0" smtClean="0"/>
              <a:t>Make money for a company?</a:t>
            </a:r>
          </a:p>
          <a:p>
            <a:pPr>
              <a:buNone/>
            </a:pPr>
            <a:endParaRPr lang="en-US" dirty="0" smtClean="0"/>
          </a:p>
          <a:p>
            <a:pPr>
              <a:buNone/>
            </a:pPr>
            <a:r>
              <a:rPr lang="en-US" sz="2400" dirty="0" smtClean="0"/>
              <a:t>WHY: </a:t>
            </a:r>
            <a:endParaRPr lang="en-US" sz="2400" dirty="0"/>
          </a:p>
          <a:p>
            <a:pPr>
              <a:buNone/>
            </a:pPr>
            <a:r>
              <a:rPr lang="en-US" sz="2600" dirty="0"/>
              <a:t>To serve other people using their skills/knowledge and be compensated</a:t>
            </a:r>
          </a:p>
          <a:p>
            <a:pPr>
              <a:buNone/>
            </a:pPr>
            <a:r>
              <a:rPr lang="en-US" sz="2600" dirty="0"/>
              <a:t>(same as anyone in a community)</a:t>
            </a:r>
          </a:p>
          <a:p>
            <a:pPr>
              <a:buNone/>
            </a:pPr>
            <a:endParaRPr lang="en-US" sz="2400" dirty="0"/>
          </a:p>
          <a:p>
            <a:pPr>
              <a:buNone/>
            </a:pPr>
            <a:endParaRPr lang="en-US" sz="2400" dirty="0"/>
          </a:p>
          <a:p>
            <a:pPr>
              <a:buNone/>
            </a:pPr>
            <a:endParaRPr lang="en-US" dirty="0" smtClean="0"/>
          </a:p>
        </p:txBody>
      </p:sp>
    </p:spTree>
    <p:extLst>
      <p:ext uri="{BB962C8B-B14F-4D97-AF65-F5344CB8AC3E}">
        <p14:creationId xmlns:p14="http://schemas.microsoft.com/office/powerpoint/2010/main" val="244828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diamond(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ox(i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additive="base">
                                        <p:cTn id="3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945" y="304800"/>
            <a:ext cx="8906006" cy="5524500"/>
          </a:xfrm>
        </p:spPr>
        <p:txBody>
          <a:bodyPr>
            <a:normAutofit fontScale="85000" lnSpcReduction="20000"/>
          </a:bodyPr>
          <a:lstStyle/>
          <a:p>
            <a:pPr marL="0" indent="0">
              <a:buNone/>
            </a:pPr>
            <a:r>
              <a:rPr lang="en-US" dirty="0"/>
              <a:t>Recognize what the world wants from you</a:t>
            </a:r>
          </a:p>
          <a:p>
            <a:pPr marL="0" indent="0">
              <a:buNone/>
            </a:pPr>
            <a:endParaRPr lang="en-US" dirty="0" smtClean="0"/>
          </a:p>
          <a:p>
            <a:r>
              <a:rPr lang="en-US" dirty="0" smtClean="0"/>
              <a:t>In </a:t>
            </a:r>
            <a:r>
              <a:rPr lang="en-US" dirty="0"/>
              <a:t>a survey of 800 executives, 78% stated that a person’s background is actually a poor indicator of future success.  87% believe that </a:t>
            </a:r>
            <a:r>
              <a:rPr lang="en-US" u="sng" dirty="0"/>
              <a:t>personal traits </a:t>
            </a:r>
            <a:r>
              <a:rPr lang="en-US" dirty="0"/>
              <a:t>explain the difference in performance between good and great.</a:t>
            </a:r>
          </a:p>
          <a:p>
            <a:endParaRPr lang="en-US" dirty="0"/>
          </a:p>
          <a:p>
            <a:r>
              <a:rPr lang="en-US" dirty="0"/>
              <a:t>On top of the list comes personal </a:t>
            </a:r>
            <a:r>
              <a:rPr lang="en-US" u="sng" dirty="0"/>
              <a:t>drive and ambition</a:t>
            </a:r>
            <a:r>
              <a:rPr lang="en-US" dirty="0"/>
              <a:t>. Climbing to the top means hard work and long hours; e.g., from age 5-13, Bill Gates spent 10,000 hours programming (avg. of 3.5 hrs/day, 365 days/year)</a:t>
            </a:r>
          </a:p>
          <a:p>
            <a:endParaRPr lang="en-US" dirty="0"/>
          </a:p>
          <a:p>
            <a:r>
              <a:rPr lang="en-US" u="sng" dirty="0"/>
              <a:t>Communication skills </a:t>
            </a:r>
            <a:r>
              <a:rPr lang="en-US" dirty="0"/>
              <a:t>are high up on the list of requirements.  Convincing others to follow your goals/ideas is difficult.  Not all future CEOs possess natural talent.  So for some of them it comes back to the hard work of analyzing situations, synthesizing action models and convincing others. </a:t>
            </a:r>
          </a:p>
          <a:p>
            <a:endParaRPr lang="en-US" dirty="0" smtClean="0"/>
          </a:p>
          <a:p>
            <a:endParaRPr lang="en-US" dirty="0"/>
          </a:p>
        </p:txBody>
      </p:sp>
    </p:spTree>
    <p:extLst>
      <p:ext uri="{BB962C8B-B14F-4D97-AF65-F5344CB8AC3E}">
        <p14:creationId xmlns:p14="http://schemas.microsoft.com/office/powerpoint/2010/main" val="244306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523" y="228600"/>
            <a:ext cx="8887217" cy="5600700"/>
          </a:xfrm>
        </p:spPr>
        <p:txBody>
          <a:bodyPr>
            <a:normAutofit/>
          </a:bodyPr>
          <a:lstStyle/>
          <a:p>
            <a:pPr marL="0" indent="0">
              <a:buNone/>
            </a:pPr>
            <a:r>
              <a:rPr lang="en-US" sz="2400" dirty="0"/>
              <a:t>Recognize the world is changing</a:t>
            </a:r>
          </a:p>
          <a:p>
            <a:endParaRPr lang="en-US" sz="1800" dirty="0"/>
          </a:p>
          <a:p>
            <a:r>
              <a:rPr lang="en-US" sz="1800" dirty="0"/>
              <a:t>In the 20</a:t>
            </a:r>
            <a:r>
              <a:rPr lang="en-US" sz="1800" baseline="30000" dirty="0"/>
              <a:t>th</a:t>
            </a:r>
            <a:r>
              <a:rPr lang="en-US" sz="1800" dirty="0"/>
              <a:t> century, automation replaced skilled human craftsmen, resulting in significant social/economic upheaval.  Machines, and later robots, replace human labor in manual assembly and transportation.   </a:t>
            </a:r>
          </a:p>
          <a:p>
            <a:endParaRPr lang="en-US" sz="1800" dirty="0"/>
          </a:p>
          <a:p>
            <a:r>
              <a:rPr lang="en-US" sz="1800" dirty="0"/>
              <a:t>Today, advances in </a:t>
            </a:r>
            <a:r>
              <a:rPr lang="en-US" sz="1800" u="sng" dirty="0"/>
              <a:t>computational artificial intelligence </a:t>
            </a:r>
            <a:r>
              <a:rPr lang="en-US" sz="1800" dirty="0"/>
              <a:t>of data analysis/analytics in medical diagnostics has demonstrated that is it can </a:t>
            </a:r>
            <a:r>
              <a:rPr lang="en-US" sz="1800" u="sng" dirty="0"/>
              <a:t>effectively replace human</a:t>
            </a:r>
            <a:r>
              <a:rPr lang="en-US" sz="1800" dirty="0"/>
              <a:t> physician diagnoses. </a:t>
            </a:r>
          </a:p>
          <a:p>
            <a:endParaRPr lang="en-US" sz="1800" dirty="0"/>
          </a:p>
          <a:p>
            <a:r>
              <a:rPr lang="en-US" sz="1800" dirty="0"/>
              <a:t>Engineering design is very highly rule-based and structured.  As the cost of </a:t>
            </a:r>
            <a:r>
              <a:rPr lang="en-US" sz="1800" u="sng" dirty="0"/>
              <a:t>artificial intelligence systems </a:t>
            </a:r>
            <a:r>
              <a:rPr lang="en-US" sz="1800" dirty="0"/>
              <a:t>decline, it is possible that engineering design/analysis </a:t>
            </a:r>
            <a:r>
              <a:rPr lang="en-US" sz="1800" u="sng" dirty="0"/>
              <a:t>may replace human engineers </a:t>
            </a:r>
            <a:r>
              <a:rPr lang="en-US" sz="1800" dirty="0"/>
              <a:t>(faster, cheaper, more thorough).    </a:t>
            </a:r>
          </a:p>
          <a:p>
            <a:endParaRPr lang="en-US" sz="1800" dirty="0"/>
          </a:p>
          <a:p>
            <a:r>
              <a:rPr lang="en-US" sz="1800" u="sng" dirty="0"/>
              <a:t>What is the value of human engineers</a:t>
            </a:r>
            <a:r>
              <a:rPr lang="en-US" sz="1800" dirty="0"/>
              <a:t> in this scenario?  What skills will human engineers have that artificial intelligence computers do not? </a:t>
            </a:r>
          </a:p>
          <a:p>
            <a:endParaRPr lang="en-US" dirty="0" smtClean="0"/>
          </a:p>
          <a:p>
            <a:endParaRPr lang="en-US" dirty="0"/>
          </a:p>
        </p:txBody>
      </p:sp>
    </p:spTree>
    <p:extLst>
      <p:ext uri="{BB962C8B-B14F-4D97-AF65-F5344CB8AC3E}">
        <p14:creationId xmlns:p14="http://schemas.microsoft.com/office/powerpoint/2010/main" val="225509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172200" cy="459350"/>
          </a:xfrm>
        </p:spPr>
        <p:txBody>
          <a:bodyPr>
            <a:normAutofit fontScale="90000"/>
          </a:bodyPr>
          <a:lstStyle/>
          <a:p>
            <a:r>
              <a:rPr lang="en-US" dirty="0" smtClean="0"/>
              <a:t>How to be successful</a:t>
            </a:r>
            <a:endParaRPr lang="en-US" dirty="0"/>
          </a:p>
        </p:txBody>
      </p:sp>
      <p:sp>
        <p:nvSpPr>
          <p:cNvPr id="3" name="Content Placeholder 2"/>
          <p:cNvSpPr>
            <a:spLocks noGrp="1"/>
          </p:cNvSpPr>
          <p:nvPr>
            <p:ph idx="1"/>
          </p:nvPr>
        </p:nvSpPr>
        <p:spPr>
          <a:xfrm>
            <a:off x="338203" y="838200"/>
            <a:ext cx="8624170" cy="5715000"/>
          </a:xfrm>
        </p:spPr>
        <p:txBody>
          <a:bodyPr>
            <a:noAutofit/>
          </a:bodyPr>
          <a:lstStyle/>
          <a:p>
            <a:r>
              <a:rPr lang="en-US" sz="2000" dirty="0"/>
              <a:t>Be prepared</a:t>
            </a:r>
          </a:p>
          <a:p>
            <a:pPr lvl="1"/>
            <a:r>
              <a:rPr lang="en-US" sz="2000" dirty="0"/>
              <a:t>Know the things you are supposed to know (if not, learn them now!)</a:t>
            </a:r>
          </a:p>
          <a:p>
            <a:r>
              <a:rPr lang="en-US" sz="2000" dirty="0" smtClean="0"/>
              <a:t>Learn </a:t>
            </a:r>
            <a:r>
              <a:rPr lang="en-US" sz="2000" dirty="0"/>
              <a:t>not be afraid </a:t>
            </a:r>
            <a:r>
              <a:rPr lang="en-US" sz="2000" dirty="0" smtClean="0"/>
              <a:t>to ask/be asked questions</a:t>
            </a:r>
          </a:p>
          <a:p>
            <a:pPr lvl="1"/>
            <a:r>
              <a:rPr lang="en-US" sz="2000" dirty="0" smtClean="0"/>
              <a:t>“The </a:t>
            </a:r>
            <a:r>
              <a:rPr lang="en-US" sz="2000" dirty="0"/>
              <a:t>best coaches are the ones that make you run wind </a:t>
            </a:r>
            <a:r>
              <a:rPr lang="en-US" sz="2000" dirty="0" smtClean="0"/>
              <a:t>sprints”</a:t>
            </a:r>
          </a:p>
          <a:p>
            <a:pPr lvl="1"/>
            <a:r>
              <a:rPr lang="en-US" sz="2000" dirty="0" smtClean="0"/>
              <a:t>Acquire </a:t>
            </a:r>
            <a:r>
              <a:rPr lang="en-US" sz="2000" dirty="0"/>
              <a:t>the skills to ask and respond/learn to think on your feet</a:t>
            </a:r>
          </a:p>
          <a:p>
            <a:pPr marL="342900" indent="-342900"/>
            <a:r>
              <a:rPr lang="en-US" sz="2000" dirty="0"/>
              <a:t>Think about the learning methods you have used before and change them if they are not working</a:t>
            </a:r>
          </a:p>
          <a:p>
            <a:pPr lvl="1"/>
            <a:r>
              <a:rPr lang="en-US" sz="2000" dirty="0"/>
              <a:t>“Insanity: doing the same thing over and over again and expecting different results.” – Albert Einstein</a:t>
            </a:r>
          </a:p>
          <a:p>
            <a:r>
              <a:rPr lang="en-US" sz="2000" dirty="0"/>
              <a:t>Teaching others may be the best way for you to learn.</a:t>
            </a:r>
          </a:p>
          <a:p>
            <a:pPr marL="685800" lvl="1" indent="-385763"/>
            <a:r>
              <a:rPr lang="en-US" sz="2000" dirty="0"/>
              <a:t>Peer education may work well for you</a:t>
            </a:r>
          </a:p>
          <a:p>
            <a:pPr marL="0" indent="0">
              <a:buNone/>
            </a:pPr>
            <a:endParaRPr lang="en-US" sz="2000" dirty="0"/>
          </a:p>
          <a:p>
            <a:pPr marL="0" indent="0">
              <a:buNone/>
            </a:pPr>
            <a:r>
              <a:rPr lang="en-US" sz="2000" u="sng" dirty="0"/>
              <a:t>Learn how to evaluate Why, </a:t>
            </a:r>
            <a:r>
              <a:rPr lang="en-US" sz="2000" dirty="0"/>
              <a:t>in addition to What and How.</a:t>
            </a:r>
            <a:r>
              <a:rPr lang="en-US" sz="1800" dirty="0"/>
              <a:t/>
            </a:r>
            <a:br>
              <a:rPr lang="en-US" sz="1800" dirty="0"/>
            </a:br>
            <a:r>
              <a:rPr lang="en-US" sz="1800" dirty="0" smtClean="0"/>
              <a:t> </a:t>
            </a:r>
            <a:endParaRPr lang="en-US" sz="1800" dirty="0"/>
          </a:p>
        </p:txBody>
      </p:sp>
    </p:spTree>
    <p:extLst>
      <p:ext uri="{BB962C8B-B14F-4D97-AF65-F5344CB8AC3E}">
        <p14:creationId xmlns:p14="http://schemas.microsoft.com/office/powerpoint/2010/main" val="25586977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dirty="0" smtClean="0"/>
              <a:t>Future classes</a:t>
            </a:r>
          </a:p>
        </p:txBody>
      </p:sp>
      <p:sp>
        <p:nvSpPr>
          <p:cNvPr id="7171" name="Content Placeholder 2"/>
          <p:cNvSpPr>
            <a:spLocks noGrp="1"/>
          </p:cNvSpPr>
          <p:nvPr>
            <p:ph idx="1"/>
          </p:nvPr>
        </p:nvSpPr>
        <p:spPr/>
        <p:txBody>
          <a:bodyPr/>
          <a:lstStyle/>
          <a:p>
            <a:r>
              <a:rPr lang="en-US" altLang="en-US" dirty="0" smtClean="0"/>
              <a:t>Build relationships</a:t>
            </a:r>
          </a:p>
          <a:p>
            <a:pPr lvl="1"/>
            <a:r>
              <a:rPr lang="en-US" altLang="en-US" dirty="0" smtClean="0"/>
              <a:t>Please stop by instructor office to introduce yourself and develop a relationship before you need something (will help with future recommendations, job searches, etc.)</a:t>
            </a:r>
          </a:p>
          <a:p>
            <a:r>
              <a:rPr lang="en-US" altLang="en-US" dirty="0" smtClean="0"/>
              <a:t>Read the syllabus and schedule</a:t>
            </a:r>
          </a:p>
          <a:p>
            <a:r>
              <a:rPr lang="en-US" altLang="en-US" dirty="0" smtClean="0"/>
              <a:t>Do not be afraid to ask questions!</a:t>
            </a:r>
          </a:p>
        </p:txBody>
      </p:sp>
    </p:spTree>
    <p:extLst>
      <p:ext uri="{BB962C8B-B14F-4D97-AF65-F5344CB8AC3E}">
        <p14:creationId xmlns:p14="http://schemas.microsoft.com/office/powerpoint/2010/main" val="1406876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thoughts/suggestions</a:t>
            </a:r>
            <a:br>
              <a:rPr lang="en-US" dirty="0" smtClean="0"/>
            </a:br>
            <a:r>
              <a:rPr lang="en-US" sz="2200" dirty="0" smtClean="0"/>
              <a:t>(Useful things I hope you have gained from this class)</a:t>
            </a:r>
            <a:endParaRPr lang="en-US" sz="2200" dirty="0"/>
          </a:p>
        </p:txBody>
      </p:sp>
      <p:sp>
        <p:nvSpPr>
          <p:cNvPr id="3" name="Rectangle 2"/>
          <p:cNvSpPr/>
          <p:nvPr/>
        </p:nvSpPr>
        <p:spPr>
          <a:xfrm>
            <a:off x="228600" y="1981200"/>
            <a:ext cx="8839200" cy="3831818"/>
          </a:xfrm>
          <a:prstGeom prst="rect">
            <a:avLst/>
          </a:prstGeom>
        </p:spPr>
        <p:txBody>
          <a:bodyPr wrap="square">
            <a:spAutoFit/>
          </a:bodyPr>
          <a:lstStyle/>
          <a:p>
            <a:r>
              <a:rPr lang="en-US" altLang="en-US" dirty="0"/>
              <a:t>How to do well in </a:t>
            </a:r>
            <a:r>
              <a:rPr lang="en-US" altLang="en-US" dirty="0" smtClean="0"/>
              <a:t>life/future classes/work</a:t>
            </a:r>
          </a:p>
          <a:p>
            <a:endParaRPr lang="en-US" altLang="en-US" dirty="0"/>
          </a:p>
          <a:p>
            <a:r>
              <a:rPr lang="en-US" altLang="en-US" dirty="0" smtClean="0"/>
              <a:t>“</a:t>
            </a:r>
            <a:r>
              <a:rPr lang="en-US" altLang="en-US" dirty="0"/>
              <a:t>Be prepared and be honest. “ </a:t>
            </a:r>
          </a:p>
          <a:p>
            <a:pPr>
              <a:buFontTx/>
              <a:buNone/>
            </a:pPr>
            <a:r>
              <a:rPr lang="en-US" altLang="en-US" dirty="0"/>
              <a:t>“If you don't have time to do it right, when will you have time to do it over? “ – John Wooden, former UCLA basketball coach</a:t>
            </a:r>
            <a:br>
              <a:rPr lang="en-US" altLang="en-US" dirty="0"/>
            </a:br>
            <a:endParaRPr lang="en-US" altLang="en-US" dirty="0"/>
          </a:p>
          <a:p>
            <a:pPr>
              <a:buFontTx/>
              <a:buNone/>
            </a:pPr>
            <a:r>
              <a:rPr lang="en-US" altLang="en-US" dirty="0"/>
              <a:t>“Preparation is the key to victory in any game that you play.  The will to prepare to win is far more important than the will to win.” – Bob Knight, former IU basketball coach</a:t>
            </a:r>
          </a:p>
          <a:p>
            <a:pPr>
              <a:buFontTx/>
              <a:buNone/>
            </a:pPr>
            <a:endParaRPr lang="en-US" altLang="en-US" dirty="0"/>
          </a:p>
          <a:p>
            <a:pPr>
              <a:buFontTx/>
              <a:buNone/>
            </a:pPr>
            <a:r>
              <a:rPr lang="en-US" altLang="en-US" dirty="0"/>
              <a:t>“Insanity: doing the same thing over and over again and expecting different results.” – Albert Einstein</a:t>
            </a:r>
            <a:br>
              <a:rPr lang="en-US" altLang="en-US" dirty="0"/>
            </a:br>
            <a:endParaRPr lang="en-US" altLang="en-US" dirty="0"/>
          </a:p>
        </p:txBody>
      </p:sp>
    </p:spTree>
    <p:extLst>
      <p:ext uri="{BB962C8B-B14F-4D97-AF65-F5344CB8AC3E}">
        <p14:creationId xmlns:p14="http://schemas.microsoft.com/office/powerpoint/2010/main" val="3989749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Modeling</a:t>
            </a:r>
            <a:endParaRPr lang="en-US" dirty="0"/>
          </a:p>
        </p:txBody>
      </p:sp>
      <p:sp>
        <p:nvSpPr>
          <p:cNvPr id="2" name="Content Placeholder 1"/>
          <p:cNvSpPr>
            <a:spLocks noGrp="1"/>
          </p:cNvSpPr>
          <p:nvPr>
            <p:ph idx="1"/>
          </p:nvPr>
        </p:nvSpPr>
        <p:spPr/>
        <p:txBody>
          <a:bodyPr>
            <a:normAutofit lnSpcReduction="10000"/>
          </a:bodyPr>
          <a:lstStyle/>
          <a:p>
            <a:pPr>
              <a:buNone/>
            </a:pPr>
            <a:r>
              <a:rPr lang="en-US" dirty="0" smtClean="0"/>
              <a:t>The purpose of modeling is to provide you with tools to be a more effective engineer.  This includes both communication and computations.  </a:t>
            </a:r>
          </a:p>
          <a:p>
            <a:pPr>
              <a:buNone/>
            </a:pPr>
            <a:r>
              <a:rPr lang="en-US" dirty="0" smtClean="0"/>
              <a:t>Critical argument – a form of reasoning used to analyze/create communications to persuade changes in actions/behavior</a:t>
            </a:r>
          </a:p>
          <a:p>
            <a:pPr>
              <a:buNone/>
            </a:pPr>
            <a:r>
              <a:rPr lang="en-US" dirty="0" smtClean="0"/>
              <a:t>Numerical model – a form of reasoning used to analyze/create a mathematical approximation of the behavior/performance of a physical system</a:t>
            </a:r>
            <a:endParaRPr lang="en-US" dirty="0"/>
          </a:p>
        </p:txBody>
      </p:sp>
    </p:spTree>
    <p:extLst>
      <p:ext uri="{BB962C8B-B14F-4D97-AF65-F5344CB8AC3E}">
        <p14:creationId xmlns:p14="http://schemas.microsoft.com/office/powerpoint/2010/main" val="40178021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862</TotalTime>
  <Words>856</Words>
  <Application>Microsoft Office PowerPoint</Application>
  <PresentationFormat>On-screen Show (4:3)</PresentationFormat>
  <Paragraphs>106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Lucida Sans Unicode</vt:lpstr>
      <vt:lpstr>Times New Roman</vt:lpstr>
      <vt:lpstr>Verdana</vt:lpstr>
      <vt:lpstr>Wingdings 2</vt:lpstr>
      <vt:lpstr>Wingdings 3</vt:lpstr>
      <vt:lpstr>Concourse</vt:lpstr>
      <vt:lpstr>PowerPoint Presentation</vt:lpstr>
      <vt:lpstr>Overall</vt:lpstr>
      <vt:lpstr>What is the main purpose of engineering/engineers?</vt:lpstr>
      <vt:lpstr>PowerPoint Presentation</vt:lpstr>
      <vt:lpstr>PowerPoint Presentation</vt:lpstr>
      <vt:lpstr>How to be successful</vt:lpstr>
      <vt:lpstr>Future classes</vt:lpstr>
      <vt:lpstr>Final thoughts/suggestions (Useful things I hope you have gained from this class)</vt:lpstr>
      <vt:lpstr>Modeling</vt:lpstr>
      <vt:lpstr>PowerPoint Presentation</vt:lpstr>
      <vt:lpstr>Significance of Critical Arguments</vt:lpstr>
      <vt:lpstr>Quantitative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byte</dc:creator>
  <cp:lastModifiedBy>byte</cp:lastModifiedBy>
  <cp:revision>185</cp:revision>
  <dcterms:created xsi:type="dcterms:W3CDTF">2012-08-16T14:39:07Z</dcterms:created>
  <dcterms:modified xsi:type="dcterms:W3CDTF">2018-01-08T13:56:11Z</dcterms:modified>
</cp:coreProperties>
</file>