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4" r:id="rId5"/>
    <p:sldId id="259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f(z)</c:v>
          </c:tx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53-4CE8-AFCC-B68F1B42D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367104"/>
        <c:axId val="86513920"/>
      </c:lineChart>
      <c:catAx>
        <c:axId val="50367104"/>
        <c:scaling>
          <c:orientation val="minMax"/>
        </c:scaling>
        <c:delete val="0"/>
        <c:axPos val="b"/>
        <c:majorTickMark val="out"/>
        <c:minorTickMark val="none"/>
        <c:tickLblPos val="nextTo"/>
        <c:crossAx val="86513920"/>
        <c:crosses val="autoZero"/>
        <c:auto val="1"/>
        <c:lblAlgn val="ctr"/>
        <c:lblOffset val="100"/>
        <c:noMultiLvlLbl val="0"/>
      </c:catAx>
      <c:valAx>
        <c:axId val="86513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367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f(z)</c:v>
          </c:tx>
          <c:y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9</c:v>
                </c:pt>
                <c:pt idx="2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F9-47A6-A156-4EDF93104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92960"/>
        <c:axId val="89951232"/>
      </c:scatterChart>
      <c:valAx>
        <c:axId val="93192960"/>
        <c:scaling>
          <c:orientation val="minMax"/>
        </c:scaling>
        <c:delete val="0"/>
        <c:axPos val="b"/>
        <c:majorTickMark val="out"/>
        <c:minorTickMark val="none"/>
        <c:tickLblPos val="nextTo"/>
        <c:crossAx val="89951232"/>
        <c:crosses val="autoZero"/>
        <c:crossBetween val="midCat"/>
      </c:valAx>
      <c:valAx>
        <c:axId val="89951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1929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f(z)</c:v>
          </c:tx>
          <c:y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9</c:v>
                </c:pt>
                <c:pt idx="2">
                  <c:v>10</c:v>
                </c:pt>
                <c:pt idx="3">
                  <c:v>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730-42B2-BECC-C56ECE59B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624960"/>
        <c:axId val="90258432"/>
      </c:scatterChart>
      <c:valAx>
        <c:axId val="89624960"/>
        <c:scaling>
          <c:orientation val="minMax"/>
        </c:scaling>
        <c:delete val="0"/>
        <c:axPos val="b"/>
        <c:majorTickMark val="out"/>
        <c:minorTickMark val="none"/>
        <c:tickLblPos val="nextTo"/>
        <c:crossAx val="90258432"/>
        <c:crosses val="autoZero"/>
        <c:crossBetween val="midCat"/>
      </c:valAx>
      <c:valAx>
        <c:axId val="90258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62496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f(z)</c:v>
          </c:tx>
          <c:y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9</c:v>
                </c:pt>
                <c:pt idx="2">
                  <c:v>10</c:v>
                </c:pt>
                <c:pt idx="3">
                  <c:v>-3</c:v>
                </c:pt>
                <c:pt idx="4">
                  <c:v>-84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4C-48E5-BA23-6F9ABBF3D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32288"/>
        <c:axId val="91113344"/>
      </c:scatterChart>
      <c:valAx>
        <c:axId val="93132288"/>
        <c:scaling>
          <c:orientation val="minMax"/>
        </c:scaling>
        <c:delete val="0"/>
        <c:axPos val="b"/>
        <c:majorTickMark val="out"/>
        <c:minorTickMark val="none"/>
        <c:tickLblPos val="nextTo"/>
        <c:crossAx val="91113344"/>
        <c:crosses val="autoZero"/>
        <c:crossBetween val="midCat"/>
      </c:valAx>
      <c:valAx>
        <c:axId val="9111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13228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0961-0240-44A3-8E1F-C2CE2B99F954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919F-1E00-4587-9D96-B9EFF3560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higher order ODEs by decomposition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Higher order ODEs can be numerical solved by  decomposition into sets of first order ODE</a:t>
            </a:r>
          </a:p>
          <a:p>
            <a:pPr>
              <a:buNone/>
            </a:pPr>
            <a:r>
              <a:rPr lang="en-US" dirty="0" smtClean="0"/>
              <a:t>An nth order ODE can be decomposed into n first order ODEs by defining the derivatives as new variables</a:t>
            </a:r>
          </a:p>
          <a:p>
            <a:pPr>
              <a:buNone/>
            </a:pPr>
            <a:r>
              <a:rPr lang="en-US" dirty="0" smtClean="0"/>
              <a:t>Once a set of 1</a:t>
            </a:r>
            <a:r>
              <a:rPr lang="en-US" baseline="30000" dirty="0" smtClean="0"/>
              <a:t>st</a:t>
            </a:r>
            <a:r>
              <a:rPr lang="en-US" dirty="0" smtClean="0"/>
              <a:t> order ODEs is obtained, numerical methods such as Euler’s method can be used to solve the system of equations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decomposing a 2</a:t>
            </a:r>
            <a:r>
              <a:rPr lang="en-US" baseline="30000" dirty="0" smtClean="0"/>
              <a:t>nd</a:t>
            </a:r>
            <a:r>
              <a:rPr lang="en-US" dirty="0" smtClean="0"/>
              <a:t> order ODE into 2 first order ODEs and solve using Euler’s 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/>
              <a:t>''(x) = 5*f'(x) -3*f(x) + x</a:t>
            </a:r>
            <a:r>
              <a:rPr lang="en-US" baseline="30000" dirty="0"/>
              <a:t>3</a:t>
            </a:r>
            <a:r>
              <a:rPr lang="en-US" dirty="0"/>
              <a:t>  (or y” = 5y’-3y+x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Initial conditions: </a:t>
            </a:r>
            <a:r>
              <a:rPr lang="en-US" dirty="0"/>
              <a:t> </a:t>
            </a:r>
            <a:r>
              <a:rPr lang="en-US" dirty="0" smtClean="0"/>
              <a:t>at x=1  f(1)=6  f’(1)=3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Algorithm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Start with known values of f(x), g(x)=f’(x), h(x)=g’(x), etc.</a:t>
            </a:r>
          </a:p>
          <a:p>
            <a:pPr marL="514350" indent="-514350">
              <a:buAutoNum type="arabicPeriod"/>
            </a:pPr>
            <a:r>
              <a:rPr lang="en-US" dirty="0" smtClean="0"/>
              <a:t>Calculate value of g’(x), h’(x), etc.</a:t>
            </a:r>
          </a:p>
          <a:p>
            <a:pPr marL="0" indent="0">
              <a:buNone/>
            </a:pPr>
            <a:r>
              <a:rPr lang="en-US" dirty="0" smtClean="0"/>
              <a:t>3. Calculate new values using Euler extrapolation of f(x)=f(x</a:t>
            </a:r>
            <a:r>
              <a:rPr lang="en-US" baseline="-25000" dirty="0" smtClean="0"/>
              <a:t>i-1</a:t>
            </a:r>
            <a:r>
              <a:rPr lang="en-US" dirty="0" smtClean="0"/>
              <a:t>) + f‘(</a:t>
            </a:r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i-1</a:t>
            </a:r>
            <a:r>
              <a:rPr lang="en-US" dirty="0" smtClean="0"/>
              <a:t>)*</a:t>
            </a:r>
            <a:r>
              <a:rPr lang="en-US" dirty="0" err="1" smtClean="0">
                <a:latin typeface="Symbol" panose="05050102010706020507" pitchFamily="18" charset="2"/>
              </a:rPr>
              <a:t>D</a:t>
            </a:r>
            <a:r>
              <a:rPr lang="en-US" dirty="0" err="1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solidFill>
                  <a:prstClr val="black"/>
                </a:solidFill>
              </a:rPr>
              <a:t>g(x)=g(x</a:t>
            </a:r>
            <a:r>
              <a:rPr lang="en-US" baseline="-25000" dirty="0" smtClean="0">
                <a:solidFill>
                  <a:prstClr val="black"/>
                </a:solidFill>
              </a:rPr>
              <a:t>i-1</a:t>
            </a:r>
            <a:r>
              <a:rPr lang="en-US" dirty="0">
                <a:solidFill>
                  <a:prstClr val="black"/>
                </a:solidFill>
              </a:rPr>
              <a:t>) + </a:t>
            </a:r>
            <a:r>
              <a:rPr lang="en-US" dirty="0" smtClean="0">
                <a:solidFill>
                  <a:prstClr val="black"/>
                </a:solidFill>
              </a:rPr>
              <a:t>g‘(</a:t>
            </a:r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i-1</a:t>
            </a:r>
            <a:r>
              <a:rPr lang="en-US" dirty="0">
                <a:solidFill>
                  <a:prstClr val="black"/>
                </a:solidFill>
              </a:rPr>
              <a:t>)*</a:t>
            </a:r>
            <a:r>
              <a:rPr lang="en-US" dirty="0" err="1" smtClean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dirty="0" err="1" smtClean="0">
                <a:solidFill>
                  <a:prstClr val="black"/>
                </a:solidFill>
              </a:rPr>
              <a:t>x</a:t>
            </a:r>
            <a:r>
              <a:rPr lang="en-US" dirty="0" smtClean="0">
                <a:solidFill>
                  <a:prstClr val="black"/>
                </a:solidFill>
              </a:rPr>
              <a:t>, etc. 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 steps 1-3.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f''(x) = 5*f'(x) -3*f(x) + x</a:t>
            </a:r>
            <a:r>
              <a:rPr lang="en-US" sz="2200" baseline="30000" dirty="0" smtClean="0"/>
              <a:t>3</a:t>
            </a:r>
            <a:r>
              <a:rPr lang="en-US" sz="2200" dirty="0" smtClean="0"/>
              <a:t>  </a:t>
            </a:r>
            <a:br>
              <a:rPr lang="en-US" sz="2200" dirty="0" smtClean="0"/>
            </a:br>
            <a:r>
              <a:rPr lang="en-US" sz="2200" dirty="0" smtClean="0"/>
              <a:t>Initial conditions:  at x=1  f(1)=6  f’(1)=3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Define a new function, g(x) = f’(x)</a:t>
            </a:r>
          </a:p>
          <a:p>
            <a:pPr>
              <a:buNone/>
            </a:pPr>
            <a:r>
              <a:rPr lang="en-US" dirty="0" smtClean="0"/>
              <a:t>So the original ODE becomes two first order ODEs</a:t>
            </a:r>
          </a:p>
          <a:p>
            <a:pPr>
              <a:buNone/>
            </a:pPr>
            <a:r>
              <a:rPr lang="en-US" dirty="0" smtClean="0"/>
              <a:t>g(x</a:t>
            </a:r>
            <a:r>
              <a:rPr lang="en-US" dirty="0"/>
              <a:t>) </a:t>
            </a:r>
            <a:r>
              <a:rPr lang="en-US" dirty="0" smtClean="0"/>
              <a:t>= f</a:t>
            </a:r>
            <a:r>
              <a:rPr lang="en-US" dirty="0"/>
              <a:t>’(x)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</a:t>
            </a:r>
            <a:r>
              <a:rPr lang="en-US" dirty="0"/>
              <a:t>’(x)= 5*g(x) -3*f(x) + x</a:t>
            </a:r>
            <a:r>
              <a:rPr lang="en-US" baseline="30000" dirty="0"/>
              <a:t>3</a:t>
            </a:r>
            <a:endParaRPr lang="en-US" dirty="0"/>
          </a:p>
          <a:p>
            <a:pPr>
              <a:buNone/>
            </a:pPr>
            <a:r>
              <a:rPr lang="en-US" dirty="0" smtClean="0"/>
              <a:t>Use Euler’s method on each equation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Known values for variables at x=1</a:t>
            </a:r>
          </a:p>
          <a:p>
            <a:pPr>
              <a:buNone/>
            </a:pPr>
            <a:r>
              <a:rPr lang="en-US" dirty="0" smtClean="0"/>
              <a:t>	f(1</a:t>
            </a:r>
            <a:r>
              <a:rPr lang="en-US" dirty="0"/>
              <a:t>) = 6, f’(1) = g(1) = 3</a:t>
            </a:r>
          </a:p>
          <a:p>
            <a:pPr>
              <a:buNone/>
            </a:pPr>
            <a:r>
              <a:rPr lang="en-US" dirty="0" smtClean="0"/>
              <a:t>Calculate initial value of g’(1)</a:t>
            </a:r>
          </a:p>
          <a:p>
            <a:pPr>
              <a:buNone/>
            </a:pPr>
            <a:r>
              <a:rPr lang="en-US" dirty="0" smtClean="0"/>
              <a:t>	g</a:t>
            </a:r>
            <a:r>
              <a:rPr lang="en-US" dirty="0"/>
              <a:t>’(1) = 5*f'(1) -3*f(1) + 1</a:t>
            </a:r>
            <a:r>
              <a:rPr lang="en-US" baseline="30000" dirty="0"/>
              <a:t>3</a:t>
            </a:r>
            <a:r>
              <a:rPr lang="en-US" dirty="0"/>
              <a:t>  = 5*3-3*6+1 = -2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0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f’(x) = g(x)</a:t>
            </a:r>
            <a:br>
              <a:rPr lang="en-US" sz="2000" dirty="0" smtClean="0"/>
            </a:br>
            <a:r>
              <a:rPr lang="en-US" sz="2000" dirty="0" smtClean="0"/>
              <a:t>g’(x)= 5*g(x) -3*f(x) + x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at x=1, f(1) = 6, f’(1) = g(1) = 3  g’(1) = -2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/>
              <a:t>Extrapolate using Euler </a:t>
            </a:r>
            <a:r>
              <a:rPr lang="en-US" sz="2800" dirty="0"/>
              <a:t>method </a:t>
            </a:r>
            <a:r>
              <a:rPr lang="en-US" sz="2800" dirty="0" smtClean="0"/>
              <a:t>to get next values for </a:t>
            </a:r>
            <a:r>
              <a:rPr lang="en-US" sz="2800" dirty="0"/>
              <a:t>f and g </a:t>
            </a:r>
            <a:r>
              <a:rPr lang="en-US" sz="2800" dirty="0" smtClean="0"/>
              <a:t>at a </a:t>
            </a:r>
            <a:r>
              <a:rPr lang="en-US" sz="2800" dirty="0"/>
              <a:t>step size of </a:t>
            </a:r>
            <a:r>
              <a:rPr lang="en-US" sz="2800" dirty="0" err="1" smtClean="0">
                <a:latin typeface="Symbol" pitchFamily="18" charset="2"/>
              </a:rPr>
              <a:t>D</a:t>
            </a:r>
            <a:r>
              <a:rPr lang="en-US" sz="2800" dirty="0" err="1" smtClean="0"/>
              <a:t>x</a:t>
            </a:r>
            <a:r>
              <a:rPr lang="en-US" sz="2800" dirty="0" smtClean="0"/>
              <a:t> = 1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Calculate values for x=2</a:t>
            </a:r>
          </a:p>
          <a:p>
            <a:pPr>
              <a:buNone/>
            </a:pPr>
            <a:r>
              <a:rPr lang="en-US" sz="2800" dirty="0" smtClean="0"/>
              <a:t>	f(2</a:t>
            </a:r>
            <a:r>
              <a:rPr lang="en-US" sz="2800" dirty="0"/>
              <a:t>) = f(1)+f’(1)*</a:t>
            </a:r>
            <a:r>
              <a:rPr lang="en-US" sz="2800" dirty="0" err="1">
                <a:latin typeface="Symbol" pitchFamily="18" charset="2"/>
              </a:rPr>
              <a:t>D</a:t>
            </a:r>
            <a:r>
              <a:rPr lang="en-US" sz="2800" dirty="0" err="1"/>
              <a:t>x</a:t>
            </a:r>
            <a:r>
              <a:rPr lang="en-US" sz="2800" dirty="0"/>
              <a:t> = 6 + (3)*1 = 9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g(2</a:t>
            </a:r>
            <a:r>
              <a:rPr lang="en-US" sz="2800" dirty="0"/>
              <a:t>)=g(1)+g’(1)*</a:t>
            </a:r>
            <a:r>
              <a:rPr lang="en-US" sz="2800" dirty="0" err="1" smtClean="0">
                <a:latin typeface="Symbol" pitchFamily="18" charset="2"/>
              </a:rPr>
              <a:t>D</a:t>
            </a:r>
            <a:r>
              <a:rPr lang="en-US" sz="2800" dirty="0" err="1" smtClean="0"/>
              <a:t>x</a:t>
            </a:r>
            <a:r>
              <a:rPr lang="en-US" sz="2800" dirty="0" smtClean="0"/>
              <a:t> =</a:t>
            </a:r>
            <a:r>
              <a:rPr lang="en-US" sz="2800" dirty="0"/>
              <a:t>3 + (-2)*1 = 1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Next step (x=3)</a:t>
            </a:r>
            <a:r>
              <a:rPr lang="en-US" sz="2800" dirty="0"/>
              <a:t>		</a:t>
            </a:r>
          </a:p>
          <a:p>
            <a:pPr>
              <a:buNone/>
            </a:pPr>
            <a:r>
              <a:rPr lang="en-US" sz="2800" dirty="0" smtClean="0"/>
              <a:t>f(2</a:t>
            </a:r>
            <a:r>
              <a:rPr lang="en-US" sz="2800" dirty="0"/>
              <a:t>) = 9, </a:t>
            </a:r>
            <a:r>
              <a:rPr lang="en-US" sz="2800" dirty="0" smtClean="0"/>
              <a:t>f’(2) = g(2</a:t>
            </a:r>
            <a:r>
              <a:rPr lang="en-US" sz="2800" dirty="0"/>
              <a:t>) = 1</a:t>
            </a:r>
          </a:p>
          <a:p>
            <a:pPr>
              <a:buNone/>
            </a:pPr>
            <a:r>
              <a:rPr lang="en-US" sz="2800" dirty="0" smtClean="0"/>
              <a:t>Calculate g</a:t>
            </a:r>
            <a:r>
              <a:rPr lang="en-US" sz="2800" dirty="0"/>
              <a:t>’(2)=5*1-3*9+8 = -</a:t>
            </a:r>
            <a:r>
              <a:rPr lang="en-US" sz="2800" dirty="0" smtClean="0"/>
              <a:t>14</a:t>
            </a:r>
          </a:p>
          <a:p>
            <a:pPr>
              <a:buNone/>
            </a:pPr>
            <a:r>
              <a:rPr lang="en-US" sz="2800" dirty="0" smtClean="0"/>
              <a:t>Use Euler’s method with </a:t>
            </a:r>
            <a:r>
              <a:rPr lang="en-US" sz="2800" dirty="0" err="1" smtClean="0">
                <a:latin typeface="Symbol" pitchFamily="18" charset="2"/>
              </a:rPr>
              <a:t>D</a:t>
            </a:r>
            <a:r>
              <a:rPr lang="en-US" sz="2800" dirty="0" err="1" smtClean="0"/>
              <a:t>x</a:t>
            </a:r>
            <a:r>
              <a:rPr lang="en-US" sz="2800" dirty="0" smtClean="0"/>
              <a:t> = 1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smtClean="0"/>
              <a:t>f(3</a:t>
            </a:r>
            <a:r>
              <a:rPr lang="en-US" sz="2800" dirty="0"/>
              <a:t>)= f(2)+f’(2</a:t>
            </a:r>
            <a:r>
              <a:rPr lang="en-US" sz="2800" dirty="0" smtClean="0"/>
              <a:t>)*</a:t>
            </a:r>
            <a:r>
              <a:rPr lang="en-US" sz="2800" dirty="0" err="1" smtClean="0">
                <a:latin typeface="Symbol" pitchFamily="18" charset="2"/>
              </a:rPr>
              <a:t>D</a:t>
            </a:r>
            <a:r>
              <a:rPr lang="en-US" sz="2800" dirty="0" err="1" smtClean="0"/>
              <a:t>x</a:t>
            </a:r>
            <a:r>
              <a:rPr lang="en-US" sz="2800" dirty="0" smtClean="0"/>
              <a:t> </a:t>
            </a:r>
            <a:r>
              <a:rPr lang="en-US" sz="2800" dirty="0"/>
              <a:t>= 9 + (1)*1 = 10</a:t>
            </a:r>
          </a:p>
          <a:p>
            <a:pPr>
              <a:buNone/>
            </a:pPr>
            <a:r>
              <a:rPr lang="en-US" sz="2800" dirty="0" smtClean="0"/>
              <a:t>	g(3</a:t>
            </a:r>
            <a:r>
              <a:rPr lang="en-US" sz="2800" dirty="0"/>
              <a:t>) = g(2)+g’(2)*</a:t>
            </a:r>
            <a:r>
              <a:rPr lang="en-US" sz="2800" dirty="0" err="1">
                <a:latin typeface="Symbol" pitchFamily="18" charset="2"/>
              </a:rPr>
              <a:t>D</a:t>
            </a:r>
            <a:r>
              <a:rPr lang="en-US" sz="2800" dirty="0" err="1"/>
              <a:t>x</a:t>
            </a:r>
            <a:r>
              <a:rPr lang="en-US" sz="2800" dirty="0"/>
              <a:t> = 1 + (-14)*1 = -13</a:t>
            </a:r>
          </a:p>
          <a:p>
            <a:pPr>
              <a:buNone/>
            </a:pPr>
            <a:r>
              <a:rPr lang="en-US" sz="2000" dirty="0" smtClean="0"/>
              <a:t>		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181600" y="1828800"/>
          <a:ext cx="2438399" cy="1809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715000" y="4267200"/>
          <a:ext cx="243840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next step (x=4)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f(3</a:t>
            </a:r>
            <a:r>
              <a:rPr lang="en-US" dirty="0"/>
              <a:t>)=10, f’(3)=g(3)= -13</a:t>
            </a:r>
          </a:p>
          <a:p>
            <a:pPr marL="0" indent="0">
              <a:buNone/>
            </a:pPr>
            <a:r>
              <a:rPr lang="en-US" dirty="0"/>
              <a:t>g’(3)=5*(-13)-3*10+27 = -</a:t>
            </a:r>
            <a:r>
              <a:rPr lang="en-US" dirty="0" smtClean="0"/>
              <a:t>68</a:t>
            </a:r>
          </a:p>
          <a:p>
            <a:pPr marL="0" indent="0">
              <a:buNone/>
            </a:pPr>
            <a:r>
              <a:rPr lang="en-US" dirty="0" smtClean="0"/>
              <a:t>Use Euler’s method with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x</a:t>
            </a:r>
            <a:r>
              <a:rPr lang="en-US" dirty="0" smtClean="0"/>
              <a:t> = 1</a:t>
            </a:r>
          </a:p>
          <a:p>
            <a:pPr marL="0" indent="0">
              <a:buNone/>
            </a:pPr>
            <a:r>
              <a:rPr lang="en-US" dirty="0"/>
              <a:t>	f(4)= f(3)+f’(3)*</a:t>
            </a:r>
            <a:r>
              <a:rPr lang="en-US" dirty="0">
                <a:latin typeface="Symbol" panose="05050102010706020507" pitchFamily="18" charset="2"/>
              </a:rPr>
              <a:t></a:t>
            </a:r>
            <a:r>
              <a:rPr lang="en-US" dirty="0"/>
              <a:t>x = 10 + (-13)*1 = -3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g(4) </a:t>
            </a:r>
            <a:r>
              <a:rPr lang="en-US" dirty="0"/>
              <a:t>= g(3)+g’(3)*</a:t>
            </a:r>
            <a:r>
              <a:rPr lang="en-US" dirty="0">
                <a:latin typeface="Symbol" panose="05050102010706020507" pitchFamily="18" charset="2"/>
              </a:rPr>
              <a:t></a:t>
            </a:r>
            <a:r>
              <a:rPr lang="en-US" dirty="0"/>
              <a:t>x = -13 + (-68)*1 = -81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next step (x=5)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f(4</a:t>
            </a:r>
            <a:r>
              <a:rPr lang="en-US" dirty="0"/>
              <a:t>)= -3, f’(4)=g(4)= -81</a:t>
            </a:r>
          </a:p>
          <a:p>
            <a:pPr marL="0" indent="0">
              <a:buNone/>
            </a:pPr>
            <a:r>
              <a:rPr lang="en-US" dirty="0"/>
              <a:t>g’(4)=5*(-81)-3* (-3)+64 = -</a:t>
            </a:r>
            <a:r>
              <a:rPr lang="en-US" dirty="0" smtClean="0"/>
              <a:t>332</a:t>
            </a:r>
          </a:p>
          <a:p>
            <a:pPr marL="0" indent="0">
              <a:buNone/>
            </a:pPr>
            <a:r>
              <a:rPr lang="en-US" dirty="0" smtClean="0"/>
              <a:t>Use Euler’s method with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x</a:t>
            </a:r>
            <a:r>
              <a:rPr lang="en-US" dirty="0" smtClean="0"/>
              <a:t> = 1</a:t>
            </a:r>
          </a:p>
          <a:p>
            <a:pPr marL="0" indent="0">
              <a:buNone/>
            </a:pPr>
            <a:r>
              <a:rPr lang="en-US" dirty="0" smtClean="0"/>
              <a:t>	f(5)= f(4)+f’(4)*</a:t>
            </a:r>
            <a:r>
              <a:rPr lang="en-US" dirty="0" smtClean="0">
                <a:latin typeface="Symbol" pitchFamily="18" charset="2"/>
              </a:rPr>
              <a:t></a:t>
            </a:r>
            <a:r>
              <a:rPr lang="en-US" dirty="0" smtClean="0"/>
              <a:t>x = -3 + (-81)*1 = -84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g(5</a:t>
            </a:r>
            <a:r>
              <a:rPr lang="en-US" dirty="0"/>
              <a:t>) = g(4)+g’(4)*</a:t>
            </a:r>
            <a:r>
              <a:rPr lang="en-US" dirty="0">
                <a:latin typeface="Symbol" pitchFamily="18" charset="2"/>
              </a:rPr>
              <a:t></a:t>
            </a:r>
            <a:r>
              <a:rPr lang="en-US" dirty="0"/>
              <a:t>x = -81 + (-332)*1 = -413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f’(x) = g(x)</a:t>
            </a:r>
            <a:br>
              <a:rPr lang="en-US" sz="2800" dirty="0" smtClean="0"/>
            </a:br>
            <a:r>
              <a:rPr lang="en-US" sz="2800" dirty="0" smtClean="0"/>
              <a:t>g’(x)= 5*g(x) -3*f(x) + x</a:t>
            </a:r>
            <a:r>
              <a:rPr lang="en-US" sz="2800" baseline="30000" dirty="0" smtClean="0"/>
              <a:t>3</a:t>
            </a:r>
            <a:endParaRPr lang="en-US" sz="28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6400800" y="1524000"/>
          <a:ext cx="2466975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6324600" y="4038600"/>
          <a:ext cx="2457450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y’’(t)= t*y’(t)-e</a:t>
            </a:r>
            <a:r>
              <a:rPr lang="en-US" baseline="30000" dirty="0" smtClean="0"/>
              <a:t>t</a:t>
            </a:r>
            <a:r>
              <a:rPr lang="en-US" dirty="0" smtClean="0"/>
              <a:t>*y(t)   y(0)=0  y’(0)=10</a:t>
            </a:r>
          </a:p>
          <a:p>
            <a:pPr>
              <a:buNone/>
            </a:pPr>
            <a:r>
              <a:rPr lang="en-US" dirty="0" smtClean="0"/>
              <a:t>Decompose and solve for y(t) using Euler’s method for step sizes 0.2, 0.1, 0.05, 0.001 for 0&lt;t&lt;4</a:t>
            </a:r>
          </a:p>
          <a:p>
            <a:pPr>
              <a:buNone/>
            </a:pPr>
            <a:r>
              <a:rPr lang="en-US" dirty="0" smtClean="0"/>
              <a:t>Plot y(t) for each solution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386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Office Theme</vt:lpstr>
      <vt:lpstr>Solving higher order ODEs by decomposition</vt:lpstr>
      <vt:lpstr>PowerPoint Presentation</vt:lpstr>
      <vt:lpstr>Euler’s method</vt:lpstr>
      <vt:lpstr>f''(x) = 5*f'(x) -3*f(x) + x3   Initial conditions:  at x=1  f(1)=6  f’(1)=3</vt:lpstr>
      <vt:lpstr>f’(x) = g(x) g’(x)= 5*g(x) -3*f(x) + x3 at x=1, f(1) = 6, f’(1) = g(1) = 3  g’(1) = -2 </vt:lpstr>
      <vt:lpstr>f’(x) = g(x) g’(x)= 5*g(x) -3*f(x) + x3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higher order ODEs by decomposition</dc:title>
  <dc:creator>byte</dc:creator>
  <cp:lastModifiedBy>byte</cp:lastModifiedBy>
  <cp:revision>15</cp:revision>
  <dcterms:created xsi:type="dcterms:W3CDTF">2014-10-16T16:23:44Z</dcterms:created>
  <dcterms:modified xsi:type="dcterms:W3CDTF">2017-03-06T17:20:09Z</dcterms:modified>
</cp:coreProperties>
</file>