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82C9-8D87-4CE2-AC4A-F83E8A488D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4C16-018A-42FE-BDA5-A22B730D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82C9-8D87-4CE2-AC4A-F83E8A488D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4C16-018A-42FE-BDA5-A22B730D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82C9-8D87-4CE2-AC4A-F83E8A488D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4C16-018A-42FE-BDA5-A22B730D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82C9-8D87-4CE2-AC4A-F83E8A488D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4C16-018A-42FE-BDA5-A22B730D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82C9-8D87-4CE2-AC4A-F83E8A488D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4C16-018A-42FE-BDA5-A22B730D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82C9-8D87-4CE2-AC4A-F83E8A488D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4C16-018A-42FE-BDA5-A22B730D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82C9-8D87-4CE2-AC4A-F83E8A488D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4C16-018A-42FE-BDA5-A22B730D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82C9-8D87-4CE2-AC4A-F83E8A488D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4C16-018A-42FE-BDA5-A22B730D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82C9-8D87-4CE2-AC4A-F83E8A488D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4C16-018A-42FE-BDA5-A22B730D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82C9-8D87-4CE2-AC4A-F83E8A488D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4C16-018A-42FE-BDA5-A22B730D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82C9-8D87-4CE2-AC4A-F83E8A488D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4C16-018A-42FE-BDA5-A22B730D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82C9-8D87-4CE2-AC4A-F83E8A488DF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4C16-018A-42FE-BDA5-A22B730D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PV=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T	PV=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dirty="0" smtClean="0"/>
              <a:t>RT	Z=Z</a:t>
            </a:r>
            <a:r>
              <a:rPr lang="en-US" baseline="-25000" dirty="0" smtClean="0"/>
              <a:t>o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baseline="-25000" dirty="0"/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H=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T</a:t>
            </a:r>
            <a:r>
              <a:rPr lang="en-US" baseline="30000" dirty="0" smtClean="0"/>
              <a:t>2</a:t>
            </a:r>
            <a:r>
              <a:rPr lang="en-US" dirty="0" smtClean="0"/>
              <a:t>d(</a:t>
            </a:r>
            <a:r>
              <a:rPr lang="en-US" dirty="0" err="1" smtClean="0"/>
              <a:t>lnP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y=</a:t>
            </a:r>
            <a:r>
              <a:rPr lang="en-US" dirty="0" err="1" smtClean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dirty="0" err="1" smtClean="0"/>
              <a:t>xP</a:t>
            </a:r>
            <a:r>
              <a:rPr lang="en-US" dirty="0" smtClean="0"/>
              <a:t>*/</a:t>
            </a:r>
            <a:r>
              <a:rPr lang="en-US" dirty="0" smtClean="0"/>
              <a:t>P  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G/RT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latin typeface="Symbol" pitchFamily="18" charset="2"/>
              </a:rPr>
              <a:t> D</a:t>
            </a:r>
            <a:r>
              <a:rPr lang="en-US" dirty="0" smtClean="0"/>
              <a:t>G/RT </a:t>
            </a:r>
            <a:r>
              <a:rPr lang="en-US" dirty="0" smtClean="0"/>
              <a:t>= 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12</a:t>
            </a:r>
            <a:r>
              <a:rPr lang="en-US" dirty="0" smtClean="0"/>
              <a:t>x</a:t>
            </a:r>
            <a:r>
              <a:rPr lang="en-US" baseline="-25000" dirty="0" smtClean="0"/>
              <a:t>1 +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21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  <a:r>
              <a:rPr lang="en-US" baseline="-25000" dirty="0" smtClean="0"/>
              <a:t> </a:t>
            </a:r>
          </a:p>
          <a:p>
            <a:pPr>
              <a:buFont typeface="Symbol"/>
              <a:buChar char="t"/>
            </a:pPr>
            <a:endParaRPr lang="en-US" dirty="0" smtClean="0"/>
          </a:p>
          <a:p>
            <a:pPr>
              <a:buFont typeface="Symbol"/>
              <a:buChar char="t"/>
            </a:pPr>
            <a:r>
              <a:rPr lang="en-US" dirty="0" smtClean="0"/>
              <a:t>= -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err="1" smtClean="0">
                <a:latin typeface="Symbol" pitchFamily="18" charset="2"/>
              </a:rPr>
              <a:t>n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en-US" dirty="0" smtClean="0"/>
              <a:t>	q= -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en-US" dirty="0" smtClean="0"/>
              <a:t>	j = - 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err="1" smtClean="0"/>
              <a:t>dC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Symbol" pitchFamily="18" charset="2"/>
              </a:rPr>
              <a:t>t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=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err="1" smtClean="0">
                <a:latin typeface="Symbol" pitchFamily="18" charset="2"/>
              </a:rPr>
              <a:t>n</a:t>
            </a:r>
            <a:r>
              <a:rPr lang="en-US" dirty="0" smtClean="0"/>
              <a:t>/</a:t>
            </a:r>
            <a:r>
              <a:rPr lang="en-US" dirty="0" err="1" smtClean="0"/>
              <a:t>dx+</a:t>
            </a:r>
            <a:r>
              <a:rPr lang="en-US" dirty="0" err="1" smtClean="0">
                <a:latin typeface="Symbol" pitchFamily="18" charset="2"/>
              </a:rPr>
              <a:t>t</a:t>
            </a:r>
            <a:r>
              <a:rPr lang="en-US" baseline="-25000" dirty="0" err="1" smtClean="0"/>
              <a:t>o</a:t>
            </a:r>
            <a:r>
              <a:rPr lang="en-US" dirty="0" smtClean="0"/>
              <a:t>	q =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*A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T 		</a:t>
            </a:r>
            <a:r>
              <a:rPr lang="en-US" dirty="0" err="1" smtClean="0"/>
              <a:t>dN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f</a:t>
            </a:r>
            <a:r>
              <a:rPr lang="en-US" dirty="0" err="1"/>
              <a:t>A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err="1" smtClean="0"/>
              <a:t>C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P=8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dirty="0" smtClean="0"/>
              <a:t>LF/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r</a:t>
            </a:r>
            <a:r>
              <a:rPr lang="en-US" baseline="30000" dirty="0" smtClean="0"/>
              <a:t>4 </a:t>
            </a:r>
            <a:r>
              <a:rPr lang="en-US" dirty="0" smtClean="0"/>
              <a:t>	q =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US" dirty="0" smtClean="0"/>
              <a:t>A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T</a:t>
            </a:r>
            <a:r>
              <a:rPr lang="en-US" baseline="30000" dirty="0" smtClean="0"/>
              <a:t>4		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T =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solute</a:t>
            </a:r>
            <a:r>
              <a:rPr lang="en-US" baseline="-25000" dirty="0" smtClean="0"/>
              <a:t>	</a:t>
            </a:r>
          </a:p>
          <a:p>
            <a:pPr>
              <a:buNone/>
            </a:pPr>
            <a:r>
              <a:rPr lang="en-US" dirty="0" smtClean="0">
                <a:latin typeface="Symbol" pitchFamily="18" charset="2"/>
              </a:rPr>
              <a:t>				D</a:t>
            </a:r>
            <a:r>
              <a:rPr lang="en-US" dirty="0" smtClean="0"/>
              <a:t>H = 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baseline="-25000" dirty="0" err="1" smtClean="0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err="1" smtClean="0"/>
              <a:t>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dC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	1-X = </a:t>
            </a:r>
            <a:r>
              <a:rPr lang="en-US" dirty="0" err="1" smtClean="0"/>
              <a:t>e</a:t>
            </a:r>
            <a:r>
              <a:rPr lang="en-US" baseline="30000" dirty="0" err="1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baseline="30000" dirty="0" err="1" smtClean="0"/>
              <a:t>k</a:t>
            </a:r>
            <a:r>
              <a:rPr lang="en-US" baseline="30000" dirty="0" err="1" smtClean="0">
                <a:latin typeface="Symbol" pitchFamily="18" charset="2"/>
              </a:rPr>
              <a:t>t</a:t>
            </a:r>
            <a:endParaRPr lang="en-US" baseline="30000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logP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+T		</a:t>
            </a:r>
            <a:r>
              <a:rPr lang="en-US" dirty="0" err="1" smtClean="0"/>
              <a:t>lnP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/T +</a:t>
            </a:r>
            <a:r>
              <a:rPr lang="en-US" dirty="0" smtClean="0">
                <a:solidFill>
                  <a:srgbClr val="FF0000"/>
                </a:solidFill>
              </a:rPr>
              <a:t>C </a:t>
            </a:r>
            <a:r>
              <a:rPr lang="en-US" dirty="0" err="1" smtClean="0"/>
              <a:t>lnT+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dirty="0" err="1" smtClean="0"/>
              <a:t>T</a:t>
            </a:r>
            <a:r>
              <a:rPr lang="en-US" baseline="30000" dirty="0" err="1" smtClean="0">
                <a:solidFill>
                  <a:srgbClr val="FF0000"/>
                </a:solidFill>
              </a:rPr>
              <a:t>E</a:t>
            </a:r>
            <a:endParaRPr lang="en-US" baseline="30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Z = 1 +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(P/RT)+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(P/RT)</a:t>
            </a:r>
            <a:r>
              <a:rPr lang="en-US" baseline="30000" dirty="0" smtClean="0"/>
              <a:t>2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(P/RT)</a:t>
            </a:r>
            <a:r>
              <a:rPr lang="en-US" baseline="30000" dirty="0" smtClean="0"/>
              <a:t>3</a:t>
            </a:r>
            <a:r>
              <a:rPr lang="en-US" dirty="0" smtClean="0"/>
              <a:t>+...</a:t>
            </a:r>
          </a:p>
          <a:p>
            <a:pPr>
              <a:buNone/>
            </a:pPr>
            <a:r>
              <a:rPr lang="en-US" dirty="0" smtClean="0"/>
              <a:t>Z = 1/(1-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/V) -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/V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T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Z=1/(1-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) - [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err="1" smtClean="0"/>
              <a:t>RT</a:t>
            </a:r>
            <a:r>
              <a:rPr lang="en-US" dirty="0" smtClean="0"/>
              <a:t>][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err="1" smtClean="0">
                <a:latin typeface="Symbol" pitchFamily="18" charset="2"/>
              </a:rPr>
              <a:t>r</a:t>
            </a:r>
            <a:r>
              <a:rPr lang="en-US" dirty="0" smtClean="0"/>
              <a:t>/(1+2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)]</a:t>
            </a:r>
            <a:endParaRPr lang="en-US" sz="2800" dirty="0" smtClean="0">
              <a:latin typeface="Symbol" pitchFamily="18" charset="2"/>
            </a:endParaRPr>
          </a:p>
          <a:p>
            <a:pPr>
              <a:buNone/>
            </a:pP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G/RT =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21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12</a:t>
            </a:r>
            <a:r>
              <a:rPr lang="en-US" dirty="0" smtClean="0"/>
              <a:t>x</a:t>
            </a:r>
            <a:r>
              <a:rPr lang="en-US" baseline="-25000" dirty="0" smtClean="0"/>
              <a:t>1 +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21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  <a:r>
              <a:rPr lang="en-US" baseline="-25000" dirty="0" smtClean="0"/>
              <a:t> </a:t>
            </a:r>
          </a:p>
          <a:p>
            <a:pPr>
              <a:buNone/>
            </a:pPr>
            <a:r>
              <a:rPr lang="en-US" dirty="0" smtClean="0"/>
              <a:t>Cp = a + </a:t>
            </a:r>
            <a:r>
              <a:rPr lang="en-US" dirty="0" err="1" smtClean="0"/>
              <a:t>bT</a:t>
            </a:r>
            <a:r>
              <a:rPr lang="en-US" dirty="0" smtClean="0"/>
              <a:t>– cT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endParaRPr lang="en-US" dirty="0" smtClean="0">
              <a:latin typeface="Symbol" pitchFamily="18" charset="2"/>
            </a:endParaRPr>
          </a:p>
          <a:p>
            <a:pPr>
              <a:buNone/>
            </a:pPr>
            <a:r>
              <a:rPr lang="en-US" dirty="0" smtClean="0">
                <a:latin typeface="Symbol" pitchFamily="18" charset="2"/>
              </a:rPr>
              <a:t>t</a:t>
            </a:r>
            <a:r>
              <a:rPr lang="en-US" dirty="0" smtClean="0"/>
              <a:t>= -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dirty="0" smtClean="0"/>
              <a:t> (</a:t>
            </a:r>
            <a:r>
              <a:rPr lang="en-US" dirty="0" err="1" smtClean="0"/>
              <a:t>d</a:t>
            </a:r>
            <a:r>
              <a:rPr lang="en-US" dirty="0" err="1" smtClean="0">
                <a:latin typeface="Symbol" pitchFamily="18" charset="2"/>
              </a:rPr>
              <a:t>n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en-US" dirty="0" smtClean="0"/>
              <a:t>)</a:t>
            </a:r>
            <a:r>
              <a:rPr lang="en-US" baseline="30000" dirty="0" smtClean="0"/>
              <a:t>n-1</a:t>
            </a:r>
            <a:r>
              <a:rPr lang="en-US" dirty="0" smtClean="0"/>
              <a:t> (</a:t>
            </a:r>
            <a:r>
              <a:rPr lang="en-US" dirty="0" err="1" smtClean="0"/>
              <a:t>d</a:t>
            </a:r>
            <a:r>
              <a:rPr lang="en-US" dirty="0" err="1" smtClean="0">
                <a:latin typeface="Symbol" pitchFamily="18" charset="2"/>
              </a:rPr>
              <a:t>n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dC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C/(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+C)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4" descr="&#10;f(x) = \sum_{n=0}^\infty a_n x^n = a_0 + a_1 x + a_2 x^2 + a_3 x^3 + \cdots.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920442"/>
            <a:ext cx="5410200" cy="6232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vs. </a:t>
            </a:r>
            <a:r>
              <a:rPr lang="en-US" dirty="0" smtClean="0"/>
              <a:t>N</a:t>
            </a:r>
            <a:r>
              <a:rPr lang="en-US" dirty="0" smtClean="0"/>
              <a:t>umerical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Analytical model</a:t>
            </a:r>
          </a:p>
          <a:p>
            <a:pPr>
              <a:buNone/>
            </a:pPr>
            <a:r>
              <a:rPr lang="en-US" dirty="0" smtClean="0"/>
              <a:t>Derived using physical principles and mathematical relationships</a:t>
            </a:r>
          </a:p>
          <a:p>
            <a:pPr>
              <a:buNone/>
            </a:pPr>
            <a:r>
              <a:rPr lang="en-US" dirty="0" smtClean="0"/>
              <a:t>e.g. Van </a:t>
            </a:r>
            <a:r>
              <a:rPr lang="en-US" dirty="0" err="1" smtClean="0"/>
              <a:t>der</a:t>
            </a:r>
            <a:r>
              <a:rPr lang="en-US" dirty="0" smtClean="0"/>
              <a:t> Waals EOS, </a:t>
            </a:r>
            <a:r>
              <a:rPr lang="en-US" dirty="0" err="1" smtClean="0"/>
              <a:t>Navier</a:t>
            </a:r>
            <a:r>
              <a:rPr lang="en-US" dirty="0" smtClean="0"/>
              <a:t>-Stokes </a:t>
            </a:r>
            <a:r>
              <a:rPr lang="en-US" dirty="0" err="1" smtClean="0"/>
              <a:t>eqns</a:t>
            </a:r>
            <a:r>
              <a:rPr lang="en-US" dirty="0" smtClean="0"/>
              <a:t>, mass/energy balances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Numerical model</a:t>
            </a:r>
          </a:p>
          <a:p>
            <a:pPr>
              <a:buNone/>
            </a:pPr>
            <a:r>
              <a:rPr lang="en-US" dirty="0" smtClean="0"/>
              <a:t>Obtained by fitting functions to data or by computational approximation of functions</a:t>
            </a:r>
          </a:p>
          <a:p>
            <a:pPr>
              <a:buNone/>
            </a:pPr>
            <a:r>
              <a:rPr lang="en-US" dirty="0" smtClean="0"/>
              <a:t>Cubic </a:t>
            </a:r>
            <a:r>
              <a:rPr lang="en-US" dirty="0" err="1" smtClean="0"/>
              <a:t>splines</a:t>
            </a:r>
            <a:r>
              <a:rPr lang="en-US" dirty="0" smtClean="0"/>
              <a:t>, Euler’s method, Taylor’s series expansion, finite difference/element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534400" cy="5668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Analytical model benefits/limitations:</a:t>
            </a:r>
          </a:p>
          <a:p>
            <a:pPr>
              <a:buNone/>
            </a:pPr>
            <a:r>
              <a:rPr lang="en-US" dirty="0" smtClean="0"/>
              <a:t>Applicable to wide variety of situations, can explain cause-effect,  </a:t>
            </a:r>
          </a:p>
          <a:p>
            <a:pPr>
              <a:buNone/>
            </a:pPr>
            <a:r>
              <a:rPr lang="en-US" dirty="0" smtClean="0"/>
              <a:t>May be mathematically/computationally difficult, may need physical properties,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Numerical model benefits/limitations:</a:t>
            </a:r>
          </a:p>
          <a:p>
            <a:pPr>
              <a:buNone/>
            </a:pPr>
            <a:r>
              <a:rPr lang="en-US" dirty="0" smtClean="0"/>
              <a:t>Statistical accuracy (data fit, suited </a:t>
            </a:r>
            <a:r>
              <a:rPr lang="en-US" dirty="0" smtClean="0"/>
              <a:t>to experimental </a:t>
            </a:r>
            <a:r>
              <a:rPr lang="en-US" dirty="0" smtClean="0"/>
              <a:t>work), simple to compute/calculate, useful when analytical solutions not available</a:t>
            </a:r>
          </a:p>
          <a:p>
            <a:pPr>
              <a:buNone/>
            </a:pPr>
            <a:r>
              <a:rPr lang="en-US" dirty="0" smtClean="0"/>
              <a:t>Use is limited to specific situation, cannot extrapolate, does not explain cause-effect,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127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Proportional models</vt:lpstr>
      <vt:lpstr>Other models</vt:lpstr>
      <vt:lpstr>Analytical vs. Numerical models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byte</dc:creator>
  <cp:lastModifiedBy>byte</cp:lastModifiedBy>
  <cp:revision>23</cp:revision>
  <dcterms:created xsi:type="dcterms:W3CDTF">2014-10-01T13:50:55Z</dcterms:created>
  <dcterms:modified xsi:type="dcterms:W3CDTF">2014-10-01T17:32:16Z</dcterms:modified>
</cp:coreProperties>
</file>