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314" r:id="rId2"/>
    <p:sldId id="315" r:id="rId3"/>
    <p:sldId id="317" r:id="rId4"/>
    <p:sldId id="292" r:id="rId5"/>
    <p:sldId id="316" r:id="rId6"/>
    <p:sldId id="256" r:id="rId7"/>
    <p:sldId id="307" r:id="rId8"/>
    <p:sldId id="306" r:id="rId9"/>
    <p:sldId id="281" r:id="rId10"/>
    <p:sldId id="284" r:id="rId11"/>
    <p:sldId id="282" r:id="rId12"/>
    <p:sldId id="259" r:id="rId13"/>
    <p:sldId id="283" r:id="rId14"/>
    <p:sldId id="257" r:id="rId15"/>
    <p:sldId id="261" r:id="rId16"/>
    <p:sldId id="272" r:id="rId17"/>
    <p:sldId id="260" r:id="rId18"/>
    <p:sldId id="310" r:id="rId19"/>
    <p:sldId id="311" r:id="rId20"/>
    <p:sldId id="294" r:id="rId21"/>
    <p:sldId id="262" r:id="rId22"/>
    <p:sldId id="293" r:id="rId23"/>
    <p:sldId id="266" r:id="rId24"/>
    <p:sldId id="312" r:id="rId25"/>
    <p:sldId id="297" r:id="rId26"/>
    <p:sldId id="264" r:id="rId27"/>
    <p:sldId id="271" r:id="rId28"/>
    <p:sldId id="265" r:id="rId29"/>
    <p:sldId id="300" r:id="rId30"/>
    <p:sldId id="301" r:id="rId31"/>
    <p:sldId id="302" r:id="rId32"/>
    <p:sldId id="267" r:id="rId33"/>
    <p:sldId id="269" r:id="rId34"/>
    <p:sldId id="274" r:id="rId35"/>
    <p:sldId id="273" r:id="rId36"/>
    <p:sldId id="276" r:id="rId37"/>
    <p:sldId id="270" r:id="rId38"/>
    <p:sldId id="278" r:id="rId39"/>
    <p:sldId id="275" r:id="rId40"/>
    <p:sldId id="313" r:id="rId41"/>
    <p:sldId id="279" r:id="rId42"/>
    <p:sldId id="289" r:id="rId43"/>
    <p:sldId id="308" r:id="rId44"/>
    <p:sldId id="309"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9" d="100"/>
          <a:sy n="99" d="100"/>
        </p:scale>
        <p:origin x="-330" y="-102"/>
      </p:cViewPr>
      <p:guideLst>
        <p:guide orient="horz" pos="2160"/>
        <p:guide pos="2880"/>
      </p:guideLst>
    </p:cSldViewPr>
  </p:slideViewPr>
  <p:notesTextViewPr>
    <p:cViewPr>
      <p:scale>
        <a:sx n="100" d="100"/>
        <a:sy n="100" d="100"/>
      </p:scale>
      <p:origin x="0" y="0"/>
    </p:cViewPr>
  </p:notesTextViewPr>
  <p:sorterViewPr>
    <p:cViewPr>
      <p:scale>
        <a:sx n="88" d="100"/>
        <a:sy n="88"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F4B8CAE4-3F24-4D2F-9F5C-AD832E2305CF}" type="datetimeFigureOut">
              <a:rPr lang="en-US" smtClean="0"/>
              <a:pPr/>
              <a:t>8/24/2015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016F766-4D37-4FE9-845D-9B6C58015D2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4B8CAE4-3F24-4D2F-9F5C-AD832E2305CF}" type="datetimeFigureOut">
              <a:rPr lang="en-US" smtClean="0"/>
              <a:pPr/>
              <a:t>8/24/2015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016F766-4D37-4FE9-845D-9B6C58015D2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4B8CAE4-3F24-4D2F-9F5C-AD832E2305CF}" type="datetimeFigureOut">
              <a:rPr lang="en-US" smtClean="0"/>
              <a:pPr/>
              <a:t>8/24/2015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016F766-4D37-4FE9-845D-9B6C58015D22}"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8750"/>
            <a:ext cx="8229600" cy="12588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3638"/>
            <a:ext cx="2133600" cy="457200"/>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pPr>
              <a:defRPr/>
            </a:pPr>
            <a:fld id="{77A3FF08-2204-4ADA-A5B4-635147EC930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4B8CAE4-3F24-4D2F-9F5C-AD832E2305CF}" type="datetimeFigureOut">
              <a:rPr lang="en-US" smtClean="0"/>
              <a:pPr/>
              <a:t>8/24/2015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016F766-4D37-4FE9-845D-9B6C58015D22}"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4B8CAE4-3F24-4D2F-9F5C-AD832E2305CF}" type="datetimeFigureOut">
              <a:rPr lang="en-US" smtClean="0"/>
              <a:pPr/>
              <a:t>8/24/2015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016F766-4D37-4FE9-845D-9B6C58015D22}"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4B8CAE4-3F24-4D2F-9F5C-AD832E2305CF}" type="datetimeFigureOut">
              <a:rPr lang="en-US" smtClean="0"/>
              <a:pPr/>
              <a:t>8/24/2015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016F766-4D37-4FE9-845D-9B6C58015D22}"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4B8CAE4-3F24-4D2F-9F5C-AD832E2305CF}" type="datetimeFigureOut">
              <a:rPr lang="en-US" smtClean="0"/>
              <a:pPr/>
              <a:t>8/24/2015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8016F766-4D37-4FE9-845D-9B6C58015D2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F4B8CAE4-3F24-4D2F-9F5C-AD832E2305CF}" type="datetimeFigureOut">
              <a:rPr lang="en-US" smtClean="0"/>
              <a:pPr/>
              <a:t>8/24/2015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8016F766-4D37-4FE9-845D-9B6C58015D22}"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4B8CAE4-3F24-4D2F-9F5C-AD832E2305CF}" type="datetimeFigureOut">
              <a:rPr lang="en-US" smtClean="0"/>
              <a:pPr/>
              <a:t>8/24/2015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8016F766-4D37-4FE9-845D-9B6C58015D2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F4B8CAE4-3F24-4D2F-9F5C-AD832E2305CF}" type="datetimeFigureOut">
              <a:rPr lang="en-US" smtClean="0"/>
              <a:pPr/>
              <a:t>8/24/2015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016F766-4D37-4FE9-845D-9B6C58015D2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F4B8CAE4-3F24-4D2F-9F5C-AD832E2305CF}" type="datetimeFigureOut">
              <a:rPr lang="en-US" smtClean="0"/>
              <a:pPr/>
              <a:t>8/24/2015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016F766-4D37-4FE9-845D-9B6C58015D22}"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4B8CAE4-3F24-4D2F-9F5C-AD832E2305CF}" type="datetimeFigureOut">
              <a:rPr lang="en-US" smtClean="0"/>
              <a:pPr/>
              <a:t>8/24/2015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016F766-4D37-4FE9-845D-9B6C58015D2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How is a biological/food process/pharmaceutical engineer different than a biologist/food scientist/pharmacist?</a:t>
            </a:r>
          </a:p>
          <a:p>
            <a:endParaRPr lang="en-US" dirty="0" smtClean="0"/>
          </a:p>
          <a:p>
            <a:r>
              <a:rPr lang="en-US" dirty="0" smtClean="0"/>
              <a:t>What is different in the education/skills learned by an engineer vs. a scientist, e.g. what are curriculum differences?</a:t>
            </a:r>
          </a:p>
          <a:p>
            <a:endParaRPr lang="en-US" dirty="0" smtClean="0"/>
          </a:p>
          <a:p>
            <a:r>
              <a:rPr lang="en-US" dirty="0" smtClean="0"/>
              <a:t>In the workplace, what do engineers do that is different than scientists?</a:t>
            </a:r>
            <a:endParaRPr lang="en-US" dirty="0"/>
          </a:p>
        </p:txBody>
      </p:sp>
      <p:sp>
        <p:nvSpPr>
          <p:cNvPr id="3" name="Title 2"/>
          <p:cNvSpPr>
            <a:spLocks noGrp="1"/>
          </p:cNvSpPr>
          <p:nvPr>
            <p:ph type="title"/>
          </p:nvPr>
        </p:nvSpPr>
        <p:spPr/>
        <p:txBody>
          <a:bodyPr>
            <a:normAutofit fontScale="90000"/>
          </a:bodyPr>
          <a:lstStyle/>
          <a:p>
            <a:r>
              <a:rPr lang="en-US" sz="2800" dirty="0" smtClean="0"/>
              <a:t>What is the purpose of an engineer, i.e. </a:t>
            </a:r>
            <a:r>
              <a:rPr lang="en-US" sz="2800" u="sng" dirty="0" smtClean="0"/>
              <a:t>what</a:t>
            </a:r>
            <a:r>
              <a:rPr lang="en-US" sz="2800" dirty="0" smtClean="0"/>
              <a:t> does an engineer do and </a:t>
            </a:r>
            <a:r>
              <a:rPr lang="en-US" sz="2800" u="sng" dirty="0" smtClean="0"/>
              <a:t>why</a:t>
            </a:r>
            <a:r>
              <a:rPr lang="en-US" sz="2800" dirty="0" smtClean="0"/>
              <a:t>?</a:t>
            </a:r>
            <a:br>
              <a:rPr lang="en-US" sz="2800" dirty="0" smtClean="0"/>
            </a:br>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idx="4294967295"/>
          </p:nvPr>
        </p:nvSpPr>
        <p:spPr/>
        <p:txBody>
          <a:bodyPr/>
          <a:lstStyle/>
          <a:p>
            <a:pPr marL="292100" indent="-292100"/>
            <a:r>
              <a:rPr lang="en-US" dirty="0"/>
              <a:t>Ask good questions</a:t>
            </a:r>
          </a:p>
          <a:p>
            <a:pPr marL="292100" indent="-292100"/>
            <a:r>
              <a:rPr lang="en-US" dirty="0"/>
              <a:t>Develop convincing, persuasive answers to questions</a:t>
            </a:r>
          </a:p>
          <a:p>
            <a:pPr marL="292100" indent="-292100"/>
            <a:r>
              <a:rPr lang="en-US" dirty="0"/>
              <a:t>Develop clear, purposeful actions/plans based on reasoning</a:t>
            </a:r>
          </a:p>
          <a:p>
            <a:pPr marL="292100" indent="-292100"/>
            <a:r>
              <a:rPr lang="en-US" dirty="0"/>
              <a:t>Develop abilities to persuade others to ‘buy in’ to </a:t>
            </a:r>
            <a:r>
              <a:rPr lang="en-US" dirty="0" smtClean="0"/>
              <a:t>actions/plans</a:t>
            </a:r>
          </a:p>
          <a:p>
            <a:pPr marL="292100" indent="-292100"/>
            <a:r>
              <a:rPr lang="en-US" dirty="0" smtClean="0"/>
              <a:t>Be successful in whatever you choose to do in your career/life</a:t>
            </a:r>
            <a:endParaRPr lang="en-US" dirty="0"/>
          </a:p>
        </p:txBody>
      </p:sp>
      <p:sp>
        <p:nvSpPr>
          <p:cNvPr id="24579" name="Text Box 3"/>
          <p:cNvSpPr txBox="1">
            <a:spLocks noChangeArrowheads="1"/>
          </p:cNvSpPr>
          <p:nvPr/>
        </p:nvSpPr>
        <p:spPr bwMode="auto">
          <a:xfrm>
            <a:off x="593725" y="236538"/>
            <a:ext cx="7699375" cy="579437"/>
          </a:xfrm>
          <a:prstGeom prst="rect">
            <a:avLst/>
          </a:prstGeom>
          <a:noFill/>
          <a:ln w="9525">
            <a:noFill/>
            <a:miter lim="800000"/>
            <a:headEnd/>
            <a:tailEnd/>
          </a:ln>
          <a:effectLst/>
        </p:spPr>
        <p:txBody>
          <a:bodyPr wrap="none">
            <a:spAutoFit/>
          </a:bodyPr>
          <a:lstStyle/>
          <a:p>
            <a:r>
              <a:rPr lang="en-US" sz="3200">
                <a:latin typeface="Verdana" pitchFamily="34" charset="0"/>
              </a:rPr>
              <a:t>Good Critical Thinking allows you to:</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a:xfrm>
            <a:off x="457200" y="253536"/>
            <a:ext cx="8229600" cy="1143000"/>
          </a:xfrm>
          <a:noFill/>
          <a:ln/>
        </p:spPr>
        <p:txBody>
          <a:bodyPr anchor="b">
            <a:normAutofit/>
            <a:scene3d>
              <a:camera prst="orthographicFront"/>
              <a:lightRig rig="soft" dir="t">
                <a:rot lat="0" lon="0" rev="2400000"/>
              </a:lightRig>
            </a:scene3d>
            <a:sp3d>
              <a:bevelT w="19050" h="12700"/>
            </a:sp3d>
          </a:bodyPr>
          <a:lstStyle/>
          <a:p>
            <a:pPr marL="54864" algn="r" fontAlgn="auto">
              <a:spcAft>
                <a:spcPts val="0"/>
              </a:spcAft>
              <a:defRPr/>
            </a:pPr>
            <a:r>
              <a:rPr lang="en-US" sz="4600" b="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rPr>
              <a:t>Why Critical Thinking?</a:t>
            </a:r>
          </a:p>
        </p:txBody>
      </p:sp>
      <p:sp>
        <p:nvSpPr>
          <p:cNvPr id="22531" name="Text Box 3"/>
          <p:cNvSpPr txBox="1">
            <a:spLocks noChangeArrowheads="1"/>
          </p:cNvSpPr>
          <p:nvPr/>
        </p:nvSpPr>
        <p:spPr bwMode="auto">
          <a:xfrm>
            <a:off x="457200" y="1600200"/>
            <a:ext cx="8153400" cy="3995738"/>
          </a:xfrm>
          <a:prstGeom prst="rect">
            <a:avLst/>
          </a:prstGeom>
          <a:noFill/>
          <a:ln w="9525">
            <a:noFill/>
            <a:miter lim="800000"/>
            <a:headEnd/>
            <a:tailEnd/>
          </a:ln>
        </p:spPr>
        <p:txBody>
          <a:bodyPr>
            <a:spAutoFit/>
          </a:bodyPr>
          <a:lstStyle/>
          <a:p>
            <a:pPr eaLnBrk="0" hangingPunct="0"/>
            <a:r>
              <a:rPr lang="en-US" sz="3200"/>
              <a:t>“</a:t>
            </a:r>
            <a:r>
              <a:rPr lang="en-US" sz="2800"/>
              <a:t>Everyone agrees that students learn in college, but whether they learn to think is more controversial.” </a:t>
            </a:r>
          </a:p>
          <a:p>
            <a:pPr eaLnBrk="0" hangingPunct="0"/>
            <a:r>
              <a:rPr lang="en-US" sz="2800"/>
              <a:t>McKeachie cited in Joscelyn, 1988</a:t>
            </a:r>
          </a:p>
          <a:p>
            <a:pPr eaLnBrk="0" hangingPunct="0"/>
            <a:endParaRPr lang="en-US" sz="2800"/>
          </a:p>
          <a:p>
            <a:pPr eaLnBrk="0" hangingPunct="0"/>
            <a:r>
              <a:rPr lang="en-US" sz="2800"/>
              <a:t>To be competitive in a global environment, BFPE engineering students need to distinguish themselves by being able to  reason clearly and creatively develop solutions to global challenges. </a:t>
            </a:r>
          </a:p>
        </p:txBody>
      </p:sp>
    </p:spTree>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Explaining </a:t>
            </a:r>
            <a:r>
              <a:rPr lang="en-US" u="sng" dirty="0" smtClean="0"/>
              <a:t>why</a:t>
            </a:r>
            <a:r>
              <a:rPr lang="en-US" dirty="0" smtClean="0"/>
              <a:t> we behave the way we do, i.e. choices, actions</a:t>
            </a:r>
          </a:p>
          <a:p>
            <a:r>
              <a:rPr lang="en-US" dirty="0" smtClean="0"/>
              <a:t>Persuade others to change their behavior/decisions/choices</a:t>
            </a:r>
          </a:p>
          <a:p>
            <a:pPr>
              <a:buNone/>
            </a:pPr>
            <a:r>
              <a:rPr lang="en-US" dirty="0" smtClean="0"/>
              <a:t>For engineers:</a:t>
            </a:r>
          </a:p>
          <a:p>
            <a:pPr>
              <a:buNone/>
            </a:pPr>
            <a:r>
              <a:rPr lang="en-US" dirty="0" smtClean="0"/>
              <a:t>Translate technical knowledge/information into social/business context to make decisions, have impact, enable change/improvement</a:t>
            </a:r>
            <a:endParaRPr lang="en-US" dirty="0"/>
          </a:p>
        </p:txBody>
      </p:sp>
      <p:sp>
        <p:nvSpPr>
          <p:cNvPr id="2" name="Title 1"/>
          <p:cNvSpPr>
            <a:spLocks noGrp="1"/>
          </p:cNvSpPr>
          <p:nvPr>
            <p:ph type="title"/>
          </p:nvPr>
        </p:nvSpPr>
        <p:spPr/>
        <p:txBody>
          <a:bodyPr>
            <a:normAutofit fontScale="90000"/>
          </a:bodyPr>
          <a:lstStyle/>
          <a:p>
            <a:r>
              <a:rPr lang="en-US" dirty="0" smtClean="0"/>
              <a:t>Significance of Critical Arguments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3"/>
          <p:cNvGrpSpPr>
            <a:grpSpLocks/>
          </p:cNvGrpSpPr>
          <p:nvPr/>
        </p:nvGrpSpPr>
        <p:grpSpPr bwMode="auto">
          <a:xfrm>
            <a:off x="4572000" y="3200400"/>
            <a:ext cx="4114800" cy="3422650"/>
            <a:chOff x="2880" y="2016"/>
            <a:chExt cx="2592" cy="2156"/>
          </a:xfrm>
        </p:grpSpPr>
        <p:pic>
          <p:nvPicPr>
            <p:cNvPr id="23566" name="Picture 14" descr="7 habits"/>
            <p:cNvPicPr>
              <a:picLocks noChangeAspect="1" noChangeArrowheads="1"/>
            </p:cNvPicPr>
            <p:nvPr/>
          </p:nvPicPr>
          <p:blipFill>
            <a:blip r:embed="rId2" cstate="print"/>
            <a:srcRect/>
            <a:stretch>
              <a:fillRect/>
            </a:stretch>
          </p:blipFill>
          <p:spPr bwMode="auto">
            <a:xfrm>
              <a:off x="2880" y="2016"/>
              <a:ext cx="2592" cy="2156"/>
            </a:xfrm>
            <a:prstGeom prst="rect">
              <a:avLst/>
            </a:prstGeom>
          </p:spPr>
        </p:pic>
        <p:sp>
          <p:nvSpPr>
            <p:cNvPr id="23567" name="Oval 15"/>
            <p:cNvSpPr>
              <a:spLocks noChangeArrowheads="1"/>
            </p:cNvSpPr>
            <p:nvPr/>
          </p:nvSpPr>
          <p:spPr bwMode="auto">
            <a:xfrm>
              <a:off x="3648" y="3456"/>
              <a:ext cx="363" cy="314"/>
            </a:xfrm>
            <a:prstGeom prst="ellipse">
              <a:avLst/>
            </a:prstGeom>
            <a:noFill/>
            <a:ln w="9525">
              <a:solidFill>
                <a:srgbClr val="FF0000"/>
              </a:solidFill>
              <a:round/>
              <a:headEnd/>
              <a:tailEnd/>
            </a:ln>
            <a:effectLst/>
          </p:spPr>
          <p:txBody>
            <a:bodyPr wrap="none" anchor="ctr"/>
            <a:lstStyle/>
            <a:p>
              <a:endParaRPr lang="en-US"/>
            </a:p>
          </p:txBody>
        </p:sp>
        <p:sp>
          <p:nvSpPr>
            <p:cNvPr id="23568" name="Oval 16"/>
            <p:cNvSpPr>
              <a:spLocks noChangeArrowheads="1"/>
            </p:cNvSpPr>
            <p:nvPr/>
          </p:nvSpPr>
          <p:spPr bwMode="auto">
            <a:xfrm>
              <a:off x="3456" y="2448"/>
              <a:ext cx="720" cy="314"/>
            </a:xfrm>
            <a:prstGeom prst="ellipse">
              <a:avLst/>
            </a:prstGeom>
            <a:noFill/>
            <a:ln w="9525">
              <a:solidFill>
                <a:srgbClr val="FF0000"/>
              </a:solidFill>
              <a:round/>
              <a:headEnd/>
              <a:tailEnd/>
            </a:ln>
            <a:effectLst/>
          </p:spPr>
          <p:txBody>
            <a:bodyPr wrap="none" anchor="ctr"/>
            <a:lstStyle/>
            <a:p>
              <a:endParaRPr lang="en-US"/>
            </a:p>
          </p:txBody>
        </p:sp>
      </p:grpSp>
      <p:sp>
        <p:nvSpPr>
          <p:cNvPr id="23554" name="Rectangle 2"/>
          <p:cNvSpPr>
            <a:spLocks noGrp="1" noRot="1" noChangeArrowheads="1"/>
          </p:cNvSpPr>
          <p:nvPr>
            <p:ph type="title"/>
          </p:nvPr>
        </p:nvSpPr>
        <p:spPr/>
        <p:txBody>
          <a:bodyPr>
            <a:normAutofit fontScale="90000"/>
          </a:bodyPr>
          <a:lstStyle/>
          <a:p>
            <a:pPr marL="53975" indent="-53975"/>
            <a:r>
              <a:rPr lang="en-US" dirty="0"/>
              <a:t>Attributes of a Successful </a:t>
            </a:r>
            <a:r>
              <a:rPr lang="en-US" dirty="0" smtClean="0"/>
              <a:t>Engineer</a:t>
            </a:r>
            <a:endParaRPr lang="en-US" dirty="0"/>
          </a:p>
        </p:txBody>
      </p:sp>
      <p:grpSp>
        <p:nvGrpSpPr>
          <p:cNvPr id="2" name="Group 3"/>
          <p:cNvGrpSpPr>
            <a:grpSpLocks/>
          </p:cNvGrpSpPr>
          <p:nvPr/>
        </p:nvGrpSpPr>
        <p:grpSpPr bwMode="auto">
          <a:xfrm>
            <a:off x="304800" y="1143000"/>
            <a:ext cx="3200400" cy="2743200"/>
            <a:chOff x="3264" y="1056"/>
            <a:chExt cx="2256" cy="1968"/>
          </a:xfrm>
        </p:grpSpPr>
        <p:sp>
          <p:nvSpPr>
            <p:cNvPr id="23556" name="Text Box 4"/>
            <p:cNvSpPr txBox="1">
              <a:spLocks noChangeArrowheads="1"/>
            </p:cNvSpPr>
            <p:nvPr/>
          </p:nvSpPr>
          <p:spPr bwMode="auto">
            <a:xfrm>
              <a:off x="3792" y="1440"/>
              <a:ext cx="1248" cy="231"/>
            </a:xfrm>
            <a:prstGeom prst="rect">
              <a:avLst/>
            </a:prstGeom>
            <a:noFill/>
            <a:ln w="9525">
              <a:noFill/>
              <a:miter lim="800000"/>
              <a:headEnd/>
              <a:tailEnd/>
            </a:ln>
            <a:effectLst/>
          </p:spPr>
          <p:txBody>
            <a:bodyPr>
              <a:spAutoFit/>
            </a:bodyPr>
            <a:lstStyle/>
            <a:p>
              <a:pPr>
                <a:spcBef>
                  <a:spcPct val="50000"/>
                </a:spcBef>
              </a:pPr>
              <a:endParaRPr lang="en-US">
                <a:latin typeface="Verdana" pitchFamily="34" charset="0"/>
              </a:endParaRPr>
            </a:p>
          </p:txBody>
        </p:sp>
        <p:sp>
          <p:nvSpPr>
            <p:cNvPr id="23557" name="Oval 5"/>
            <p:cNvSpPr>
              <a:spLocks noChangeArrowheads="1"/>
            </p:cNvSpPr>
            <p:nvPr/>
          </p:nvSpPr>
          <p:spPr bwMode="auto">
            <a:xfrm>
              <a:off x="3264" y="1776"/>
              <a:ext cx="1344" cy="1248"/>
            </a:xfrm>
            <a:prstGeom prst="ellipse">
              <a:avLst/>
            </a:prstGeom>
            <a:solidFill>
              <a:srgbClr val="00FF00">
                <a:alpha val="50000"/>
              </a:srgbClr>
            </a:solidFill>
            <a:ln w="9525">
              <a:solidFill>
                <a:schemeClr val="tx1"/>
              </a:solidFill>
              <a:round/>
              <a:headEnd/>
              <a:tailEnd/>
            </a:ln>
            <a:effectLst/>
          </p:spPr>
          <p:txBody>
            <a:bodyPr wrap="none" anchor="ctr"/>
            <a:lstStyle/>
            <a:p>
              <a:pPr algn="ctr"/>
              <a:endParaRPr lang="en-US">
                <a:latin typeface="Verdana" pitchFamily="34" charset="0"/>
              </a:endParaRPr>
            </a:p>
          </p:txBody>
        </p:sp>
        <p:sp>
          <p:nvSpPr>
            <p:cNvPr id="23558" name="Text Box 6"/>
            <p:cNvSpPr txBox="1">
              <a:spLocks noChangeArrowheads="1"/>
            </p:cNvSpPr>
            <p:nvPr/>
          </p:nvSpPr>
          <p:spPr bwMode="auto">
            <a:xfrm>
              <a:off x="3504" y="2400"/>
              <a:ext cx="576" cy="231"/>
            </a:xfrm>
            <a:prstGeom prst="rect">
              <a:avLst/>
            </a:prstGeom>
            <a:noFill/>
            <a:ln w="9525">
              <a:noFill/>
              <a:miter lim="800000"/>
              <a:headEnd/>
              <a:tailEnd/>
            </a:ln>
            <a:effectLst/>
          </p:spPr>
          <p:txBody>
            <a:bodyPr>
              <a:spAutoFit/>
            </a:bodyPr>
            <a:lstStyle/>
            <a:p>
              <a:pPr>
                <a:spcBef>
                  <a:spcPct val="50000"/>
                </a:spcBef>
              </a:pPr>
              <a:r>
                <a:rPr lang="en-US">
                  <a:solidFill>
                    <a:srgbClr val="0000CC"/>
                  </a:solidFill>
                  <a:latin typeface="Verdana" pitchFamily="34" charset="0"/>
                </a:rPr>
                <a:t>Skills</a:t>
              </a:r>
            </a:p>
          </p:txBody>
        </p:sp>
        <p:sp>
          <p:nvSpPr>
            <p:cNvPr id="23559" name="Oval 7" descr="Dark vertical"/>
            <p:cNvSpPr>
              <a:spLocks noChangeArrowheads="1"/>
            </p:cNvSpPr>
            <p:nvPr/>
          </p:nvSpPr>
          <p:spPr bwMode="auto">
            <a:xfrm>
              <a:off x="4176" y="1776"/>
              <a:ext cx="1344" cy="1248"/>
            </a:xfrm>
            <a:prstGeom prst="ellipse">
              <a:avLst/>
            </a:prstGeom>
            <a:pattFill prst="dkVert">
              <a:fgClr>
                <a:srgbClr val="FF0000">
                  <a:alpha val="50000"/>
                </a:srgbClr>
              </a:fgClr>
              <a:bgClr>
                <a:srgbClr val="FFFFFF">
                  <a:alpha val="50000"/>
                </a:srgbClr>
              </a:bgClr>
            </a:pattFill>
            <a:ln w="9525">
              <a:solidFill>
                <a:schemeClr val="tx1"/>
              </a:solidFill>
              <a:round/>
              <a:headEnd/>
              <a:tailEnd/>
            </a:ln>
            <a:effectLst/>
          </p:spPr>
          <p:txBody>
            <a:bodyPr wrap="none" anchor="ctr"/>
            <a:lstStyle/>
            <a:p>
              <a:pPr algn="ctr"/>
              <a:endParaRPr lang="en-US">
                <a:latin typeface="Verdana" pitchFamily="34" charset="0"/>
              </a:endParaRPr>
            </a:p>
          </p:txBody>
        </p:sp>
        <p:sp>
          <p:nvSpPr>
            <p:cNvPr id="23560" name="Text Box 8"/>
            <p:cNvSpPr txBox="1">
              <a:spLocks noChangeArrowheads="1"/>
            </p:cNvSpPr>
            <p:nvPr/>
          </p:nvSpPr>
          <p:spPr bwMode="auto">
            <a:xfrm>
              <a:off x="4704" y="2400"/>
              <a:ext cx="816" cy="231"/>
            </a:xfrm>
            <a:prstGeom prst="rect">
              <a:avLst/>
            </a:prstGeom>
            <a:noFill/>
            <a:ln w="9525">
              <a:noFill/>
              <a:miter lim="800000"/>
              <a:headEnd/>
              <a:tailEnd/>
            </a:ln>
            <a:effectLst/>
          </p:spPr>
          <p:txBody>
            <a:bodyPr>
              <a:spAutoFit/>
            </a:bodyPr>
            <a:lstStyle/>
            <a:p>
              <a:pPr>
                <a:spcBef>
                  <a:spcPct val="50000"/>
                </a:spcBef>
              </a:pPr>
              <a:r>
                <a:rPr lang="en-US">
                  <a:solidFill>
                    <a:srgbClr val="00FF00"/>
                  </a:solidFill>
                  <a:latin typeface="Verdana" pitchFamily="34" charset="0"/>
                </a:rPr>
                <a:t>Desire</a:t>
              </a:r>
            </a:p>
          </p:txBody>
        </p:sp>
        <p:sp>
          <p:nvSpPr>
            <p:cNvPr id="23561" name="Oval 9" descr="5%"/>
            <p:cNvSpPr>
              <a:spLocks noChangeArrowheads="1"/>
            </p:cNvSpPr>
            <p:nvPr/>
          </p:nvSpPr>
          <p:spPr bwMode="auto">
            <a:xfrm>
              <a:off x="3744" y="1056"/>
              <a:ext cx="1344" cy="1248"/>
            </a:xfrm>
            <a:prstGeom prst="ellipse">
              <a:avLst/>
            </a:prstGeom>
            <a:pattFill prst="pct5">
              <a:fgClr>
                <a:srgbClr val="0000FF">
                  <a:alpha val="50000"/>
                </a:srgbClr>
              </a:fgClr>
              <a:bgClr>
                <a:srgbClr val="FFFFFF">
                  <a:alpha val="50000"/>
                </a:srgbClr>
              </a:bgClr>
            </a:pattFill>
            <a:ln w="9525">
              <a:solidFill>
                <a:schemeClr val="tx1"/>
              </a:solidFill>
              <a:round/>
              <a:headEnd/>
              <a:tailEnd/>
            </a:ln>
            <a:effectLst/>
          </p:spPr>
          <p:txBody>
            <a:bodyPr wrap="none" anchor="ctr"/>
            <a:lstStyle/>
            <a:p>
              <a:pPr algn="ctr"/>
              <a:endParaRPr lang="en-US">
                <a:latin typeface="Verdana" pitchFamily="34" charset="0"/>
              </a:endParaRPr>
            </a:p>
          </p:txBody>
        </p:sp>
        <p:sp>
          <p:nvSpPr>
            <p:cNvPr id="23562" name="Text Box 10"/>
            <p:cNvSpPr txBox="1">
              <a:spLocks noChangeArrowheads="1"/>
            </p:cNvSpPr>
            <p:nvPr/>
          </p:nvSpPr>
          <p:spPr bwMode="auto">
            <a:xfrm>
              <a:off x="3936" y="1392"/>
              <a:ext cx="912" cy="231"/>
            </a:xfrm>
            <a:prstGeom prst="rect">
              <a:avLst/>
            </a:prstGeom>
            <a:noFill/>
            <a:ln w="9525">
              <a:noFill/>
              <a:miter lim="800000"/>
              <a:headEnd/>
              <a:tailEnd/>
            </a:ln>
            <a:effectLst/>
          </p:spPr>
          <p:txBody>
            <a:bodyPr>
              <a:spAutoFit/>
            </a:bodyPr>
            <a:lstStyle/>
            <a:p>
              <a:pPr>
                <a:spcBef>
                  <a:spcPct val="50000"/>
                </a:spcBef>
              </a:pPr>
              <a:r>
                <a:rPr lang="en-US">
                  <a:solidFill>
                    <a:srgbClr val="0000CC"/>
                  </a:solidFill>
                  <a:latin typeface="Verdana" pitchFamily="34" charset="0"/>
                </a:rPr>
                <a:t>Knowledge</a:t>
              </a:r>
            </a:p>
          </p:txBody>
        </p:sp>
      </p:grpSp>
      <p:sp>
        <p:nvSpPr>
          <p:cNvPr id="23563" name="Text Box 11"/>
          <p:cNvSpPr txBox="1">
            <a:spLocks noChangeArrowheads="1"/>
          </p:cNvSpPr>
          <p:nvPr/>
        </p:nvSpPr>
        <p:spPr bwMode="auto">
          <a:xfrm>
            <a:off x="3657600" y="1524000"/>
            <a:ext cx="4983163" cy="1477328"/>
          </a:xfrm>
          <a:prstGeom prst="rect">
            <a:avLst/>
          </a:prstGeom>
          <a:noFill/>
          <a:ln w="9525">
            <a:noFill/>
            <a:miter lim="800000"/>
            <a:headEnd/>
            <a:tailEnd/>
          </a:ln>
          <a:effectLst/>
        </p:spPr>
        <p:txBody>
          <a:bodyPr>
            <a:spAutoFit/>
          </a:bodyPr>
          <a:lstStyle/>
          <a:p>
            <a:r>
              <a:rPr lang="en-US" dirty="0" smtClean="0">
                <a:latin typeface="Verdana" pitchFamily="34" charset="0"/>
              </a:rPr>
              <a:t>Technical knowledge is not </a:t>
            </a:r>
            <a:r>
              <a:rPr lang="en-US" dirty="0">
                <a:latin typeface="Verdana" pitchFamily="34" charset="0"/>
              </a:rPr>
              <a:t>enough </a:t>
            </a:r>
            <a:r>
              <a:rPr lang="en-US" dirty="0" smtClean="0">
                <a:latin typeface="Verdana" pitchFamily="34" charset="0"/>
              </a:rPr>
              <a:t>to succeed today </a:t>
            </a:r>
            <a:r>
              <a:rPr lang="en-US" dirty="0">
                <a:latin typeface="Verdana" pitchFamily="34" charset="0"/>
              </a:rPr>
              <a:t>in global competition</a:t>
            </a:r>
          </a:p>
          <a:p>
            <a:endParaRPr lang="en-US" dirty="0">
              <a:latin typeface="Verdana" pitchFamily="34" charset="0"/>
            </a:endParaRPr>
          </a:p>
          <a:p>
            <a:r>
              <a:rPr lang="en-US" dirty="0">
                <a:latin typeface="Verdana" pitchFamily="34" charset="0"/>
              </a:rPr>
              <a:t>Must be able to persuade/convince others to ‘buy in’ to plans/actions</a:t>
            </a:r>
          </a:p>
        </p:txBody>
      </p:sp>
      <p:sp>
        <p:nvSpPr>
          <p:cNvPr id="23564" name="Text Box 12"/>
          <p:cNvSpPr txBox="1">
            <a:spLocks noChangeArrowheads="1"/>
          </p:cNvSpPr>
          <p:nvPr/>
        </p:nvSpPr>
        <p:spPr bwMode="auto">
          <a:xfrm>
            <a:off x="152400" y="3962400"/>
            <a:ext cx="4419600" cy="2308324"/>
          </a:xfrm>
          <a:prstGeom prst="rect">
            <a:avLst/>
          </a:prstGeom>
          <a:noFill/>
          <a:ln w="9525">
            <a:noFill/>
            <a:miter lim="800000"/>
            <a:headEnd/>
            <a:tailEnd/>
          </a:ln>
          <a:effectLst/>
        </p:spPr>
        <p:txBody>
          <a:bodyPr wrap="square">
            <a:spAutoFit/>
          </a:bodyPr>
          <a:lstStyle/>
          <a:p>
            <a:r>
              <a:rPr lang="en-US" dirty="0" smtClean="0">
                <a:latin typeface="Verdana" pitchFamily="34" charset="0"/>
              </a:rPr>
              <a:t>85% of success of an engineering</a:t>
            </a:r>
          </a:p>
          <a:p>
            <a:r>
              <a:rPr lang="en-US" dirty="0" smtClean="0">
                <a:latin typeface="Verdana" pitchFamily="34" charset="0"/>
              </a:rPr>
              <a:t>graduate is based on soft skills,</a:t>
            </a:r>
          </a:p>
          <a:p>
            <a:r>
              <a:rPr lang="en-US" dirty="0" smtClean="0">
                <a:latin typeface="Verdana" pitchFamily="34" charset="0"/>
              </a:rPr>
              <a:t>not technical </a:t>
            </a:r>
            <a:r>
              <a:rPr lang="en-US" dirty="0" smtClean="0">
                <a:latin typeface="Verdana" pitchFamily="34" charset="0"/>
              </a:rPr>
              <a:t>knowledge</a:t>
            </a:r>
          </a:p>
          <a:p>
            <a:endParaRPr lang="en-US" dirty="0" smtClean="0">
              <a:latin typeface="Verdana" pitchFamily="34" charset="0"/>
            </a:endParaRPr>
          </a:p>
          <a:p>
            <a:r>
              <a:rPr lang="en-US" dirty="0" smtClean="0">
                <a:latin typeface="Verdana" pitchFamily="34" charset="0"/>
              </a:rPr>
              <a:t>Therefore, to be successful, engineering graduates</a:t>
            </a:r>
          </a:p>
          <a:p>
            <a:r>
              <a:rPr lang="en-US" dirty="0" smtClean="0">
                <a:latin typeface="Verdana" pitchFamily="34" charset="0"/>
              </a:rPr>
              <a:t>s</a:t>
            </a:r>
            <a:r>
              <a:rPr lang="en-US" dirty="0" smtClean="0">
                <a:latin typeface="Verdana" pitchFamily="34" charset="0"/>
              </a:rPr>
              <a:t>hould learn critical thinking/arguments</a:t>
            </a:r>
            <a:endParaRPr lang="en-US" dirty="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63"/>
                                        </p:tgtEl>
                                        <p:attrNameLst>
                                          <p:attrName>style.visibility</p:attrName>
                                        </p:attrNameLst>
                                      </p:cBhvr>
                                      <p:to>
                                        <p:strVal val="visible"/>
                                      </p:to>
                                    </p:set>
                                    <p:anim calcmode="lin" valueType="num">
                                      <p:cBhvr additive="base">
                                        <p:cTn id="7" dur="500" fill="hold"/>
                                        <p:tgtEl>
                                          <p:spTgt spid="23563"/>
                                        </p:tgtEl>
                                        <p:attrNameLst>
                                          <p:attrName>ppt_x</p:attrName>
                                        </p:attrNameLst>
                                      </p:cBhvr>
                                      <p:tavLst>
                                        <p:tav tm="0">
                                          <p:val>
                                            <p:strVal val="#ppt_x"/>
                                          </p:val>
                                        </p:tav>
                                        <p:tav tm="100000">
                                          <p:val>
                                            <p:strVal val="#ppt_x"/>
                                          </p:val>
                                        </p:tav>
                                      </p:tavLst>
                                    </p:anim>
                                    <p:anim calcmode="lin" valueType="num">
                                      <p:cBhvr additive="base">
                                        <p:cTn id="8" dur="500" fill="hold"/>
                                        <p:tgtEl>
                                          <p:spTgt spid="2356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3564"/>
                                        </p:tgtEl>
                                        <p:attrNameLst>
                                          <p:attrName>style.visibility</p:attrName>
                                        </p:attrNameLst>
                                      </p:cBhvr>
                                      <p:to>
                                        <p:strVal val="visible"/>
                                      </p:to>
                                    </p:set>
                                    <p:anim calcmode="lin" valueType="num">
                                      <p:cBhvr additive="base">
                                        <p:cTn id="18" dur="2000" fill="hold"/>
                                        <p:tgtEl>
                                          <p:spTgt spid="23564"/>
                                        </p:tgtEl>
                                        <p:attrNameLst>
                                          <p:attrName>ppt_x</p:attrName>
                                        </p:attrNameLst>
                                      </p:cBhvr>
                                      <p:tavLst>
                                        <p:tav tm="0">
                                          <p:val>
                                            <p:strVal val="#ppt_x"/>
                                          </p:val>
                                        </p:tav>
                                        <p:tav tm="100000">
                                          <p:val>
                                            <p:strVal val="#ppt_x"/>
                                          </p:val>
                                        </p:tav>
                                      </p:tavLst>
                                    </p:anim>
                                    <p:anim calcmode="lin" valueType="num">
                                      <p:cBhvr additive="base">
                                        <p:cTn id="19" dur="2000" fill="hold"/>
                                        <p:tgtEl>
                                          <p:spTgt spid="235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3" grpId="0"/>
      <p:bldP spid="2356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A set of </a:t>
            </a:r>
            <a:r>
              <a:rPr lang="en-US" u="sng" dirty="0" smtClean="0"/>
              <a:t>premises</a:t>
            </a:r>
            <a:r>
              <a:rPr lang="en-US" dirty="0" smtClean="0"/>
              <a:t> that logically leads to a </a:t>
            </a:r>
            <a:r>
              <a:rPr lang="en-US" u="sng" dirty="0" smtClean="0"/>
              <a:t>conclusion</a:t>
            </a:r>
            <a:r>
              <a:rPr lang="en-US" dirty="0" smtClean="0"/>
              <a:t> which </a:t>
            </a:r>
            <a:r>
              <a:rPr lang="en-US" dirty="0"/>
              <a:t>requires an </a:t>
            </a:r>
            <a:r>
              <a:rPr lang="en-US" dirty="0" smtClean="0"/>
              <a:t>action, decision, </a:t>
            </a:r>
            <a:r>
              <a:rPr lang="en-US" dirty="0"/>
              <a:t>or </a:t>
            </a:r>
            <a:r>
              <a:rPr lang="en-US" dirty="0" smtClean="0"/>
              <a:t>specific </a:t>
            </a:r>
            <a:r>
              <a:rPr lang="en-US" dirty="0"/>
              <a:t>behavior </a:t>
            </a:r>
          </a:p>
          <a:p>
            <a:r>
              <a:rPr lang="en-US" dirty="0" smtClean="0"/>
              <a:t>A </a:t>
            </a:r>
            <a:r>
              <a:rPr lang="en-US" u="sng" dirty="0" smtClean="0"/>
              <a:t>strong</a:t>
            </a:r>
            <a:r>
              <a:rPr lang="en-US" dirty="0" smtClean="0"/>
              <a:t> critical argument is one that compels a rational person to agree/obey its conclusion</a:t>
            </a:r>
          </a:p>
          <a:p>
            <a:endParaRPr lang="en-US" dirty="0"/>
          </a:p>
        </p:txBody>
      </p:sp>
      <p:sp>
        <p:nvSpPr>
          <p:cNvPr id="2" name="Title 1"/>
          <p:cNvSpPr>
            <a:spLocks noGrp="1"/>
          </p:cNvSpPr>
          <p:nvPr>
            <p:ph type="title"/>
          </p:nvPr>
        </p:nvSpPr>
        <p:spPr/>
        <p:txBody>
          <a:bodyPr/>
          <a:lstStyle/>
          <a:p>
            <a:r>
              <a:rPr lang="en-US" dirty="0" smtClean="0"/>
              <a:t>Critical argument structure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None/>
            </a:pPr>
            <a:r>
              <a:rPr lang="en-US" dirty="0"/>
              <a:t>P</a:t>
            </a:r>
            <a:r>
              <a:rPr lang="en-US" dirty="0" smtClean="0"/>
              <a:t>remises are objective/accurate/true </a:t>
            </a:r>
            <a:r>
              <a:rPr lang="en-US" dirty="0"/>
              <a:t>(called </a:t>
            </a:r>
            <a:r>
              <a:rPr lang="en-US" u="sng" dirty="0"/>
              <a:t>soundness</a:t>
            </a:r>
            <a:r>
              <a:rPr lang="en-US" dirty="0" smtClean="0"/>
              <a:t>) </a:t>
            </a:r>
          </a:p>
          <a:p>
            <a:pPr lvl="1"/>
            <a:r>
              <a:rPr lang="en-US" dirty="0"/>
              <a:t>	</a:t>
            </a:r>
            <a:r>
              <a:rPr lang="en-US" dirty="0" smtClean="0"/>
              <a:t>Pure </a:t>
            </a:r>
            <a:r>
              <a:rPr lang="en-US" dirty="0"/>
              <a:t>water boils at 212 deg. F at 1 </a:t>
            </a:r>
            <a:r>
              <a:rPr lang="en-US" dirty="0" err="1"/>
              <a:t>atm</a:t>
            </a:r>
            <a:r>
              <a:rPr lang="en-US" dirty="0"/>
              <a:t> </a:t>
            </a:r>
            <a:r>
              <a:rPr lang="en-US" dirty="0" smtClean="0"/>
              <a:t>pressure (objective)</a:t>
            </a:r>
            <a:endParaRPr lang="en-US" dirty="0"/>
          </a:p>
          <a:p>
            <a:pPr lvl="1"/>
            <a:r>
              <a:rPr lang="en-US" dirty="0" smtClean="0"/>
              <a:t>	Men </a:t>
            </a:r>
            <a:r>
              <a:rPr lang="en-US" dirty="0"/>
              <a:t>are attracted to thin </a:t>
            </a:r>
            <a:r>
              <a:rPr lang="en-US" dirty="0" smtClean="0"/>
              <a:t>women (subjective)</a:t>
            </a:r>
            <a:endParaRPr lang="en-US" dirty="0"/>
          </a:p>
          <a:p>
            <a:pPr>
              <a:buNone/>
            </a:pPr>
            <a:endParaRPr lang="en-US" dirty="0"/>
          </a:p>
          <a:p>
            <a:pPr>
              <a:buNone/>
            </a:pPr>
            <a:r>
              <a:rPr lang="en-US" dirty="0" smtClean="0"/>
              <a:t>Conclusion </a:t>
            </a:r>
            <a:r>
              <a:rPr lang="en-US" u="sng" dirty="0" smtClean="0"/>
              <a:t>logically</a:t>
            </a:r>
            <a:r>
              <a:rPr lang="en-US" dirty="0" smtClean="0"/>
              <a:t> results from premises (called </a:t>
            </a:r>
            <a:r>
              <a:rPr lang="en-US" u="sng" dirty="0" smtClean="0"/>
              <a:t>validity</a:t>
            </a:r>
            <a:r>
              <a:rPr lang="en-US" dirty="0" smtClean="0"/>
              <a:t>)</a:t>
            </a:r>
          </a:p>
          <a:p>
            <a:pPr>
              <a:buNone/>
            </a:pPr>
            <a:endParaRPr lang="en-US" dirty="0" smtClean="0"/>
          </a:p>
          <a:p>
            <a:pPr>
              <a:buNone/>
            </a:pPr>
            <a:r>
              <a:rPr lang="en-US" dirty="0" smtClean="0"/>
              <a:t>A strong, compelling argument is one in which its premises are sound and its logic is valid.</a:t>
            </a:r>
          </a:p>
          <a:p>
            <a:pPr>
              <a:buNone/>
            </a:pPr>
            <a:endParaRPr lang="en-US" dirty="0" smtClean="0"/>
          </a:p>
          <a:p>
            <a:pPr>
              <a:buNone/>
            </a:pPr>
            <a:endParaRPr lang="en-US" dirty="0"/>
          </a:p>
        </p:txBody>
      </p:sp>
      <p:sp>
        <p:nvSpPr>
          <p:cNvPr id="2" name="Title 1"/>
          <p:cNvSpPr>
            <a:spLocks noGrp="1"/>
          </p:cNvSpPr>
          <p:nvPr>
            <p:ph type="title"/>
          </p:nvPr>
        </p:nvSpPr>
        <p:spPr/>
        <p:txBody>
          <a:bodyPr>
            <a:normAutofit/>
          </a:bodyPr>
          <a:lstStyle/>
          <a:p>
            <a:r>
              <a:rPr lang="en-US" dirty="0" smtClean="0"/>
              <a:t>Strength of a critical argument</a:t>
            </a:r>
            <a:endParaRPr lang="en-US" dirty="0"/>
          </a:p>
        </p:txBody>
      </p:sp>
      <p:sp>
        <p:nvSpPr>
          <p:cNvPr id="4" name="Rectangle 3"/>
          <p:cNvSpPr/>
          <p:nvPr/>
        </p:nvSpPr>
        <p:spPr>
          <a:xfrm>
            <a:off x="4800600" y="6400800"/>
            <a:ext cx="4128053" cy="307777"/>
          </a:xfrm>
          <a:prstGeom prst="rect">
            <a:avLst/>
          </a:prstGeom>
        </p:spPr>
        <p:txBody>
          <a:bodyPr wrap="none">
            <a:spAutoFit/>
          </a:bodyPr>
          <a:lstStyle/>
          <a:p>
            <a:pPr lvl="1">
              <a:buNone/>
            </a:pPr>
            <a:r>
              <a:rPr lang="en-US" sz="1400" dirty="0" smtClean="0"/>
              <a:t>See https://en.wikipedia.org/wiki/Logic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dirty="0" smtClean="0"/>
              <a:t>Why should you get a promotion/raise?</a:t>
            </a:r>
          </a:p>
          <a:p>
            <a:pPr>
              <a:buNone/>
            </a:pPr>
            <a:r>
              <a:rPr lang="en-US" dirty="0" smtClean="0"/>
              <a:t>Why must food beyond its expiration date be removed from sale in the U.S.?</a:t>
            </a:r>
          </a:p>
          <a:p>
            <a:pPr>
              <a:buNone/>
            </a:pPr>
            <a:r>
              <a:rPr lang="en-US" dirty="0" smtClean="0"/>
              <a:t>Why is it acceptable to have an average of 150 insect fragments per 100 grams of flour?</a:t>
            </a:r>
          </a:p>
          <a:p>
            <a:pPr>
              <a:buNone/>
            </a:pPr>
            <a:r>
              <a:rPr lang="en-US" dirty="0" smtClean="0"/>
              <a:t>Why are you in ABE at Purdue?</a:t>
            </a:r>
          </a:p>
          <a:p>
            <a:pPr>
              <a:buNone/>
            </a:pPr>
            <a:r>
              <a:rPr lang="en-US" dirty="0" smtClean="0"/>
              <a:t>Why should company X give you an internship?</a:t>
            </a:r>
          </a:p>
          <a:p>
            <a:pPr>
              <a:buNone/>
            </a:pPr>
            <a:r>
              <a:rPr lang="en-US" dirty="0" smtClean="0"/>
              <a:t>Why should Dr. Tao give you a high grade in ABE 301?</a:t>
            </a:r>
          </a:p>
          <a:p>
            <a:pPr>
              <a:buNone/>
            </a:pPr>
            <a:endParaRPr lang="en-US" dirty="0" smtClean="0"/>
          </a:p>
          <a:p>
            <a:pPr>
              <a:buNone/>
            </a:pPr>
            <a:endParaRPr lang="en-US" dirty="0"/>
          </a:p>
        </p:txBody>
      </p:sp>
      <p:sp>
        <p:nvSpPr>
          <p:cNvPr id="2" name="Title 1"/>
          <p:cNvSpPr>
            <a:spLocks noGrp="1"/>
          </p:cNvSpPr>
          <p:nvPr>
            <p:ph type="title"/>
          </p:nvPr>
        </p:nvSpPr>
        <p:spPr/>
        <p:txBody>
          <a:bodyPr>
            <a:normAutofit fontScale="90000"/>
          </a:bodyPr>
          <a:lstStyle/>
          <a:p>
            <a:r>
              <a:rPr lang="en-US" dirty="0" smtClean="0"/>
              <a:t>Critical Arguments answer the important question of WHY?</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buNone/>
            </a:pPr>
            <a:r>
              <a:rPr lang="en-US" dirty="0" smtClean="0"/>
              <a:t>Premises</a:t>
            </a:r>
            <a:r>
              <a:rPr lang="en-US" dirty="0"/>
              <a:t>:</a:t>
            </a:r>
          </a:p>
          <a:p>
            <a:pPr marL="514350" lvl="0" indent="-514350">
              <a:buFont typeface="+mj-lt"/>
              <a:buAutoNum type="arabicPeriod"/>
            </a:pPr>
            <a:r>
              <a:rPr lang="en-US" dirty="0"/>
              <a:t>Antibiotics kill active pathogenic bacteria.</a:t>
            </a:r>
          </a:p>
          <a:p>
            <a:pPr marL="514350" lvl="0" indent="-514350">
              <a:buFont typeface="+mj-lt"/>
              <a:buAutoNum type="arabicPeriod"/>
            </a:pPr>
            <a:r>
              <a:rPr lang="en-US" dirty="0"/>
              <a:t>The presence of active pathogenic bacteria in people makes them ill.</a:t>
            </a:r>
          </a:p>
          <a:p>
            <a:pPr marL="514350" lvl="0" indent="-514350">
              <a:buFont typeface="+mj-lt"/>
              <a:buAutoNum type="arabicPeriod"/>
            </a:pPr>
            <a:r>
              <a:rPr lang="en-US" dirty="0"/>
              <a:t>People do not wish to be ill</a:t>
            </a:r>
            <a:r>
              <a:rPr lang="en-US" dirty="0" smtClean="0"/>
              <a:t>.</a:t>
            </a:r>
          </a:p>
          <a:p>
            <a:pPr marL="514350" lvl="0" indent="-514350">
              <a:buFont typeface="+mj-lt"/>
              <a:buAutoNum type="arabicPeriod"/>
            </a:pPr>
            <a:r>
              <a:rPr lang="en-US" dirty="0" smtClean="0">
                <a:solidFill>
                  <a:schemeClr val="bg1">
                    <a:lumMod val="65000"/>
                  </a:schemeClr>
                </a:solidFill>
              </a:rPr>
              <a:t>(people should act in ways to fulfill their wishes)</a:t>
            </a:r>
            <a:endParaRPr lang="en-US" dirty="0">
              <a:solidFill>
                <a:schemeClr val="bg1">
                  <a:lumMod val="65000"/>
                </a:schemeClr>
              </a:solidFill>
            </a:endParaRPr>
          </a:p>
          <a:p>
            <a:pPr>
              <a:buNone/>
            </a:pPr>
            <a:endParaRPr lang="en-US" dirty="0" smtClean="0"/>
          </a:p>
          <a:p>
            <a:pPr>
              <a:buNone/>
            </a:pPr>
            <a:r>
              <a:rPr lang="en-US" dirty="0" smtClean="0"/>
              <a:t>Conclusion</a:t>
            </a:r>
            <a:r>
              <a:rPr lang="en-US" dirty="0"/>
              <a:t>: </a:t>
            </a:r>
          </a:p>
          <a:p>
            <a:pPr>
              <a:buNone/>
            </a:pPr>
            <a:r>
              <a:rPr lang="en-US" dirty="0"/>
              <a:t>Therefore, people who are ill should take antibiotics.</a:t>
            </a:r>
          </a:p>
          <a:p>
            <a:pPr>
              <a:buNone/>
            </a:pPr>
            <a:r>
              <a:rPr lang="en-US" dirty="0"/>
              <a:t> </a:t>
            </a:r>
          </a:p>
          <a:p>
            <a:pPr>
              <a:buNone/>
            </a:pPr>
            <a:r>
              <a:rPr lang="en-US" dirty="0"/>
              <a:t>Note specifically the use of the word “should” in </a:t>
            </a:r>
            <a:r>
              <a:rPr lang="en-US" dirty="0" smtClean="0"/>
              <a:t>a  </a:t>
            </a:r>
            <a:r>
              <a:rPr lang="en-US" dirty="0"/>
              <a:t>conclusion, which is used to </a:t>
            </a:r>
            <a:r>
              <a:rPr lang="en-US" dirty="0" smtClean="0"/>
              <a:t>require/indicate </a:t>
            </a:r>
            <a:r>
              <a:rPr lang="en-US" dirty="0"/>
              <a:t>an action or change in behavior.</a:t>
            </a:r>
          </a:p>
          <a:p>
            <a:endParaRPr lang="en-US" dirty="0"/>
          </a:p>
        </p:txBody>
      </p:sp>
      <p:sp>
        <p:nvSpPr>
          <p:cNvPr id="2" name="Title 1"/>
          <p:cNvSpPr>
            <a:spLocks noGrp="1"/>
          </p:cNvSpPr>
          <p:nvPr>
            <p:ph type="title"/>
          </p:nvPr>
        </p:nvSpPr>
        <p:spPr/>
        <p:txBody>
          <a:bodyPr/>
          <a:lstStyle/>
          <a:p>
            <a:r>
              <a:rPr lang="en-US" dirty="0" smtClean="0"/>
              <a:t>Example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864291"/>
          </a:xfrm>
        </p:spPr>
        <p:txBody>
          <a:bodyPr>
            <a:normAutofit fontScale="92500" lnSpcReduction="20000"/>
          </a:bodyPr>
          <a:lstStyle/>
          <a:p>
            <a:r>
              <a:rPr lang="en-US" dirty="0" smtClean="0"/>
              <a:t>Suppose that we dumped a pile of 100 million grains of sand on the sidewalk.  This would be quite a significant heap of sand.  </a:t>
            </a:r>
          </a:p>
          <a:p>
            <a:endParaRPr lang="en-US" dirty="0" smtClean="0"/>
          </a:p>
          <a:p>
            <a:r>
              <a:rPr lang="en-US" dirty="0" smtClean="0"/>
              <a:t>Now remove the sand, one grain at a time.  At what point would we no longer have a heap?</a:t>
            </a:r>
          </a:p>
          <a:p>
            <a:endParaRPr lang="en-US" dirty="0" smtClean="0"/>
          </a:p>
          <a:p>
            <a:r>
              <a:rPr lang="en-US" dirty="0" smtClean="0"/>
              <a:t>It seems as though when we started we clearly </a:t>
            </a:r>
            <a:r>
              <a:rPr lang="en-US" i="1" dirty="0" smtClean="0"/>
              <a:t>did</a:t>
            </a:r>
            <a:r>
              <a:rPr lang="en-US" dirty="0" smtClean="0"/>
              <a:t> have a heap of sand, and by the time we got almost to the completion of the task, we clearly did not.  </a:t>
            </a:r>
          </a:p>
          <a:p>
            <a:endParaRPr lang="en-US" dirty="0" smtClean="0"/>
          </a:p>
          <a:p>
            <a:r>
              <a:rPr lang="en-US" dirty="0" smtClean="0"/>
              <a:t>At question is when is a heap not a heap?   (This is generically known as the </a:t>
            </a:r>
            <a:r>
              <a:rPr lang="en-US" dirty="0" err="1" smtClean="0"/>
              <a:t>Sorites</a:t>
            </a:r>
            <a:r>
              <a:rPr lang="en-US" dirty="0" smtClean="0"/>
              <a:t>' Paradox.)</a:t>
            </a:r>
          </a:p>
          <a:p>
            <a:endParaRPr lang="en-US" dirty="0"/>
          </a:p>
        </p:txBody>
      </p:sp>
      <p:sp>
        <p:nvSpPr>
          <p:cNvPr id="3" name="Title 2"/>
          <p:cNvSpPr>
            <a:spLocks noGrp="1"/>
          </p:cNvSpPr>
          <p:nvPr>
            <p:ph type="title"/>
          </p:nvPr>
        </p:nvSpPr>
        <p:spPr/>
        <p:txBody>
          <a:bodyPr/>
          <a:lstStyle/>
          <a:p>
            <a:r>
              <a:rPr lang="en-US" dirty="0" smtClean="0"/>
              <a:t>Heap of sand</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4940491"/>
          </a:xfrm>
        </p:spPr>
        <p:txBody>
          <a:bodyPr>
            <a:normAutofit fontScale="55000" lnSpcReduction="20000"/>
          </a:bodyPr>
          <a:lstStyle/>
          <a:p>
            <a:pPr hangingPunct="0"/>
            <a:r>
              <a:rPr lang="en-US" dirty="0" smtClean="0"/>
              <a:t>(1)  How might a technical person, such as an engineer or scientist normally answer to this kind of question?  Would the answer be different for a non-technical person, such as an artist, historian, economist, or musician?</a:t>
            </a:r>
          </a:p>
          <a:p>
            <a:pPr hangingPunct="0"/>
            <a:endParaRPr lang="en-US" dirty="0" smtClean="0"/>
          </a:p>
          <a:p>
            <a:pPr hangingPunct="0"/>
            <a:r>
              <a:rPr lang="en-US" dirty="0" smtClean="0"/>
              <a:t>(2)  Is there indeed a correct value of n (number of grains of sand in a heap) or is there no satisfactory answer?  </a:t>
            </a:r>
          </a:p>
          <a:p>
            <a:pPr hangingPunct="0"/>
            <a:endParaRPr lang="en-US" dirty="0" smtClean="0"/>
          </a:p>
          <a:p>
            <a:pPr hangingPunct="0"/>
            <a:r>
              <a:rPr lang="en-US" dirty="0" smtClean="0"/>
              <a:t>(3)  What, if anything, is the source of the apparent problem?  What, if anything, does this example suggest about our ability to categorize, and to think precisely?</a:t>
            </a:r>
          </a:p>
          <a:p>
            <a:pPr hangingPunct="0"/>
            <a:endParaRPr lang="en-US" dirty="0" smtClean="0"/>
          </a:p>
          <a:p>
            <a:pPr hangingPunct="0"/>
            <a:r>
              <a:rPr lang="en-US" dirty="0" smtClean="0"/>
              <a:t>(4)  Are there analogous problems facing engineers, scientists, or other technical disciplines in society?  How about non-technical disciplines, such as politician, lawyers, civil rights activists, and medical professionals?</a:t>
            </a:r>
          </a:p>
          <a:p>
            <a:pPr hangingPunct="0"/>
            <a:endParaRPr lang="en-US" dirty="0" smtClean="0"/>
          </a:p>
          <a:p>
            <a:pPr hangingPunct="0"/>
            <a:r>
              <a:rPr lang="en-US" dirty="0" smtClean="0"/>
              <a:t>(5)  Many engineering students state that they would eventually like to become corporate managers or decision makers in a company.  To be successful, you must determine a course of action and then garner support and participation from all these people.  What kinds of skills would you need and how might you accomplish this?  How is this different for a graduates of different disciplines (e.g. engineering, history, medicine, law, music, etc.)?</a:t>
            </a:r>
          </a:p>
          <a:p>
            <a:pPr hangingPunct="0"/>
            <a:endParaRPr lang="en-US" dirty="0" smtClean="0"/>
          </a:p>
          <a:p>
            <a:pPr hangingPunct="0"/>
            <a:r>
              <a:rPr lang="en-US" sz="4400" cap="all" dirty="0" smtClean="0">
                <a:solidFill>
                  <a:srgbClr val="FF0000"/>
                </a:solidFill>
                <a:effectLst>
                  <a:outerShdw blurRad="38100" dist="38100" dir="2700000" algn="tl">
                    <a:srgbClr val="000000">
                      <a:alpha val="43137"/>
                    </a:srgbClr>
                  </a:outerShdw>
                </a:effectLst>
              </a:rPr>
              <a:t>WORDS are vague.</a:t>
            </a:r>
          </a:p>
          <a:p>
            <a:endParaRPr lang="en-US" dirty="0"/>
          </a:p>
        </p:txBody>
      </p:sp>
      <p:sp>
        <p:nvSpPr>
          <p:cNvPr id="3" name="Title 2"/>
          <p:cNvSpPr>
            <a:spLocks noGrp="1"/>
          </p:cNvSpPr>
          <p:nvPr>
            <p:ph type="title"/>
          </p:nvPr>
        </p:nvSpPr>
        <p:spPr/>
        <p:txBody>
          <a:bodyPr/>
          <a:lstStyle/>
          <a:p>
            <a:r>
              <a:rPr lang="en-US" dirty="0" smtClean="0"/>
              <a:t>HOS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xEl>
                                              <p:pRg st="10" end="10"/>
                                            </p:txEl>
                                          </p:spTgt>
                                        </p:tgtEl>
                                        <p:attrNameLst>
                                          <p:attrName>style.visibility</p:attrName>
                                        </p:attrNameLst>
                                      </p:cBhvr>
                                      <p:to>
                                        <p:strVal val="visible"/>
                                      </p:to>
                                    </p:set>
                                    <p:animEffect transition="in" filter="checkerboard(across)">
                                      <p:cBhvr>
                                        <p:cTn id="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In today’s globally competitive, internet connected world, information/knowledge is cheap/free.  You can look up facts, equations, and data without a college engineering education.  Engineering graduates from any school around the world  can easily use </a:t>
            </a:r>
            <a:r>
              <a:rPr lang="en-US" sz="2000" dirty="0" smtClean="0"/>
              <a:t>pre-programmed computers </a:t>
            </a:r>
            <a:r>
              <a:rPr lang="en-US" sz="2000" dirty="0" smtClean="0"/>
              <a:t>to calculate mass/energy balance equations, compute unsteady state dynamic fluid flow, or thermal gradients in heat exchangers.  (all that calculations homework stuff you do in classes)</a:t>
            </a:r>
          </a:p>
          <a:p>
            <a:endParaRPr lang="en-US" sz="2000" dirty="0" smtClean="0"/>
          </a:p>
          <a:p>
            <a:r>
              <a:rPr lang="en-US" sz="2000" dirty="0" smtClean="0"/>
              <a:t>So what makes you (Purdue ABE engineering graduate) worth more than your global competitors from China or  </a:t>
            </a:r>
            <a:r>
              <a:rPr lang="en-US" sz="2000" dirty="0" smtClean="0"/>
              <a:t>India (whom are paid less)?   </a:t>
            </a:r>
            <a:r>
              <a:rPr lang="en-US" sz="2000" dirty="0" smtClean="0"/>
              <a:t>What make you more valuable/puts you at a competitive advantage?</a:t>
            </a:r>
            <a:endParaRPr lang="en-US" sz="2000" dirty="0"/>
          </a:p>
        </p:txBody>
      </p:sp>
      <p:sp>
        <p:nvSpPr>
          <p:cNvPr id="3" name="Title 2"/>
          <p:cNvSpPr>
            <a:spLocks noGrp="1"/>
          </p:cNvSpPr>
          <p:nvPr>
            <p:ph type="title"/>
          </p:nvPr>
        </p:nvSpPr>
        <p:spPr/>
        <p:txBody>
          <a:bodyPr>
            <a:normAutofit fontScale="90000"/>
          </a:bodyPr>
          <a:lstStyle/>
          <a:p>
            <a:r>
              <a:rPr lang="en-US" dirty="0" smtClean="0"/>
              <a:t>What is the value of an engineer?</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The accuracy/truthfulness of a premise is called </a:t>
            </a:r>
            <a:r>
              <a:rPr lang="en-US" u="sng" dirty="0" smtClean="0"/>
              <a:t>soundness</a:t>
            </a:r>
            <a:r>
              <a:rPr lang="en-US" dirty="0" smtClean="0"/>
              <a:t>.  Part of the analysis of the strength of an argument depends on the soundness of its premises.  There are several types of premises.</a:t>
            </a:r>
            <a:endParaRPr lang="en-US" dirty="0"/>
          </a:p>
        </p:txBody>
      </p:sp>
      <p:sp>
        <p:nvSpPr>
          <p:cNvPr id="3" name="Title 2"/>
          <p:cNvSpPr>
            <a:spLocks noGrp="1"/>
          </p:cNvSpPr>
          <p:nvPr>
            <p:ph type="title"/>
          </p:nvPr>
        </p:nvSpPr>
        <p:spPr/>
        <p:txBody>
          <a:bodyPr>
            <a:normAutofit fontScale="90000"/>
          </a:bodyPr>
          <a:lstStyle/>
          <a:p>
            <a:r>
              <a:rPr lang="en-US" dirty="0" smtClean="0"/>
              <a:t>Critical argument structure:</a:t>
            </a:r>
            <a:br>
              <a:rPr lang="en-US" dirty="0" smtClean="0"/>
            </a:br>
            <a:r>
              <a:rPr lang="en-US" dirty="0" smtClean="0"/>
              <a:t>Premises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295400"/>
            <a:ext cx="8915400" cy="5334000"/>
          </a:xfrm>
        </p:spPr>
        <p:txBody>
          <a:bodyPr>
            <a:normAutofit/>
          </a:bodyPr>
          <a:lstStyle/>
          <a:p>
            <a:r>
              <a:rPr lang="en-US" dirty="0" smtClean="0"/>
              <a:t>Inductive </a:t>
            </a:r>
            <a:r>
              <a:rPr lang="en-US" sz="2400" dirty="0" smtClean="0"/>
              <a:t>(specific observations -&gt; generalization; based on specific observations/specific to general)</a:t>
            </a:r>
          </a:p>
          <a:p>
            <a:pPr lvl="2">
              <a:buNone/>
            </a:pPr>
            <a:r>
              <a:rPr lang="en-US" dirty="0" smtClean="0"/>
              <a:t>Every </a:t>
            </a:r>
            <a:r>
              <a:rPr lang="en-US" dirty="0"/>
              <a:t>apple I have ever seen has been red.</a:t>
            </a:r>
          </a:p>
          <a:p>
            <a:pPr lvl="2">
              <a:buNone/>
            </a:pPr>
            <a:r>
              <a:rPr lang="en-US" dirty="0"/>
              <a:t>There are apples at the grocery store.</a:t>
            </a:r>
          </a:p>
          <a:p>
            <a:pPr lvl="1">
              <a:buNone/>
            </a:pPr>
            <a:r>
              <a:rPr lang="en-US" dirty="0"/>
              <a:t>Therefore, the apples at the grocery store must be </a:t>
            </a:r>
            <a:r>
              <a:rPr lang="en-US" dirty="0" smtClean="0"/>
              <a:t>red</a:t>
            </a:r>
          </a:p>
          <a:p>
            <a:pPr lvl="1">
              <a:buNone/>
            </a:pPr>
            <a:endParaRPr lang="en-US" dirty="0"/>
          </a:p>
          <a:p>
            <a:r>
              <a:rPr lang="en-US" dirty="0" smtClean="0"/>
              <a:t>Deductive </a:t>
            </a:r>
            <a:r>
              <a:rPr lang="en-US" sz="2400" dirty="0" smtClean="0"/>
              <a:t>(premises -&gt; conclusion; based on definitions, principles/general to specific)</a:t>
            </a:r>
          </a:p>
          <a:p>
            <a:pPr lvl="2">
              <a:buNone/>
            </a:pPr>
            <a:r>
              <a:rPr lang="en-US" dirty="0"/>
              <a:t>All rectangles have 4 sides.</a:t>
            </a:r>
          </a:p>
          <a:p>
            <a:pPr lvl="2">
              <a:buNone/>
            </a:pPr>
            <a:r>
              <a:rPr lang="en-US" dirty="0"/>
              <a:t>A square has 4 sides.</a:t>
            </a:r>
          </a:p>
          <a:p>
            <a:pPr lvl="1">
              <a:buNone/>
            </a:pPr>
            <a:r>
              <a:rPr lang="en-US" dirty="0"/>
              <a:t>Therefore, a square is a </a:t>
            </a:r>
            <a:r>
              <a:rPr lang="en-US" dirty="0" smtClean="0"/>
              <a:t>rectangle</a:t>
            </a:r>
          </a:p>
          <a:p>
            <a:pPr lvl="1">
              <a:buNone/>
            </a:pPr>
            <a:endParaRPr lang="en-US" dirty="0" smtClean="0"/>
          </a:p>
          <a:p>
            <a:pPr lvl="1">
              <a:buNone/>
            </a:pPr>
            <a:endParaRPr lang="en-US" dirty="0" smtClean="0"/>
          </a:p>
          <a:p>
            <a:pPr lvl="1">
              <a:buNone/>
            </a:pPr>
            <a:endParaRPr lang="en-US" dirty="0" smtClean="0"/>
          </a:p>
          <a:p>
            <a:pPr>
              <a:buNone/>
            </a:pPr>
            <a:endParaRPr lang="en-US" dirty="0"/>
          </a:p>
        </p:txBody>
      </p:sp>
      <p:sp>
        <p:nvSpPr>
          <p:cNvPr id="2" name="Title 1"/>
          <p:cNvSpPr>
            <a:spLocks noGrp="1"/>
          </p:cNvSpPr>
          <p:nvPr>
            <p:ph type="title"/>
          </p:nvPr>
        </p:nvSpPr>
        <p:spPr/>
        <p:txBody>
          <a:bodyPr>
            <a:normAutofit fontScale="90000"/>
          </a:bodyPr>
          <a:lstStyle/>
          <a:p>
            <a:r>
              <a:rPr lang="en-US" dirty="0" smtClean="0"/>
              <a:t>Inductive vs. Deductive Premises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buNone/>
            </a:pPr>
            <a:r>
              <a:rPr lang="en-US" sz="2400" dirty="0" smtClean="0"/>
              <a:t>An objective (or non-subjective) premise is one in which there is factual or generally agreed upon criteria for evaluating the soundness of the premise.  </a:t>
            </a:r>
          </a:p>
          <a:p>
            <a:pPr>
              <a:buNone/>
            </a:pPr>
            <a:r>
              <a:rPr lang="en-US" sz="2200" dirty="0" smtClean="0"/>
              <a:t>Examples:</a:t>
            </a:r>
          </a:p>
          <a:p>
            <a:pPr>
              <a:buNone/>
            </a:pPr>
            <a:r>
              <a:rPr lang="en-US" sz="2200" dirty="0" smtClean="0"/>
              <a:t>	A mile is greater than a meter in length.</a:t>
            </a:r>
          </a:p>
          <a:p>
            <a:pPr>
              <a:buNone/>
            </a:pPr>
            <a:r>
              <a:rPr lang="en-US" sz="2200" dirty="0" smtClean="0"/>
              <a:t>	Purdue’s ABE program is #1 in the country.</a:t>
            </a:r>
          </a:p>
          <a:p>
            <a:pPr>
              <a:buNone/>
            </a:pPr>
            <a:endParaRPr lang="en-US" sz="2400" dirty="0" smtClean="0"/>
          </a:p>
          <a:p>
            <a:pPr>
              <a:buNone/>
            </a:pPr>
            <a:r>
              <a:rPr lang="en-US" sz="2400" dirty="0" smtClean="0"/>
              <a:t>A subjective premise is one in which there are not agreed upon criteria for evaluating its soundness.</a:t>
            </a:r>
          </a:p>
          <a:p>
            <a:pPr>
              <a:buNone/>
            </a:pPr>
            <a:r>
              <a:rPr lang="en-US" sz="2200" dirty="0" smtClean="0"/>
              <a:t>Examples:</a:t>
            </a:r>
          </a:p>
          <a:p>
            <a:pPr>
              <a:buNone/>
            </a:pPr>
            <a:r>
              <a:rPr lang="en-US" sz="2200" dirty="0" smtClean="0"/>
              <a:t>	Green is the best color.</a:t>
            </a:r>
          </a:p>
          <a:p>
            <a:pPr>
              <a:buNone/>
            </a:pPr>
            <a:r>
              <a:rPr lang="en-US" sz="2200" dirty="0" smtClean="0"/>
              <a:t>	Biological engineering is better than chemical engineering.</a:t>
            </a:r>
          </a:p>
          <a:p>
            <a:pPr>
              <a:buNone/>
            </a:pPr>
            <a:r>
              <a:rPr lang="en-US" sz="2400" dirty="0" smtClean="0"/>
              <a:t>	</a:t>
            </a:r>
            <a:endParaRPr lang="en-US" sz="2400" dirty="0"/>
          </a:p>
        </p:txBody>
      </p:sp>
      <p:sp>
        <p:nvSpPr>
          <p:cNvPr id="3" name="Title 2"/>
          <p:cNvSpPr>
            <a:spLocks noGrp="1"/>
          </p:cNvSpPr>
          <p:nvPr>
            <p:ph type="title"/>
          </p:nvPr>
        </p:nvSpPr>
        <p:spPr/>
        <p:txBody>
          <a:bodyPr>
            <a:normAutofit fontScale="90000"/>
          </a:bodyPr>
          <a:lstStyle/>
          <a:p>
            <a:r>
              <a:rPr lang="en-US" dirty="0" smtClean="0"/>
              <a:t>Subjective vs. Objective Premises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843272"/>
          </a:xfrm>
        </p:spPr>
        <p:txBody>
          <a:bodyPr>
            <a:normAutofit fontScale="55000" lnSpcReduction="20000"/>
          </a:bodyPr>
          <a:lstStyle/>
          <a:p>
            <a:pPr>
              <a:buNone/>
            </a:pPr>
            <a:r>
              <a:rPr lang="en-US" dirty="0" smtClean="0"/>
              <a:t>Logic format </a:t>
            </a:r>
            <a:r>
              <a:rPr lang="en-US" dirty="0"/>
              <a:t>involves a sequence of statements which use the concept of </a:t>
            </a:r>
            <a:r>
              <a:rPr lang="en-US" dirty="0" smtClean="0"/>
              <a:t>equivalence/relationship between ideas/concepts</a:t>
            </a:r>
            <a:r>
              <a:rPr lang="en-US" dirty="0"/>
              <a:t>.  The ideas/concepts can be expressed by many different types (e.g. words, numbers, pictures, sounds, etc.)  For example, consider the statements:</a:t>
            </a:r>
          </a:p>
          <a:p>
            <a:pPr lvl="0">
              <a:buNone/>
            </a:pPr>
            <a:endParaRPr lang="en-US" dirty="0" smtClean="0"/>
          </a:p>
          <a:p>
            <a:pPr lvl="0">
              <a:buNone/>
            </a:pPr>
            <a:r>
              <a:rPr lang="en-US" dirty="0" smtClean="0"/>
              <a:t>Premise 1. Men </a:t>
            </a:r>
            <a:r>
              <a:rPr lang="en-US" dirty="0"/>
              <a:t>are mammals.</a:t>
            </a:r>
          </a:p>
          <a:p>
            <a:pPr lvl="0">
              <a:buNone/>
            </a:pPr>
            <a:r>
              <a:rPr lang="en-US" dirty="0" smtClean="0"/>
              <a:t>Premise 2. John </a:t>
            </a:r>
            <a:r>
              <a:rPr lang="en-US" dirty="0"/>
              <a:t>is a man.</a:t>
            </a:r>
          </a:p>
          <a:p>
            <a:pPr>
              <a:buNone/>
            </a:pPr>
            <a:r>
              <a:rPr lang="en-US" dirty="0" smtClean="0"/>
              <a:t>Conclusion: Therefore, John </a:t>
            </a:r>
            <a:r>
              <a:rPr lang="en-US" dirty="0"/>
              <a:t>is a mammal.  </a:t>
            </a:r>
          </a:p>
          <a:p>
            <a:pPr>
              <a:buNone/>
            </a:pPr>
            <a:r>
              <a:rPr lang="en-US" dirty="0"/>
              <a:t> </a:t>
            </a:r>
          </a:p>
          <a:p>
            <a:pPr>
              <a:buNone/>
            </a:pPr>
            <a:r>
              <a:rPr lang="en-US" dirty="0"/>
              <a:t>If we replace the concepts of “men”, “mammal”, and “John” by the letters A, B, and C respectively, the statements become:</a:t>
            </a:r>
          </a:p>
          <a:p>
            <a:pPr lvl="0">
              <a:buNone/>
            </a:pPr>
            <a:r>
              <a:rPr lang="en-US" dirty="0" smtClean="0"/>
              <a:t>Premise 1. A </a:t>
            </a:r>
            <a:r>
              <a:rPr lang="en-US" dirty="0"/>
              <a:t>are B.</a:t>
            </a:r>
          </a:p>
          <a:p>
            <a:pPr lvl="0">
              <a:buNone/>
            </a:pPr>
            <a:r>
              <a:rPr lang="en-US" dirty="0" smtClean="0"/>
              <a:t>Premise 2. C </a:t>
            </a:r>
            <a:r>
              <a:rPr lang="en-US" dirty="0"/>
              <a:t>is a B.</a:t>
            </a:r>
          </a:p>
          <a:p>
            <a:pPr>
              <a:buNone/>
            </a:pPr>
            <a:r>
              <a:rPr lang="en-US" dirty="0" smtClean="0"/>
              <a:t>Conclusion: Again</a:t>
            </a:r>
            <a:r>
              <a:rPr lang="en-US" dirty="0"/>
              <a:t>, the resulting logical conclusion is C must be the same as A.</a:t>
            </a:r>
          </a:p>
          <a:p>
            <a:pPr>
              <a:buNone/>
            </a:pPr>
            <a:r>
              <a:rPr lang="en-US" dirty="0"/>
              <a:t> </a:t>
            </a:r>
          </a:p>
          <a:p>
            <a:pPr>
              <a:buNone/>
            </a:pPr>
            <a:r>
              <a:rPr lang="en-US" dirty="0"/>
              <a:t>If we express these concepts as numbers, using a mathematical symbol, ‘=’ to replace the words “is” and “are”,</a:t>
            </a:r>
          </a:p>
          <a:p>
            <a:pPr lvl="0">
              <a:buNone/>
            </a:pPr>
            <a:r>
              <a:rPr lang="en-US" dirty="0" smtClean="0"/>
              <a:t>Premise 1. A=B</a:t>
            </a:r>
            <a:endParaRPr lang="en-US" dirty="0"/>
          </a:p>
          <a:p>
            <a:pPr lvl="0">
              <a:buNone/>
            </a:pPr>
            <a:r>
              <a:rPr lang="en-US" dirty="0" smtClean="0"/>
              <a:t>Premise 2. C=B</a:t>
            </a:r>
            <a:endParaRPr lang="en-US" dirty="0"/>
          </a:p>
          <a:p>
            <a:pPr>
              <a:buNone/>
            </a:pPr>
            <a:r>
              <a:rPr lang="en-US" dirty="0" smtClean="0"/>
              <a:t>Conclusion:  C=A</a:t>
            </a:r>
            <a:r>
              <a:rPr lang="en-US" dirty="0"/>
              <a:t>.</a:t>
            </a:r>
          </a:p>
          <a:p>
            <a:pPr>
              <a:buNone/>
            </a:pPr>
            <a:endParaRPr lang="en-US" dirty="0"/>
          </a:p>
        </p:txBody>
      </p:sp>
      <p:sp>
        <p:nvSpPr>
          <p:cNvPr id="2" name="Title 1"/>
          <p:cNvSpPr>
            <a:spLocks noGrp="1"/>
          </p:cNvSpPr>
          <p:nvPr>
            <p:ph type="title"/>
          </p:nvPr>
        </p:nvSpPr>
        <p:spPr/>
        <p:txBody>
          <a:bodyPr>
            <a:normAutofit fontScale="90000"/>
          </a:bodyPr>
          <a:lstStyle/>
          <a:p>
            <a:r>
              <a:rPr lang="en-US" dirty="0" smtClean="0"/>
              <a:t>Critical argument structure:</a:t>
            </a:r>
            <a:br>
              <a:rPr lang="en-US" dirty="0" smtClean="0"/>
            </a:br>
            <a:r>
              <a:rPr lang="en-US" dirty="0" smtClean="0"/>
              <a:t>Logic Format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buNone/>
            </a:pPr>
            <a:r>
              <a:rPr lang="en-US" dirty="0" smtClean="0"/>
              <a:t>Premise 1. Women are mammals.</a:t>
            </a:r>
          </a:p>
          <a:p>
            <a:pPr lvl="0">
              <a:buNone/>
            </a:pPr>
            <a:r>
              <a:rPr lang="en-US" dirty="0" smtClean="0"/>
              <a:t>Premise 2. John is a mammal.</a:t>
            </a:r>
          </a:p>
          <a:p>
            <a:pPr>
              <a:buNone/>
            </a:pPr>
            <a:r>
              <a:rPr lang="en-US" dirty="0" smtClean="0"/>
              <a:t>Conclusion: Therefore, John is a woman. </a:t>
            </a:r>
          </a:p>
          <a:p>
            <a:pPr>
              <a:buNone/>
            </a:pPr>
            <a:endParaRPr lang="en-US" dirty="0" smtClean="0"/>
          </a:p>
          <a:p>
            <a:pPr>
              <a:buNone/>
            </a:pPr>
            <a:r>
              <a:rPr lang="en-US" dirty="0" smtClean="0"/>
              <a:t>This critical argument has the same logical structure as previously.  However, the conclusion is not correct/strong.   </a:t>
            </a:r>
          </a:p>
          <a:p>
            <a:pPr>
              <a:buNone/>
            </a:pPr>
            <a:r>
              <a:rPr lang="en-US" dirty="0" smtClean="0"/>
              <a:t>Why?</a:t>
            </a:r>
          </a:p>
          <a:p>
            <a:endParaRPr lang="en-US" dirty="0"/>
          </a:p>
        </p:txBody>
      </p:sp>
      <p:sp>
        <p:nvSpPr>
          <p:cNvPr id="3" name="Title 2"/>
          <p:cNvSpPr>
            <a:spLocks noGrp="1"/>
          </p:cNvSpPr>
          <p:nvPr>
            <p:ph type="title"/>
          </p:nvPr>
        </p:nvSpPr>
        <p:spPr/>
        <p:txBody>
          <a:bodyPr/>
          <a:lstStyle/>
          <a:p>
            <a:r>
              <a:rPr lang="en-US" dirty="0" smtClean="0"/>
              <a:t>Logical fallacies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a:t>A fallacy is an error in </a:t>
            </a:r>
            <a:r>
              <a:rPr lang="en-US" dirty="0" smtClean="0"/>
              <a:t>reasoning/logic</a:t>
            </a:r>
            <a:r>
              <a:rPr lang="en-US" dirty="0"/>
              <a:t>. </a:t>
            </a:r>
            <a:endParaRPr lang="en-US" dirty="0" smtClean="0"/>
          </a:p>
          <a:p>
            <a:pPr>
              <a:buNone/>
            </a:pPr>
            <a:r>
              <a:rPr lang="en-US" dirty="0" smtClean="0"/>
              <a:t>Types of fallacies</a:t>
            </a:r>
          </a:p>
          <a:p>
            <a:pPr marL="514350" indent="-514350"/>
            <a:r>
              <a:rPr lang="en-US" dirty="0" smtClean="0"/>
              <a:t>Deductive</a:t>
            </a:r>
          </a:p>
          <a:p>
            <a:pPr marL="514350" indent="-514350"/>
            <a:r>
              <a:rPr lang="en-US" dirty="0" smtClean="0"/>
              <a:t>Inductive</a:t>
            </a:r>
          </a:p>
          <a:p>
            <a:pPr marL="514350" indent="-514350"/>
            <a:r>
              <a:rPr lang="en-US" dirty="0" smtClean="0"/>
              <a:t>Circular reasoning</a:t>
            </a:r>
          </a:p>
          <a:p>
            <a:pPr marL="514350" indent="-514350"/>
            <a:r>
              <a:rPr lang="en-US" dirty="0" err="1" smtClean="0"/>
              <a:t>Causual</a:t>
            </a:r>
            <a:endParaRPr lang="en-US" dirty="0" smtClean="0"/>
          </a:p>
          <a:p>
            <a:pPr marL="514350" indent="-514350"/>
            <a:r>
              <a:rPr lang="en-US" dirty="0" smtClean="0"/>
              <a:t>Equivocation</a:t>
            </a:r>
          </a:p>
          <a:p>
            <a:pPr>
              <a:buNone/>
            </a:pPr>
            <a:endParaRPr lang="en-US" dirty="0"/>
          </a:p>
        </p:txBody>
      </p:sp>
      <p:sp>
        <p:nvSpPr>
          <p:cNvPr id="2" name="Title 1"/>
          <p:cNvSpPr>
            <a:spLocks noGrp="1"/>
          </p:cNvSpPr>
          <p:nvPr>
            <p:ph type="title"/>
          </p:nvPr>
        </p:nvSpPr>
        <p:spPr/>
        <p:txBody>
          <a:bodyPr>
            <a:normAutofit/>
          </a:bodyPr>
          <a:lstStyle/>
          <a:p>
            <a:r>
              <a:rPr lang="en-US" dirty="0" smtClean="0"/>
              <a:t>Logical Fallacies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lvl="0" indent="-514350">
              <a:buNone/>
            </a:pPr>
            <a:r>
              <a:rPr lang="en-US" dirty="0" smtClean="0"/>
              <a:t>Premise 1. Apples </a:t>
            </a:r>
            <a:r>
              <a:rPr lang="en-US" dirty="0"/>
              <a:t>fall from trees onto the ground.</a:t>
            </a:r>
          </a:p>
          <a:p>
            <a:pPr marL="514350" lvl="0" indent="-514350">
              <a:buNone/>
            </a:pPr>
            <a:r>
              <a:rPr lang="en-US" dirty="0" smtClean="0"/>
              <a:t>Premise 2. I </a:t>
            </a:r>
            <a:r>
              <a:rPr lang="en-US" dirty="0"/>
              <a:t>observe an  apple on the ground.</a:t>
            </a:r>
          </a:p>
          <a:p>
            <a:pPr>
              <a:buNone/>
            </a:pPr>
            <a:r>
              <a:rPr lang="en-US" dirty="0" smtClean="0"/>
              <a:t>Conclusion: Therefore</a:t>
            </a:r>
            <a:r>
              <a:rPr lang="en-US" dirty="0"/>
              <a:t>, the apple must have fallen from a tree</a:t>
            </a:r>
            <a:r>
              <a:rPr lang="en-US" dirty="0" smtClean="0"/>
              <a:t>.</a:t>
            </a:r>
          </a:p>
          <a:p>
            <a:pPr>
              <a:buNone/>
            </a:pPr>
            <a:endParaRPr lang="en-US" dirty="0"/>
          </a:p>
          <a:p>
            <a:pPr>
              <a:buNone/>
            </a:pPr>
            <a:r>
              <a:rPr lang="en-US" dirty="0"/>
              <a:t>Consequential </a:t>
            </a:r>
            <a:r>
              <a:rPr lang="en-US" dirty="0" smtClean="0"/>
              <a:t>fallacy – deductive assumption </a:t>
            </a:r>
            <a:r>
              <a:rPr lang="en-US" dirty="0"/>
              <a:t>that if A occurs and B results, if B exists then A must have occurred</a:t>
            </a:r>
          </a:p>
          <a:p>
            <a:pPr>
              <a:buNone/>
            </a:pPr>
            <a:r>
              <a:rPr lang="en-US" dirty="0" smtClean="0"/>
              <a:t>(Cause-effect)</a:t>
            </a:r>
            <a:endParaRPr lang="en-US" dirty="0"/>
          </a:p>
        </p:txBody>
      </p:sp>
      <p:sp>
        <p:nvSpPr>
          <p:cNvPr id="2" name="Title 1"/>
          <p:cNvSpPr>
            <a:spLocks noGrp="1"/>
          </p:cNvSpPr>
          <p:nvPr>
            <p:ph type="title"/>
          </p:nvPr>
        </p:nvSpPr>
        <p:spPr/>
        <p:txBody>
          <a:bodyPr/>
          <a:lstStyle/>
          <a:p>
            <a:r>
              <a:rPr lang="en-US" dirty="0" smtClean="0"/>
              <a:t>Deductive Fallacies in logic</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14350" lvl="0" indent="-514350">
              <a:buNone/>
            </a:pPr>
            <a:r>
              <a:rPr lang="en-US" dirty="0" smtClean="0"/>
              <a:t>Premise 1. Kangaroos </a:t>
            </a:r>
            <a:r>
              <a:rPr lang="en-US" dirty="0"/>
              <a:t>have a pouch.</a:t>
            </a:r>
          </a:p>
          <a:p>
            <a:pPr marL="514350" lvl="0" indent="-514350">
              <a:buNone/>
            </a:pPr>
            <a:r>
              <a:rPr lang="en-US" dirty="0" smtClean="0"/>
              <a:t>Premise 2. Kangaroos </a:t>
            </a:r>
            <a:r>
              <a:rPr lang="en-US" dirty="0"/>
              <a:t>are mammals.</a:t>
            </a:r>
          </a:p>
          <a:p>
            <a:pPr marL="514350" lvl="0" indent="-514350">
              <a:buNone/>
            </a:pPr>
            <a:r>
              <a:rPr lang="en-US" dirty="0" smtClean="0"/>
              <a:t>Premise 3. Bob </a:t>
            </a:r>
            <a:r>
              <a:rPr lang="en-US" dirty="0"/>
              <a:t>is a mammal.</a:t>
            </a:r>
          </a:p>
          <a:p>
            <a:pPr>
              <a:buNone/>
            </a:pPr>
            <a:r>
              <a:rPr lang="en-US" dirty="0" smtClean="0"/>
              <a:t>Conclusion: Therefore</a:t>
            </a:r>
            <a:r>
              <a:rPr lang="en-US" dirty="0"/>
              <a:t>, Bob must have a pouch.</a:t>
            </a:r>
          </a:p>
          <a:p>
            <a:pPr>
              <a:buNone/>
            </a:pPr>
            <a:endParaRPr lang="en-US" dirty="0" smtClean="0"/>
          </a:p>
          <a:p>
            <a:pPr>
              <a:buNone/>
            </a:pPr>
            <a:r>
              <a:rPr lang="en-US" dirty="0" smtClean="0"/>
              <a:t>Composition fallacy – assumption that something true of a part must be true of the whole</a:t>
            </a:r>
          </a:p>
          <a:p>
            <a:endParaRPr lang="en-US" dirty="0"/>
          </a:p>
          <a:p>
            <a:endParaRPr lang="en-US" dirty="0"/>
          </a:p>
        </p:txBody>
      </p:sp>
      <p:sp>
        <p:nvSpPr>
          <p:cNvPr id="2" name="Title 1"/>
          <p:cNvSpPr>
            <a:spLocks noGrp="1"/>
          </p:cNvSpPr>
          <p:nvPr>
            <p:ph type="title"/>
          </p:nvPr>
        </p:nvSpPr>
        <p:spPr/>
        <p:txBody>
          <a:bodyPr/>
          <a:lstStyle/>
          <a:p>
            <a:r>
              <a:rPr lang="en-US" dirty="0" smtClean="0"/>
              <a:t>Fallacy</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lvl="0" indent="-514350">
              <a:buNone/>
            </a:pPr>
            <a:r>
              <a:rPr lang="en-US" dirty="0" smtClean="0"/>
              <a:t>Premise 1. It </a:t>
            </a:r>
            <a:r>
              <a:rPr lang="en-US" dirty="0"/>
              <a:t>usually rains in the evening.</a:t>
            </a:r>
          </a:p>
          <a:p>
            <a:pPr marL="514350" lvl="0" indent="-514350">
              <a:buNone/>
            </a:pPr>
            <a:r>
              <a:rPr lang="en-US" dirty="0" smtClean="0"/>
              <a:t>Premise 2. It </a:t>
            </a:r>
            <a:r>
              <a:rPr lang="en-US" dirty="0"/>
              <a:t>is evening.</a:t>
            </a:r>
          </a:p>
          <a:p>
            <a:pPr>
              <a:buNone/>
            </a:pPr>
            <a:r>
              <a:rPr lang="en-US" dirty="0" smtClean="0"/>
              <a:t>Conclusion: Therefore</a:t>
            </a:r>
            <a:r>
              <a:rPr lang="en-US" dirty="0"/>
              <a:t>, it will rain.</a:t>
            </a:r>
          </a:p>
          <a:p>
            <a:pPr>
              <a:buNone/>
            </a:pPr>
            <a:endParaRPr lang="en-US" dirty="0" smtClean="0"/>
          </a:p>
          <a:p>
            <a:pPr>
              <a:buNone/>
            </a:pPr>
            <a:r>
              <a:rPr lang="en-US" dirty="0" smtClean="0"/>
              <a:t>Probability fallacy </a:t>
            </a:r>
            <a:r>
              <a:rPr lang="en-US" dirty="0"/>
              <a:t>– </a:t>
            </a:r>
            <a:r>
              <a:rPr lang="en-US" dirty="0" smtClean="0"/>
              <a:t>inductive assumption </a:t>
            </a:r>
            <a:r>
              <a:rPr lang="en-US" dirty="0"/>
              <a:t>that since something </a:t>
            </a:r>
            <a:r>
              <a:rPr lang="en-US" u="sng" dirty="0"/>
              <a:t>could</a:t>
            </a:r>
            <a:r>
              <a:rPr lang="en-US" dirty="0"/>
              <a:t> occur, it is inevitable that it </a:t>
            </a:r>
            <a:r>
              <a:rPr lang="en-US" u="sng" dirty="0"/>
              <a:t>will</a:t>
            </a:r>
            <a:r>
              <a:rPr lang="en-US" dirty="0"/>
              <a:t> occur</a:t>
            </a:r>
          </a:p>
          <a:p>
            <a:pPr>
              <a:buNone/>
            </a:pPr>
            <a:endParaRPr lang="en-US" dirty="0" smtClean="0"/>
          </a:p>
          <a:p>
            <a:pPr>
              <a:buNone/>
            </a:pPr>
            <a:endParaRPr lang="en-US" dirty="0"/>
          </a:p>
        </p:txBody>
      </p:sp>
      <p:sp>
        <p:nvSpPr>
          <p:cNvPr id="2" name="Title 1"/>
          <p:cNvSpPr>
            <a:spLocks noGrp="1"/>
          </p:cNvSpPr>
          <p:nvPr>
            <p:ph type="title"/>
          </p:nvPr>
        </p:nvSpPr>
        <p:spPr/>
        <p:txBody>
          <a:bodyPr/>
          <a:lstStyle/>
          <a:p>
            <a:r>
              <a:rPr lang="en-US" dirty="0" smtClean="0"/>
              <a:t>Inductive Fallacies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dirty="0" smtClean="0"/>
              <a:t>Premises </a:t>
            </a:r>
            <a:r>
              <a:rPr lang="en-US" dirty="0"/>
              <a:t>that are basically the same as the </a:t>
            </a:r>
            <a:r>
              <a:rPr lang="en-US" dirty="0" smtClean="0"/>
              <a:t>conclusion</a:t>
            </a:r>
          </a:p>
          <a:p>
            <a:pPr>
              <a:buNone/>
            </a:pPr>
            <a:endParaRPr lang="en-US" dirty="0"/>
          </a:p>
          <a:p>
            <a:pPr>
              <a:buNone/>
            </a:pPr>
            <a:r>
              <a:rPr lang="en-US" dirty="0" smtClean="0"/>
              <a:t>Premise </a:t>
            </a:r>
            <a:r>
              <a:rPr lang="en-US" dirty="0"/>
              <a:t>1:  The best colors are the ones I like.    </a:t>
            </a:r>
          </a:p>
          <a:p>
            <a:pPr>
              <a:buNone/>
            </a:pPr>
            <a:r>
              <a:rPr lang="en-US" dirty="0"/>
              <a:t>Premise 2:  I like the color green.</a:t>
            </a:r>
          </a:p>
          <a:p>
            <a:pPr>
              <a:buNone/>
            </a:pPr>
            <a:r>
              <a:rPr lang="en-US" dirty="0"/>
              <a:t>Premise 3: Green plants and leaves provide shade on hot, sunny days.</a:t>
            </a:r>
          </a:p>
          <a:p>
            <a:pPr>
              <a:buNone/>
            </a:pPr>
            <a:r>
              <a:rPr lang="en-US" dirty="0"/>
              <a:t>Premise 4: Green is soothing on the eyes. </a:t>
            </a:r>
          </a:p>
          <a:p>
            <a:pPr>
              <a:buNone/>
            </a:pPr>
            <a:r>
              <a:rPr lang="en-US" dirty="0" smtClean="0"/>
              <a:t>	Conclusion</a:t>
            </a:r>
            <a:r>
              <a:rPr lang="en-US" dirty="0"/>
              <a:t>: Therefore, green is the best color.  </a:t>
            </a:r>
          </a:p>
          <a:p>
            <a:endParaRPr lang="en-US" dirty="0"/>
          </a:p>
        </p:txBody>
      </p:sp>
      <p:sp>
        <p:nvSpPr>
          <p:cNvPr id="2" name="Title 1"/>
          <p:cNvSpPr>
            <a:spLocks noGrp="1"/>
          </p:cNvSpPr>
          <p:nvPr>
            <p:ph type="title"/>
          </p:nvPr>
        </p:nvSpPr>
        <p:spPr/>
        <p:txBody>
          <a:bodyPr>
            <a:normAutofit fontScale="90000"/>
          </a:bodyPr>
          <a:lstStyle/>
          <a:p>
            <a:r>
              <a:rPr lang="en-US" dirty="0" smtClean="0"/>
              <a:t>Circular reasoning/begging the question fallacies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How quickly do new apps/cell phones/food products appear?</a:t>
            </a:r>
          </a:p>
          <a:p>
            <a:r>
              <a:rPr lang="en-US" dirty="0" smtClean="0"/>
              <a:t>With the rapid rate of technological changes in modern engineering, how long would using a trained skill be valuable (e.g. knowing how to use </a:t>
            </a:r>
            <a:r>
              <a:rPr lang="en-US" dirty="0" err="1" smtClean="0"/>
              <a:t>facebook</a:t>
            </a:r>
            <a:r>
              <a:rPr lang="en-US" dirty="0" smtClean="0"/>
              <a:t>, operate windows 7, use an iPod?</a:t>
            </a:r>
          </a:p>
          <a:p>
            <a:r>
              <a:rPr lang="en-US" dirty="0" smtClean="0"/>
              <a:t>How long should an engineering college education last?  What should be taught that might have long term value rather than short term value?</a:t>
            </a:r>
            <a:endParaRPr lang="en-US" dirty="0"/>
          </a:p>
        </p:txBody>
      </p:sp>
      <p:sp>
        <p:nvSpPr>
          <p:cNvPr id="3" name="Title 2"/>
          <p:cNvSpPr>
            <a:spLocks noGrp="1"/>
          </p:cNvSpPr>
          <p:nvPr>
            <p:ph type="title"/>
          </p:nvPr>
        </p:nvSpPr>
        <p:spPr/>
        <p:txBody>
          <a:bodyPr/>
          <a:lstStyle/>
          <a:p>
            <a:r>
              <a:rPr lang="en-US" dirty="0" smtClean="0"/>
              <a:t>Rate of Technological Change</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2200" dirty="0" smtClean="0"/>
              <a:t>Assume cause-effect </a:t>
            </a:r>
            <a:r>
              <a:rPr lang="en-US" sz="2200" dirty="0"/>
              <a:t>relationships based on temporal sequence or proximity of events</a:t>
            </a:r>
            <a:r>
              <a:rPr lang="en-US" sz="2200" dirty="0" smtClean="0"/>
              <a:t>.</a:t>
            </a:r>
          </a:p>
          <a:p>
            <a:pPr>
              <a:buNone/>
            </a:pPr>
            <a:endParaRPr lang="en-US" sz="2200" dirty="0"/>
          </a:p>
          <a:p>
            <a:pPr>
              <a:buNone/>
            </a:pPr>
            <a:r>
              <a:rPr lang="en-US" sz="2200" dirty="0" smtClean="0"/>
              <a:t>Premise </a:t>
            </a:r>
            <a:r>
              <a:rPr lang="en-US" sz="2200" dirty="0"/>
              <a:t>1: My computer broke yesterday.</a:t>
            </a:r>
          </a:p>
          <a:p>
            <a:pPr>
              <a:buNone/>
            </a:pPr>
            <a:r>
              <a:rPr lang="en-US" sz="2200" dirty="0"/>
              <a:t>Premise 2:  I did not turn in my homework today.</a:t>
            </a:r>
          </a:p>
          <a:p>
            <a:pPr>
              <a:buNone/>
            </a:pPr>
            <a:r>
              <a:rPr lang="en-US" sz="2200" dirty="0" smtClean="0"/>
              <a:t>	Conclusion</a:t>
            </a:r>
            <a:r>
              <a:rPr lang="en-US" sz="2200" dirty="0"/>
              <a:t>:  I did not turn in my homework today because my computer broke yesterday. </a:t>
            </a:r>
          </a:p>
          <a:p>
            <a:pPr>
              <a:buNone/>
            </a:pPr>
            <a:endParaRPr lang="en-US" sz="2200" dirty="0" smtClean="0"/>
          </a:p>
          <a:p>
            <a:pPr>
              <a:buNone/>
            </a:pPr>
            <a:r>
              <a:rPr lang="en-US" sz="2200" dirty="0" smtClean="0"/>
              <a:t>Premise </a:t>
            </a:r>
            <a:r>
              <a:rPr lang="en-US" sz="2200" dirty="0"/>
              <a:t>1: Crime on campus has risen since last year.</a:t>
            </a:r>
          </a:p>
          <a:p>
            <a:pPr>
              <a:buNone/>
            </a:pPr>
            <a:r>
              <a:rPr lang="en-US" sz="2200" dirty="0"/>
              <a:t>Premise 2: There are more left-handed students on campus this year than last year.</a:t>
            </a:r>
          </a:p>
          <a:p>
            <a:pPr>
              <a:buNone/>
            </a:pPr>
            <a:r>
              <a:rPr lang="en-US" sz="2200" dirty="0" smtClean="0"/>
              <a:t>	Conclusion</a:t>
            </a:r>
            <a:r>
              <a:rPr lang="en-US" sz="2200" dirty="0"/>
              <a:t>:  Left-handed students are criminals.</a:t>
            </a:r>
          </a:p>
          <a:p>
            <a:endParaRPr lang="en-US" dirty="0"/>
          </a:p>
        </p:txBody>
      </p:sp>
      <p:sp>
        <p:nvSpPr>
          <p:cNvPr id="2" name="Title 1"/>
          <p:cNvSpPr>
            <a:spLocks noGrp="1"/>
          </p:cNvSpPr>
          <p:nvPr>
            <p:ph type="title"/>
          </p:nvPr>
        </p:nvSpPr>
        <p:spPr/>
        <p:txBody>
          <a:bodyPr>
            <a:normAutofit fontScale="90000"/>
          </a:bodyPr>
          <a:lstStyle/>
          <a:p>
            <a:r>
              <a:rPr lang="en-US" sz="4400" dirty="0" err="1" smtClean="0"/>
              <a:t>Causual</a:t>
            </a:r>
            <a:r>
              <a:rPr lang="en-US" sz="4400" dirty="0" smtClean="0"/>
              <a:t> fallacies</a:t>
            </a:r>
            <a:br>
              <a:rPr lang="en-US" sz="4400" dirty="0" smtClean="0"/>
            </a:b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dirty="0" smtClean="0"/>
              <a:t>Defining words as equal </a:t>
            </a:r>
            <a:r>
              <a:rPr lang="en-US" dirty="0"/>
              <a:t>to make </a:t>
            </a:r>
            <a:r>
              <a:rPr lang="en-US" dirty="0" smtClean="0"/>
              <a:t>an argument</a:t>
            </a:r>
            <a:endParaRPr lang="en-US" dirty="0"/>
          </a:p>
          <a:p>
            <a:pPr>
              <a:buNone/>
            </a:pPr>
            <a:endParaRPr lang="en-US" dirty="0"/>
          </a:p>
          <a:p>
            <a:pPr>
              <a:buNone/>
            </a:pPr>
            <a:r>
              <a:rPr lang="en-US" dirty="0"/>
              <a:t>Premise 1: Murder is depriving a living entity of life.</a:t>
            </a:r>
          </a:p>
          <a:p>
            <a:pPr>
              <a:buNone/>
            </a:pPr>
            <a:r>
              <a:rPr lang="en-US" dirty="0"/>
              <a:t>Premise 2:  Washing your hands kills bacteria.</a:t>
            </a:r>
          </a:p>
          <a:p>
            <a:pPr>
              <a:buNone/>
            </a:pPr>
            <a:r>
              <a:rPr lang="en-US" dirty="0"/>
              <a:t>Premise 3: Killing is the action of depriving a living entity of life</a:t>
            </a:r>
            <a:r>
              <a:rPr lang="en-US" dirty="0" smtClean="0"/>
              <a:t>.</a:t>
            </a:r>
          </a:p>
          <a:p>
            <a:pPr>
              <a:buNone/>
            </a:pPr>
            <a:endParaRPr lang="en-US" dirty="0"/>
          </a:p>
          <a:p>
            <a:pPr>
              <a:buNone/>
            </a:pPr>
            <a:r>
              <a:rPr lang="en-US" dirty="0" smtClean="0"/>
              <a:t>	Conclusion</a:t>
            </a:r>
            <a:r>
              <a:rPr lang="en-US" dirty="0"/>
              <a:t>: Washing your hands is murder.</a:t>
            </a:r>
          </a:p>
          <a:p>
            <a:endParaRPr lang="en-US" dirty="0"/>
          </a:p>
        </p:txBody>
      </p:sp>
      <p:sp>
        <p:nvSpPr>
          <p:cNvPr id="2" name="Title 1"/>
          <p:cNvSpPr>
            <a:spLocks noGrp="1"/>
          </p:cNvSpPr>
          <p:nvPr>
            <p:ph type="title"/>
          </p:nvPr>
        </p:nvSpPr>
        <p:spPr/>
        <p:txBody>
          <a:bodyPr/>
          <a:lstStyle/>
          <a:p>
            <a:r>
              <a:rPr lang="en-US" dirty="0" smtClean="0"/>
              <a:t>Equivocation</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lvl="0" indent="-514350">
              <a:buNone/>
            </a:pPr>
            <a:r>
              <a:rPr lang="en-US" dirty="0" smtClean="0"/>
              <a:t>Premise 1. Joan </a:t>
            </a:r>
            <a:r>
              <a:rPr lang="en-US" dirty="0"/>
              <a:t>is an “A” student.</a:t>
            </a:r>
          </a:p>
          <a:p>
            <a:pPr marL="514350" lvl="0" indent="-514350">
              <a:buNone/>
            </a:pPr>
            <a:r>
              <a:rPr lang="en-US" dirty="0" smtClean="0"/>
              <a:t>Premise 2. “A” students do not receive “C” grades</a:t>
            </a:r>
          </a:p>
          <a:p>
            <a:pPr marL="514350" lvl="0" indent="-514350">
              <a:buNone/>
            </a:pPr>
            <a:r>
              <a:rPr lang="en-US" dirty="0" smtClean="0"/>
              <a:t>Conclusion</a:t>
            </a:r>
            <a:r>
              <a:rPr lang="en-US" dirty="0"/>
              <a:t>: Joan </a:t>
            </a:r>
            <a:r>
              <a:rPr lang="en-US" dirty="0" smtClean="0"/>
              <a:t>should not get a “C” grade in ABE 301</a:t>
            </a:r>
            <a:endParaRPr lang="en-US" dirty="0"/>
          </a:p>
          <a:p>
            <a:pPr>
              <a:buNone/>
            </a:pPr>
            <a:endParaRPr lang="en-US" dirty="0" smtClean="0"/>
          </a:p>
          <a:p>
            <a:pPr>
              <a:buNone/>
            </a:pPr>
            <a:r>
              <a:rPr lang="en-US" dirty="0" smtClean="0"/>
              <a:t>Circular fallacy – assumption that the consequence is the cause of a phenomenon </a:t>
            </a:r>
          </a:p>
          <a:p>
            <a:pPr>
              <a:buNone/>
            </a:pPr>
            <a:endParaRPr lang="en-US" dirty="0"/>
          </a:p>
        </p:txBody>
      </p:sp>
      <p:sp>
        <p:nvSpPr>
          <p:cNvPr id="2" name="Title 1"/>
          <p:cNvSpPr>
            <a:spLocks noGrp="1"/>
          </p:cNvSpPr>
          <p:nvPr>
            <p:ph type="title"/>
          </p:nvPr>
        </p:nvSpPr>
        <p:spPr/>
        <p:txBody>
          <a:bodyPr/>
          <a:lstStyle/>
          <a:p>
            <a:r>
              <a:rPr lang="en-US" dirty="0" smtClean="0"/>
              <a:t>Fallacy</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940491"/>
          </a:xfrm>
        </p:spPr>
        <p:txBody>
          <a:bodyPr>
            <a:normAutofit fontScale="85000" lnSpcReduction="20000"/>
          </a:bodyPr>
          <a:lstStyle/>
          <a:p>
            <a:pPr>
              <a:buNone/>
            </a:pPr>
            <a:r>
              <a:rPr lang="en-US" dirty="0" smtClean="0"/>
              <a:t>Analysis </a:t>
            </a:r>
            <a:r>
              <a:rPr lang="en-US" dirty="0"/>
              <a:t>of a critical argument means to evaluate whether its conclusion is rationally compelling/persuasive.   The analysis process involves determining whether the </a:t>
            </a:r>
            <a:r>
              <a:rPr lang="en-US" u="sng" dirty="0"/>
              <a:t>premises</a:t>
            </a:r>
            <a:r>
              <a:rPr lang="en-US" dirty="0"/>
              <a:t> of the argument are accurate/true (</a:t>
            </a:r>
            <a:r>
              <a:rPr lang="en-US" u="sng" dirty="0"/>
              <a:t>sound</a:t>
            </a:r>
            <a:r>
              <a:rPr lang="en-US" dirty="0"/>
              <a:t>) and whether the </a:t>
            </a:r>
            <a:r>
              <a:rPr lang="en-US" u="sng" dirty="0"/>
              <a:t>conclusion</a:t>
            </a:r>
            <a:r>
              <a:rPr lang="en-US" dirty="0"/>
              <a:t> is logically derived from the premises (</a:t>
            </a:r>
            <a:r>
              <a:rPr lang="en-US" u="sng" dirty="0"/>
              <a:t>valid</a:t>
            </a:r>
            <a:r>
              <a:rPr lang="en-US" dirty="0"/>
              <a:t>).  </a:t>
            </a:r>
            <a:endParaRPr lang="en-US" dirty="0" smtClean="0"/>
          </a:p>
          <a:p>
            <a:pPr>
              <a:buNone/>
            </a:pPr>
            <a:endParaRPr lang="en-US" dirty="0"/>
          </a:p>
          <a:p>
            <a:pPr>
              <a:buNone/>
            </a:pPr>
            <a:r>
              <a:rPr lang="en-US" dirty="0"/>
              <a:t>Analysis generally involves:</a:t>
            </a:r>
          </a:p>
          <a:p>
            <a:pPr lvl="0"/>
            <a:r>
              <a:rPr lang="en-US" u="sng" dirty="0" smtClean="0"/>
              <a:t>Identify premises/conclusion </a:t>
            </a:r>
            <a:r>
              <a:rPr lang="en-US" dirty="0" smtClean="0"/>
              <a:t>of a critical argument</a:t>
            </a:r>
          </a:p>
          <a:p>
            <a:pPr lvl="0"/>
            <a:r>
              <a:rPr lang="en-US" u="sng" dirty="0" smtClean="0"/>
              <a:t>Examining </a:t>
            </a:r>
            <a:r>
              <a:rPr lang="en-US" u="sng" dirty="0"/>
              <a:t>premises </a:t>
            </a:r>
            <a:r>
              <a:rPr lang="en-US" dirty="0"/>
              <a:t>to determining if they are accurate and objective and if not, to what extent they are subjective or inaccurate.  </a:t>
            </a:r>
          </a:p>
          <a:p>
            <a:pPr lvl="0"/>
            <a:r>
              <a:rPr lang="en-US" u="sng" dirty="0"/>
              <a:t>Examining the logic </a:t>
            </a:r>
            <a:r>
              <a:rPr lang="en-US" dirty="0"/>
              <a:t>used to derive the </a:t>
            </a:r>
            <a:r>
              <a:rPr lang="en-US" u="sng" dirty="0"/>
              <a:t>conclusion</a:t>
            </a:r>
            <a:r>
              <a:rPr lang="en-US" dirty="0"/>
              <a:t> to determine whether it is deductive or inductive and whether any logical fallacies exist.</a:t>
            </a:r>
          </a:p>
          <a:p>
            <a:endParaRPr lang="en-US" dirty="0"/>
          </a:p>
        </p:txBody>
      </p:sp>
      <p:sp>
        <p:nvSpPr>
          <p:cNvPr id="2" name="Title 1"/>
          <p:cNvSpPr>
            <a:spLocks noGrp="1"/>
          </p:cNvSpPr>
          <p:nvPr>
            <p:ph type="title"/>
          </p:nvPr>
        </p:nvSpPr>
        <p:spPr/>
        <p:txBody>
          <a:bodyPr>
            <a:normAutofit fontScale="90000"/>
          </a:bodyPr>
          <a:lstStyle/>
          <a:p>
            <a:r>
              <a:rPr lang="en-US" b="1" dirty="0" smtClean="0"/>
              <a:t>Analysis of Critical Arguments</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idx="1"/>
          </p:nvPr>
        </p:nvSpPr>
        <p:spPr/>
        <p:txBody>
          <a:bodyPr>
            <a:normAutofit/>
          </a:bodyPr>
          <a:lstStyle/>
          <a:p>
            <a:pPr marL="365760" indent="-256032" eaLnBrk="1" fontAlgn="auto" hangingPunct="1">
              <a:spcAft>
                <a:spcPts val="0"/>
              </a:spcAft>
              <a:buFont typeface="Wingdings 2" pitchFamily="18" charset="2"/>
              <a:buNone/>
              <a:defRPr/>
            </a:pPr>
            <a:r>
              <a:rPr lang="en-US" sz="2000" b="1" dirty="0" smtClean="0"/>
              <a:t>Are the terms/words clearly understood/defined by the audience?  (Any HOS?)</a:t>
            </a:r>
          </a:p>
          <a:p>
            <a:pPr marL="365760" indent="-256032" eaLnBrk="1" fontAlgn="auto" hangingPunct="1">
              <a:spcAft>
                <a:spcPts val="0"/>
              </a:spcAft>
              <a:buFont typeface="Wingdings 2" pitchFamily="18" charset="2"/>
              <a:buNone/>
              <a:defRPr/>
            </a:pPr>
            <a:endParaRPr lang="en-US" sz="2000" b="1" dirty="0" smtClean="0"/>
          </a:p>
          <a:p>
            <a:pPr marL="365760" indent="-256032" eaLnBrk="1" fontAlgn="auto" hangingPunct="1">
              <a:spcAft>
                <a:spcPts val="0"/>
              </a:spcAft>
              <a:buFont typeface="Wingdings 2" pitchFamily="18" charset="2"/>
              <a:buNone/>
              <a:defRPr/>
            </a:pPr>
            <a:r>
              <a:rPr lang="en-US" sz="2000" b="1" dirty="0" smtClean="0"/>
              <a:t>Are the premises based on fact or opinion?  Are they true for all situations/communities or just for limited situations?</a:t>
            </a:r>
          </a:p>
          <a:p>
            <a:pPr marL="365760" indent="-256032" eaLnBrk="1" fontAlgn="auto" hangingPunct="1">
              <a:spcAft>
                <a:spcPts val="0"/>
              </a:spcAft>
              <a:buFont typeface="Wingdings 2" pitchFamily="18" charset="2"/>
              <a:buNone/>
              <a:defRPr/>
            </a:pPr>
            <a:endParaRPr lang="en-US" sz="2000" b="1" dirty="0" smtClean="0"/>
          </a:p>
          <a:p>
            <a:pPr marL="365760" indent="-256032" eaLnBrk="1" fontAlgn="auto" hangingPunct="1">
              <a:spcAft>
                <a:spcPts val="0"/>
              </a:spcAft>
              <a:buFont typeface="Wingdings 2" pitchFamily="18" charset="2"/>
              <a:buNone/>
              <a:defRPr/>
            </a:pPr>
            <a:r>
              <a:rPr lang="en-US" sz="2000" b="1" dirty="0" smtClean="0"/>
              <a:t>Is there a clear, logical progression from the premises to the conclusion?  Are there any terms/words in the conclusion that are not in the premises?  Are there any logical fallacies?</a:t>
            </a:r>
          </a:p>
        </p:txBody>
      </p:sp>
      <p:sp>
        <p:nvSpPr>
          <p:cNvPr id="20483" name="Text Box 5"/>
          <p:cNvSpPr txBox="1">
            <a:spLocks noChangeArrowheads="1"/>
          </p:cNvSpPr>
          <p:nvPr/>
        </p:nvSpPr>
        <p:spPr bwMode="auto">
          <a:xfrm>
            <a:off x="3057214" y="381000"/>
            <a:ext cx="3478837" cy="584775"/>
          </a:xfrm>
          <a:prstGeom prst="rect">
            <a:avLst/>
          </a:prstGeom>
          <a:noFill/>
          <a:ln w="9525">
            <a:noFill/>
            <a:miter lim="800000"/>
            <a:headEnd/>
            <a:tailEnd/>
          </a:ln>
        </p:spPr>
        <p:txBody>
          <a:bodyPr wrap="none">
            <a:spAutoFit/>
          </a:bodyPr>
          <a:lstStyle/>
          <a:p>
            <a:pPr algn="ctr"/>
            <a:r>
              <a:rPr lang="en-US" sz="3200" dirty="0"/>
              <a:t>Critical </a:t>
            </a:r>
            <a:r>
              <a:rPr lang="en-US" sz="3200" dirty="0" smtClean="0"/>
              <a:t>Analysis</a:t>
            </a:r>
            <a:endParaRPr lang="en-US" sz="20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14350" indent="-514350">
              <a:buNone/>
            </a:pPr>
            <a:r>
              <a:rPr lang="en-US" dirty="0" smtClean="0"/>
              <a:t>Premise 1. Leah worked very hard in ABE 301.</a:t>
            </a:r>
          </a:p>
          <a:p>
            <a:pPr marL="514350" indent="-514350">
              <a:buNone/>
            </a:pPr>
            <a:r>
              <a:rPr lang="en-US" dirty="0" smtClean="0"/>
              <a:t>Premise 2. Leah turned in every assignment on time in ABE 301.</a:t>
            </a:r>
          </a:p>
          <a:p>
            <a:pPr marL="514350" indent="-514350">
              <a:buNone/>
            </a:pPr>
            <a:r>
              <a:rPr lang="en-US" dirty="0" smtClean="0"/>
              <a:t>Premise 3. Working very hard and turning in every assignment on time in a course are  required to get a good grade.</a:t>
            </a:r>
          </a:p>
          <a:p>
            <a:pPr marL="514350" indent="-514350">
              <a:buNone/>
            </a:pPr>
            <a:r>
              <a:rPr lang="en-US" dirty="0" smtClean="0"/>
              <a:t>Conclusion:</a:t>
            </a:r>
          </a:p>
          <a:p>
            <a:pPr marL="514350" indent="-514350">
              <a:buNone/>
            </a:pPr>
            <a:r>
              <a:rPr lang="en-US" dirty="0" smtClean="0"/>
              <a:t>Therefore, Leah should get a good grade in ABE 301.</a:t>
            </a:r>
            <a:endParaRPr lang="en-US" dirty="0"/>
          </a:p>
        </p:txBody>
      </p:sp>
      <p:sp>
        <p:nvSpPr>
          <p:cNvPr id="2" name="Title 1"/>
          <p:cNvSpPr>
            <a:spLocks noGrp="1"/>
          </p:cNvSpPr>
          <p:nvPr>
            <p:ph type="title"/>
          </p:nvPr>
        </p:nvSpPr>
        <p:spPr/>
        <p:txBody>
          <a:bodyPr>
            <a:normAutofit/>
          </a:bodyPr>
          <a:lstStyle/>
          <a:p>
            <a:r>
              <a:rPr lang="en-US" dirty="0" smtClean="0"/>
              <a:t>Evaluate this Critical Argument</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sz="half" idx="1"/>
          </p:nvPr>
        </p:nvSpPr>
        <p:spPr>
          <a:xfrm>
            <a:off x="152400" y="304800"/>
            <a:ext cx="4191000" cy="457200"/>
          </a:xfrm>
        </p:spPr>
        <p:txBody>
          <a:bodyPr>
            <a:normAutofit/>
          </a:bodyPr>
          <a:lstStyle/>
          <a:p>
            <a:pPr marL="365760" indent="-256032" eaLnBrk="1" fontAlgn="auto" hangingPunct="1">
              <a:spcAft>
                <a:spcPts val="0"/>
              </a:spcAft>
              <a:buFont typeface="Wingdings 2" pitchFamily="18" charset="2"/>
              <a:buNone/>
              <a:defRPr/>
            </a:pPr>
            <a:r>
              <a:rPr lang="en-US" sz="2400" b="1" dirty="0" smtClean="0"/>
              <a:t>A visual critical argument</a:t>
            </a:r>
          </a:p>
        </p:txBody>
      </p:sp>
      <p:pic>
        <p:nvPicPr>
          <p:cNvPr id="29699" name="Picture 6" descr="macandcheeseface"/>
          <p:cNvPicPr>
            <a:picLocks noGrp="1" noChangeAspect="1" noChangeArrowheads="1"/>
          </p:cNvPicPr>
          <p:nvPr>
            <p:ph sz="half" idx="2"/>
          </p:nvPr>
        </p:nvPicPr>
        <p:blipFill>
          <a:blip r:embed="rId2" cstate="print"/>
          <a:srcRect/>
          <a:stretch>
            <a:fillRect/>
          </a:stretch>
        </p:blipFill>
        <p:spPr>
          <a:xfrm>
            <a:off x="4343400" y="228600"/>
            <a:ext cx="4427538" cy="2638425"/>
          </a:xfrm>
        </p:spPr>
      </p:pic>
      <p:sp>
        <p:nvSpPr>
          <p:cNvPr id="23556" name="Rectangle 5"/>
          <p:cNvSpPr>
            <a:spLocks noChangeArrowheads="1"/>
          </p:cNvSpPr>
          <p:nvPr/>
        </p:nvSpPr>
        <p:spPr bwMode="auto">
          <a:xfrm>
            <a:off x="228600" y="762000"/>
            <a:ext cx="4114800" cy="1631216"/>
          </a:xfrm>
          <a:prstGeom prst="rect">
            <a:avLst/>
          </a:prstGeom>
          <a:noFill/>
          <a:ln w="9525">
            <a:noFill/>
            <a:miter lim="800000"/>
            <a:headEnd/>
            <a:tailEnd/>
          </a:ln>
        </p:spPr>
        <p:txBody>
          <a:bodyPr>
            <a:spAutoFit/>
          </a:bodyPr>
          <a:lstStyle/>
          <a:p>
            <a:pPr>
              <a:defRPr/>
            </a:pPr>
            <a:r>
              <a:rPr lang="en-US" sz="2000" dirty="0"/>
              <a:t>Looking at the </a:t>
            </a:r>
            <a:r>
              <a:rPr lang="en-US" sz="2000" dirty="0" smtClean="0"/>
              <a:t>image and  </a:t>
            </a:r>
            <a:r>
              <a:rPr lang="en-US" sz="2000" dirty="0"/>
              <a:t>analyze the argument being made.  </a:t>
            </a:r>
          </a:p>
          <a:p>
            <a:pPr marL="457200" indent="-457200">
              <a:buFont typeface="Arial" pitchFamily="34" charset="0"/>
              <a:buChar char="•"/>
              <a:defRPr/>
            </a:pPr>
            <a:r>
              <a:rPr lang="en-US" sz="2000" dirty="0" smtClean="0"/>
              <a:t>Identify the </a:t>
            </a:r>
            <a:r>
              <a:rPr lang="en-US" sz="2000" dirty="0"/>
              <a:t>conclusion</a:t>
            </a:r>
          </a:p>
          <a:p>
            <a:pPr marL="457200" indent="-457200">
              <a:buFont typeface="Arial" pitchFamily="34" charset="0"/>
              <a:buChar char="•"/>
              <a:defRPr/>
            </a:pPr>
            <a:r>
              <a:rPr lang="en-US" sz="2000" dirty="0" smtClean="0"/>
              <a:t>Identify the premises</a:t>
            </a:r>
            <a:endParaRPr lang="en-US" sz="2000" dirty="0"/>
          </a:p>
        </p:txBody>
      </p:sp>
      <p:sp>
        <p:nvSpPr>
          <p:cNvPr id="5" name="TextBox 4"/>
          <p:cNvSpPr txBox="1">
            <a:spLocks noChangeArrowheads="1"/>
          </p:cNvSpPr>
          <p:nvPr/>
        </p:nvSpPr>
        <p:spPr bwMode="auto">
          <a:xfrm>
            <a:off x="304800" y="2590800"/>
            <a:ext cx="8458200" cy="3539430"/>
          </a:xfrm>
          <a:prstGeom prst="rect">
            <a:avLst/>
          </a:prstGeom>
          <a:noFill/>
          <a:ln w="9525">
            <a:noFill/>
            <a:miter lim="800000"/>
            <a:headEnd/>
            <a:tailEnd/>
          </a:ln>
        </p:spPr>
        <p:txBody>
          <a:bodyPr wrap="square">
            <a:spAutoFit/>
          </a:bodyPr>
          <a:lstStyle/>
          <a:p>
            <a:pPr marL="342900" indent="-342900"/>
            <a:r>
              <a:rPr lang="en-US" sz="1600" dirty="0" smtClean="0"/>
              <a:t>Premises:</a:t>
            </a:r>
          </a:p>
          <a:p>
            <a:pPr marL="342900" indent="-342900">
              <a:buFontTx/>
              <a:buAutoNum type="arabicPeriod"/>
            </a:pPr>
            <a:r>
              <a:rPr lang="en-US" sz="1600" dirty="0" smtClean="0"/>
              <a:t>Kraft </a:t>
            </a:r>
            <a:r>
              <a:rPr lang="en-US" sz="1600" dirty="0"/>
              <a:t>makes genetically engineered foods.</a:t>
            </a:r>
          </a:p>
          <a:p>
            <a:pPr marL="342900" indent="-342900">
              <a:buFontTx/>
              <a:buAutoNum type="arabicPeriod"/>
            </a:pPr>
            <a:r>
              <a:rPr lang="en-US" sz="1600" dirty="0" smtClean="0"/>
              <a:t>Eating/purchasing genetically </a:t>
            </a:r>
            <a:r>
              <a:rPr lang="en-US" sz="1600" dirty="0"/>
              <a:t>engineered foods pose risks to our health and </a:t>
            </a:r>
            <a:r>
              <a:rPr lang="en-US" sz="1600" dirty="0" smtClean="0"/>
              <a:t>the environment</a:t>
            </a:r>
            <a:r>
              <a:rPr lang="en-US" sz="1600" dirty="0"/>
              <a:t>.</a:t>
            </a:r>
          </a:p>
          <a:p>
            <a:pPr marL="342900" indent="-342900">
              <a:buFontTx/>
              <a:buAutoNum type="arabicPeriod"/>
            </a:pPr>
            <a:r>
              <a:rPr lang="en-US" sz="1600" dirty="0" smtClean="0"/>
              <a:t>Eating/purchasing foods that pose risks to our health and environment are bad actions.</a:t>
            </a:r>
          </a:p>
          <a:p>
            <a:pPr marL="342900" indent="-342900">
              <a:buFontTx/>
              <a:buAutoNum type="arabicPeriod"/>
            </a:pPr>
            <a:r>
              <a:rPr lang="en-US" sz="1600" dirty="0" smtClean="0"/>
              <a:t>Kraft macaroni and cheese contains genetically engineered foods.</a:t>
            </a:r>
          </a:p>
          <a:p>
            <a:pPr marL="342900" indent="-342900">
              <a:buFontTx/>
              <a:buAutoNum type="arabicPeriod"/>
            </a:pPr>
            <a:r>
              <a:rPr lang="en-US" sz="1600" dirty="0" smtClean="0"/>
              <a:t>Children </a:t>
            </a:r>
            <a:r>
              <a:rPr lang="en-US" sz="1600" dirty="0"/>
              <a:t>are frightened by </a:t>
            </a:r>
            <a:r>
              <a:rPr lang="en-US" sz="1600" dirty="0" smtClean="0"/>
              <a:t>Kraft macaroni </a:t>
            </a:r>
            <a:r>
              <a:rPr lang="en-US" sz="1600" dirty="0"/>
              <a:t>and cheese (picture).</a:t>
            </a:r>
          </a:p>
          <a:p>
            <a:pPr marL="342900" indent="-342900">
              <a:buFontTx/>
              <a:buAutoNum type="arabicPeriod"/>
            </a:pPr>
            <a:r>
              <a:rPr lang="en-US" sz="1600" dirty="0" smtClean="0"/>
              <a:t>Kraft </a:t>
            </a:r>
            <a:r>
              <a:rPr lang="en-US" sz="1600" dirty="0"/>
              <a:t>does not care about posing risks to our health and the environment or about </a:t>
            </a:r>
            <a:r>
              <a:rPr lang="en-US" sz="1600" dirty="0" smtClean="0"/>
              <a:t>frightening children</a:t>
            </a:r>
            <a:r>
              <a:rPr lang="en-US" sz="1600" dirty="0"/>
              <a:t>.</a:t>
            </a:r>
          </a:p>
          <a:p>
            <a:pPr marL="342900" indent="-342900">
              <a:buFontTx/>
              <a:buAutoNum type="arabicPeriod"/>
            </a:pPr>
            <a:r>
              <a:rPr lang="en-US" sz="1600" dirty="0" smtClean="0"/>
              <a:t>Purchasing/eating foods that frighten children is a bad action.</a:t>
            </a:r>
          </a:p>
          <a:p>
            <a:pPr marL="342900" indent="-342900">
              <a:buFontTx/>
              <a:buAutoNum type="arabicPeriod"/>
            </a:pPr>
            <a:r>
              <a:rPr lang="en-US" sz="1600" dirty="0" smtClean="0"/>
              <a:t>(We should not act badly.)</a:t>
            </a:r>
          </a:p>
          <a:p>
            <a:pPr marL="342900" indent="-342900">
              <a:buFontTx/>
              <a:buAutoNum type="arabicPeriod"/>
            </a:pPr>
            <a:endParaRPr lang="en-US" sz="1600" dirty="0"/>
          </a:p>
          <a:p>
            <a:pPr marL="342900" indent="-342900"/>
            <a:r>
              <a:rPr lang="en-US" sz="1600" dirty="0"/>
              <a:t>Therefore, we should not eat or purchase food </a:t>
            </a:r>
            <a:r>
              <a:rPr lang="en-US" sz="1600" dirty="0" smtClean="0"/>
              <a:t>from Kraft</a:t>
            </a:r>
            <a:r>
              <a:rPr lang="en-US" sz="16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699"/>
                                        </p:tgtEl>
                                        <p:attrNameLst>
                                          <p:attrName>style.visibility</p:attrName>
                                        </p:attrNameLst>
                                      </p:cBhvr>
                                      <p:to>
                                        <p:strVal val="visible"/>
                                      </p:to>
                                    </p:set>
                                    <p:animEffect transition="in" filter="dissolve">
                                      <p:cBhvr>
                                        <p:cTn id="7" dur="500"/>
                                        <p:tgtEl>
                                          <p:spTgt spid="2969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buNone/>
            </a:pPr>
            <a:r>
              <a:rPr lang="en-US" dirty="0" smtClean="0"/>
              <a:t>Creating </a:t>
            </a:r>
            <a:r>
              <a:rPr lang="en-US" dirty="0"/>
              <a:t>a critical argument is generally much more difficult than analyzing a pre-existing argument.  </a:t>
            </a:r>
            <a:endParaRPr lang="en-US" dirty="0" smtClean="0"/>
          </a:p>
          <a:p>
            <a:pPr>
              <a:buNone/>
            </a:pPr>
            <a:r>
              <a:rPr lang="en-US" dirty="0" smtClean="0"/>
              <a:t>The </a:t>
            </a:r>
            <a:r>
              <a:rPr lang="en-US" dirty="0"/>
              <a:t>primary synthesis skills involve:</a:t>
            </a:r>
          </a:p>
          <a:p>
            <a:pPr lvl="0"/>
            <a:r>
              <a:rPr lang="en-US" dirty="0"/>
              <a:t>The ability to clearly, objectively state the premises and the ideas/concepts contained in the premises (soundness).  This involves a good command of the medium used express the ideas, e.g. writing, creating images, sounds, etc.</a:t>
            </a:r>
          </a:p>
          <a:p>
            <a:pPr lvl="0"/>
            <a:r>
              <a:rPr lang="en-US" dirty="0"/>
              <a:t>The ability to construct valid logical relationships between the premises and the conclusion.</a:t>
            </a:r>
          </a:p>
          <a:p>
            <a:endParaRPr lang="en-US" dirty="0"/>
          </a:p>
        </p:txBody>
      </p:sp>
      <p:sp>
        <p:nvSpPr>
          <p:cNvPr id="2" name="Title 1"/>
          <p:cNvSpPr>
            <a:spLocks noGrp="1"/>
          </p:cNvSpPr>
          <p:nvPr>
            <p:ph type="title"/>
          </p:nvPr>
        </p:nvSpPr>
        <p:spPr/>
        <p:txBody>
          <a:bodyPr>
            <a:normAutofit fontScale="90000"/>
          </a:bodyPr>
          <a:lstStyle/>
          <a:p>
            <a:r>
              <a:rPr lang="en-US" b="1" dirty="0" smtClean="0"/>
              <a:t>Synthesis of a Critical Argument</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46238"/>
            <a:ext cx="8229600" cy="1096962"/>
          </a:xfrm>
        </p:spPr>
        <p:txBody>
          <a:bodyPr>
            <a:normAutofit/>
          </a:bodyPr>
          <a:lstStyle/>
          <a:p>
            <a:pPr marL="365760" indent="-256032" eaLnBrk="1" fontAlgn="auto" hangingPunct="1">
              <a:spcAft>
                <a:spcPts val="0"/>
              </a:spcAft>
              <a:buFont typeface="Wingdings 3"/>
              <a:buNone/>
              <a:defRPr/>
            </a:pPr>
            <a:r>
              <a:rPr lang="en-US" sz="2000" dirty="0" smtClean="0"/>
              <a:t>Conclusion</a:t>
            </a:r>
          </a:p>
          <a:p>
            <a:pPr marL="365760" indent="-256032" eaLnBrk="1" fontAlgn="auto" hangingPunct="1">
              <a:spcAft>
                <a:spcPts val="0"/>
              </a:spcAft>
              <a:buFont typeface="Wingdings 3"/>
              <a:buNone/>
              <a:defRPr/>
            </a:pPr>
            <a:r>
              <a:rPr lang="en-US" sz="2000" dirty="0" smtClean="0"/>
              <a:t>Therefore, British Petroleum (BP) should not pay to clean up the gulf oil spill.    </a:t>
            </a:r>
          </a:p>
          <a:p>
            <a:pPr marL="365760" indent="-256032" eaLnBrk="1" fontAlgn="auto" hangingPunct="1">
              <a:spcAft>
                <a:spcPts val="0"/>
              </a:spcAft>
              <a:buFont typeface="Wingdings 3"/>
              <a:buNone/>
              <a:defRPr/>
            </a:pPr>
            <a:endParaRPr lang="en-US" sz="2000" dirty="0" smtClean="0"/>
          </a:p>
          <a:p>
            <a:pPr marL="514350" indent="-514350" eaLnBrk="1" fontAlgn="auto" hangingPunct="1">
              <a:spcAft>
                <a:spcPts val="0"/>
              </a:spcAft>
              <a:buFont typeface="+mj-lt"/>
              <a:buAutoNum type="arabicPeriod"/>
              <a:defRPr/>
            </a:pPr>
            <a:endParaRPr lang="en-US" sz="2000" dirty="0" smtClean="0"/>
          </a:p>
        </p:txBody>
      </p:sp>
      <p:sp>
        <p:nvSpPr>
          <p:cNvPr id="2" name="Title 1"/>
          <p:cNvSpPr>
            <a:spLocks noGrp="1"/>
          </p:cNvSpPr>
          <p:nvPr>
            <p:ph type="title"/>
          </p:nvPr>
        </p:nvSpPr>
        <p:spPr/>
        <p:txBody>
          <a:bodyPr/>
          <a:lstStyle/>
          <a:p>
            <a:pPr eaLnBrk="1" fontAlgn="auto" hangingPunct="1">
              <a:spcAft>
                <a:spcPts val="0"/>
              </a:spcAft>
              <a:defRPr/>
            </a:pPr>
            <a:r>
              <a:rPr lang="en-US" dirty="0" smtClean="0"/>
              <a:t>Develop an argument</a:t>
            </a:r>
            <a:endParaRPr lang="en-US" dirty="0"/>
          </a:p>
        </p:txBody>
      </p:sp>
      <p:sp>
        <p:nvSpPr>
          <p:cNvPr id="5" name="Content Placeholder 2"/>
          <p:cNvSpPr txBox="1">
            <a:spLocks/>
          </p:cNvSpPr>
          <p:nvPr/>
        </p:nvSpPr>
        <p:spPr bwMode="auto">
          <a:xfrm>
            <a:off x="304800" y="2667000"/>
            <a:ext cx="8229600" cy="3124200"/>
          </a:xfrm>
          <a:prstGeom prst="rect">
            <a:avLst/>
          </a:prstGeom>
          <a:noFill/>
          <a:ln w="9525">
            <a:noFill/>
            <a:miter lim="800000"/>
            <a:headEnd/>
            <a:tailEnd/>
          </a:ln>
        </p:spPr>
        <p:txBody>
          <a:bodyPr/>
          <a:lstStyle/>
          <a:p>
            <a:pPr marL="292100" indent="-292100" eaLnBrk="0" hangingPunct="0">
              <a:buClr>
                <a:schemeClr val="accent1"/>
              </a:buClr>
              <a:buSzPct val="70000"/>
              <a:buFont typeface="Wingdings 2" pitchFamily="18" charset="2"/>
              <a:buNone/>
              <a:defRPr/>
            </a:pPr>
            <a:endParaRPr lang="en-US" sz="2000" dirty="0">
              <a:latin typeface="+mn-lt"/>
            </a:endParaRPr>
          </a:p>
          <a:p>
            <a:pPr marL="292100" indent="-292100" eaLnBrk="0" hangingPunct="0">
              <a:buClr>
                <a:schemeClr val="accent1"/>
              </a:buClr>
              <a:buSzPct val="70000"/>
              <a:defRPr/>
            </a:pPr>
            <a:r>
              <a:rPr lang="en-US" sz="2000" dirty="0"/>
              <a:t>Premises</a:t>
            </a:r>
          </a:p>
          <a:p>
            <a:pPr marL="514350" indent="-514350" eaLnBrk="0" hangingPunct="0">
              <a:buClr>
                <a:schemeClr val="accent1"/>
              </a:buClr>
              <a:buSzPct val="70000"/>
              <a:buFont typeface="+mj-lt"/>
              <a:buAutoNum type="arabicPeriod"/>
              <a:defRPr/>
            </a:pPr>
            <a:r>
              <a:rPr lang="en-US" sz="2000" dirty="0"/>
              <a:t>The purpose of business is to maximize making a profit.</a:t>
            </a:r>
          </a:p>
          <a:p>
            <a:pPr marL="514350" indent="-514350" eaLnBrk="0" hangingPunct="0">
              <a:buClr>
                <a:schemeClr val="accent1"/>
              </a:buClr>
              <a:buSzPct val="70000"/>
              <a:buFont typeface="+mj-lt"/>
              <a:buAutoNum type="arabicPeriod"/>
              <a:defRPr/>
            </a:pPr>
            <a:r>
              <a:rPr lang="en-US" sz="2000" dirty="0"/>
              <a:t>Paying to clean up the gulf oil spill is an expense.</a:t>
            </a:r>
          </a:p>
          <a:p>
            <a:pPr marL="514350" indent="-514350" eaLnBrk="0" hangingPunct="0">
              <a:buClr>
                <a:schemeClr val="accent1"/>
              </a:buClr>
              <a:buSzPct val="70000"/>
              <a:buFont typeface="+mj-lt"/>
              <a:buAutoNum type="arabicPeriod"/>
              <a:defRPr/>
            </a:pPr>
            <a:r>
              <a:rPr lang="en-US" sz="2000" dirty="0"/>
              <a:t>Paying to clean up the gulf oil spill does not produce income.</a:t>
            </a:r>
          </a:p>
          <a:p>
            <a:pPr marL="514350" indent="-514350" eaLnBrk="0" hangingPunct="0">
              <a:buClr>
                <a:schemeClr val="accent1"/>
              </a:buClr>
              <a:buSzPct val="70000"/>
              <a:buFont typeface="+mj-lt"/>
              <a:buAutoNum type="arabicPeriod"/>
              <a:defRPr/>
            </a:pPr>
            <a:r>
              <a:rPr lang="en-US" sz="2000" dirty="0"/>
              <a:t>Profit equals income -  expenses.</a:t>
            </a:r>
          </a:p>
          <a:p>
            <a:pPr marL="514350" indent="-514350" eaLnBrk="0" hangingPunct="0">
              <a:buClr>
                <a:schemeClr val="accent1"/>
              </a:buClr>
              <a:buSzPct val="70000"/>
              <a:buFont typeface="+mj-lt"/>
              <a:buAutoNum type="arabicPeriod"/>
              <a:defRPr/>
            </a:pPr>
            <a:r>
              <a:rPr lang="en-US" sz="2000" dirty="0" smtClean="0"/>
              <a:t>(Businesses </a:t>
            </a:r>
            <a:r>
              <a:rPr lang="en-US" sz="2000" dirty="0"/>
              <a:t>should act in ways to fulfill their purpose</a:t>
            </a:r>
            <a:r>
              <a:rPr lang="en-US" sz="2000" dirty="0" smtClean="0"/>
              <a:t>.)</a:t>
            </a:r>
            <a:endParaRPr lang="en-US" sz="2000" dirty="0"/>
          </a:p>
          <a:p>
            <a:pPr marL="514350" indent="-514350" eaLnBrk="0" hangingPunct="0">
              <a:buClr>
                <a:schemeClr val="accent1"/>
              </a:buClr>
              <a:buSzPct val="70000"/>
              <a:buFont typeface="+mj-lt"/>
              <a:buAutoNum type="arabicPeriod"/>
              <a:defRPr/>
            </a:pPr>
            <a:r>
              <a:rPr lang="en-US" sz="2000" dirty="0" smtClean="0"/>
              <a:t>(BP </a:t>
            </a:r>
            <a:r>
              <a:rPr lang="en-US" sz="2000" dirty="0"/>
              <a:t>is a </a:t>
            </a:r>
            <a:r>
              <a:rPr lang="en-US" sz="2000" dirty="0" smtClean="0"/>
              <a:t>business)</a:t>
            </a:r>
            <a:endParaRPr lang="en-US" sz="2000" dirty="0">
              <a:latin typeface="+mn-lt"/>
            </a:endParaRPr>
          </a:p>
          <a:p>
            <a:pPr marL="292100" indent="-292100" eaLnBrk="0" hangingPunct="0">
              <a:buClr>
                <a:schemeClr val="accent1"/>
              </a:buClr>
              <a:buSzPct val="70000"/>
              <a:buFont typeface="Wingdings 2" pitchFamily="18" charset="2"/>
              <a:buNone/>
              <a:defRPr/>
            </a:pPr>
            <a:endParaRPr lang="en-US" sz="2000" dirty="0">
              <a:latin typeface="+mn-lt"/>
            </a:endParaRPr>
          </a:p>
          <a:p>
            <a:pPr marL="514350" indent="-514350" eaLnBrk="0" hangingPunct="0">
              <a:buClr>
                <a:schemeClr val="accent1"/>
              </a:buClr>
              <a:buSzPct val="70000"/>
              <a:buFont typeface="+mj-lt"/>
              <a:buAutoNum type="arabicPeriod"/>
              <a:defRPr/>
            </a:pPr>
            <a:endParaRPr lang="en-US" sz="2000" dirty="0">
              <a:latin typeface="+mn-lt"/>
            </a:endParaRPr>
          </a:p>
          <a:p>
            <a:pPr marL="292100" indent="-292100" eaLnBrk="0" hangingPunct="0">
              <a:buClr>
                <a:schemeClr val="accent1"/>
              </a:buClr>
              <a:buSzPct val="70000"/>
              <a:buFont typeface="Wingdings 2" pitchFamily="18" charset="2"/>
              <a:buNone/>
              <a:defRPr/>
            </a:pPr>
            <a:r>
              <a:rPr lang="en-US" sz="2000" dirty="0">
                <a:latin typeface="+mn-lt"/>
              </a:rPr>
              <a:t>.</a:t>
            </a:r>
          </a:p>
          <a:p>
            <a:pPr marL="514350" indent="-514350" eaLnBrk="0" hangingPunct="0">
              <a:buClr>
                <a:schemeClr val="accent1"/>
              </a:buClr>
              <a:buSzPct val="70000"/>
              <a:buFont typeface="+mj-lt"/>
              <a:buAutoNum type="arabicPeriod"/>
              <a:defRPr/>
            </a:pPr>
            <a:endParaRPr lang="en-US" sz="20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idx="1"/>
          </p:nvPr>
        </p:nvSpPr>
        <p:spPr/>
        <p:txBody>
          <a:bodyPr>
            <a:normAutofit lnSpcReduction="10000"/>
          </a:bodyPr>
          <a:lstStyle/>
          <a:p>
            <a:pPr marL="365760" indent="-256032" eaLnBrk="1" fontAlgn="auto" hangingPunct="1">
              <a:spcAft>
                <a:spcPts val="0"/>
              </a:spcAft>
              <a:buFont typeface="Wingdings 2" pitchFamily="18" charset="2"/>
              <a:buNone/>
              <a:defRPr/>
            </a:pPr>
            <a:r>
              <a:rPr lang="en-US" sz="2000" b="1" dirty="0" smtClean="0"/>
              <a:t>Desired conclusion: Dr. Tao should give all ABE 301 students a grade of A.</a:t>
            </a:r>
          </a:p>
          <a:p>
            <a:pPr marL="365760" indent="-256032" eaLnBrk="1" fontAlgn="auto" hangingPunct="1">
              <a:spcAft>
                <a:spcPts val="0"/>
              </a:spcAft>
              <a:buFont typeface="Wingdings 2" pitchFamily="18" charset="2"/>
              <a:buNone/>
              <a:defRPr/>
            </a:pPr>
            <a:endParaRPr lang="en-US" sz="2000" b="1" dirty="0" smtClean="0"/>
          </a:p>
          <a:p>
            <a:pPr marL="365760" indent="-256032" eaLnBrk="1" fontAlgn="auto" hangingPunct="1">
              <a:spcAft>
                <a:spcPts val="0"/>
              </a:spcAft>
              <a:buFont typeface="Wingdings 2" pitchFamily="18" charset="2"/>
              <a:buNone/>
              <a:defRPr/>
            </a:pPr>
            <a:r>
              <a:rPr lang="en-US" sz="2000" b="1" dirty="0" smtClean="0"/>
              <a:t>Premises:</a:t>
            </a:r>
          </a:p>
          <a:p>
            <a:pPr marL="514350" indent="-514350" eaLnBrk="1" fontAlgn="auto" hangingPunct="1">
              <a:spcAft>
                <a:spcPts val="0"/>
              </a:spcAft>
              <a:buFont typeface="Wingdings 2" pitchFamily="18" charset="2"/>
              <a:buAutoNum type="arabicPeriod"/>
              <a:defRPr/>
            </a:pPr>
            <a:r>
              <a:rPr lang="en-US" sz="2000" b="1" dirty="0" smtClean="0"/>
              <a:t>Having better job opportunities is beneficial for students.</a:t>
            </a:r>
          </a:p>
          <a:p>
            <a:pPr marL="514350" indent="-514350" eaLnBrk="1" fontAlgn="auto" hangingPunct="1">
              <a:spcAft>
                <a:spcPts val="0"/>
              </a:spcAft>
              <a:buFont typeface="+mj-lt"/>
              <a:buAutoNum type="arabicPeriod"/>
              <a:defRPr/>
            </a:pPr>
            <a:r>
              <a:rPr lang="en-US" sz="2000" b="1" dirty="0" smtClean="0"/>
              <a:t>Students with high grades have better job opportunities.</a:t>
            </a:r>
          </a:p>
          <a:p>
            <a:pPr marL="514350" indent="-514350" eaLnBrk="1" fontAlgn="auto" hangingPunct="1">
              <a:spcAft>
                <a:spcPts val="0"/>
              </a:spcAft>
              <a:buFont typeface="Wingdings 2" pitchFamily="18" charset="2"/>
              <a:buAutoNum type="arabicPeriod"/>
              <a:defRPr/>
            </a:pPr>
            <a:r>
              <a:rPr lang="en-US" sz="2000" b="1" dirty="0" smtClean="0"/>
              <a:t>A grade of ‘A’ is a high grade.</a:t>
            </a:r>
          </a:p>
          <a:p>
            <a:pPr marL="514350" indent="-514350" eaLnBrk="1" fontAlgn="auto" hangingPunct="1">
              <a:spcAft>
                <a:spcPts val="0"/>
              </a:spcAft>
              <a:buFont typeface="Wingdings 2" pitchFamily="18" charset="2"/>
              <a:buAutoNum type="arabicPeriod"/>
              <a:defRPr/>
            </a:pPr>
            <a:r>
              <a:rPr lang="en-US" sz="2000" b="1" dirty="0" smtClean="0"/>
              <a:t>One of Dr. Tao’s actions is to give students grades in ABE 301.</a:t>
            </a:r>
          </a:p>
          <a:p>
            <a:pPr marL="514350" indent="-514350" eaLnBrk="1" fontAlgn="auto" hangingPunct="1">
              <a:spcAft>
                <a:spcPts val="0"/>
              </a:spcAft>
              <a:buFont typeface="Wingdings 2" pitchFamily="18" charset="2"/>
              <a:buAutoNum type="arabicPeriod"/>
              <a:defRPr/>
            </a:pPr>
            <a:r>
              <a:rPr lang="en-US" sz="2000" b="1" dirty="0" smtClean="0"/>
              <a:t>(Dr. Tao’s actions should benefit students.)</a:t>
            </a:r>
          </a:p>
          <a:p>
            <a:pPr marL="514350" indent="-514350" eaLnBrk="1" fontAlgn="auto" hangingPunct="1">
              <a:spcAft>
                <a:spcPts val="0"/>
              </a:spcAft>
              <a:buFont typeface="Wingdings 2" pitchFamily="18" charset="2"/>
              <a:buNone/>
              <a:defRPr/>
            </a:pPr>
            <a:endParaRPr lang="en-US" sz="2000" b="1" dirty="0" smtClean="0"/>
          </a:p>
          <a:p>
            <a:pPr marL="514350" indent="-514350" eaLnBrk="1" fontAlgn="auto" hangingPunct="1">
              <a:spcAft>
                <a:spcPts val="0"/>
              </a:spcAft>
              <a:buFont typeface="Wingdings 2" pitchFamily="18" charset="2"/>
              <a:buNone/>
              <a:defRPr/>
            </a:pPr>
            <a:r>
              <a:rPr lang="en-US" sz="2000" b="1" dirty="0" smtClean="0"/>
              <a:t>Conclusion:  </a:t>
            </a:r>
          </a:p>
          <a:p>
            <a:pPr marL="514350" indent="-514350" eaLnBrk="1" fontAlgn="auto" hangingPunct="1">
              <a:spcAft>
                <a:spcPts val="0"/>
              </a:spcAft>
              <a:buFont typeface="Wingdings 2" pitchFamily="18" charset="2"/>
              <a:buNone/>
              <a:defRPr/>
            </a:pPr>
            <a:r>
              <a:rPr lang="en-US" sz="2000" b="1" dirty="0" smtClean="0"/>
              <a:t>Therefore, Dr. Tao should give all ABE 301 students a grade of A.</a:t>
            </a:r>
          </a:p>
        </p:txBody>
      </p:sp>
      <p:sp>
        <p:nvSpPr>
          <p:cNvPr id="21507" name="Text Box 5"/>
          <p:cNvSpPr txBox="1">
            <a:spLocks noChangeArrowheads="1"/>
          </p:cNvSpPr>
          <p:nvPr/>
        </p:nvSpPr>
        <p:spPr bwMode="auto">
          <a:xfrm>
            <a:off x="1578443" y="381000"/>
            <a:ext cx="6436378" cy="584775"/>
          </a:xfrm>
          <a:prstGeom prst="rect">
            <a:avLst/>
          </a:prstGeom>
          <a:noFill/>
          <a:ln w="9525">
            <a:noFill/>
            <a:miter lim="800000"/>
            <a:headEnd/>
            <a:tailEnd/>
          </a:ln>
        </p:spPr>
        <p:txBody>
          <a:bodyPr wrap="none">
            <a:spAutoFit/>
          </a:bodyPr>
          <a:lstStyle/>
          <a:p>
            <a:pPr algn="ctr"/>
            <a:r>
              <a:rPr lang="en-US" sz="3200" dirty="0" smtClean="0"/>
              <a:t>Synthesis </a:t>
            </a:r>
            <a:r>
              <a:rPr lang="en-US" sz="3200" dirty="0"/>
              <a:t>of Critical Arguments</a:t>
            </a:r>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14800" y="152400"/>
            <a:ext cx="3733800" cy="1877437"/>
          </a:xfrm>
          <a:prstGeom prst="rect">
            <a:avLst/>
          </a:prstGeom>
          <a:noFill/>
        </p:spPr>
        <p:txBody>
          <a:bodyPr wrap="square" rtlCol="0">
            <a:spAutoFit/>
          </a:bodyPr>
          <a:lstStyle/>
          <a:p>
            <a:r>
              <a:rPr lang="en-US" sz="1400" dirty="0" smtClean="0">
                <a:solidFill>
                  <a:srgbClr val="00B050"/>
                </a:solidFill>
                <a:latin typeface="Times New Roman" pitchFamily="18" charset="0"/>
                <a:cs typeface="Times New Roman" pitchFamily="18" charset="0"/>
              </a:rPr>
              <a:t>Critical Arguments</a:t>
            </a:r>
          </a:p>
          <a:p>
            <a:r>
              <a:rPr lang="en-US" sz="1400" dirty="0" smtClean="0">
                <a:latin typeface="Times New Roman" pitchFamily="18" charset="0"/>
                <a:cs typeface="Times New Roman" pitchFamily="18" charset="0"/>
              </a:rPr>
              <a:t>Structure of Critical Arguments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Subjective vs. Objective; inductive/deductive premises, logic</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Critical argument analysis (written, visual)</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Critical argument synthesis</a:t>
            </a:r>
            <a:endParaRPr lang="en-US"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Analysis of visual critical arguments </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5" name="TextBox 4"/>
          <p:cNvSpPr txBox="1"/>
          <p:nvPr/>
        </p:nvSpPr>
        <p:spPr>
          <a:xfrm>
            <a:off x="228600" y="4191000"/>
            <a:ext cx="2362200" cy="738664"/>
          </a:xfrm>
          <a:prstGeom prst="rect">
            <a:avLst/>
          </a:prstGeom>
          <a:noFill/>
        </p:spPr>
        <p:txBody>
          <a:bodyPr wrap="square" rtlCol="0">
            <a:spAutoFit/>
          </a:bodyPr>
          <a:lstStyle/>
          <a:p>
            <a:r>
              <a:rPr lang="en-US" sz="1400" dirty="0" smtClean="0">
                <a:solidFill>
                  <a:srgbClr val="00B050"/>
                </a:solidFill>
                <a:latin typeface="Times New Roman" pitchFamily="18" charset="0"/>
                <a:cs typeface="Times New Roman" pitchFamily="18" charset="0"/>
              </a:rPr>
              <a:t>Computational tools </a:t>
            </a:r>
          </a:p>
          <a:p>
            <a:r>
              <a:rPr lang="en-US" sz="1400" dirty="0" smtClean="0">
                <a:latin typeface="Times New Roman" pitchFamily="18" charset="0"/>
                <a:cs typeface="Times New Roman" pitchFamily="18" charset="0"/>
              </a:rPr>
              <a:t>Excel</a:t>
            </a:r>
          </a:p>
          <a:p>
            <a:r>
              <a:rPr lang="en-US" sz="1400" dirty="0" smtClean="0">
                <a:latin typeface="Times New Roman" pitchFamily="18" charset="0"/>
                <a:cs typeface="Times New Roman" pitchFamily="18" charset="0"/>
              </a:rPr>
              <a:t>MathCAD or </a:t>
            </a:r>
            <a:r>
              <a:rPr lang="en-US" sz="1400" dirty="0" err="1" smtClean="0">
                <a:latin typeface="Times New Roman" pitchFamily="18" charset="0"/>
                <a:cs typeface="Times New Roman" pitchFamily="18" charset="0"/>
              </a:rPr>
              <a:t>MatLab</a:t>
            </a:r>
            <a:endParaRPr lang="en-US" sz="1400" dirty="0">
              <a:latin typeface="Times New Roman" pitchFamily="18" charset="0"/>
              <a:cs typeface="Times New Roman" pitchFamily="18" charset="0"/>
            </a:endParaRPr>
          </a:p>
        </p:txBody>
      </p:sp>
      <p:sp>
        <p:nvSpPr>
          <p:cNvPr id="6" name="TextBox 5"/>
          <p:cNvSpPr txBox="1"/>
          <p:nvPr/>
        </p:nvSpPr>
        <p:spPr>
          <a:xfrm>
            <a:off x="4114800" y="2209800"/>
            <a:ext cx="3886199" cy="2462213"/>
          </a:xfrm>
          <a:prstGeom prst="rect">
            <a:avLst/>
          </a:prstGeom>
          <a:noFill/>
        </p:spPr>
        <p:txBody>
          <a:bodyPr wrap="square" rtlCol="0">
            <a:spAutoFit/>
          </a:bodyPr>
          <a:lstStyle/>
          <a:p>
            <a:r>
              <a:rPr lang="en-US" sz="1400" dirty="0" smtClean="0">
                <a:solidFill>
                  <a:srgbClr val="00B050"/>
                </a:solidFill>
                <a:latin typeface="Times New Roman" pitchFamily="18" charset="0"/>
                <a:cs typeface="Times New Roman" pitchFamily="18" charset="0"/>
              </a:rPr>
              <a:t>Quantitative Modeling</a:t>
            </a: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Review of fundamental modeling principles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Empirical vs. Analytical models </a:t>
            </a:r>
          </a:p>
          <a:p>
            <a:r>
              <a:rPr lang="en-US" sz="1400" dirty="0" smtClean="0">
                <a:latin typeface="Times New Roman" pitchFamily="18" charset="0"/>
                <a:cs typeface="Times New Roman" pitchFamily="18" charset="0"/>
              </a:rPr>
              <a:t>Approximation methods, error, interpolation</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Curve fitting, polynomial regression, cubic </a:t>
            </a:r>
            <a:r>
              <a:rPr lang="en-US" sz="1400" dirty="0" err="1" smtClean="0">
                <a:latin typeface="Times New Roman" pitchFamily="18" charset="0"/>
                <a:cs typeface="Times New Roman" pitchFamily="18" charset="0"/>
              </a:rPr>
              <a:t>splines</a:t>
            </a: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Solving ODE's numerically</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Power series and </a:t>
            </a:r>
            <a:r>
              <a:rPr lang="en-US" sz="1400" dirty="0" err="1" smtClean="0">
                <a:latin typeface="Times New Roman" pitchFamily="18" charset="0"/>
                <a:cs typeface="Times New Roman" pitchFamily="18" charset="0"/>
              </a:rPr>
              <a:t>Runge</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Kutta</a:t>
            </a: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Solving sets of ODE's numerically</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Unsteady state sets of PDE</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Finite difference</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Non-linear Dynamic systems</a:t>
            </a:r>
            <a:endParaRPr lang="en-US" sz="1400" dirty="0"/>
          </a:p>
        </p:txBody>
      </p:sp>
      <p:sp>
        <p:nvSpPr>
          <p:cNvPr id="7" name="TextBox 6"/>
          <p:cNvSpPr txBox="1"/>
          <p:nvPr/>
        </p:nvSpPr>
        <p:spPr>
          <a:xfrm>
            <a:off x="152400" y="152400"/>
            <a:ext cx="3657600" cy="3970318"/>
          </a:xfrm>
          <a:prstGeom prst="rect">
            <a:avLst/>
          </a:prstGeom>
          <a:noFill/>
        </p:spPr>
        <p:txBody>
          <a:bodyPr wrap="square" rtlCol="0">
            <a:spAutoFit/>
          </a:bodyPr>
          <a:lstStyle/>
          <a:p>
            <a:r>
              <a:rPr lang="en-US" sz="1400" dirty="0" smtClean="0">
                <a:solidFill>
                  <a:srgbClr val="00B050"/>
                </a:solidFill>
                <a:latin typeface="Times New Roman" pitchFamily="18" charset="0"/>
                <a:cs typeface="Times New Roman" pitchFamily="18" charset="0"/>
              </a:rPr>
              <a:t>Knowledge Bases expected</a:t>
            </a:r>
          </a:p>
          <a:p>
            <a:r>
              <a:rPr lang="en-US" sz="1400" dirty="0" smtClean="0">
                <a:latin typeface="Times New Roman" pitchFamily="18" charset="0"/>
                <a:cs typeface="Times New Roman" pitchFamily="18" charset="0"/>
              </a:rPr>
              <a:t>Sciences </a:t>
            </a:r>
          </a:p>
          <a:p>
            <a:pPr lvl="1"/>
            <a:r>
              <a:rPr lang="en-US" sz="1400" dirty="0" smtClean="0">
                <a:latin typeface="Times New Roman" pitchFamily="18" charset="0"/>
                <a:cs typeface="Times New Roman" pitchFamily="18" charset="0"/>
              </a:rPr>
              <a:t>Chemistry</a:t>
            </a:r>
          </a:p>
          <a:p>
            <a:pPr lvl="1"/>
            <a:r>
              <a:rPr lang="en-US" sz="1400" dirty="0" smtClean="0">
                <a:latin typeface="Times New Roman" pitchFamily="18" charset="0"/>
                <a:cs typeface="Times New Roman" pitchFamily="18" charset="0"/>
              </a:rPr>
              <a:t>Physics</a:t>
            </a:r>
          </a:p>
          <a:p>
            <a:pPr lvl="1"/>
            <a:r>
              <a:rPr lang="en-US" sz="1400" dirty="0" smtClean="0">
                <a:latin typeface="Times New Roman" pitchFamily="18" charset="0"/>
                <a:cs typeface="Times New Roman" pitchFamily="18" charset="0"/>
              </a:rPr>
              <a:t>Biology</a:t>
            </a:r>
          </a:p>
          <a:p>
            <a:r>
              <a:rPr lang="en-US" sz="1400" dirty="0" smtClean="0">
                <a:latin typeface="Times New Roman" pitchFamily="18" charset="0"/>
                <a:cs typeface="Times New Roman" pitchFamily="18" charset="0"/>
              </a:rPr>
              <a:t>Mathematics</a:t>
            </a:r>
          </a:p>
          <a:p>
            <a:pPr lvl="1"/>
            <a:r>
              <a:rPr lang="en-US" sz="1400" dirty="0" smtClean="0">
                <a:latin typeface="Times New Roman" pitchFamily="18" charset="0"/>
                <a:cs typeface="Times New Roman" pitchFamily="18" charset="0"/>
              </a:rPr>
              <a:t>Algebra, Calculus, Geometry</a:t>
            </a:r>
          </a:p>
          <a:p>
            <a:pPr lvl="1"/>
            <a:r>
              <a:rPr lang="en-US" sz="1400" dirty="0" smtClean="0">
                <a:latin typeface="Times New Roman" pitchFamily="18" charset="0"/>
                <a:cs typeface="Times New Roman" pitchFamily="18" charset="0"/>
              </a:rPr>
              <a:t>Differential Equations</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Initial value/	Boundary value </a:t>
            </a:r>
          </a:p>
          <a:p>
            <a:r>
              <a:rPr lang="en-US" sz="1400" dirty="0" smtClean="0">
                <a:latin typeface="Times New Roman" pitchFamily="18" charset="0"/>
                <a:cs typeface="Times New Roman" pitchFamily="18" charset="0"/>
              </a:rPr>
              <a:t>Thermodynamics </a:t>
            </a:r>
          </a:p>
          <a:p>
            <a:pPr lvl="1"/>
            <a:r>
              <a:rPr lang="en-US" sz="1400" dirty="0" smtClean="0">
                <a:latin typeface="Times New Roman" pitchFamily="18" charset="0"/>
                <a:cs typeface="Times New Roman" pitchFamily="18" charset="0"/>
              </a:rPr>
              <a:t>Unsteady state mass/energy balances</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Properties</a:t>
            </a:r>
          </a:p>
          <a:p>
            <a:pPr lvl="1"/>
            <a:r>
              <a:rPr lang="en-US" sz="1400" dirty="0" smtClean="0">
                <a:latin typeface="Times New Roman" pitchFamily="18" charset="0"/>
                <a:cs typeface="Times New Roman" pitchFamily="18" charset="0"/>
              </a:rPr>
              <a:t>liquid vapor equilibrium, </a:t>
            </a:r>
            <a:r>
              <a:rPr lang="en-US" sz="1400" dirty="0" err="1" smtClean="0">
                <a:latin typeface="Times New Roman" pitchFamily="18" charset="0"/>
                <a:cs typeface="Times New Roman" pitchFamily="18" charset="0"/>
              </a:rPr>
              <a:t>colligative</a:t>
            </a:r>
            <a:r>
              <a:rPr lang="en-US" sz="1400" dirty="0" smtClean="0">
                <a:latin typeface="Times New Roman" pitchFamily="18" charset="0"/>
                <a:cs typeface="Times New Roman" pitchFamily="18" charset="0"/>
              </a:rPr>
              <a:t> properties</a:t>
            </a: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Introduction to :</a:t>
            </a:r>
          </a:p>
          <a:p>
            <a:pPr lvl="1"/>
            <a:r>
              <a:rPr lang="en-US" sz="1400" dirty="0" smtClean="0">
                <a:latin typeface="Times New Roman" pitchFamily="18" charset="0"/>
                <a:cs typeface="Times New Roman" pitchFamily="18" charset="0"/>
              </a:rPr>
              <a:t>Reaction kinetics</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Transport phenomena</a:t>
            </a:r>
            <a:endParaRPr lang="en-US" dirty="0"/>
          </a:p>
        </p:txBody>
      </p:sp>
      <p:sp>
        <p:nvSpPr>
          <p:cNvPr id="8" name="TextBox 7"/>
          <p:cNvSpPr txBox="1"/>
          <p:nvPr/>
        </p:nvSpPr>
        <p:spPr>
          <a:xfrm>
            <a:off x="304800" y="5638800"/>
            <a:ext cx="5384807" cy="584775"/>
          </a:xfrm>
          <a:prstGeom prst="rect">
            <a:avLst/>
          </a:prstGeom>
          <a:noFill/>
        </p:spPr>
        <p:txBody>
          <a:bodyPr wrap="none" rtlCol="0">
            <a:spAutoFit/>
          </a:bodyPr>
          <a:lstStyle/>
          <a:p>
            <a:r>
              <a:rPr lang="en-US" sz="3200" dirty="0" smtClean="0"/>
              <a:t>ABE 301 Outline of Topics</a:t>
            </a:r>
            <a:endParaRPr lang="en-US" sz="32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1490472"/>
          </a:xfrm>
        </p:spPr>
        <p:txBody>
          <a:bodyPr/>
          <a:lstStyle/>
          <a:p>
            <a:r>
              <a:rPr lang="en-US" dirty="0" smtClean="0"/>
              <a:t>If the logic of a critical argument is valid, it should be able to be used in a parallel argument and still be valid.</a:t>
            </a:r>
          </a:p>
          <a:p>
            <a:pPr>
              <a:buNone/>
            </a:pPr>
            <a:endParaRPr lang="en-US" dirty="0"/>
          </a:p>
        </p:txBody>
      </p:sp>
      <p:sp>
        <p:nvSpPr>
          <p:cNvPr id="3" name="Title 2"/>
          <p:cNvSpPr>
            <a:spLocks noGrp="1"/>
          </p:cNvSpPr>
          <p:nvPr>
            <p:ph type="title"/>
          </p:nvPr>
        </p:nvSpPr>
        <p:spPr/>
        <p:txBody>
          <a:bodyPr/>
          <a:lstStyle/>
          <a:p>
            <a:r>
              <a:rPr lang="en-US" dirty="0" smtClean="0"/>
              <a:t>Parallel logic/arguments</a:t>
            </a:r>
            <a:endParaRPr lang="en-US" dirty="0"/>
          </a:p>
        </p:txBody>
      </p:sp>
      <p:sp>
        <p:nvSpPr>
          <p:cNvPr id="4" name="TextBox 3"/>
          <p:cNvSpPr txBox="1"/>
          <p:nvPr/>
        </p:nvSpPr>
        <p:spPr>
          <a:xfrm>
            <a:off x="533400" y="3048000"/>
            <a:ext cx="2971800" cy="923330"/>
          </a:xfrm>
          <a:prstGeom prst="rect">
            <a:avLst/>
          </a:prstGeom>
          <a:noFill/>
        </p:spPr>
        <p:txBody>
          <a:bodyPr wrap="square" rtlCol="0">
            <a:spAutoFit/>
          </a:bodyPr>
          <a:lstStyle/>
          <a:p>
            <a:pPr lvl="0">
              <a:buNone/>
            </a:pPr>
            <a:r>
              <a:rPr lang="en-US" dirty="0" smtClean="0"/>
              <a:t>Premise 1. A=B</a:t>
            </a:r>
          </a:p>
          <a:p>
            <a:pPr lvl="0">
              <a:buNone/>
            </a:pPr>
            <a:r>
              <a:rPr lang="en-US" dirty="0" smtClean="0"/>
              <a:t>Premise 2. C=B</a:t>
            </a:r>
          </a:p>
          <a:p>
            <a:pPr>
              <a:buNone/>
            </a:pPr>
            <a:r>
              <a:rPr lang="en-US" dirty="0" smtClean="0"/>
              <a:t>Conclusion:  C=A.</a:t>
            </a:r>
            <a:endParaRPr lang="en-US" dirty="0"/>
          </a:p>
        </p:txBody>
      </p:sp>
      <p:sp>
        <p:nvSpPr>
          <p:cNvPr id="5" name="TextBox 4"/>
          <p:cNvSpPr txBox="1"/>
          <p:nvPr/>
        </p:nvSpPr>
        <p:spPr>
          <a:xfrm>
            <a:off x="3886200" y="2971800"/>
            <a:ext cx="3962400" cy="1200329"/>
          </a:xfrm>
          <a:prstGeom prst="rect">
            <a:avLst/>
          </a:prstGeom>
          <a:noFill/>
        </p:spPr>
        <p:txBody>
          <a:bodyPr wrap="square" rtlCol="0">
            <a:spAutoFit/>
          </a:bodyPr>
          <a:lstStyle/>
          <a:p>
            <a:pPr lvl="0">
              <a:buNone/>
            </a:pPr>
            <a:r>
              <a:rPr lang="en-US" dirty="0" smtClean="0"/>
              <a:t>Premise 1. Women are mammals.</a:t>
            </a:r>
          </a:p>
          <a:p>
            <a:pPr lvl="0">
              <a:buNone/>
            </a:pPr>
            <a:r>
              <a:rPr lang="en-US" dirty="0" smtClean="0"/>
              <a:t>Premise 2. John is a mammal.</a:t>
            </a:r>
          </a:p>
          <a:p>
            <a:pPr>
              <a:buNone/>
            </a:pPr>
            <a:r>
              <a:rPr lang="en-US" dirty="0" smtClean="0"/>
              <a:t>Conclusion: Therefore, John is a woman. </a:t>
            </a:r>
          </a:p>
        </p:txBody>
      </p:sp>
      <p:sp>
        <p:nvSpPr>
          <p:cNvPr id="6" name="TextBox 5"/>
          <p:cNvSpPr txBox="1"/>
          <p:nvPr/>
        </p:nvSpPr>
        <p:spPr>
          <a:xfrm>
            <a:off x="457200" y="4648200"/>
            <a:ext cx="7659469" cy="646331"/>
          </a:xfrm>
          <a:prstGeom prst="rect">
            <a:avLst/>
          </a:prstGeom>
          <a:noFill/>
        </p:spPr>
        <p:txBody>
          <a:bodyPr wrap="none" rtlCol="0">
            <a:spAutoFit/>
          </a:bodyPr>
          <a:lstStyle/>
          <a:p>
            <a:r>
              <a:rPr lang="en-US" dirty="0" smtClean="0"/>
              <a:t>Note, however, the strength of the conclusion also depends on the</a:t>
            </a:r>
          </a:p>
          <a:p>
            <a:r>
              <a:rPr lang="en-US" dirty="0" smtClean="0"/>
              <a:t>soundness of the premises.  Note HOS issues and fallacies.</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1"/>
          <p:cNvSpPr>
            <a:spLocks noGrp="1"/>
          </p:cNvSpPr>
          <p:nvPr>
            <p:ph idx="1"/>
          </p:nvPr>
        </p:nvSpPr>
        <p:spPr/>
        <p:txBody>
          <a:bodyPr/>
          <a:lstStyle/>
          <a:p>
            <a:pPr eaLnBrk="1" hangingPunct="1"/>
            <a:r>
              <a:rPr lang="en-US" smtClean="0"/>
              <a:t>When you are a professional manager and want to 1) make a decision/action, i.e. what project to fund, how to convince boss to give you a raise, whether to take a promotion, etc.</a:t>
            </a:r>
          </a:p>
          <a:p>
            <a:pPr eaLnBrk="1" hangingPunct="1"/>
            <a:r>
              <a:rPr lang="en-US" smtClean="0"/>
              <a:t>Use critical thinking/analysis skills to develop/analyze arguments to persuade or evaluate</a:t>
            </a:r>
          </a:p>
        </p:txBody>
      </p:sp>
      <p:sp>
        <p:nvSpPr>
          <p:cNvPr id="3" name="Title 2"/>
          <p:cNvSpPr>
            <a:spLocks noGrp="1"/>
          </p:cNvSpPr>
          <p:nvPr>
            <p:ph type="title"/>
          </p:nvPr>
        </p:nvSpPr>
        <p:spPr/>
        <p:txBody>
          <a:bodyPr/>
          <a:lstStyle/>
          <a:p>
            <a:pPr eaLnBrk="1" fontAlgn="auto" hangingPunct="1">
              <a:spcAft>
                <a:spcPts val="0"/>
              </a:spcAft>
              <a:defRPr/>
            </a:pPr>
            <a:r>
              <a:rPr lang="en-US" dirty="0" smtClean="0"/>
              <a:t>Purpose		</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a:buNone/>
            </a:pPr>
            <a:r>
              <a:rPr lang="en-US" dirty="0" smtClean="0"/>
              <a:t>The recent changes in Egyptian government involve the army ousting the democratically elected theocratic (Islamic-based) government.  </a:t>
            </a:r>
          </a:p>
          <a:p>
            <a:pPr>
              <a:buNone/>
            </a:pPr>
            <a:r>
              <a:rPr lang="en-US" dirty="0" smtClean="0"/>
              <a:t>Does the U.S. Declaration of Independence justify/support taking action to support this change?</a:t>
            </a:r>
          </a:p>
          <a:p>
            <a:pPr>
              <a:buNone/>
            </a:pPr>
            <a:endParaRPr lang="en-US" dirty="0" smtClean="0"/>
          </a:p>
          <a:p>
            <a:pPr>
              <a:buNone/>
            </a:pPr>
            <a:r>
              <a:rPr lang="en-US" dirty="0" smtClean="0"/>
              <a:t>If so, would you expect these Arab countries to live harmoniously with western democracies such as Europe and the U.S.?   Why or why not?</a:t>
            </a:r>
          </a:p>
          <a:p>
            <a:pPr>
              <a:buNone/>
            </a:pPr>
            <a:endParaRPr lang="en-US" dirty="0" smtClean="0"/>
          </a:p>
          <a:p>
            <a:pPr>
              <a:buNone/>
            </a:pPr>
            <a:r>
              <a:rPr lang="en-US" dirty="0" smtClean="0"/>
              <a:t>How might this impact your life/career in food/bioengineering?</a:t>
            </a:r>
          </a:p>
          <a:p>
            <a:pPr>
              <a:buNone/>
            </a:pPr>
            <a:endParaRPr lang="en-US" dirty="0" smtClean="0"/>
          </a:p>
          <a:p>
            <a:pPr>
              <a:buNone/>
            </a:pPr>
            <a:r>
              <a:rPr lang="en-US" dirty="0" smtClean="0"/>
              <a:t>If you were CEO of a large multinational food/</a:t>
            </a:r>
            <a:r>
              <a:rPr lang="en-US" dirty="0" err="1" smtClean="0"/>
              <a:t>pharma</a:t>
            </a:r>
            <a:r>
              <a:rPr lang="en-US" dirty="0" smtClean="0"/>
              <a:t> company, how would you manage doing business in countries who disagree about the format of government? </a:t>
            </a:r>
          </a:p>
          <a:p>
            <a:pPr>
              <a:buNone/>
            </a:pPr>
            <a:r>
              <a:rPr lang="en-US" dirty="0" smtClean="0"/>
              <a:t>Would you allow transfer of research/technical information in food/</a:t>
            </a:r>
            <a:r>
              <a:rPr lang="en-US" dirty="0" err="1" smtClean="0"/>
              <a:t>pharma</a:t>
            </a:r>
            <a:r>
              <a:rPr lang="en-US" dirty="0" smtClean="0"/>
              <a:t> between such countries?</a:t>
            </a:r>
            <a:endParaRPr lang="en-US" dirty="0"/>
          </a:p>
        </p:txBody>
      </p:sp>
      <p:sp>
        <p:nvSpPr>
          <p:cNvPr id="3" name="Title 2"/>
          <p:cNvSpPr>
            <a:spLocks noGrp="1"/>
          </p:cNvSpPr>
          <p:nvPr>
            <p:ph type="title"/>
          </p:nvPr>
        </p:nvSpPr>
        <p:spPr/>
        <p:txBody>
          <a:bodyPr>
            <a:normAutofit fontScale="90000"/>
          </a:bodyPr>
          <a:lstStyle/>
          <a:p>
            <a:r>
              <a:rPr lang="en-US" dirty="0" smtClean="0"/>
              <a:t>Social/political/technical context</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normAutofit fontScale="90000"/>
          </a:bodyPr>
          <a:lstStyle/>
          <a:p>
            <a:r>
              <a:rPr lang="en-US" dirty="0" smtClean="0"/>
              <a:t>Arguments vs. Models:</a:t>
            </a:r>
            <a:br>
              <a:rPr lang="en-US" dirty="0" smtClean="0"/>
            </a:br>
            <a:r>
              <a:rPr lang="en-US" dirty="0" smtClean="0"/>
              <a:t>Parallel structure</a:t>
            </a:r>
            <a:endParaRPr lang="en-US" dirty="0"/>
          </a:p>
        </p:txBody>
      </p:sp>
      <p:sp>
        <p:nvSpPr>
          <p:cNvPr id="3" name="Content Placeholder 2"/>
          <p:cNvSpPr>
            <a:spLocks noGrp="1"/>
          </p:cNvSpPr>
          <p:nvPr>
            <p:ph idx="1"/>
          </p:nvPr>
        </p:nvSpPr>
        <p:spPr>
          <a:xfrm>
            <a:off x="533400" y="1295400"/>
            <a:ext cx="3810000" cy="4525963"/>
          </a:xfrm>
        </p:spPr>
        <p:txBody>
          <a:bodyPr>
            <a:normAutofit/>
          </a:bodyPr>
          <a:lstStyle/>
          <a:p>
            <a:r>
              <a:rPr lang="en-US" dirty="0" smtClean="0"/>
              <a:t>Knowledge</a:t>
            </a:r>
          </a:p>
          <a:p>
            <a:pPr lvl="1"/>
            <a:r>
              <a:rPr lang="en-US" sz="2200" dirty="0" smtClean="0"/>
              <a:t>Inductive/deductive</a:t>
            </a:r>
          </a:p>
          <a:p>
            <a:r>
              <a:rPr lang="en-US" dirty="0" smtClean="0"/>
              <a:t>Premises</a:t>
            </a:r>
          </a:p>
          <a:p>
            <a:pPr lvl="1"/>
            <a:r>
              <a:rPr lang="en-US" sz="2200" dirty="0" smtClean="0"/>
              <a:t>Accuracy/truth</a:t>
            </a:r>
          </a:p>
          <a:p>
            <a:pPr lvl="1"/>
            <a:r>
              <a:rPr lang="en-US" sz="2200" dirty="0" smtClean="0"/>
              <a:t>HOS</a:t>
            </a:r>
          </a:p>
          <a:p>
            <a:r>
              <a:rPr lang="en-US" dirty="0" smtClean="0"/>
              <a:t>Conclusion</a:t>
            </a:r>
          </a:p>
          <a:p>
            <a:pPr lvl="1"/>
            <a:r>
              <a:rPr lang="en-US" dirty="0" smtClean="0"/>
              <a:t>Logical construction </a:t>
            </a:r>
            <a:endParaRPr lang="en-US" dirty="0"/>
          </a:p>
          <a:p>
            <a:r>
              <a:rPr lang="en-US" dirty="0" smtClean="0"/>
              <a:t>Behavioral change/decision</a:t>
            </a:r>
          </a:p>
        </p:txBody>
      </p:sp>
      <p:sp>
        <p:nvSpPr>
          <p:cNvPr id="4" name="Content Placeholder 2"/>
          <p:cNvSpPr txBox="1">
            <a:spLocks/>
          </p:cNvSpPr>
          <p:nvPr/>
        </p:nvSpPr>
        <p:spPr>
          <a:xfrm>
            <a:off x="4876800" y="1219200"/>
            <a:ext cx="3657600" cy="4525963"/>
          </a:xfrm>
          <a:prstGeom prst="rect">
            <a:avLst/>
          </a:prstGeom>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000" b="0" i="0" u="none" strike="noStrike" kern="1200" cap="none" spc="0" normalizeH="0" baseline="0" noProof="0" dirty="0" smtClean="0">
                <a:ln>
                  <a:noFill/>
                </a:ln>
                <a:solidFill>
                  <a:schemeClr val="tx1"/>
                </a:solidFill>
                <a:effectLst/>
                <a:uLnTx/>
                <a:uFillTx/>
                <a:latin typeface="+mn-lt"/>
                <a:ea typeface="+mn-ea"/>
                <a:cs typeface="+mn-cs"/>
              </a:rPr>
              <a:t>Knowledge</a:t>
            </a:r>
          </a:p>
          <a:p>
            <a:pPr marL="742950" lvl="1" indent="-285750">
              <a:spcBef>
                <a:spcPct val="20000"/>
              </a:spcBef>
              <a:buFont typeface="Arial" pitchFamily="34" charset="0"/>
              <a:buChar char="–"/>
            </a:pPr>
            <a:r>
              <a:rPr lang="en-US" sz="2200" noProof="0" dirty="0" smtClean="0"/>
              <a:t>Theory/observation</a:t>
            </a: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000" b="0" i="0" u="none" strike="noStrike" kern="1200" cap="none" spc="0" normalizeH="0" baseline="0" noProof="0" dirty="0" smtClean="0">
                <a:ln>
                  <a:noFill/>
                </a:ln>
                <a:solidFill>
                  <a:schemeClr val="tx1"/>
                </a:solidFill>
                <a:effectLst/>
                <a:uLnTx/>
                <a:uFillTx/>
                <a:latin typeface="+mn-lt"/>
                <a:ea typeface="+mn-ea"/>
                <a:cs typeface="+mn-cs"/>
              </a:rPr>
              <a:t>Assumptions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Accuracy/precision</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200" dirty="0" smtClean="0"/>
              <a:t>Definitions</a:t>
            </a: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000" b="0" i="0" u="none" strike="noStrike" kern="1200" cap="none" spc="0" normalizeH="0" baseline="0" noProof="0" dirty="0" smtClean="0">
                <a:ln>
                  <a:noFill/>
                </a:ln>
                <a:solidFill>
                  <a:schemeClr val="tx1"/>
                </a:solidFill>
                <a:effectLst/>
                <a:uLnTx/>
                <a:uFillTx/>
                <a:latin typeface="+mn-lt"/>
                <a:ea typeface="+mn-ea"/>
                <a:cs typeface="+mn-cs"/>
              </a:rPr>
              <a:t>Model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Logical construction (mathematical)</a:t>
            </a:r>
          </a:p>
          <a:p>
            <a:pPr marL="285750" indent="-285750">
              <a:spcBef>
                <a:spcPct val="20000"/>
              </a:spcBef>
              <a:buFont typeface="Arial" pitchFamily="34" charset="0"/>
              <a:buChar char="•"/>
            </a:pPr>
            <a:r>
              <a:rPr lang="en-US" sz="2800" dirty="0" smtClean="0"/>
              <a:t>Application/Utility decision</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TextBox 4"/>
          <p:cNvSpPr txBox="1"/>
          <p:nvPr/>
        </p:nvSpPr>
        <p:spPr>
          <a:xfrm>
            <a:off x="609600" y="5791200"/>
            <a:ext cx="7924800" cy="523220"/>
          </a:xfrm>
          <a:prstGeom prst="rect">
            <a:avLst/>
          </a:prstGeom>
          <a:noFill/>
        </p:spPr>
        <p:txBody>
          <a:bodyPr wrap="square" rtlCol="0">
            <a:spAutoFit/>
          </a:bodyPr>
          <a:lstStyle/>
          <a:p>
            <a:r>
              <a:rPr lang="en-US" sz="2800" dirty="0" smtClean="0"/>
              <a:t>Same critical analysis/thinking skills needed for both</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715962"/>
          </a:xfrm>
        </p:spPr>
        <p:txBody>
          <a:bodyPr>
            <a:normAutofit fontScale="90000"/>
          </a:bodyPr>
          <a:lstStyle/>
          <a:p>
            <a:r>
              <a:rPr lang="en-US" dirty="0" smtClean="0"/>
              <a:t>Differences/Similarities</a:t>
            </a:r>
            <a:endParaRPr lang="en-US" dirty="0"/>
          </a:p>
        </p:txBody>
      </p:sp>
      <p:sp>
        <p:nvSpPr>
          <p:cNvPr id="4" name="Content Placeholder 3"/>
          <p:cNvSpPr txBox="1">
            <a:spLocks noGrp="1"/>
          </p:cNvSpPr>
          <p:nvPr>
            <p:ph idx="1"/>
          </p:nvPr>
        </p:nvSpPr>
        <p:spPr>
          <a:xfrm>
            <a:off x="457200" y="1219200"/>
            <a:ext cx="8458200" cy="5336846"/>
          </a:xfrm>
          <a:prstGeom prst="rect">
            <a:avLst/>
          </a:prstGeom>
          <a:noFill/>
        </p:spPr>
        <p:txBody>
          <a:bodyPr wrap="square" rtlCol="0">
            <a:spAutoFit/>
          </a:bodyPr>
          <a:lstStyle/>
          <a:p>
            <a:r>
              <a:rPr lang="en-US" sz="2400" dirty="0" smtClean="0"/>
              <a:t>Same critical analysis/thinking skills needed</a:t>
            </a:r>
          </a:p>
          <a:p>
            <a:pPr lvl="1"/>
            <a:r>
              <a:rPr lang="en-US" sz="2400" dirty="0" smtClean="0"/>
              <a:t>Premises/assumptions</a:t>
            </a:r>
          </a:p>
          <a:p>
            <a:pPr lvl="1"/>
            <a:r>
              <a:rPr lang="en-US" sz="2400" dirty="0" smtClean="0"/>
              <a:t>Logical construction to conclusion/model</a:t>
            </a:r>
          </a:p>
          <a:p>
            <a:r>
              <a:rPr lang="en-US" sz="2400" dirty="0" smtClean="0"/>
              <a:t>Different knowledge set (maybe)</a:t>
            </a:r>
          </a:p>
          <a:p>
            <a:pPr lvl="1"/>
            <a:r>
              <a:rPr lang="en-US" sz="2400" dirty="0" smtClean="0"/>
              <a:t>science/mathematics vs. political/economic</a:t>
            </a:r>
          </a:p>
          <a:p>
            <a:pPr lvl="1"/>
            <a:r>
              <a:rPr lang="en-US" sz="2400" dirty="0" smtClean="0"/>
              <a:t>Behavioral biology/biological engineering (!)</a:t>
            </a:r>
          </a:p>
          <a:p>
            <a:r>
              <a:rPr lang="en-US" sz="2400" dirty="0" smtClean="0"/>
              <a:t>Quantitative/deductive vs. qualitative/inductive</a:t>
            </a:r>
          </a:p>
          <a:p>
            <a:pPr lvl="1"/>
            <a:r>
              <a:rPr lang="en-US" sz="2400" dirty="0" smtClean="0"/>
              <a:t>mathematics vs. experience/culture</a:t>
            </a:r>
          </a:p>
          <a:p>
            <a:r>
              <a:rPr lang="en-US" sz="2400" dirty="0" smtClean="0"/>
              <a:t>Same outcomes (maybe)</a:t>
            </a:r>
          </a:p>
          <a:p>
            <a:pPr lvl="1">
              <a:buFontTx/>
              <a:buChar char="-"/>
            </a:pPr>
            <a:r>
              <a:rPr lang="en-US" sz="2400" dirty="0"/>
              <a:t>B</a:t>
            </a:r>
            <a:r>
              <a:rPr lang="en-US" sz="2400" dirty="0" smtClean="0"/>
              <a:t>oth used to make decisions, change behavior</a:t>
            </a:r>
          </a:p>
          <a:p>
            <a:pPr lvl="1">
              <a:buFontTx/>
              <a:buChar char="-"/>
            </a:pPr>
            <a:r>
              <a:rPr lang="en-US" sz="2400" dirty="0" smtClean="0"/>
              <a:t>Process of argument/model improvement</a:t>
            </a:r>
          </a:p>
          <a:p>
            <a:pPr lvl="1">
              <a:buFontTx/>
              <a:buChar char="-"/>
            </a:pPr>
            <a:r>
              <a:rPr lang="en-US" sz="2400" dirty="0" smtClean="0"/>
              <a:t>Issue of reproducibility in different situations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normAutofit fontScale="90000"/>
          </a:bodyPr>
          <a:lstStyle/>
          <a:p>
            <a:r>
              <a:rPr lang="en-US" dirty="0" smtClean="0"/>
              <a:t>Arguments vs. Models:</a:t>
            </a:r>
            <a:br>
              <a:rPr lang="en-US" dirty="0" smtClean="0"/>
            </a:br>
            <a:r>
              <a:rPr lang="en-US" dirty="0" smtClean="0"/>
              <a:t>Parallel structure</a:t>
            </a:r>
            <a:endParaRPr lang="en-US" dirty="0"/>
          </a:p>
        </p:txBody>
      </p:sp>
      <p:sp>
        <p:nvSpPr>
          <p:cNvPr id="3" name="Content Placeholder 2"/>
          <p:cNvSpPr>
            <a:spLocks noGrp="1"/>
          </p:cNvSpPr>
          <p:nvPr>
            <p:ph idx="1"/>
          </p:nvPr>
        </p:nvSpPr>
        <p:spPr>
          <a:xfrm>
            <a:off x="533400" y="1295400"/>
            <a:ext cx="3810000" cy="4525963"/>
          </a:xfrm>
        </p:spPr>
        <p:txBody>
          <a:bodyPr>
            <a:normAutofit/>
          </a:bodyPr>
          <a:lstStyle/>
          <a:p>
            <a:r>
              <a:rPr lang="en-US" dirty="0" smtClean="0"/>
              <a:t>Knowledge</a:t>
            </a:r>
          </a:p>
          <a:p>
            <a:pPr lvl="1"/>
            <a:r>
              <a:rPr lang="en-US" sz="2200" dirty="0" smtClean="0"/>
              <a:t>Inductive/deductive</a:t>
            </a:r>
          </a:p>
          <a:p>
            <a:r>
              <a:rPr lang="en-US" dirty="0" smtClean="0"/>
              <a:t>Premises</a:t>
            </a:r>
          </a:p>
          <a:p>
            <a:pPr lvl="1"/>
            <a:r>
              <a:rPr lang="en-US" sz="2200" dirty="0" smtClean="0"/>
              <a:t>Accuracy/truth</a:t>
            </a:r>
          </a:p>
          <a:p>
            <a:pPr lvl="1"/>
            <a:r>
              <a:rPr lang="en-US" sz="2200" dirty="0" smtClean="0"/>
              <a:t>HOS</a:t>
            </a:r>
          </a:p>
          <a:p>
            <a:r>
              <a:rPr lang="en-US" dirty="0" smtClean="0"/>
              <a:t>Conclusion</a:t>
            </a:r>
          </a:p>
          <a:p>
            <a:pPr lvl="1"/>
            <a:r>
              <a:rPr lang="en-US" dirty="0" smtClean="0"/>
              <a:t>Logical construction </a:t>
            </a:r>
            <a:endParaRPr lang="en-US" dirty="0"/>
          </a:p>
          <a:p>
            <a:r>
              <a:rPr lang="en-US" dirty="0" smtClean="0"/>
              <a:t>Behavioral change/decision</a:t>
            </a:r>
          </a:p>
        </p:txBody>
      </p:sp>
      <p:sp>
        <p:nvSpPr>
          <p:cNvPr id="4" name="Content Placeholder 2"/>
          <p:cNvSpPr txBox="1">
            <a:spLocks/>
          </p:cNvSpPr>
          <p:nvPr/>
        </p:nvSpPr>
        <p:spPr>
          <a:xfrm>
            <a:off x="4876800" y="1219200"/>
            <a:ext cx="3657600" cy="4525963"/>
          </a:xfrm>
          <a:prstGeom prst="rect">
            <a:avLst/>
          </a:prstGeom>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000" b="0" i="0" u="none" strike="noStrike" kern="1200" cap="none" spc="0" normalizeH="0" baseline="0" noProof="0" dirty="0" smtClean="0">
                <a:ln>
                  <a:noFill/>
                </a:ln>
                <a:solidFill>
                  <a:schemeClr val="tx1"/>
                </a:solidFill>
                <a:effectLst/>
                <a:uLnTx/>
                <a:uFillTx/>
                <a:latin typeface="+mn-lt"/>
                <a:ea typeface="+mn-ea"/>
                <a:cs typeface="+mn-cs"/>
              </a:rPr>
              <a:t>Knowledge</a:t>
            </a:r>
          </a:p>
          <a:p>
            <a:pPr marL="742950" lvl="1" indent="-285750">
              <a:spcBef>
                <a:spcPct val="20000"/>
              </a:spcBef>
              <a:buFont typeface="Arial" pitchFamily="34" charset="0"/>
              <a:buChar char="–"/>
            </a:pPr>
            <a:r>
              <a:rPr lang="en-US" sz="2200" noProof="0" dirty="0" smtClean="0"/>
              <a:t>Theory/observation</a:t>
            </a: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000" b="0" i="0" u="none" strike="noStrike" kern="1200" cap="none" spc="0" normalizeH="0" baseline="0" noProof="0" dirty="0" smtClean="0">
                <a:ln>
                  <a:noFill/>
                </a:ln>
                <a:solidFill>
                  <a:schemeClr val="tx1"/>
                </a:solidFill>
                <a:effectLst/>
                <a:uLnTx/>
                <a:uFillTx/>
                <a:latin typeface="+mn-lt"/>
                <a:ea typeface="+mn-ea"/>
                <a:cs typeface="+mn-cs"/>
              </a:rPr>
              <a:t>Assumptions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Accuracy/precision</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200" dirty="0" smtClean="0"/>
              <a:t>Definitions</a:t>
            </a: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000" b="0" i="0" u="none" strike="noStrike" kern="1200" cap="none" spc="0" normalizeH="0" baseline="0" noProof="0" dirty="0" smtClean="0">
                <a:ln>
                  <a:noFill/>
                </a:ln>
                <a:solidFill>
                  <a:schemeClr val="tx1"/>
                </a:solidFill>
                <a:effectLst/>
                <a:uLnTx/>
                <a:uFillTx/>
                <a:latin typeface="+mn-lt"/>
                <a:ea typeface="+mn-ea"/>
                <a:cs typeface="+mn-cs"/>
              </a:rPr>
              <a:t>Model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Logical construction (mathematical)</a:t>
            </a:r>
          </a:p>
          <a:p>
            <a:pPr marL="285750" indent="-285750">
              <a:spcBef>
                <a:spcPct val="20000"/>
              </a:spcBef>
              <a:buFont typeface="Arial" pitchFamily="34" charset="0"/>
              <a:buChar char="•"/>
            </a:pPr>
            <a:r>
              <a:rPr lang="en-US" sz="2800" dirty="0" smtClean="0"/>
              <a:t>Application/Utility decision</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TextBox 4"/>
          <p:cNvSpPr txBox="1"/>
          <p:nvPr/>
        </p:nvSpPr>
        <p:spPr>
          <a:xfrm>
            <a:off x="609600" y="5791200"/>
            <a:ext cx="7924800" cy="523220"/>
          </a:xfrm>
          <a:prstGeom prst="rect">
            <a:avLst/>
          </a:prstGeom>
          <a:noFill/>
        </p:spPr>
        <p:txBody>
          <a:bodyPr wrap="square" rtlCol="0">
            <a:spAutoFit/>
          </a:bodyPr>
          <a:lstStyle/>
          <a:p>
            <a:r>
              <a:rPr lang="en-US" sz="2800" dirty="0" smtClean="0"/>
              <a:t>Same critical analysis/thinking skills needed for both</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Critical Arguments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81328"/>
            <a:ext cx="8839200" cy="4525963"/>
          </a:xfrm>
        </p:spPr>
        <p:txBody>
          <a:bodyPr/>
          <a:lstStyle/>
          <a:p>
            <a:r>
              <a:rPr lang="en-US" dirty="0" smtClean="0"/>
              <a:t>Understand critical argument structure/purpose</a:t>
            </a:r>
          </a:p>
          <a:p>
            <a:r>
              <a:rPr lang="en-US" dirty="0" smtClean="0"/>
              <a:t>Learn to analyze others critical arguments</a:t>
            </a:r>
          </a:p>
          <a:p>
            <a:pPr lvl="1"/>
            <a:r>
              <a:rPr lang="en-US" dirty="0" smtClean="0"/>
              <a:t>Identify premises/conclusion; evaluate soundness/validity</a:t>
            </a:r>
          </a:p>
          <a:p>
            <a:r>
              <a:rPr lang="en-US" dirty="0" smtClean="0"/>
              <a:t>Learn to synthesize your own critical arguments</a:t>
            </a:r>
          </a:p>
          <a:p>
            <a:pPr lvl="1"/>
            <a:r>
              <a:rPr lang="en-US" dirty="0" smtClean="0"/>
              <a:t>Create/analyze/improve critical arguments</a:t>
            </a:r>
          </a:p>
          <a:p>
            <a:r>
              <a:rPr lang="en-US" dirty="0" smtClean="0"/>
              <a:t>Learn visual/oral critical arguments</a:t>
            </a:r>
          </a:p>
          <a:p>
            <a:pPr lvl="1"/>
            <a:r>
              <a:rPr lang="en-US" dirty="0" smtClean="0"/>
              <a:t>analysis</a:t>
            </a:r>
            <a:endParaRPr lang="en-US" dirty="0"/>
          </a:p>
        </p:txBody>
      </p:sp>
      <p:sp>
        <p:nvSpPr>
          <p:cNvPr id="3" name="Title 2"/>
          <p:cNvSpPr>
            <a:spLocks noGrp="1"/>
          </p:cNvSpPr>
          <p:nvPr>
            <p:ph type="title"/>
          </p:nvPr>
        </p:nvSpPr>
        <p:spPr/>
        <p:txBody>
          <a:bodyPr/>
          <a:lstStyle/>
          <a:p>
            <a:r>
              <a:rPr lang="en-US" dirty="0" smtClean="0"/>
              <a:t>Objectives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Critical Thinking Humor</a:t>
            </a:r>
            <a:endParaRPr lang="en-US" dirty="0"/>
          </a:p>
        </p:txBody>
      </p:sp>
      <p:pic>
        <p:nvPicPr>
          <p:cNvPr id="54274" name="Picture 2" descr="C:\Users\byte\Desktop\301network\critical thinking humor.jpg"/>
          <p:cNvPicPr>
            <a:picLocks noChangeAspect="1" noChangeArrowheads="1"/>
          </p:cNvPicPr>
          <p:nvPr/>
        </p:nvPicPr>
        <p:blipFill>
          <a:blip r:embed="rId2" cstate="print"/>
          <a:srcRect/>
          <a:stretch>
            <a:fillRect/>
          </a:stretch>
        </p:blipFill>
        <p:spPr bwMode="auto">
          <a:xfrm>
            <a:off x="358774" y="1435099"/>
            <a:ext cx="8404225" cy="3780719"/>
          </a:xfrm>
          <a:prstGeom prst="rect">
            <a:avLst/>
          </a:prstGeom>
          <a:noFill/>
        </p:spPr>
      </p:pic>
      <p:sp>
        <p:nvSpPr>
          <p:cNvPr id="5" name="Rectangle 4"/>
          <p:cNvSpPr/>
          <p:nvPr/>
        </p:nvSpPr>
        <p:spPr>
          <a:xfrm>
            <a:off x="3886200" y="5410200"/>
            <a:ext cx="4572000" cy="1200329"/>
          </a:xfrm>
          <a:prstGeom prst="rect">
            <a:avLst/>
          </a:prstGeom>
        </p:spPr>
        <p:txBody>
          <a:bodyPr>
            <a:spAutoFit/>
          </a:bodyPr>
          <a:lstStyle/>
          <a:p>
            <a:r>
              <a:rPr lang="en-US" dirty="0" smtClean="0">
                <a:latin typeface="Verdana" pitchFamily="34" charset="0"/>
              </a:rPr>
              <a:t>85% of success of an engineering</a:t>
            </a:r>
          </a:p>
          <a:p>
            <a:r>
              <a:rPr lang="en-US" dirty="0" smtClean="0">
                <a:latin typeface="Verdana" pitchFamily="34" charset="0"/>
              </a:rPr>
              <a:t>graduate is based on soft skills,</a:t>
            </a:r>
          </a:p>
          <a:p>
            <a:r>
              <a:rPr lang="en-US" dirty="0" smtClean="0">
                <a:latin typeface="Verdana" pitchFamily="34" charset="0"/>
              </a:rPr>
              <a:t>not technical knowledge – recent ABET </a:t>
            </a:r>
            <a:r>
              <a:rPr lang="en-US" dirty="0" smtClean="0">
                <a:latin typeface="Verdana" pitchFamily="34" charset="0"/>
              </a:rPr>
              <a:t>reviewer </a:t>
            </a:r>
            <a:r>
              <a:rPr lang="en-US" dirty="0" smtClean="0">
                <a:latin typeface="Verdana" pitchFamily="34" charset="0"/>
              </a:rPr>
              <a:t>comment</a:t>
            </a:r>
            <a:endParaRPr lang="en-US" dirty="0">
              <a:latin typeface="Verdana"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457200" y="253536"/>
            <a:ext cx="8229600" cy="1143000"/>
          </a:xfrm>
          <a:noFill/>
          <a:ln/>
        </p:spPr>
        <p:txBody>
          <a:bodyPr anchor="b">
            <a:normAutofit/>
            <a:scene3d>
              <a:camera prst="orthographicFront"/>
              <a:lightRig rig="soft" dir="t">
                <a:rot lat="0" lon="0" rev="2400000"/>
              </a:lightRig>
            </a:scene3d>
            <a:sp3d>
              <a:bevelT w="19050" h="12700"/>
            </a:sp3d>
          </a:bodyPr>
          <a:lstStyle/>
          <a:p>
            <a:pPr marL="54864" algn="r" fontAlgn="auto">
              <a:spcAft>
                <a:spcPts val="0"/>
              </a:spcAft>
              <a:defRPr/>
            </a:pPr>
            <a:r>
              <a:rPr lang="en-US" sz="4600" b="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rPr>
              <a:t>What is critical thinking?</a:t>
            </a:r>
          </a:p>
        </p:txBody>
      </p:sp>
      <p:sp>
        <p:nvSpPr>
          <p:cNvPr id="21507" name="Rectangle 3"/>
          <p:cNvSpPr>
            <a:spLocks noGrp="1" noChangeArrowheads="1"/>
          </p:cNvSpPr>
          <p:nvPr>
            <p:ph idx="4294967295"/>
          </p:nvPr>
        </p:nvSpPr>
        <p:spPr>
          <a:xfrm>
            <a:off x="381000" y="1524000"/>
            <a:ext cx="7620000" cy="4114800"/>
          </a:xfrm>
        </p:spPr>
        <p:txBody>
          <a:bodyPr>
            <a:normAutofit fontScale="92500" lnSpcReduction="10000"/>
          </a:bodyPr>
          <a:lstStyle/>
          <a:p>
            <a:pPr marL="292100" indent="-292100">
              <a:buClrTx/>
              <a:buFontTx/>
              <a:buNone/>
            </a:pPr>
            <a:endParaRPr lang="en-US"/>
          </a:p>
          <a:p>
            <a:pPr marL="292100" indent="-292100">
              <a:buClrTx/>
              <a:buFontTx/>
              <a:buNone/>
            </a:pPr>
            <a:r>
              <a:rPr lang="en-US" sz="2800"/>
              <a:t>Reasoned, purposive, and reflective thinking used to make decisions, solve problems, and master concepts.</a:t>
            </a:r>
          </a:p>
          <a:p>
            <a:pPr marL="292100" indent="-292100">
              <a:buClrTx/>
              <a:buFontTx/>
              <a:buNone/>
            </a:pPr>
            <a:endParaRPr lang="en-US" sz="2800"/>
          </a:p>
          <a:p>
            <a:pPr marL="292100" indent="-292100">
              <a:buClrTx/>
              <a:buFontTx/>
              <a:buNone/>
            </a:pPr>
            <a:r>
              <a:rPr lang="en-US" sz="2800"/>
              <a:t>						Rudd, 2002</a:t>
            </a:r>
          </a:p>
          <a:p>
            <a:pPr marL="292100" indent="-292100">
              <a:buClrTx/>
              <a:buFontTx/>
              <a:buNone/>
            </a:pPr>
            <a:endParaRPr lang="en-US" sz="2800"/>
          </a:p>
          <a:p>
            <a:pPr marL="292100" indent="-292100">
              <a:buFont typeface="Wingdings" pitchFamily="2" charset="2"/>
              <a:buNone/>
            </a:pPr>
            <a:r>
              <a:rPr lang="en-US" sz="2800"/>
              <a:t>We should be teaching students how to think, rather than what to think.</a:t>
            </a:r>
          </a:p>
          <a:p>
            <a:pPr marL="292100" indent="-292100">
              <a:buFont typeface="Wingdings" pitchFamily="2" charset="2"/>
              <a:buNone/>
            </a:pPr>
            <a:r>
              <a:rPr lang="en-US" sz="2800"/>
              <a:t>						Tao, 2008</a:t>
            </a:r>
          </a:p>
          <a:p>
            <a:pPr marL="292100" indent="-292100">
              <a:buClrTx/>
              <a:buFontTx/>
              <a:buNone/>
            </a:pPr>
            <a:endParaRPr lang="en-US" sz="280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417</TotalTime>
  <Words>2758</Words>
  <Application>Microsoft Office PowerPoint</Application>
  <PresentationFormat>On-screen Show (4:3)</PresentationFormat>
  <Paragraphs>382</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Concourse</vt:lpstr>
      <vt:lpstr>What is the purpose of an engineer, i.e. what does an engineer do and why? </vt:lpstr>
      <vt:lpstr>What is the value of an engineer?</vt:lpstr>
      <vt:lpstr>Rate of Technological Change</vt:lpstr>
      <vt:lpstr>Slide 4</vt:lpstr>
      <vt:lpstr>Arguments vs. Models: Parallel structure</vt:lpstr>
      <vt:lpstr>Critical Arguments</vt:lpstr>
      <vt:lpstr>Objectives</vt:lpstr>
      <vt:lpstr>Critical Thinking Humor</vt:lpstr>
      <vt:lpstr>What is critical thinking?</vt:lpstr>
      <vt:lpstr>Slide 10</vt:lpstr>
      <vt:lpstr>Why Critical Thinking?</vt:lpstr>
      <vt:lpstr>Significance of Critical Arguments</vt:lpstr>
      <vt:lpstr>Attributes of a Successful Engineer</vt:lpstr>
      <vt:lpstr>Critical argument structure</vt:lpstr>
      <vt:lpstr>Strength of a critical argument</vt:lpstr>
      <vt:lpstr>Critical Arguments answer the important question of WHY?</vt:lpstr>
      <vt:lpstr>Example</vt:lpstr>
      <vt:lpstr>Heap of sand</vt:lpstr>
      <vt:lpstr>HOS</vt:lpstr>
      <vt:lpstr>Critical argument structure: Premises</vt:lpstr>
      <vt:lpstr>Inductive vs. Deductive Premises</vt:lpstr>
      <vt:lpstr>Subjective vs. Objective Premises</vt:lpstr>
      <vt:lpstr>Critical argument structure: Logic Format </vt:lpstr>
      <vt:lpstr>Logical fallacies</vt:lpstr>
      <vt:lpstr>Logical Fallacies</vt:lpstr>
      <vt:lpstr>Deductive Fallacies in logic</vt:lpstr>
      <vt:lpstr>Fallacy</vt:lpstr>
      <vt:lpstr>Inductive Fallacies</vt:lpstr>
      <vt:lpstr>Circular reasoning/begging the question fallacies</vt:lpstr>
      <vt:lpstr>Causual fallacies </vt:lpstr>
      <vt:lpstr>Equivocation</vt:lpstr>
      <vt:lpstr>Fallacy</vt:lpstr>
      <vt:lpstr>Analysis of Critical Arguments </vt:lpstr>
      <vt:lpstr>Slide 34</vt:lpstr>
      <vt:lpstr>Evaluate this Critical Argument</vt:lpstr>
      <vt:lpstr>Slide 36</vt:lpstr>
      <vt:lpstr>Synthesis of a Critical Argument </vt:lpstr>
      <vt:lpstr>Develop an argument</vt:lpstr>
      <vt:lpstr>Slide 39</vt:lpstr>
      <vt:lpstr>Parallel logic/arguments</vt:lpstr>
      <vt:lpstr>Purpose  </vt:lpstr>
      <vt:lpstr>Social/political/technical context</vt:lpstr>
      <vt:lpstr>Arguments vs. Models: Parallel structure</vt:lpstr>
      <vt:lpstr>Differences/Similarities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byte</dc:creator>
  <cp:lastModifiedBy>byte</cp:lastModifiedBy>
  <cp:revision>108</cp:revision>
  <dcterms:created xsi:type="dcterms:W3CDTF">2012-08-16T14:39:07Z</dcterms:created>
  <dcterms:modified xsi:type="dcterms:W3CDTF">2015-08-24T18:17:56Z</dcterms:modified>
</cp:coreProperties>
</file>