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4" r:id="rId5"/>
    <p:sldId id="259" r:id="rId6"/>
    <p:sldId id="263" r:id="rId7"/>
    <p:sldId id="261"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61" d="100"/>
          <a:sy n="61" d="100"/>
        </p:scale>
        <p:origin x="62" y="5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5FF39D-9712-48B8-9629-55C7A5F9C0BE}"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E70B6-2886-4499-B1D3-9160BA608141}" type="slidenum">
              <a:rPr lang="en-US" smtClean="0"/>
              <a:t>‹#›</a:t>
            </a:fld>
            <a:endParaRPr lang="en-US"/>
          </a:p>
        </p:txBody>
      </p:sp>
    </p:spTree>
    <p:extLst>
      <p:ext uri="{BB962C8B-B14F-4D97-AF65-F5344CB8AC3E}">
        <p14:creationId xmlns:p14="http://schemas.microsoft.com/office/powerpoint/2010/main" val="2441250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5FF39D-9712-48B8-9629-55C7A5F9C0BE}"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E70B6-2886-4499-B1D3-9160BA608141}" type="slidenum">
              <a:rPr lang="en-US" smtClean="0"/>
              <a:t>‹#›</a:t>
            </a:fld>
            <a:endParaRPr lang="en-US"/>
          </a:p>
        </p:txBody>
      </p:sp>
    </p:spTree>
    <p:extLst>
      <p:ext uri="{BB962C8B-B14F-4D97-AF65-F5344CB8AC3E}">
        <p14:creationId xmlns:p14="http://schemas.microsoft.com/office/powerpoint/2010/main" val="3309235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5FF39D-9712-48B8-9629-55C7A5F9C0BE}"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E70B6-2886-4499-B1D3-9160BA608141}" type="slidenum">
              <a:rPr lang="en-US" smtClean="0"/>
              <a:t>‹#›</a:t>
            </a:fld>
            <a:endParaRPr lang="en-US"/>
          </a:p>
        </p:txBody>
      </p:sp>
    </p:spTree>
    <p:extLst>
      <p:ext uri="{BB962C8B-B14F-4D97-AF65-F5344CB8AC3E}">
        <p14:creationId xmlns:p14="http://schemas.microsoft.com/office/powerpoint/2010/main" val="1487970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5FF39D-9712-48B8-9629-55C7A5F9C0BE}"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E70B6-2886-4499-B1D3-9160BA608141}" type="slidenum">
              <a:rPr lang="en-US" smtClean="0"/>
              <a:t>‹#›</a:t>
            </a:fld>
            <a:endParaRPr lang="en-US"/>
          </a:p>
        </p:txBody>
      </p:sp>
    </p:spTree>
    <p:extLst>
      <p:ext uri="{BB962C8B-B14F-4D97-AF65-F5344CB8AC3E}">
        <p14:creationId xmlns:p14="http://schemas.microsoft.com/office/powerpoint/2010/main" val="1789134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5FF39D-9712-48B8-9629-55C7A5F9C0BE}"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E70B6-2886-4499-B1D3-9160BA608141}" type="slidenum">
              <a:rPr lang="en-US" smtClean="0"/>
              <a:t>‹#›</a:t>
            </a:fld>
            <a:endParaRPr lang="en-US"/>
          </a:p>
        </p:txBody>
      </p:sp>
    </p:spTree>
    <p:extLst>
      <p:ext uri="{BB962C8B-B14F-4D97-AF65-F5344CB8AC3E}">
        <p14:creationId xmlns:p14="http://schemas.microsoft.com/office/powerpoint/2010/main" val="2063806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5FF39D-9712-48B8-9629-55C7A5F9C0BE}"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FE70B6-2886-4499-B1D3-9160BA608141}" type="slidenum">
              <a:rPr lang="en-US" smtClean="0"/>
              <a:t>‹#›</a:t>
            </a:fld>
            <a:endParaRPr lang="en-US"/>
          </a:p>
        </p:txBody>
      </p:sp>
    </p:spTree>
    <p:extLst>
      <p:ext uri="{BB962C8B-B14F-4D97-AF65-F5344CB8AC3E}">
        <p14:creationId xmlns:p14="http://schemas.microsoft.com/office/powerpoint/2010/main" val="740267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5FF39D-9712-48B8-9629-55C7A5F9C0BE}" type="datetimeFigureOut">
              <a:rPr lang="en-US" smtClean="0"/>
              <a:t>1/16/2018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FE70B6-2886-4499-B1D3-9160BA608141}" type="slidenum">
              <a:rPr lang="en-US" smtClean="0"/>
              <a:t>‹#›</a:t>
            </a:fld>
            <a:endParaRPr lang="en-US"/>
          </a:p>
        </p:txBody>
      </p:sp>
    </p:spTree>
    <p:extLst>
      <p:ext uri="{BB962C8B-B14F-4D97-AF65-F5344CB8AC3E}">
        <p14:creationId xmlns:p14="http://schemas.microsoft.com/office/powerpoint/2010/main" val="3128569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5FF39D-9712-48B8-9629-55C7A5F9C0BE}" type="datetimeFigureOut">
              <a:rPr lang="en-US" smtClean="0"/>
              <a:t>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FE70B6-2886-4499-B1D3-9160BA608141}" type="slidenum">
              <a:rPr lang="en-US" smtClean="0"/>
              <a:t>‹#›</a:t>
            </a:fld>
            <a:endParaRPr lang="en-US"/>
          </a:p>
        </p:txBody>
      </p:sp>
    </p:spTree>
    <p:extLst>
      <p:ext uri="{BB962C8B-B14F-4D97-AF65-F5344CB8AC3E}">
        <p14:creationId xmlns:p14="http://schemas.microsoft.com/office/powerpoint/2010/main" val="869102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5FF39D-9712-48B8-9629-55C7A5F9C0BE}" type="datetimeFigureOut">
              <a:rPr lang="en-US" smtClean="0"/>
              <a:t>1/16/2018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FE70B6-2886-4499-B1D3-9160BA608141}" type="slidenum">
              <a:rPr lang="en-US" smtClean="0"/>
              <a:t>‹#›</a:t>
            </a:fld>
            <a:endParaRPr lang="en-US"/>
          </a:p>
        </p:txBody>
      </p:sp>
    </p:spTree>
    <p:extLst>
      <p:ext uri="{BB962C8B-B14F-4D97-AF65-F5344CB8AC3E}">
        <p14:creationId xmlns:p14="http://schemas.microsoft.com/office/powerpoint/2010/main" val="149295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E5FF39D-9712-48B8-9629-55C7A5F9C0BE}"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FE70B6-2886-4499-B1D3-9160BA608141}" type="slidenum">
              <a:rPr lang="en-US" smtClean="0"/>
              <a:t>‹#›</a:t>
            </a:fld>
            <a:endParaRPr lang="en-US"/>
          </a:p>
        </p:txBody>
      </p:sp>
    </p:spTree>
    <p:extLst>
      <p:ext uri="{BB962C8B-B14F-4D97-AF65-F5344CB8AC3E}">
        <p14:creationId xmlns:p14="http://schemas.microsoft.com/office/powerpoint/2010/main" val="2578538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E5FF39D-9712-48B8-9629-55C7A5F9C0BE}"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FE70B6-2886-4499-B1D3-9160BA608141}" type="slidenum">
              <a:rPr lang="en-US" smtClean="0"/>
              <a:t>‹#›</a:t>
            </a:fld>
            <a:endParaRPr lang="en-US"/>
          </a:p>
        </p:txBody>
      </p:sp>
    </p:spTree>
    <p:extLst>
      <p:ext uri="{BB962C8B-B14F-4D97-AF65-F5344CB8AC3E}">
        <p14:creationId xmlns:p14="http://schemas.microsoft.com/office/powerpoint/2010/main" val="3866777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5FF39D-9712-48B8-9629-55C7A5F9C0BE}" type="datetimeFigureOut">
              <a:rPr lang="en-US" smtClean="0"/>
              <a:t>1/16/2018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FE70B6-2886-4499-B1D3-9160BA608141}" type="slidenum">
              <a:rPr lang="en-US" smtClean="0"/>
              <a:t>‹#›</a:t>
            </a:fld>
            <a:endParaRPr lang="en-US"/>
          </a:p>
        </p:txBody>
      </p:sp>
    </p:spTree>
    <p:extLst>
      <p:ext uri="{BB962C8B-B14F-4D97-AF65-F5344CB8AC3E}">
        <p14:creationId xmlns:p14="http://schemas.microsoft.com/office/powerpoint/2010/main" val="2832040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 Declaration of Independence</a:t>
            </a:r>
            <a:endParaRPr lang="en-US" dirty="0"/>
          </a:p>
        </p:txBody>
      </p:sp>
      <p:sp>
        <p:nvSpPr>
          <p:cNvPr id="3" name="Subtitle 2"/>
          <p:cNvSpPr>
            <a:spLocks noGrp="1"/>
          </p:cNvSpPr>
          <p:nvPr>
            <p:ph type="subTitle" idx="1"/>
          </p:nvPr>
        </p:nvSpPr>
        <p:spPr/>
        <p:txBody>
          <a:bodyPr/>
          <a:lstStyle/>
          <a:p>
            <a:r>
              <a:rPr lang="en-US" dirty="0" smtClean="0"/>
              <a:t>Extraction/Analysis of the critical argument</a:t>
            </a:r>
            <a:endParaRPr lang="en-US" dirty="0"/>
          </a:p>
        </p:txBody>
      </p:sp>
    </p:spTree>
    <p:extLst>
      <p:ext uri="{BB962C8B-B14F-4D97-AF65-F5344CB8AC3E}">
        <p14:creationId xmlns:p14="http://schemas.microsoft.com/office/powerpoint/2010/main" val="833342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0729"/>
            <a:ext cx="10515600" cy="6388274"/>
          </a:xfrm>
        </p:spPr>
        <p:txBody>
          <a:bodyPr>
            <a:normAutofit/>
          </a:bodyPr>
          <a:lstStyle/>
          <a:p>
            <a:pPr marL="0" indent="0">
              <a:buNone/>
            </a:pPr>
            <a:r>
              <a:rPr lang="en-US" dirty="0"/>
              <a:t>When, in the course of human events, it becomes necessary for one people to dissolve the political bonds which have connected them with another, and to assume among the powers of the earth, the separate and equal station to which the Laws of Nature and of Nature's God entitle them, a decent respect to the opinions of mankind requires that they should declare the causes which impel them to the separation. </a:t>
            </a:r>
          </a:p>
          <a:p>
            <a:pPr marL="0" indent="0">
              <a:buNone/>
            </a:pPr>
            <a:r>
              <a:rPr lang="en-US" dirty="0"/>
              <a:t>We hold these truths to be self-evident, that all men are created equal, that they are endowed by their Creator with certain unalienable Rights, that among these are Life, Liberty and the pursuit of Happiness. That to secure these rights, Governments are instituted among Men, deriving their just powers from the consent of the governed. That whenever any Form of Government becomes destructive to these ends, it is the Right of the People to alter or to abolish it, and to institute new Government, laying its foundation on such principles and organizing its powers in such form, as to them shall seem most likely to effect their Safety and Happiness. </a:t>
            </a:r>
          </a:p>
        </p:txBody>
      </p:sp>
    </p:spTree>
    <p:extLst>
      <p:ext uri="{BB962C8B-B14F-4D97-AF65-F5344CB8AC3E}">
        <p14:creationId xmlns:p14="http://schemas.microsoft.com/office/powerpoint/2010/main" val="3748727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7061"/>
          </a:xfrm>
        </p:spPr>
        <p:txBody>
          <a:bodyPr>
            <a:normAutofit fontScale="90000"/>
          </a:bodyPr>
          <a:lstStyle/>
          <a:p>
            <a:r>
              <a:rPr lang="en-US" dirty="0" smtClean="0"/>
              <a:t>Extraction  1</a:t>
            </a:r>
            <a:r>
              <a:rPr lang="en-US" baseline="30000" dirty="0" smtClean="0"/>
              <a:t>st</a:t>
            </a:r>
            <a:r>
              <a:rPr lang="en-US" dirty="0" smtClean="0"/>
              <a:t> </a:t>
            </a:r>
            <a:r>
              <a:rPr lang="en-US" dirty="0"/>
              <a:t>critical argument – 1</a:t>
            </a:r>
            <a:r>
              <a:rPr lang="en-US" baseline="30000" dirty="0"/>
              <a:t>st</a:t>
            </a:r>
            <a:r>
              <a:rPr lang="en-US" dirty="0"/>
              <a:t> paragraph</a:t>
            </a:r>
            <a:br>
              <a:rPr lang="en-US" dirty="0"/>
            </a:br>
            <a:endParaRPr lang="en-US" dirty="0"/>
          </a:p>
        </p:txBody>
      </p:sp>
      <p:sp>
        <p:nvSpPr>
          <p:cNvPr id="3" name="Content Placeholder 2"/>
          <p:cNvSpPr>
            <a:spLocks noGrp="1"/>
          </p:cNvSpPr>
          <p:nvPr>
            <p:ph idx="1"/>
          </p:nvPr>
        </p:nvSpPr>
        <p:spPr>
          <a:xfrm>
            <a:off x="838200" y="951978"/>
            <a:ext cx="10515600" cy="5536504"/>
          </a:xfrm>
        </p:spPr>
        <p:txBody>
          <a:bodyPr>
            <a:normAutofit/>
          </a:bodyPr>
          <a:lstStyle/>
          <a:p>
            <a:pPr marL="0" indent="0">
              <a:buNone/>
            </a:pPr>
            <a:r>
              <a:rPr lang="en-US" sz="3200" dirty="0" smtClean="0"/>
              <a:t>Look for the conclusion – ‘should’</a:t>
            </a:r>
          </a:p>
          <a:p>
            <a:pPr marL="0" indent="0">
              <a:buNone/>
            </a:pPr>
            <a:r>
              <a:rPr lang="en-US" sz="3200" dirty="0" smtClean="0"/>
              <a:t>Multiple critical arguments in DOI (</a:t>
            </a:r>
            <a:r>
              <a:rPr lang="en-US" sz="3200" dirty="0" err="1" smtClean="0"/>
              <a:t>subarguments</a:t>
            </a:r>
            <a:r>
              <a:rPr lang="en-US" sz="3200" dirty="0" smtClean="0"/>
              <a:t>)</a:t>
            </a:r>
          </a:p>
          <a:p>
            <a:pPr marL="0" indent="0">
              <a:buNone/>
            </a:pPr>
            <a:r>
              <a:rPr lang="en-US" sz="3200" dirty="0"/>
              <a:t>	</a:t>
            </a:r>
            <a:r>
              <a:rPr lang="en-US" sz="3200" dirty="0" smtClean="0"/>
              <a:t>what is the conclusion?  Why was the DOI written?</a:t>
            </a:r>
          </a:p>
          <a:p>
            <a:pPr marL="0" indent="0">
              <a:buNone/>
            </a:pPr>
            <a:r>
              <a:rPr lang="en-US" sz="3200" dirty="0" smtClean="0"/>
              <a:t>What are the premises?</a:t>
            </a:r>
          </a:p>
          <a:p>
            <a:pPr marL="0" indent="0">
              <a:buNone/>
            </a:pPr>
            <a:r>
              <a:rPr lang="en-US" sz="3200" dirty="0" smtClean="0"/>
              <a:t>What is the conclusion?</a:t>
            </a:r>
          </a:p>
          <a:p>
            <a:pPr marL="0" indent="0">
              <a:buNone/>
            </a:pPr>
            <a:endParaRPr lang="en-US" sz="3200" dirty="0" smtClean="0"/>
          </a:p>
          <a:p>
            <a:pPr marL="0" indent="0">
              <a:buNone/>
            </a:pPr>
            <a:r>
              <a:rPr lang="en-US" sz="3200" dirty="0" smtClean="0"/>
              <a:t>Is there a more extensive/universal conclusion that impacts all rational human interactions?</a:t>
            </a:r>
          </a:p>
          <a:p>
            <a:pPr marL="0" indent="0">
              <a:buNone/>
            </a:pPr>
            <a:r>
              <a:rPr lang="en-US" sz="3200" dirty="0" smtClean="0"/>
              <a:t>Was this argument persuasive/compelling?</a:t>
            </a:r>
          </a:p>
          <a:p>
            <a:pPr marL="0" indent="0">
              <a:buNone/>
            </a:pPr>
            <a:r>
              <a:rPr lang="en-US" sz="3200" dirty="0" smtClean="0"/>
              <a:t>What impacts did it have on the world?</a:t>
            </a:r>
          </a:p>
          <a:p>
            <a:pPr marL="0" indent="0">
              <a:buNone/>
            </a:pPr>
            <a:endParaRPr lang="en-US" sz="3200" dirty="0" smtClean="0"/>
          </a:p>
        </p:txBody>
      </p:sp>
    </p:spTree>
    <p:extLst>
      <p:ext uri="{BB962C8B-B14F-4D97-AF65-F5344CB8AC3E}">
        <p14:creationId xmlns:p14="http://schemas.microsoft.com/office/powerpoint/2010/main" val="1071778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7061"/>
          </a:xfrm>
        </p:spPr>
        <p:txBody>
          <a:bodyPr>
            <a:normAutofit fontScale="90000"/>
          </a:bodyPr>
          <a:lstStyle/>
          <a:p>
            <a:r>
              <a:rPr lang="en-US" dirty="0" smtClean="0"/>
              <a:t>Extraction 2nd argument </a:t>
            </a:r>
            <a:r>
              <a:rPr lang="en-US" dirty="0"/>
              <a:t>– </a:t>
            </a:r>
            <a:r>
              <a:rPr lang="en-US" dirty="0" smtClean="0"/>
              <a:t>2nd </a:t>
            </a:r>
            <a:r>
              <a:rPr lang="en-US" dirty="0"/>
              <a:t>paragraph</a:t>
            </a:r>
            <a:br>
              <a:rPr lang="en-US" dirty="0"/>
            </a:br>
            <a:endParaRPr lang="en-US" dirty="0"/>
          </a:p>
        </p:txBody>
      </p:sp>
      <p:sp>
        <p:nvSpPr>
          <p:cNvPr id="3" name="Content Placeholder 2"/>
          <p:cNvSpPr>
            <a:spLocks noGrp="1"/>
          </p:cNvSpPr>
          <p:nvPr>
            <p:ph idx="1"/>
          </p:nvPr>
        </p:nvSpPr>
        <p:spPr>
          <a:xfrm>
            <a:off x="838200" y="951978"/>
            <a:ext cx="10515600" cy="5224985"/>
          </a:xfrm>
        </p:spPr>
        <p:txBody>
          <a:bodyPr>
            <a:normAutofit/>
          </a:bodyPr>
          <a:lstStyle/>
          <a:p>
            <a:pPr marL="0" indent="0">
              <a:buNone/>
            </a:pPr>
            <a:r>
              <a:rPr lang="en-US" sz="3200" dirty="0" smtClean="0"/>
              <a:t>Look for the conclusion, what is the conclusion?</a:t>
            </a:r>
          </a:p>
          <a:p>
            <a:pPr marL="0" indent="0">
              <a:buNone/>
            </a:pPr>
            <a:r>
              <a:rPr lang="en-US" sz="3200" dirty="0" smtClean="0"/>
              <a:t>Is this a critical argument ?</a:t>
            </a:r>
          </a:p>
          <a:p>
            <a:pPr marL="0" indent="0">
              <a:buNone/>
            </a:pPr>
            <a:r>
              <a:rPr lang="en-US" sz="3200" dirty="0" smtClean="0"/>
              <a:t>Why was this argument written, i.e. to what does it pertain?</a:t>
            </a:r>
          </a:p>
          <a:p>
            <a:pPr marL="0" indent="0">
              <a:buNone/>
            </a:pPr>
            <a:r>
              <a:rPr lang="en-US" sz="3200" dirty="0" smtClean="0"/>
              <a:t>What are the premises?</a:t>
            </a:r>
          </a:p>
          <a:p>
            <a:pPr marL="0" indent="0">
              <a:buNone/>
            </a:pPr>
            <a:endParaRPr lang="en-US" sz="3200" dirty="0" smtClean="0"/>
          </a:p>
          <a:p>
            <a:pPr marL="0" indent="0">
              <a:buNone/>
            </a:pPr>
            <a:r>
              <a:rPr lang="en-US" sz="3200" dirty="0" smtClean="0"/>
              <a:t>Is there a more extensive/universal conclusion that impacts all rational human interactions?</a:t>
            </a:r>
          </a:p>
        </p:txBody>
      </p:sp>
    </p:spTree>
    <p:extLst>
      <p:ext uri="{BB962C8B-B14F-4D97-AF65-F5344CB8AC3E}">
        <p14:creationId xmlns:p14="http://schemas.microsoft.com/office/powerpoint/2010/main" val="2076615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5364"/>
            <a:ext cx="10515600" cy="6513535"/>
          </a:xfrm>
        </p:spPr>
        <p:txBody>
          <a:bodyPr>
            <a:normAutofit/>
          </a:bodyPr>
          <a:lstStyle/>
          <a:p>
            <a:pPr marL="0" indent="0">
              <a:buNone/>
            </a:pPr>
            <a:r>
              <a:rPr lang="en-US" sz="3200" dirty="0"/>
              <a:t>We, therefore, the Representatives of the United States of America, in General Congress, assembled, appealing to the Supreme Judge of the world for </a:t>
            </a:r>
            <a:r>
              <a:rPr lang="en-US" sz="3200" dirty="0" smtClean="0"/>
              <a:t>the rectitude of </a:t>
            </a:r>
            <a:r>
              <a:rPr lang="en-US" sz="3200" dirty="0"/>
              <a:t>our intentions, do, in the name, and by the authority of the good People of these Colonies, solemnly publish and declare, that these United Colonies are, and of right ought to be FREE AND INDEPENDENT STATES; that they </a:t>
            </a:r>
            <a:r>
              <a:rPr lang="en-US" sz="3200" dirty="0" smtClean="0"/>
              <a:t>are absolved from </a:t>
            </a:r>
            <a:r>
              <a:rPr lang="en-US" sz="3200" dirty="0"/>
              <a:t>all allegiance to the British Crown, and that all political connection between them and the state of Great Britain, is and ought to be totally dissolved; and that as Free and Independent States, they have full power </a:t>
            </a:r>
            <a:r>
              <a:rPr lang="en-US" sz="3200" dirty="0" smtClean="0"/>
              <a:t>to levy war, </a:t>
            </a:r>
            <a:r>
              <a:rPr lang="en-US" sz="3200" dirty="0"/>
              <a:t>conclude peace, contract alliances, establish commerce, and to do all other acts and things which independent states may of right do. </a:t>
            </a:r>
          </a:p>
        </p:txBody>
      </p:sp>
    </p:spTree>
    <p:extLst>
      <p:ext uri="{BB962C8B-B14F-4D97-AF65-F5344CB8AC3E}">
        <p14:creationId xmlns:p14="http://schemas.microsoft.com/office/powerpoint/2010/main" val="2807156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7061"/>
          </a:xfrm>
        </p:spPr>
        <p:txBody>
          <a:bodyPr>
            <a:normAutofit fontScale="90000"/>
          </a:bodyPr>
          <a:lstStyle/>
          <a:p>
            <a:r>
              <a:rPr lang="en-US" dirty="0" smtClean="0"/>
              <a:t>Extraction – main argument</a:t>
            </a:r>
            <a:endParaRPr lang="en-US" dirty="0"/>
          </a:p>
        </p:txBody>
      </p:sp>
      <p:sp>
        <p:nvSpPr>
          <p:cNvPr id="3" name="Content Placeholder 2"/>
          <p:cNvSpPr>
            <a:spLocks noGrp="1"/>
          </p:cNvSpPr>
          <p:nvPr>
            <p:ph idx="1"/>
          </p:nvPr>
        </p:nvSpPr>
        <p:spPr>
          <a:xfrm>
            <a:off x="838200" y="951978"/>
            <a:ext cx="10515600" cy="5224985"/>
          </a:xfrm>
        </p:spPr>
        <p:txBody>
          <a:bodyPr>
            <a:normAutofit/>
          </a:bodyPr>
          <a:lstStyle/>
          <a:p>
            <a:pPr marL="0" indent="0">
              <a:buNone/>
            </a:pPr>
            <a:r>
              <a:rPr lang="en-US" sz="3200" dirty="0" smtClean="0"/>
              <a:t>Look for the conclusion – ‘should’</a:t>
            </a:r>
          </a:p>
          <a:p>
            <a:pPr marL="0" indent="0">
              <a:buNone/>
            </a:pPr>
            <a:r>
              <a:rPr lang="en-US" sz="3200" dirty="0" smtClean="0"/>
              <a:t>what is the conclusion?  Why was the DOI written?</a:t>
            </a:r>
          </a:p>
          <a:p>
            <a:pPr marL="0" indent="0">
              <a:buNone/>
            </a:pPr>
            <a:r>
              <a:rPr lang="en-US" sz="3200" dirty="0" smtClean="0"/>
              <a:t>What are the premises?</a:t>
            </a:r>
          </a:p>
          <a:p>
            <a:pPr marL="0" indent="0">
              <a:buNone/>
            </a:pPr>
            <a:r>
              <a:rPr lang="en-US" sz="3200" dirty="0" smtClean="0"/>
              <a:t>What is the conclusion?</a:t>
            </a:r>
          </a:p>
          <a:p>
            <a:pPr marL="0" indent="0">
              <a:buNone/>
            </a:pPr>
            <a:endParaRPr lang="en-US" sz="3200" dirty="0" smtClean="0"/>
          </a:p>
          <a:p>
            <a:pPr marL="0" indent="0">
              <a:buNone/>
            </a:pPr>
            <a:r>
              <a:rPr lang="en-US" sz="3200" dirty="0" smtClean="0"/>
              <a:t>What is the behavioral/decision change mandated by the conclusion?  </a:t>
            </a:r>
            <a:endParaRPr lang="en-US" sz="3200" dirty="0"/>
          </a:p>
          <a:p>
            <a:pPr marL="0" indent="0">
              <a:buNone/>
            </a:pPr>
            <a:r>
              <a:rPr lang="en-US" sz="3200" dirty="0" smtClean="0"/>
              <a:t>Was this argument persuasive/compelling?</a:t>
            </a:r>
          </a:p>
          <a:p>
            <a:pPr marL="0" indent="0">
              <a:buNone/>
            </a:pPr>
            <a:r>
              <a:rPr lang="en-US" sz="3200" dirty="0" smtClean="0"/>
              <a:t>What impacts did it have on the world?</a:t>
            </a:r>
          </a:p>
        </p:txBody>
      </p:sp>
    </p:spTree>
    <p:extLst>
      <p:ext uri="{BB962C8B-B14F-4D97-AF65-F5344CB8AC3E}">
        <p14:creationId xmlns:p14="http://schemas.microsoft.com/office/powerpoint/2010/main" val="1538426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7061"/>
          </a:xfrm>
        </p:spPr>
        <p:txBody>
          <a:bodyPr>
            <a:normAutofit fontScale="90000"/>
          </a:bodyPr>
          <a:lstStyle/>
          <a:p>
            <a:r>
              <a:rPr lang="en-US" dirty="0" smtClean="0"/>
              <a:t>Analysis/Evaluation</a:t>
            </a:r>
            <a:endParaRPr lang="en-US" dirty="0"/>
          </a:p>
        </p:txBody>
      </p:sp>
      <p:sp>
        <p:nvSpPr>
          <p:cNvPr id="3" name="Content Placeholder 2"/>
          <p:cNvSpPr>
            <a:spLocks noGrp="1"/>
          </p:cNvSpPr>
          <p:nvPr>
            <p:ph idx="1"/>
          </p:nvPr>
        </p:nvSpPr>
        <p:spPr>
          <a:xfrm>
            <a:off x="838200" y="1077238"/>
            <a:ext cx="10515600" cy="5099725"/>
          </a:xfrm>
        </p:spPr>
        <p:txBody>
          <a:bodyPr/>
          <a:lstStyle/>
          <a:p>
            <a:pPr marL="0" indent="0">
              <a:buNone/>
            </a:pPr>
            <a:r>
              <a:rPr lang="en-US" dirty="0" smtClean="0"/>
              <a:t>Questions:</a:t>
            </a:r>
          </a:p>
          <a:p>
            <a:pPr marL="0" indent="0">
              <a:buNone/>
            </a:pPr>
            <a:r>
              <a:rPr lang="en-US" dirty="0" smtClean="0"/>
              <a:t>From where do ‘inalienable’ rights come and how are these related to ‘human rights’?</a:t>
            </a:r>
          </a:p>
          <a:p>
            <a:pPr marL="0" indent="0">
              <a:buNone/>
            </a:pPr>
            <a:r>
              <a:rPr lang="en-US" dirty="0" smtClean="0"/>
              <a:t>Why does the U.S. have the ‘right’ to interfere with the actions of other countries (e.g. North Korea, Iran, etc.)?  [What is the critical argument?]</a:t>
            </a:r>
          </a:p>
          <a:p>
            <a:pPr marL="0" indent="0">
              <a:buNone/>
            </a:pPr>
            <a:r>
              <a:rPr lang="en-US" dirty="0" smtClean="0"/>
              <a:t>What is the purpose of governments, i.e. why do they exist?</a:t>
            </a:r>
          </a:p>
          <a:p>
            <a:pPr marL="0" indent="0">
              <a:buNone/>
            </a:pPr>
            <a:r>
              <a:rPr lang="en-US" dirty="0" smtClean="0"/>
              <a:t>How is the general critical argument applied to King George and the American colonies?  How might this be applied to N. Korea, Iran, Syria, etc. (parallel arguments).</a:t>
            </a:r>
          </a:p>
          <a:p>
            <a:pPr marL="0" indent="0">
              <a:buNone/>
            </a:pPr>
            <a:endParaRPr lang="en-US" dirty="0"/>
          </a:p>
        </p:txBody>
      </p:sp>
    </p:spTree>
    <p:extLst>
      <p:ext uri="{BB962C8B-B14F-4D97-AF65-F5344CB8AC3E}">
        <p14:creationId xmlns:p14="http://schemas.microsoft.com/office/powerpoint/2010/main" val="2969331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51078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598</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U.S. Declaration of Independence</vt:lpstr>
      <vt:lpstr>PowerPoint Presentation</vt:lpstr>
      <vt:lpstr>Extraction  1st critical argument – 1st paragraph </vt:lpstr>
      <vt:lpstr>Extraction 2nd argument – 2nd paragraph </vt:lpstr>
      <vt:lpstr>PowerPoint Presentation</vt:lpstr>
      <vt:lpstr>Extraction – main argument</vt:lpstr>
      <vt:lpstr>Analysis/Evaluation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Declaration of Independence</dc:title>
  <dc:creator>byte</dc:creator>
  <cp:lastModifiedBy>byte</cp:lastModifiedBy>
  <cp:revision>7</cp:revision>
  <dcterms:created xsi:type="dcterms:W3CDTF">2018-01-16T19:53:48Z</dcterms:created>
  <dcterms:modified xsi:type="dcterms:W3CDTF">2018-01-16T22:03:20Z</dcterms:modified>
</cp:coreProperties>
</file>