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4" r:id="rId5"/>
    <p:sldId id="266" r:id="rId6"/>
    <p:sldId id="268" r:id="rId7"/>
    <p:sldId id="269" r:id="rId8"/>
    <p:sldId id="273" r:id="rId9"/>
    <p:sldId id="274" r:id="rId10"/>
    <p:sldId id="275" r:id="rId11"/>
    <p:sldId id="276" r:id="rId12"/>
    <p:sldId id="279" r:id="rId13"/>
    <p:sldId id="272" r:id="rId14"/>
    <p:sldId id="278" r:id="rId15"/>
    <p:sldId id="277" r:id="rId16"/>
    <p:sldId id="263" r:id="rId17"/>
    <p:sldId id="265" r:id="rId18"/>
    <p:sldId id="259" r:id="rId19"/>
    <p:sldId id="267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44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9C3-103A-4DA4-AB5F-FAB2B25F81F0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3C9C3-103A-4DA4-AB5F-FAB2B25F81F0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2D93-346A-493A-8DC7-B6A9FD171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295400" y="34385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429000" y="37052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29174" y="35718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419474" y="48990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762500" y="47942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276600" y="22098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324600" y="37338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867025" y="41370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3705225" y="30194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3752850" y="42862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4229100" y="39909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5591175" y="39624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5172075" y="43148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718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38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34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200" y="35052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5486400"/>
            <a:ext cx="6918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Basis: 1 mol of hydrogen entering in stream 1, 100% excess oxygen used</a:t>
            </a:r>
          </a:p>
          <a:p>
            <a:r>
              <a:rPr lang="en-US" dirty="0" smtClean="0"/>
              <a:t>Calculate energy streams 5 and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09600"/>
            <a:ext cx="8686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2(hH1) +137.34[(0.233)(hO2)+(0.767)(hN2)] - 139.34[(0.1148)(hO3)+(0.1292)(hW3)+(0.756)(hN3)] –F5 = 0</a:t>
            </a:r>
          </a:p>
          <a:p>
            <a:endParaRPr lang="en-US" dirty="0" smtClean="0"/>
          </a:p>
          <a:p>
            <a:r>
              <a:rPr lang="en-US" dirty="0" smtClean="0"/>
              <a:t>h =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thermal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  <a:endParaRPr lang="en-US" baseline="-25000" dirty="0" smtClean="0"/>
          </a:p>
          <a:p>
            <a:r>
              <a:rPr lang="en-US" baseline="-25000" dirty="0" smtClean="0"/>
              <a:t>	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thermal</a:t>
            </a:r>
            <a:r>
              <a:rPr lang="en-US" baseline="-25000" dirty="0" smtClean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mCpT</a:t>
            </a:r>
            <a:endParaRPr lang="en-US" baseline="-25000" dirty="0" smtClean="0"/>
          </a:p>
          <a:p>
            <a:r>
              <a:rPr lang="en-US" baseline="-25000" dirty="0" smtClean="0"/>
              <a:t>	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</a:p>
          <a:p>
            <a:r>
              <a:rPr lang="en-US" dirty="0" err="1" smtClean="0"/>
              <a:t>hij</a:t>
            </a:r>
            <a:r>
              <a:rPr lang="en-US" dirty="0" smtClean="0"/>
              <a:t> = = </a:t>
            </a:r>
            <a:r>
              <a:rPr lang="en-US" dirty="0" err="1" smtClean="0"/>
              <a:t>hij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+hij</a:t>
            </a:r>
            <a:r>
              <a:rPr lang="en-US" baseline="-25000" dirty="0" err="1" smtClean="0"/>
              <a:t>thermal</a:t>
            </a:r>
            <a:r>
              <a:rPr lang="en-US" dirty="0" err="1" smtClean="0"/>
              <a:t>+hij</a:t>
            </a:r>
            <a:r>
              <a:rPr lang="en-US" baseline="-25000" dirty="0" err="1" smtClean="0"/>
              <a:t>phase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Note: for this problem there is no phase change, hence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dirty="0" err="1" smtClean="0"/>
              <a:t>hijphase</a:t>
            </a:r>
            <a:r>
              <a:rPr lang="en-US" dirty="0" smtClean="0"/>
              <a:t> = zero</a:t>
            </a:r>
          </a:p>
          <a:p>
            <a:r>
              <a:rPr lang="en-US" dirty="0" err="1" smtClean="0"/>
              <a:t>hij</a:t>
            </a:r>
            <a:r>
              <a:rPr lang="en-US" dirty="0" smtClean="0"/>
              <a:t> = = </a:t>
            </a:r>
            <a:r>
              <a:rPr lang="en-US" dirty="0" err="1" smtClean="0"/>
              <a:t>hij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+hij</a:t>
            </a:r>
            <a:r>
              <a:rPr lang="en-US" baseline="-25000" dirty="0" err="1" smtClean="0"/>
              <a:t>thermal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2(hH1</a:t>
            </a:r>
            <a:r>
              <a:rPr lang="en-US" baseline="-25000" dirty="0" smtClean="0"/>
              <a:t>formation</a:t>
            </a:r>
            <a:r>
              <a:rPr lang="en-US" dirty="0" smtClean="0"/>
              <a:t>+hH1</a:t>
            </a:r>
            <a:r>
              <a:rPr lang="en-US" baseline="-25000" dirty="0" smtClean="0"/>
              <a:t>thermal </a:t>
            </a:r>
            <a:r>
              <a:rPr lang="en-US" dirty="0" smtClean="0"/>
              <a:t>) +137.34[(0.233)(hO2</a:t>
            </a:r>
            <a:r>
              <a:rPr lang="en-US" baseline="-25000" dirty="0" smtClean="0"/>
              <a:t>formation</a:t>
            </a:r>
            <a:r>
              <a:rPr lang="en-US" dirty="0" smtClean="0"/>
              <a:t>+hO2</a:t>
            </a:r>
            <a:r>
              <a:rPr lang="en-US" baseline="-25000" dirty="0" smtClean="0"/>
              <a:t>thermal</a:t>
            </a:r>
            <a:r>
              <a:rPr lang="en-US" dirty="0" smtClean="0"/>
              <a:t>) +(0.767)(hN2</a:t>
            </a:r>
            <a:r>
              <a:rPr lang="en-US" baseline="-25000" dirty="0" smtClean="0"/>
              <a:t>formation</a:t>
            </a:r>
            <a:r>
              <a:rPr lang="en-US" dirty="0" smtClean="0"/>
              <a:t>+hN2</a:t>
            </a:r>
            <a:r>
              <a:rPr lang="en-US" baseline="-25000" dirty="0" smtClean="0"/>
              <a:t>thermal </a:t>
            </a:r>
            <a:r>
              <a:rPr lang="en-US" dirty="0" smtClean="0"/>
              <a:t>)] - 139.34[(0.1148)(hO3</a:t>
            </a:r>
            <a:r>
              <a:rPr lang="en-US" baseline="-25000" dirty="0" smtClean="0"/>
              <a:t>formation</a:t>
            </a:r>
            <a:r>
              <a:rPr lang="en-US" dirty="0" smtClean="0"/>
              <a:t>+hO3</a:t>
            </a:r>
            <a:r>
              <a:rPr lang="en-US" baseline="-25000" dirty="0" smtClean="0"/>
              <a:t>thermal</a:t>
            </a:r>
            <a:r>
              <a:rPr lang="en-US" dirty="0" smtClean="0"/>
              <a:t>) +(0.1292)(hW3</a:t>
            </a:r>
            <a:r>
              <a:rPr lang="en-US" baseline="-25000" dirty="0" smtClean="0"/>
              <a:t>formation</a:t>
            </a:r>
            <a:r>
              <a:rPr lang="en-US" dirty="0" smtClean="0"/>
              <a:t>+hW3</a:t>
            </a:r>
            <a:r>
              <a:rPr lang="en-US" baseline="-25000" dirty="0" smtClean="0"/>
              <a:t>thermal</a:t>
            </a:r>
            <a:r>
              <a:rPr lang="en-US" dirty="0" smtClean="0"/>
              <a:t>)+(0.756)(hN3</a:t>
            </a:r>
            <a:r>
              <a:rPr lang="en-US" baseline="-25000" dirty="0" smtClean="0"/>
              <a:t>formation</a:t>
            </a:r>
            <a:r>
              <a:rPr lang="en-US" dirty="0" smtClean="0"/>
              <a:t>+hN3</a:t>
            </a:r>
            <a:r>
              <a:rPr lang="en-US" baseline="-25000" dirty="0" smtClean="0"/>
              <a:t>thermal </a:t>
            </a:r>
            <a:r>
              <a:rPr lang="en-US" dirty="0" smtClean="0"/>
              <a:t>)] –F5 = 0</a:t>
            </a:r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876800"/>
          <a:ext cx="5623560" cy="1463040"/>
        </p:xfrm>
        <a:graphic>
          <a:graphicData uri="http://schemas.openxmlformats.org/drawingml/2006/table">
            <a:tbl>
              <a:tblPr/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Symbol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200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120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, 298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kJ/gm)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f, 298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(kJ/mol)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Cp (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kJ/gm-K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Tc (K)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Pc (MPa)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w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Molecular weight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Oxygen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0.00088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154.6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5.043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0.022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Hydrogen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0.015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33.3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1.297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-0.215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Nitrogen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0.0011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126.1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3.394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0.040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Water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-7.557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-228.614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0.00129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647.3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22.120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0.344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86868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2(hH1</a:t>
            </a:r>
            <a:r>
              <a:rPr lang="en-US" baseline="-25000" dirty="0" smtClean="0"/>
              <a:t>formation</a:t>
            </a:r>
            <a:r>
              <a:rPr lang="en-US" dirty="0" smtClean="0"/>
              <a:t>+hH1</a:t>
            </a:r>
            <a:r>
              <a:rPr lang="en-US" baseline="-25000" dirty="0" smtClean="0"/>
              <a:t>thermal </a:t>
            </a:r>
            <a:r>
              <a:rPr lang="en-US" dirty="0" smtClean="0"/>
              <a:t>) +137.34[(0.233)(hO2</a:t>
            </a:r>
            <a:r>
              <a:rPr lang="en-US" baseline="-25000" dirty="0" smtClean="0"/>
              <a:t>formation</a:t>
            </a:r>
            <a:r>
              <a:rPr lang="en-US" dirty="0" smtClean="0"/>
              <a:t>+hO2</a:t>
            </a:r>
            <a:r>
              <a:rPr lang="en-US" baseline="-25000" dirty="0" smtClean="0"/>
              <a:t>thermal</a:t>
            </a:r>
            <a:r>
              <a:rPr lang="en-US" dirty="0" smtClean="0"/>
              <a:t>) +(0.767)(hN2</a:t>
            </a:r>
            <a:r>
              <a:rPr lang="en-US" baseline="-25000" dirty="0" smtClean="0"/>
              <a:t>formation</a:t>
            </a:r>
            <a:r>
              <a:rPr lang="en-US" dirty="0" smtClean="0"/>
              <a:t>+hN2</a:t>
            </a:r>
            <a:r>
              <a:rPr lang="en-US" baseline="-25000" dirty="0" smtClean="0"/>
              <a:t>thermal </a:t>
            </a:r>
            <a:r>
              <a:rPr lang="en-US" dirty="0" smtClean="0"/>
              <a:t>)] - 139.34[(0.1148)(hO3</a:t>
            </a:r>
            <a:r>
              <a:rPr lang="en-US" baseline="-25000" dirty="0" smtClean="0"/>
              <a:t>formation</a:t>
            </a:r>
            <a:r>
              <a:rPr lang="en-US" dirty="0" smtClean="0"/>
              <a:t>+hO3</a:t>
            </a:r>
            <a:r>
              <a:rPr lang="en-US" baseline="-25000" dirty="0" smtClean="0"/>
              <a:t>thermal</a:t>
            </a:r>
            <a:r>
              <a:rPr lang="en-US" dirty="0" smtClean="0"/>
              <a:t>) +(0.1292)(hW3</a:t>
            </a:r>
            <a:r>
              <a:rPr lang="en-US" baseline="-25000" dirty="0" smtClean="0"/>
              <a:t>formation</a:t>
            </a:r>
            <a:r>
              <a:rPr lang="en-US" dirty="0" smtClean="0"/>
              <a:t>+hW3</a:t>
            </a:r>
            <a:r>
              <a:rPr lang="en-US" baseline="-25000" dirty="0" smtClean="0"/>
              <a:t>thermal</a:t>
            </a:r>
            <a:r>
              <a:rPr lang="en-US" dirty="0" smtClean="0"/>
              <a:t>)+(0.756)(hN3</a:t>
            </a:r>
            <a:r>
              <a:rPr lang="en-US" baseline="-25000" dirty="0" smtClean="0"/>
              <a:t>formation</a:t>
            </a:r>
            <a:r>
              <a:rPr lang="en-US" dirty="0" smtClean="0"/>
              <a:t>+hN3</a:t>
            </a:r>
            <a:r>
              <a:rPr lang="en-US" baseline="-25000" dirty="0" smtClean="0"/>
              <a:t>thermal </a:t>
            </a:r>
            <a:r>
              <a:rPr lang="en-US" dirty="0" smtClean="0"/>
              <a:t>)] –F5 = 0</a:t>
            </a:r>
          </a:p>
          <a:p>
            <a:endParaRPr lang="en-US" dirty="0" smtClean="0"/>
          </a:p>
          <a:p>
            <a:r>
              <a:rPr lang="en-US" dirty="0" err="1" smtClean="0"/>
              <a:t>H</a:t>
            </a:r>
            <a:r>
              <a:rPr lang="en-US" baseline="-25000" dirty="0" err="1" smtClean="0"/>
              <a:t>thermal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CpT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2[0+(0.01456)(298)] +</a:t>
            </a:r>
          </a:p>
          <a:p>
            <a:r>
              <a:rPr lang="en-US" dirty="0" smtClean="0"/>
              <a:t>137.34[(0.233)(0+(0.00088)(298)] +(0.767)(0+(0.0011)(298))] - 139.34[(0.1148)(0+(0.00088)(500))] +(0.1292)((-13.435+(0.00179)(500)) +(0.756)(0+(0.0011)(500))] –F5 = 0</a:t>
            </a:r>
          </a:p>
          <a:p>
            <a:endParaRPr lang="en-US" dirty="0"/>
          </a:p>
          <a:p>
            <a:r>
              <a:rPr lang="en-US" dirty="0" smtClean="0"/>
              <a:t>51.597+160.766 –F5 = 0</a:t>
            </a:r>
          </a:p>
          <a:p>
            <a:endParaRPr lang="en-US" dirty="0"/>
          </a:p>
          <a:p>
            <a:r>
              <a:rPr lang="en-US" dirty="0" smtClean="0"/>
              <a:t>so F5 = 212.363 kJ/2 gm H or 106.18 kJ/gm 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99341"/>
              </p:ext>
            </p:extLst>
          </p:nvPr>
        </p:nvGraphicFramePr>
        <p:xfrm>
          <a:off x="1981200" y="1981200"/>
          <a:ext cx="562356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1044641652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1023860665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1477184737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792420277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3916646870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72313576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337257560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3604722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Component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DH</a:t>
                      </a:r>
                      <a:r>
                        <a:rPr lang="en-US" sz="1200" baseline="-25000">
                          <a:effectLst/>
                        </a:rPr>
                        <a:t>f, 298 </a:t>
                      </a:r>
                      <a:r>
                        <a:rPr lang="en-US" sz="1200">
                          <a:effectLst/>
                        </a:rPr>
                        <a:t>(kJ/mol)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DG</a:t>
                      </a:r>
                      <a:r>
                        <a:rPr lang="en-US" sz="1200" baseline="-25000">
                          <a:effectLst/>
                        </a:rPr>
                        <a:t>f, 298 </a:t>
                      </a:r>
                      <a:r>
                        <a:rPr lang="en-US" sz="1200">
                          <a:effectLst/>
                        </a:rPr>
                        <a:t>(kJ/mol)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Cp (kJ/mol-K)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Tc (K)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Pc (MPa)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Molecular weight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52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Oxygen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0.0281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154.6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5.043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9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Hydrogen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0.0291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1.297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913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Nitrogen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0.0308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126.1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565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-241.835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-228.614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647.3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22.120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3096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8686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balance on exhaust heat exchanger</a:t>
            </a:r>
          </a:p>
          <a:p>
            <a:endParaRPr lang="en-US" dirty="0"/>
          </a:p>
          <a:p>
            <a:r>
              <a:rPr lang="en-US" dirty="0" smtClean="0"/>
              <a:t>139.34[(0.1148)(hO3</a:t>
            </a:r>
            <a:r>
              <a:rPr lang="en-US" baseline="-25000" dirty="0" smtClean="0"/>
              <a:t>thermal</a:t>
            </a:r>
            <a:r>
              <a:rPr lang="en-US" dirty="0" smtClean="0"/>
              <a:t>)+(0.1292)(hW3</a:t>
            </a:r>
            <a:r>
              <a:rPr lang="en-US" baseline="-25000" dirty="0" smtClean="0"/>
              <a:t>thermal</a:t>
            </a:r>
            <a:r>
              <a:rPr lang="en-US" dirty="0" smtClean="0"/>
              <a:t>)+(0.756)(hN3</a:t>
            </a:r>
            <a:r>
              <a:rPr lang="en-US" baseline="-25000" dirty="0" smtClean="0"/>
              <a:t>thermal </a:t>
            </a:r>
            <a:r>
              <a:rPr lang="en-US" dirty="0" smtClean="0"/>
              <a:t>)] -139.34</a:t>
            </a:r>
            <a:r>
              <a:rPr lang="en-US" dirty="0"/>
              <a:t>[(0.1148)(</a:t>
            </a:r>
            <a:r>
              <a:rPr lang="en-US" dirty="0" smtClean="0"/>
              <a:t>hO4</a:t>
            </a:r>
            <a:r>
              <a:rPr lang="en-US" baseline="-25000" dirty="0" smtClean="0"/>
              <a:t>thermal</a:t>
            </a:r>
            <a:r>
              <a:rPr lang="en-US" dirty="0"/>
              <a:t>)+(0.1292)(</a:t>
            </a:r>
            <a:r>
              <a:rPr lang="en-US" dirty="0" smtClean="0"/>
              <a:t>hW4</a:t>
            </a:r>
            <a:r>
              <a:rPr lang="en-US" baseline="-25000" dirty="0" smtClean="0"/>
              <a:t>thermal</a:t>
            </a:r>
            <a:r>
              <a:rPr lang="en-US" dirty="0"/>
              <a:t>)+(0.756)(</a:t>
            </a:r>
            <a:r>
              <a:rPr lang="en-US" dirty="0" smtClean="0"/>
              <a:t>hN4</a:t>
            </a:r>
            <a:r>
              <a:rPr lang="en-US" baseline="-25000" dirty="0" smtClean="0"/>
              <a:t>thermal </a:t>
            </a:r>
            <a:r>
              <a:rPr lang="en-US" dirty="0"/>
              <a:t>)] –</a:t>
            </a:r>
            <a:r>
              <a:rPr lang="en-US" dirty="0" smtClean="0"/>
              <a:t>F6 = 0</a:t>
            </a:r>
          </a:p>
          <a:p>
            <a:endParaRPr lang="en-US" dirty="0" smtClean="0"/>
          </a:p>
          <a:p>
            <a:r>
              <a:rPr lang="en-US" dirty="0" err="1" smtClean="0"/>
              <a:t>H</a:t>
            </a:r>
            <a:r>
              <a:rPr lang="en-US" baseline="-25000" dirty="0" err="1" smtClean="0"/>
              <a:t>thermal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CpT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139.34[(0.1148)(0.00088)(500)] +(0.1292)(0.00129)(500) +(0.756)(0.0011)(500)] </a:t>
            </a:r>
            <a:r>
              <a:rPr lang="en-US" dirty="0"/>
              <a:t>- 139.34[(0.1148</a:t>
            </a:r>
            <a:r>
              <a:rPr lang="en-US" dirty="0" smtClean="0"/>
              <a:t>)(0.00088)(298)] </a:t>
            </a:r>
            <a:r>
              <a:rPr lang="en-US" dirty="0"/>
              <a:t>+(0.1292</a:t>
            </a:r>
            <a:r>
              <a:rPr lang="en-US" dirty="0" smtClean="0"/>
              <a:t>)(0.00129)(298) </a:t>
            </a:r>
            <a:r>
              <a:rPr lang="en-US" dirty="0"/>
              <a:t>+(0.756</a:t>
            </a:r>
            <a:r>
              <a:rPr lang="en-US" dirty="0" smtClean="0"/>
              <a:t>)(0.0011)(298)] </a:t>
            </a:r>
            <a:r>
              <a:rPr lang="en-US" dirty="0"/>
              <a:t>–</a:t>
            </a:r>
            <a:r>
              <a:rPr lang="en-US" dirty="0" smtClean="0"/>
              <a:t>F6 = 0</a:t>
            </a:r>
          </a:p>
          <a:p>
            <a:endParaRPr lang="en-US" dirty="0" smtClean="0"/>
          </a:p>
          <a:p>
            <a:r>
              <a:rPr lang="en-US" dirty="0" smtClean="0"/>
              <a:t>139.34</a:t>
            </a:r>
            <a:r>
              <a:rPr lang="en-US" dirty="0"/>
              <a:t>[(0.1148</a:t>
            </a:r>
            <a:r>
              <a:rPr lang="en-US" dirty="0" smtClean="0"/>
              <a:t>)(</a:t>
            </a:r>
            <a:r>
              <a:rPr lang="en-US" dirty="0"/>
              <a:t>0.00088)(</a:t>
            </a:r>
            <a:r>
              <a:rPr lang="en-US" dirty="0" smtClean="0"/>
              <a:t>500-298)] </a:t>
            </a:r>
            <a:r>
              <a:rPr lang="en-US" dirty="0"/>
              <a:t>+(0.1292</a:t>
            </a:r>
            <a:r>
              <a:rPr lang="en-US" dirty="0" smtClean="0"/>
              <a:t>)(</a:t>
            </a:r>
            <a:r>
              <a:rPr lang="en-US" dirty="0"/>
              <a:t>0.00129)(</a:t>
            </a:r>
            <a:r>
              <a:rPr lang="en-US" dirty="0" smtClean="0"/>
              <a:t>500-298) </a:t>
            </a:r>
            <a:r>
              <a:rPr lang="en-US" dirty="0"/>
              <a:t>+(0.756</a:t>
            </a:r>
            <a:r>
              <a:rPr lang="en-US" dirty="0" smtClean="0"/>
              <a:t>)((</a:t>
            </a:r>
            <a:r>
              <a:rPr lang="en-US" dirty="0"/>
              <a:t>0.0011)(500))] </a:t>
            </a:r>
            <a:r>
              <a:rPr lang="en-US" dirty="0" smtClean="0"/>
              <a:t> </a:t>
            </a:r>
            <a:r>
              <a:rPr lang="en-US" dirty="0"/>
              <a:t>–F6 =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2.844 +23.404 + 6.508 –F6 = 0   so F6 = 32.757 kJ/gm H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438400" y="1752600"/>
          <a:ext cx="5623560" cy="1463040"/>
        </p:xfrm>
        <a:graphic>
          <a:graphicData uri="http://schemas.openxmlformats.org/drawingml/2006/table">
            <a:tbl>
              <a:tblPr/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Symbol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200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120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, 298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kJ/gm)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f, 298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(kJ/mol)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Cp (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kJ/gm-K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Tc (K)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Pc (MPa)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w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Molecular weight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Oxygen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0.00088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154.6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5.043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0.022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Hydrogen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0.015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33.3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1.297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-0.215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Nitrogen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0.0011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126.1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3.394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0.040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Water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-7.557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-228.614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0.00129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647.3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22.120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0.344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2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If SUV must produce 250 hp then the rate of energy production from the fuel cell must be</a:t>
            </a:r>
          </a:p>
          <a:p>
            <a:pPr>
              <a:buNone/>
            </a:pPr>
            <a:r>
              <a:rPr lang="en-US" sz="2400" dirty="0" smtClean="0"/>
              <a:t>250 hp = 186.425 kJ/s</a:t>
            </a:r>
          </a:p>
          <a:p>
            <a:pPr>
              <a:buNone/>
            </a:pPr>
            <a:r>
              <a:rPr lang="en-US" sz="2400" dirty="0" smtClean="0"/>
              <a:t>186.425 kJ/s / 106.18 kJ/gm H = </a:t>
            </a:r>
          </a:p>
          <a:p>
            <a:pPr>
              <a:buNone/>
            </a:pPr>
            <a:r>
              <a:rPr lang="en-US" sz="2400" dirty="0" smtClean="0"/>
              <a:t>1.756 gm H/s @ 250 hp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65 mile/</a:t>
            </a:r>
            <a:r>
              <a:rPr lang="en-US" sz="2400" dirty="0" err="1" smtClean="0"/>
              <a:t>hr</a:t>
            </a:r>
            <a:r>
              <a:rPr lang="en-US" sz="2400" dirty="0" smtClean="0"/>
              <a:t> /1.756 gm/s = 10.28 mile/kg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For a 500 mile range, 500 miles / 10.28 mile/kg = 48.62 kg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Density = 48.62 kg/1.5 cubic meters = 32.41 kg/cubic meter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Using Peng-Robinson EOS, at room temperature, this means the pressure in the tank must be almost 700 </a:t>
            </a:r>
            <a:r>
              <a:rPr lang="en-US" sz="2400" dirty="0" err="1" smtClean="0"/>
              <a:t>atm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62474" y="30702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35280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a system</a:t>
            </a:r>
          </a:p>
          <a:p>
            <a:r>
              <a:rPr lang="en-US" dirty="0" smtClean="0"/>
              <a:t> system 1 Fuel cell</a:t>
            </a:r>
          </a:p>
          <a:p>
            <a:r>
              <a:rPr lang="en-US" dirty="0" smtClean="0"/>
              <a:t>System 2 Exhaust heat exchanger</a:t>
            </a:r>
          </a:p>
          <a:p>
            <a:endParaRPr lang="en-US" dirty="0" smtClean="0"/>
          </a:p>
          <a:p>
            <a:r>
              <a:rPr lang="en-US" dirty="0" smtClean="0"/>
              <a:t>Component mass balances on system 1</a:t>
            </a:r>
          </a:p>
          <a:p>
            <a:r>
              <a:rPr lang="en-US" dirty="0" smtClean="0"/>
              <a:t>4 components, H,O,W, N</a:t>
            </a:r>
          </a:p>
          <a:p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 smtClean="0"/>
              <a:t>H</a:t>
            </a:r>
            <a:r>
              <a:rPr lang="en-US" dirty="0" smtClean="0"/>
              <a:t>(F1*xH1+F2*xH2- F3*xH3-F5*xH5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MWT</a:t>
            </a:r>
            <a:r>
              <a:rPr lang="en-US" baseline="-25000" dirty="0" err="1" smtClean="0"/>
              <a:t>H</a:t>
            </a:r>
            <a:r>
              <a:rPr lang="en-US" dirty="0" err="1" smtClean="0"/>
              <a:t>Nsys</a:t>
            </a:r>
            <a:r>
              <a:rPr lang="en-US" dirty="0" smtClean="0"/>
              <a:t>*</a:t>
            </a:r>
            <a:r>
              <a:rPr lang="en-US" dirty="0" err="1" smtClean="0"/>
              <a:t>xHsys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 smtClean="0"/>
              <a:t>H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FjxHj</a:t>
            </a:r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/>
              <a:t>O</a:t>
            </a:r>
            <a:r>
              <a:rPr lang="en-US" dirty="0" smtClean="0"/>
              <a:t>(F1*xO1+F2*xO2- F3*xO3-F5*xO5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MWT</a:t>
            </a:r>
            <a:r>
              <a:rPr lang="en-US" baseline="-25000" dirty="0" err="1"/>
              <a:t>O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xOsys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/>
              <a:t>O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FjxOj</a:t>
            </a:r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/>
              <a:t>W</a:t>
            </a:r>
            <a:r>
              <a:rPr lang="en-US" dirty="0" smtClean="0"/>
              <a:t>(F1*xW1+F2*xW2- F3*xW3-F5*xW5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MWT</a:t>
            </a:r>
            <a:r>
              <a:rPr lang="en-US" baseline="-25000" dirty="0" err="1"/>
              <a:t>W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xWsys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/>
              <a:t>W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FjxWj</a:t>
            </a:r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/>
              <a:t>N</a:t>
            </a:r>
            <a:r>
              <a:rPr lang="en-US" dirty="0" smtClean="0"/>
              <a:t>(F1*xN1+F2*xN2- F3*xN3-F5*xN5 + </a:t>
            </a:r>
            <a:r>
              <a:rPr lang="en-US" dirty="0" err="1" smtClean="0"/>
              <a:t>rxn</a:t>
            </a:r>
            <a:r>
              <a:rPr lang="en-US" dirty="0" smtClean="0"/>
              <a:t>) = </a:t>
            </a:r>
            <a:r>
              <a:rPr lang="en-US" dirty="0" err="1" smtClean="0"/>
              <a:t>dMWT</a:t>
            </a:r>
            <a:r>
              <a:rPr lang="en-US" baseline="-25000" dirty="0" err="1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xNsys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/>
              <a:t>N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FjxNj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3962400"/>
            <a:ext cx="350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Xij</a:t>
            </a:r>
            <a:r>
              <a:rPr lang="en-US" sz="1400" dirty="0" smtClean="0"/>
              <a:t> – mole fraction of component I in stream j</a:t>
            </a:r>
          </a:p>
          <a:p>
            <a:r>
              <a:rPr lang="en-US" sz="1400" dirty="0" err="1" smtClean="0"/>
              <a:t>Fj</a:t>
            </a:r>
            <a:r>
              <a:rPr lang="en-US" sz="1400" dirty="0" smtClean="0"/>
              <a:t> – total mole </a:t>
            </a:r>
            <a:r>
              <a:rPr lang="en-US" sz="1400" dirty="0" err="1" smtClean="0"/>
              <a:t>flowrate</a:t>
            </a:r>
            <a:r>
              <a:rPr lang="en-US" sz="1400" dirty="0" smtClean="0"/>
              <a:t> j</a:t>
            </a:r>
          </a:p>
          <a:p>
            <a:r>
              <a:rPr lang="en-US" sz="1400" dirty="0" err="1" smtClean="0"/>
              <a:t>Msys</a:t>
            </a:r>
            <a:r>
              <a:rPr lang="en-US" sz="1400" dirty="0" smtClean="0"/>
              <a:t> – total mass in system</a:t>
            </a:r>
          </a:p>
          <a:p>
            <a:r>
              <a:rPr lang="en-US" sz="1400" dirty="0" err="1" smtClean="0"/>
              <a:t>MWTi</a:t>
            </a:r>
            <a:r>
              <a:rPr lang="en-US" sz="1400" dirty="0" smtClean="0"/>
              <a:t> – molecular weight of component I</a:t>
            </a:r>
          </a:p>
          <a:p>
            <a:r>
              <a:rPr lang="en-US" sz="1400" dirty="0" smtClean="0"/>
              <a:t>N – total moles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62474" y="30702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3528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 </a:t>
            </a:r>
            <a:r>
              <a:rPr lang="en-US" dirty="0" smtClean="0"/>
              <a:t>fuel cell + exhaust heat exchanger</a:t>
            </a:r>
          </a:p>
          <a:p>
            <a:r>
              <a:rPr lang="en-US" dirty="0" smtClean="0"/>
              <a:t>Energy balance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F1(xH1hH1+xO1hO1+xW1hW1+xN1hN1) +F2 (xH2hH2+xO2hO2+xW2hW2+xN2hN2)- F4 (xH4hH4+xO4hO4+xW4hW4+xN4hN4) –F5 – F6 = d(</a:t>
            </a:r>
            <a:r>
              <a:rPr lang="en-US" dirty="0" err="1" smtClean="0"/>
              <a:t>Msyshsys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</a:t>
            </a:r>
            <a:r>
              <a:rPr lang="en-US" dirty="0" smtClean="0"/>
              <a:t>(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xij</a:t>
            </a:r>
            <a:r>
              <a:rPr lang="en-US" dirty="0" smtClean="0"/>
              <a:t>*</a:t>
            </a:r>
            <a:r>
              <a:rPr lang="en-US" dirty="0" err="1" smtClean="0"/>
              <a:t>hij</a:t>
            </a:r>
            <a:r>
              <a:rPr lang="en-US" dirty="0" smtClean="0"/>
              <a:t>)+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 =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thermal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  <a:endParaRPr lang="en-US" baseline="-25000" dirty="0" smtClean="0"/>
          </a:p>
          <a:p>
            <a:r>
              <a:rPr lang="en-US" baseline="-25000" dirty="0"/>
              <a:t>	</a:t>
            </a:r>
            <a:r>
              <a:rPr lang="en-US" baseline="-25000" dirty="0" smtClean="0"/>
              <a:t>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thermal</a:t>
            </a:r>
            <a:r>
              <a:rPr lang="en-US" baseline="-25000" dirty="0" smtClean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mCpT</a:t>
            </a:r>
            <a:endParaRPr lang="en-US" baseline="-25000" dirty="0" smtClean="0"/>
          </a:p>
          <a:p>
            <a:r>
              <a:rPr lang="en-US" baseline="-25000" dirty="0"/>
              <a:t>	</a:t>
            </a:r>
            <a:r>
              <a:rPr lang="en-US" baseline="-25000" dirty="0" smtClean="0"/>
              <a:t>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3352800"/>
            <a:ext cx="350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Xij</a:t>
            </a:r>
            <a:r>
              <a:rPr lang="en-US" sz="1400" dirty="0" smtClean="0"/>
              <a:t> – mass fraction of component I in stream j</a:t>
            </a:r>
          </a:p>
          <a:p>
            <a:r>
              <a:rPr lang="en-US" sz="1400" dirty="0" err="1" smtClean="0"/>
              <a:t>Fj</a:t>
            </a:r>
            <a:r>
              <a:rPr lang="en-US" sz="1400" dirty="0" smtClean="0"/>
              <a:t> – total mass </a:t>
            </a:r>
            <a:r>
              <a:rPr lang="en-US" sz="1400" dirty="0" err="1" smtClean="0"/>
              <a:t>flowrate</a:t>
            </a:r>
            <a:r>
              <a:rPr lang="en-US" sz="1400" dirty="0" smtClean="0"/>
              <a:t> j</a:t>
            </a:r>
          </a:p>
          <a:p>
            <a:r>
              <a:rPr lang="en-US" sz="1400" dirty="0" err="1" smtClean="0"/>
              <a:t>Msys</a:t>
            </a:r>
            <a:r>
              <a:rPr lang="en-US" sz="1400" dirty="0" smtClean="0"/>
              <a:t> – total mass in system</a:t>
            </a:r>
            <a:endParaRPr lang="en-US" sz="1400" dirty="0"/>
          </a:p>
          <a:p>
            <a:r>
              <a:rPr lang="en-US" sz="1400" dirty="0" err="1" smtClean="0"/>
              <a:t>hij</a:t>
            </a:r>
            <a:r>
              <a:rPr lang="en-US" sz="1400" dirty="0" smtClean="0"/>
              <a:t> – enthalpy of component I in stream j</a:t>
            </a:r>
          </a:p>
          <a:p>
            <a:r>
              <a:rPr lang="en-US" sz="1400" dirty="0" smtClean="0"/>
              <a:t>Fe – energy only streams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28600" y="35052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F1(xH1hH1+</a:t>
            </a:r>
            <a:r>
              <a:rPr lang="en-US" sz="1600" dirty="0" smtClean="0">
                <a:solidFill>
                  <a:srgbClr val="FF0000"/>
                </a:solidFill>
              </a:rPr>
              <a:t>xO1</a:t>
            </a:r>
            <a:r>
              <a:rPr lang="en-US" sz="1600" dirty="0" smtClean="0"/>
              <a:t>hO1+</a:t>
            </a:r>
            <a:r>
              <a:rPr lang="en-US" sz="1600" dirty="0" smtClean="0">
                <a:solidFill>
                  <a:srgbClr val="FF0000"/>
                </a:solidFill>
              </a:rPr>
              <a:t>xW1</a:t>
            </a:r>
            <a:r>
              <a:rPr lang="en-US" sz="1600" dirty="0" smtClean="0"/>
              <a:t>hW1+</a:t>
            </a:r>
            <a:r>
              <a:rPr lang="en-US" sz="1600" dirty="0" smtClean="0">
                <a:solidFill>
                  <a:srgbClr val="FF0000"/>
                </a:solidFill>
              </a:rPr>
              <a:t>xN1</a:t>
            </a:r>
            <a:r>
              <a:rPr lang="en-US" sz="1600" dirty="0" smtClean="0"/>
              <a:t>hN1) +F2 (</a:t>
            </a:r>
            <a:r>
              <a:rPr lang="en-US" sz="1600" dirty="0" smtClean="0">
                <a:solidFill>
                  <a:srgbClr val="FF0000"/>
                </a:solidFill>
              </a:rPr>
              <a:t>xH2</a:t>
            </a:r>
            <a:r>
              <a:rPr lang="en-US" sz="1600" dirty="0" smtClean="0"/>
              <a:t>hH2+xO2hO2+</a:t>
            </a:r>
            <a:r>
              <a:rPr lang="en-US" sz="1600" dirty="0" smtClean="0">
                <a:solidFill>
                  <a:srgbClr val="FF0000"/>
                </a:solidFill>
              </a:rPr>
              <a:t>xW2</a:t>
            </a:r>
            <a:r>
              <a:rPr lang="en-US" sz="1600" dirty="0" smtClean="0"/>
              <a:t>hW2+xN2hN2)- F4 (</a:t>
            </a:r>
            <a:r>
              <a:rPr lang="en-US" sz="1600" dirty="0" smtClean="0">
                <a:solidFill>
                  <a:srgbClr val="FF0000"/>
                </a:solidFill>
              </a:rPr>
              <a:t>xH4</a:t>
            </a:r>
            <a:r>
              <a:rPr lang="en-US" sz="1600" dirty="0" smtClean="0"/>
              <a:t>hH4+xO4hO4+xW4hW4+xN4hN4) –F5 – F6 = d(</a:t>
            </a:r>
            <a:r>
              <a:rPr lang="en-US" sz="1600" dirty="0" err="1" smtClean="0"/>
              <a:t>Msyshsys</a:t>
            </a:r>
            <a:r>
              <a:rPr lang="en-US" sz="1600" dirty="0" smtClean="0"/>
              <a:t>)/</a:t>
            </a:r>
            <a:r>
              <a:rPr lang="en-US" sz="1600" dirty="0" err="1" smtClean="0"/>
              <a:t>dt</a:t>
            </a:r>
            <a:r>
              <a:rPr lang="en-US" sz="1600" dirty="0" smtClean="0"/>
              <a:t> =</a:t>
            </a:r>
            <a:r>
              <a:rPr lang="en-US" sz="1600" dirty="0" err="1" smtClean="0">
                <a:latin typeface="Symbol" pitchFamily="18" charset="2"/>
              </a:rPr>
              <a:t>S</a:t>
            </a:r>
            <a:r>
              <a:rPr lang="en-US" sz="1600" dirty="0" err="1" smtClean="0"/>
              <a:t>Fj</a:t>
            </a:r>
            <a:r>
              <a:rPr lang="en-US" sz="1600" dirty="0" smtClean="0"/>
              <a:t>(</a:t>
            </a:r>
            <a:r>
              <a:rPr lang="en-US" sz="1600" dirty="0" err="1" smtClean="0">
                <a:latin typeface="Symbol" pitchFamily="18" charset="2"/>
              </a:rPr>
              <a:t>S</a:t>
            </a:r>
            <a:r>
              <a:rPr lang="en-US" sz="1600" dirty="0" err="1" smtClean="0"/>
              <a:t>xij</a:t>
            </a:r>
            <a:r>
              <a:rPr lang="en-US" sz="1600" dirty="0" smtClean="0"/>
              <a:t>*</a:t>
            </a:r>
            <a:r>
              <a:rPr lang="en-US" sz="1600" dirty="0" err="1" smtClean="0"/>
              <a:t>hij</a:t>
            </a:r>
            <a:r>
              <a:rPr lang="en-US" sz="1600" dirty="0" smtClean="0"/>
              <a:t>)+</a:t>
            </a:r>
            <a:r>
              <a:rPr lang="en-US" sz="1600" dirty="0" err="1" smtClean="0">
                <a:latin typeface="Symbol" pitchFamily="18" charset="2"/>
              </a:rPr>
              <a:t>S</a:t>
            </a:r>
            <a:r>
              <a:rPr lang="en-US" sz="1600" dirty="0" err="1" smtClean="0"/>
              <a:t>Fe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F1(xH1hH1) +F2 (xO2hO2+xN2hN2)- F4 (xO4hO4+xW4hW4+xN4hN4) –F5 – F6 = d(</a:t>
            </a:r>
            <a:r>
              <a:rPr lang="en-US" sz="1600" dirty="0" err="1" smtClean="0"/>
              <a:t>Msyshsys</a:t>
            </a:r>
            <a:r>
              <a:rPr lang="en-US" sz="1600" dirty="0" smtClean="0"/>
              <a:t>)/</a:t>
            </a:r>
            <a:r>
              <a:rPr lang="en-US" sz="1600" dirty="0" err="1" smtClean="0"/>
              <a:t>dt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F1=2  		xH1 = 1</a:t>
            </a:r>
          </a:p>
          <a:p>
            <a:pPr>
              <a:buNone/>
            </a:pPr>
            <a:r>
              <a:rPr lang="en-US" sz="1600" dirty="0" smtClean="0"/>
              <a:t>F2=137.34  	xO2=0.233  			xN2=0.767</a:t>
            </a:r>
          </a:p>
          <a:p>
            <a:pPr>
              <a:buNone/>
            </a:pPr>
            <a:r>
              <a:rPr lang="en-US" sz="1600" dirty="0" smtClean="0"/>
              <a:t>F4=F3=139.34 	xO4=0.1148	xW4=0.1292	xN4=0.7560 	</a:t>
            </a:r>
          </a:p>
          <a:p>
            <a:pPr>
              <a:buNone/>
            </a:pPr>
            <a:r>
              <a:rPr lang="en-US" sz="1600" dirty="0" smtClean="0"/>
              <a:t>Steady state system </a:t>
            </a:r>
          </a:p>
          <a:p>
            <a:endParaRPr lang="en-US" sz="1600" dirty="0" smtClean="0"/>
          </a:p>
          <a:p>
            <a:r>
              <a:rPr lang="en-US" sz="1600" dirty="0" smtClean="0"/>
              <a:t>2(1)(hH1) +137.34[(0.233)(hO2)+(0.767)(hN2)] - 139.34[(0.1148)(hO4)+(0.1292)(hW4)+(0.756)(hN4)] –F5 – F6 = 0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133600" y="1533523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4267200" y="1800224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667374" y="1666874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257674" y="2994024"/>
            <a:ext cx="1228725" cy="4349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5600700" y="2889249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4114800" y="304799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7162800" y="1828799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3705225" y="2232024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4543425" y="1114424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4591050" y="2381249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5067300" y="2085974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6429375" y="2057399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6010275" y="2409824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810000" y="1828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0" y="1295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1600" y="1676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29400" y="16001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48200" y="2590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96000" y="2438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09600"/>
            <a:ext cx="8686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2(hH1) +137.34[(0.233)(hO2)+(0.767)(hN2)] - 139.34[(0.1148)(hO4)+(0.1292)(hW4)+(0.756)(hN4)] –F5 – F6 = 0</a:t>
            </a:r>
          </a:p>
          <a:p>
            <a:endParaRPr lang="en-US" dirty="0" smtClean="0"/>
          </a:p>
          <a:p>
            <a:r>
              <a:rPr lang="en-US" dirty="0" smtClean="0"/>
              <a:t>h =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thermal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  <a:endParaRPr lang="en-US" baseline="-25000" dirty="0" smtClean="0"/>
          </a:p>
          <a:p>
            <a:r>
              <a:rPr lang="en-US" baseline="-25000" dirty="0" smtClean="0"/>
              <a:t>	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thermal</a:t>
            </a:r>
            <a:r>
              <a:rPr lang="en-US" baseline="-25000" dirty="0" smtClean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mCpT</a:t>
            </a:r>
            <a:endParaRPr lang="en-US" baseline="-25000" dirty="0" smtClean="0"/>
          </a:p>
          <a:p>
            <a:r>
              <a:rPr lang="en-US" baseline="-25000" dirty="0" smtClean="0"/>
              <a:t>	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</a:p>
          <a:p>
            <a:r>
              <a:rPr lang="en-US" dirty="0" err="1" smtClean="0"/>
              <a:t>hij</a:t>
            </a:r>
            <a:r>
              <a:rPr lang="en-US" dirty="0" smtClean="0"/>
              <a:t> = = </a:t>
            </a:r>
            <a:r>
              <a:rPr lang="en-US" dirty="0" err="1" smtClean="0"/>
              <a:t>hij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+hij</a:t>
            </a:r>
            <a:r>
              <a:rPr lang="en-US" baseline="-25000" dirty="0" err="1" smtClean="0"/>
              <a:t>thermal</a:t>
            </a:r>
            <a:r>
              <a:rPr lang="en-US" dirty="0" err="1" smtClean="0"/>
              <a:t>+hij</a:t>
            </a:r>
            <a:r>
              <a:rPr lang="en-US" baseline="-25000" dirty="0" err="1" smtClean="0"/>
              <a:t>phase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Note: for this problem there is no phase change, hence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dirty="0" err="1" smtClean="0"/>
              <a:t>hijphase</a:t>
            </a:r>
            <a:r>
              <a:rPr lang="en-US" dirty="0" smtClean="0"/>
              <a:t> = zero</a:t>
            </a:r>
          </a:p>
          <a:p>
            <a:r>
              <a:rPr lang="en-US" dirty="0" err="1" smtClean="0"/>
              <a:t>hij</a:t>
            </a:r>
            <a:r>
              <a:rPr lang="en-US" dirty="0" smtClean="0"/>
              <a:t> = = </a:t>
            </a:r>
            <a:r>
              <a:rPr lang="en-US" dirty="0" err="1" smtClean="0"/>
              <a:t>hij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+hij</a:t>
            </a:r>
            <a:r>
              <a:rPr lang="en-US" baseline="-25000" dirty="0" err="1" smtClean="0"/>
              <a:t>thermal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2(hH1</a:t>
            </a:r>
            <a:r>
              <a:rPr lang="en-US" baseline="-25000" dirty="0" smtClean="0"/>
              <a:t>formation</a:t>
            </a:r>
            <a:r>
              <a:rPr lang="en-US" dirty="0" smtClean="0"/>
              <a:t>+hH1</a:t>
            </a:r>
            <a:r>
              <a:rPr lang="en-US" baseline="-25000" dirty="0" smtClean="0"/>
              <a:t>thermal </a:t>
            </a:r>
            <a:r>
              <a:rPr lang="en-US" dirty="0" smtClean="0"/>
              <a:t>) +137.34[(0.233)(hO2</a:t>
            </a:r>
            <a:r>
              <a:rPr lang="en-US" baseline="-25000" dirty="0" smtClean="0"/>
              <a:t>formation</a:t>
            </a:r>
            <a:r>
              <a:rPr lang="en-US" dirty="0" smtClean="0"/>
              <a:t>+hO2</a:t>
            </a:r>
            <a:r>
              <a:rPr lang="en-US" baseline="-25000" dirty="0" smtClean="0"/>
              <a:t>thermal </a:t>
            </a:r>
            <a:r>
              <a:rPr lang="en-US" dirty="0" smtClean="0"/>
              <a:t>)+(0.767)(hN2</a:t>
            </a:r>
            <a:r>
              <a:rPr lang="en-US" baseline="-25000" dirty="0" smtClean="0"/>
              <a:t>formation</a:t>
            </a:r>
            <a:r>
              <a:rPr lang="en-US" dirty="0" smtClean="0"/>
              <a:t>+hN2</a:t>
            </a:r>
            <a:r>
              <a:rPr lang="en-US" baseline="-25000" dirty="0" smtClean="0"/>
              <a:t>thermal </a:t>
            </a:r>
            <a:r>
              <a:rPr lang="en-US" dirty="0" smtClean="0"/>
              <a:t>)] - 139.34[(0.1148)(hO4</a:t>
            </a:r>
            <a:r>
              <a:rPr lang="en-US" baseline="-25000" dirty="0" smtClean="0"/>
              <a:t>formation</a:t>
            </a:r>
            <a:r>
              <a:rPr lang="en-US" dirty="0" smtClean="0"/>
              <a:t>+hO4</a:t>
            </a:r>
            <a:r>
              <a:rPr lang="en-US" baseline="-25000" dirty="0" smtClean="0"/>
              <a:t>thermal</a:t>
            </a:r>
            <a:r>
              <a:rPr lang="en-US" dirty="0" smtClean="0"/>
              <a:t>) +(0.1292)(hW4</a:t>
            </a:r>
            <a:r>
              <a:rPr lang="en-US" baseline="-25000" dirty="0" smtClean="0"/>
              <a:t>formation</a:t>
            </a:r>
            <a:r>
              <a:rPr lang="en-US" dirty="0" smtClean="0"/>
              <a:t>+hW4</a:t>
            </a:r>
            <a:r>
              <a:rPr lang="en-US" baseline="-25000" dirty="0" smtClean="0"/>
              <a:t>thermal</a:t>
            </a:r>
            <a:r>
              <a:rPr lang="en-US" dirty="0" smtClean="0"/>
              <a:t>)+(0.756)(hij</a:t>
            </a:r>
            <a:r>
              <a:rPr lang="en-US" baseline="-25000" dirty="0" smtClean="0"/>
              <a:t>formation</a:t>
            </a:r>
            <a:r>
              <a:rPr lang="en-US" dirty="0" smtClean="0"/>
              <a:t>+hN4</a:t>
            </a:r>
            <a:r>
              <a:rPr lang="en-US" baseline="-25000" dirty="0" smtClean="0"/>
              <a:t>thermal </a:t>
            </a:r>
            <a:r>
              <a:rPr lang="en-US" dirty="0" smtClean="0"/>
              <a:t>)] –F5 – F6 = 0</a:t>
            </a:r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876800"/>
          <a:ext cx="5623560" cy="1463040"/>
        </p:xfrm>
        <a:graphic>
          <a:graphicData uri="http://schemas.openxmlformats.org/drawingml/2006/table">
            <a:tbl>
              <a:tblPr/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f, 298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(kJ/mol)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f, 298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(kJ/mol)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Cp (kJ/mol-K)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Tc (K)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Pc (MPa)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w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Molecular weight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Oxygen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0.0281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154.6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5.043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0.022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Hydrogen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0.0291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33.3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1.297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-0.215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Nitrogen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0.0308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126.1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3.394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0.040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Water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-241.835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-228.614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0.0323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647.3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22.120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0.344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62474" y="30702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35280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a system</a:t>
            </a:r>
          </a:p>
          <a:p>
            <a:r>
              <a:rPr lang="en-US" dirty="0" smtClean="0"/>
              <a:t> system 1 Fuel cell</a:t>
            </a:r>
          </a:p>
          <a:p>
            <a:r>
              <a:rPr lang="en-US" dirty="0" smtClean="0"/>
              <a:t>System 2 Exhaust heat exchanger</a:t>
            </a:r>
          </a:p>
          <a:p>
            <a:endParaRPr lang="en-US" dirty="0" smtClean="0"/>
          </a:p>
          <a:p>
            <a:r>
              <a:rPr lang="en-US" dirty="0" smtClean="0"/>
              <a:t>Component mass balances on system 1</a:t>
            </a:r>
          </a:p>
          <a:p>
            <a:r>
              <a:rPr lang="en-US" dirty="0" smtClean="0"/>
              <a:t>4 components, H,O,W, N</a:t>
            </a:r>
          </a:p>
          <a:p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 smtClean="0"/>
              <a:t>H</a:t>
            </a:r>
            <a:r>
              <a:rPr lang="en-US" dirty="0" smtClean="0"/>
              <a:t>(F1*xH1+F2*xH2- F3*xH3-F5*xH5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MWT</a:t>
            </a:r>
            <a:r>
              <a:rPr lang="en-US" baseline="-25000" dirty="0" err="1" smtClean="0"/>
              <a:t>H</a:t>
            </a:r>
            <a:r>
              <a:rPr lang="en-US" dirty="0" err="1" smtClean="0"/>
              <a:t>Nsys</a:t>
            </a:r>
            <a:r>
              <a:rPr lang="en-US" dirty="0" smtClean="0"/>
              <a:t>*</a:t>
            </a:r>
            <a:r>
              <a:rPr lang="en-US" dirty="0" err="1" smtClean="0"/>
              <a:t>xHsys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 smtClean="0"/>
              <a:t>H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FjxHj</a:t>
            </a:r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/>
              <a:t>O</a:t>
            </a:r>
            <a:r>
              <a:rPr lang="en-US" dirty="0" smtClean="0"/>
              <a:t>(F1*xO1+F2*xO2- F3*xO3-F5*xO5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MWT</a:t>
            </a:r>
            <a:r>
              <a:rPr lang="en-US" baseline="-25000" dirty="0" err="1"/>
              <a:t>O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xOsys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/>
              <a:t>O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FjxOj</a:t>
            </a:r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/>
              <a:t>W</a:t>
            </a:r>
            <a:r>
              <a:rPr lang="en-US" dirty="0" smtClean="0"/>
              <a:t>(F1*xW1+F2*xW2- F3*xW3-F5*xW5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MWT</a:t>
            </a:r>
            <a:r>
              <a:rPr lang="en-US" baseline="-25000" dirty="0" err="1"/>
              <a:t>W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xWsys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/>
              <a:t>W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FjxWj</a:t>
            </a:r>
            <a:endParaRPr lang="en-US" dirty="0" smtClean="0"/>
          </a:p>
          <a:p>
            <a:r>
              <a:rPr lang="en-US" dirty="0" smtClean="0"/>
              <a:t>MWT</a:t>
            </a:r>
            <a:r>
              <a:rPr lang="en-US" baseline="-25000" dirty="0"/>
              <a:t>N</a:t>
            </a:r>
            <a:r>
              <a:rPr lang="en-US" dirty="0" smtClean="0"/>
              <a:t>(F1*xN1+F2*xN2- F3*xN3-F5*xN5 + </a:t>
            </a:r>
            <a:r>
              <a:rPr lang="en-US" dirty="0" err="1" smtClean="0"/>
              <a:t>rxn</a:t>
            </a:r>
            <a:r>
              <a:rPr lang="en-US" dirty="0" smtClean="0"/>
              <a:t>) = </a:t>
            </a:r>
            <a:r>
              <a:rPr lang="en-US" dirty="0" err="1" smtClean="0"/>
              <a:t>dMWT</a:t>
            </a:r>
            <a:r>
              <a:rPr lang="en-US" baseline="-25000" dirty="0" err="1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xNsys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MWT</a:t>
            </a:r>
            <a:r>
              <a:rPr lang="en-US" baseline="-25000" dirty="0" err="1"/>
              <a:t>N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FjxNj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3962400"/>
            <a:ext cx="350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Xij</a:t>
            </a:r>
            <a:r>
              <a:rPr lang="en-US" sz="1400" dirty="0" smtClean="0"/>
              <a:t> – mole fraction of component I in stream j</a:t>
            </a:r>
          </a:p>
          <a:p>
            <a:r>
              <a:rPr lang="en-US" sz="1400" dirty="0" err="1" smtClean="0"/>
              <a:t>Fj</a:t>
            </a:r>
            <a:r>
              <a:rPr lang="en-US" sz="1400" dirty="0" smtClean="0"/>
              <a:t> – total mole </a:t>
            </a:r>
            <a:r>
              <a:rPr lang="en-US" sz="1400" dirty="0" err="1" smtClean="0"/>
              <a:t>flowrate</a:t>
            </a:r>
            <a:r>
              <a:rPr lang="en-US" sz="1400" dirty="0" smtClean="0"/>
              <a:t> j</a:t>
            </a:r>
          </a:p>
          <a:p>
            <a:r>
              <a:rPr lang="en-US" sz="1400" dirty="0" err="1" smtClean="0"/>
              <a:t>Msys</a:t>
            </a:r>
            <a:r>
              <a:rPr lang="en-US" sz="1400" dirty="0" smtClean="0"/>
              <a:t> – total mass in system</a:t>
            </a:r>
          </a:p>
          <a:p>
            <a:r>
              <a:rPr lang="en-US" sz="1400" dirty="0" err="1" smtClean="0"/>
              <a:t>MWTi</a:t>
            </a:r>
            <a:r>
              <a:rPr lang="en-US" sz="1400" dirty="0" smtClean="0"/>
              <a:t> – molecular weight of component I</a:t>
            </a:r>
          </a:p>
          <a:p>
            <a:r>
              <a:rPr lang="en-US" sz="1400" dirty="0" smtClean="0"/>
              <a:t>N – total moles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62474" y="30702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35280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a system</a:t>
            </a:r>
          </a:p>
          <a:p>
            <a:r>
              <a:rPr lang="en-US" dirty="0" smtClean="0"/>
              <a:t> System 1 Fuel cell (calc F5)</a:t>
            </a:r>
          </a:p>
          <a:p>
            <a:r>
              <a:rPr lang="en-US" dirty="0" smtClean="0"/>
              <a:t>System 2 Exhaust heat exchanger (Calc F6)</a:t>
            </a:r>
          </a:p>
          <a:p>
            <a:endParaRPr lang="en-US" dirty="0" smtClean="0"/>
          </a:p>
          <a:p>
            <a:r>
              <a:rPr lang="en-US" dirty="0" smtClean="0"/>
              <a:t>Component mass balances on system 1</a:t>
            </a:r>
          </a:p>
          <a:p>
            <a:r>
              <a:rPr lang="en-US" dirty="0" smtClean="0"/>
              <a:t>4 components, H,O,W, N</a:t>
            </a:r>
          </a:p>
          <a:p>
            <a:endParaRPr lang="en-US" dirty="0" smtClean="0"/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FjxHj</a:t>
            </a:r>
            <a:r>
              <a:rPr lang="en-US" dirty="0" smtClean="0"/>
              <a:t> + </a:t>
            </a:r>
            <a:r>
              <a:rPr lang="en-US" dirty="0" err="1" smtClean="0"/>
              <a:t>rxn</a:t>
            </a:r>
            <a:r>
              <a:rPr lang="en-US" dirty="0" smtClean="0"/>
              <a:t> = F1*xH1+F2*xH2- F3*xH3-F5*xH5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FjxOj+rxn</a:t>
            </a:r>
            <a:r>
              <a:rPr lang="en-US" dirty="0" smtClean="0"/>
              <a:t>= F1*xO1+F2*xO2- F3*xO3-F5*xO5 + </a:t>
            </a:r>
            <a:r>
              <a:rPr lang="en-US" dirty="0" err="1" smtClean="0"/>
              <a:t>rxn</a:t>
            </a:r>
            <a:r>
              <a:rPr lang="en-US" dirty="0" smtClean="0"/>
              <a:t>) = 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xOsys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FjxWj</a:t>
            </a:r>
            <a:r>
              <a:rPr lang="en-US" dirty="0" smtClean="0"/>
              <a:t> + </a:t>
            </a:r>
            <a:r>
              <a:rPr lang="en-US" dirty="0" err="1" smtClean="0"/>
              <a:t>rxn</a:t>
            </a:r>
            <a:r>
              <a:rPr lang="en-US" dirty="0" smtClean="0"/>
              <a:t>= F1*xW1+F2*xW2- F3*xW3-F5*xW5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xWsys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FjxNj</a:t>
            </a:r>
            <a:r>
              <a:rPr lang="en-US" dirty="0" smtClean="0"/>
              <a:t> +</a:t>
            </a:r>
            <a:r>
              <a:rPr lang="en-US" dirty="0" err="1" smtClean="0"/>
              <a:t>rxn</a:t>
            </a:r>
            <a:r>
              <a:rPr lang="en-US" dirty="0" smtClean="0"/>
              <a:t> = F1*xN1+F2*xN2- F3*xN3-F5*xN5 + </a:t>
            </a:r>
            <a:r>
              <a:rPr lang="en-US" dirty="0" err="1" smtClean="0"/>
              <a:t>rxn</a:t>
            </a:r>
            <a:r>
              <a:rPr lang="en-US" dirty="0" smtClean="0"/>
              <a:t>) =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xNsys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396240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Xij</a:t>
            </a:r>
            <a:r>
              <a:rPr lang="en-US" sz="1400" dirty="0" smtClean="0"/>
              <a:t> – mass fraction of component I in stream j</a:t>
            </a:r>
          </a:p>
          <a:p>
            <a:r>
              <a:rPr lang="en-US" sz="1400" dirty="0" err="1" smtClean="0"/>
              <a:t>Fj</a:t>
            </a:r>
            <a:r>
              <a:rPr lang="en-US" sz="1400" dirty="0" smtClean="0"/>
              <a:t> – total mass </a:t>
            </a:r>
            <a:r>
              <a:rPr lang="en-US" sz="1400" dirty="0" err="1" smtClean="0"/>
              <a:t>flowrate</a:t>
            </a:r>
            <a:r>
              <a:rPr lang="en-US" sz="1400" dirty="0" smtClean="0"/>
              <a:t> j</a:t>
            </a:r>
          </a:p>
          <a:p>
            <a:r>
              <a:rPr lang="en-US" sz="1400" dirty="0" err="1" smtClean="0"/>
              <a:t>Msys</a:t>
            </a:r>
            <a:r>
              <a:rPr lang="en-US" sz="1400" dirty="0" smtClean="0"/>
              <a:t> – total mass in system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5800" y="17526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86868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2(hH1</a:t>
            </a:r>
            <a:r>
              <a:rPr lang="en-US" baseline="-25000" dirty="0" smtClean="0"/>
              <a:t>formation</a:t>
            </a:r>
            <a:r>
              <a:rPr lang="en-US" dirty="0" smtClean="0"/>
              <a:t>+hH1</a:t>
            </a:r>
            <a:r>
              <a:rPr lang="en-US" baseline="-25000" dirty="0" smtClean="0"/>
              <a:t>thermal </a:t>
            </a:r>
            <a:r>
              <a:rPr lang="en-US" dirty="0" smtClean="0"/>
              <a:t>) +137.34[(0.233)(hO2</a:t>
            </a:r>
            <a:r>
              <a:rPr lang="en-US" baseline="-25000" dirty="0" smtClean="0"/>
              <a:t>formation</a:t>
            </a:r>
            <a:r>
              <a:rPr lang="en-US" dirty="0" smtClean="0"/>
              <a:t>+hO2</a:t>
            </a:r>
            <a:r>
              <a:rPr lang="en-US" baseline="-25000" dirty="0" smtClean="0"/>
              <a:t>thermal</a:t>
            </a:r>
            <a:r>
              <a:rPr lang="en-US" dirty="0" smtClean="0"/>
              <a:t>) +(0.767)(hN2</a:t>
            </a:r>
            <a:r>
              <a:rPr lang="en-US" baseline="-25000" dirty="0" smtClean="0"/>
              <a:t>formation</a:t>
            </a:r>
            <a:r>
              <a:rPr lang="en-US" dirty="0" smtClean="0"/>
              <a:t>+hN2</a:t>
            </a:r>
            <a:r>
              <a:rPr lang="en-US" baseline="-25000" dirty="0" smtClean="0"/>
              <a:t>thermal </a:t>
            </a:r>
            <a:r>
              <a:rPr lang="en-US" dirty="0" smtClean="0"/>
              <a:t>)] - 139.34[(0.1148)(hO4</a:t>
            </a:r>
            <a:r>
              <a:rPr lang="en-US" baseline="-25000" dirty="0" smtClean="0"/>
              <a:t>formation</a:t>
            </a:r>
            <a:r>
              <a:rPr lang="en-US" dirty="0" smtClean="0"/>
              <a:t>+hO4</a:t>
            </a:r>
            <a:r>
              <a:rPr lang="en-US" baseline="-25000" dirty="0" smtClean="0"/>
              <a:t>thermal</a:t>
            </a:r>
            <a:r>
              <a:rPr lang="en-US" dirty="0" smtClean="0"/>
              <a:t>) +(0.1292)(hW4</a:t>
            </a:r>
            <a:r>
              <a:rPr lang="en-US" baseline="-25000" dirty="0" smtClean="0"/>
              <a:t>formation</a:t>
            </a:r>
            <a:r>
              <a:rPr lang="en-US" dirty="0" smtClean="0"/>
              <a:t>+hW4</a:t>
            </a:r>
            <a:r>
              <a:rPr lang="en-US" baseline="-25000" dirty="0" smtClean="0"/>
              <a:t>thermal</a:t>
            </a:r>
            <a:r>
              <a:rPr lang="en-US" dirty="0" smtClean="0"/>
              <a:t>)+(0.756)(hN4</a:t>
            </a:r>
            <a:r>
              <a:rPr lang="en-US" baseline="-25000" dirty="0" smtClean="0"/>
              <a:t>formation</a:t>
            </a:r>
            <a:r>
              <a:rPr lang="en-US" dirty="0" smtClean="0"/>
              <a:t>+hN4</a:t>
            </a:r>
            <a:r>
              <a:rPr lang="en-US" baseline="-25000" dirty="0" smtClean="0"/>
              <a:t>thermal </a:t>
            </a:r>
            <a:r>
              <a:rPr lang="en-US" dirty="0" smtClean="0"/>
              <a:t>)] –F5 – F6 = 0</a:t>
            </a:r>
          </a:p>
          <a:p>
            <a:endParaRPr lang="en-US" dirty="0" smtClean="0"/>
          </a:p>
          <a:p>
            <a:r>
              <a:rPr lang="en-US" dirty="0" err="1" smtClean="0"/>
              <a:t>H</a:t>
            </a:r>
            <a:r>
              <a:rPr lang="en-US" baseline="-25000" dirty="0" err="1" smtClean="0"/>
              <a:t>thermal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CpT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2[0+(0.0291)(298)] +137.34[(0.233)(0+(0.0281)(298)] +(0.767)(0+(0.0308)(298))] - 139.34[(0.1148)(0+(0.0281)(298))] +(0.1292)((-241.835+(0.0323)(298))+(0.756)(0+(0.0308)(298))] –F5 – F6 = 0</a:t>
            </a:r>
          </a:p>
          <a:p>
            <a:endParaRPr lang="en-US" dirty="0" smtClean="0"/>
          </a:p>
          <a:p>
            <a:r>
              <a:rPr lang="en-US" dirty="0" smtClean="0"/>
              <a:t>2[(0.0291)(298)] +137.34[(0.233)(0.0281)(298)] +(0.767)(0.0308)(298)] - 139.34[(0.1148)(0.0281)(298)] +(0.1292)[(-241.835+(0.0323)(298)] +(0.756)(0.0308)(298)] –F5 – F6 = 0</a:t>
            </a:r>
          </a:p>
          <a:p>
            <a:endParaRPr lang="en-US" dirty="0"/>
          </a:p>
          <a:p>
            <a:r>
              <a:rPr lang="en-US" dirty="0" smtClean="0"/>
              <a:t>17.3436 +1234.81 – 3921.54 –F5 – F6 = 0= -2669.38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1828800"/>
          <a:ext cx="5623560" cy="1463040"/>
        </p:xfrm>
        <a:graphic>
          <a:graphicData uri="http://schemas.openxmlformats.org/drawingml/2006/table">
            <a:tbl>
              <a:tblPr/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f, 298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(kJ/mol)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f, 298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(kJ/mol)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Cp (kJ/mol-K)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Tc (K)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Pc (MPa)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Symbol"/>
                          <a:ea typeface="Times New Roman"/>
                          <a:cs typeface="Times New Roman"/>
                        </a:rPr>
                        <a:t>w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Molecular weight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Oxygen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0.0281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154.6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5.043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0.022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Hydrogen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0.0291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33.3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1.297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-0.215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Nitrogen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0.0308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126.1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3.394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0.040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Water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-241.835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-228.614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0.0323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647.3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22.120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0.344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62474" y="30702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164681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balance on system 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Fjhj+</a:t>
            </a:r>
            <a:r>
              <a:rPr lang="en-US" dirty="0" err="1" smtClean="0">
                <a:latin typeface="Symbol" pitchFamily="18" charset="2"/>
              </a:rPr>
              <a:t>SE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 smtClean="0"/>
              <a:t>= F1(h1)+F2(h2)-F3(h3)-F5 = d(</a:t>
            </a:r>
            <a:r>
              <a:rPr lang="en-US" dirty="0" err="1" smtClean="0"/>
              <a:t>Msyshsys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hj</a:t>
            </a:r>
            <a:r>
              <a:rPr lang="en-US" dirty="0" smtClean="0"/>
              <a:t> =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xijhj</a:t>
            </a:r>
            <a:r>
              <a:rPr lang="en-US" dirty="0" smtClean="0"/>
              <a:t> = </a:t>
            </a:r>
            <a:r>
              <a:rPr lang="en-US" dirty="0" err="1" smtClean="0"/>
              <a:t>xHjhHj+xOjhOj+xWjhWj+xNjhNj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Fjxijhij</a:t>
            </a:r>
            <a:r>
              <a:rPr lang="en-US" dirty="0" smtClean="0"/>
              <a:t> = F1(xH1hH1+xO1hO1+xW1hW1+xN1hN1) + F2(xH2hH2+xO2hO2+xW2hW2+xN2hN2) - F3 (xH3hH3+xO3hO3+xW3hW3+xN3hN3)-F5 = d(</a:t>
            </a:r>
            <a:r>
              <a:rPr lang="en-US" dirty="0" err="1" smtClean="0"/>
              <a:t>Msyshsys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1600" y="3733800"/>
            <a:ext cx="4191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xij</a:t>
            </a:r>
            <a:r>
              <a:rPr lang="en-US" sz="1400" dirty="0" smtClean="0"/>
              <a:t> – mass fraction of component I in stream j</a:t>
            </a:r>
          </a:p>
          <a:p>
            <a:r>
              <a:rPr lang="en-US" sz="1400" dirty="0" err="1" smtClean="0"/>
              <a:t>Fj</a:t>
            </a:r>
            <a:r>
              <a:rPr lang="en-US" sz="1400" dirty="0" smtClean="0"/>
              <a:t> – total mass </a:t>
            </a:r>
            <a:r>
              <a:rPr lang="en-US" sz="1400" dirty="0" err="1" smtClean="0"/>
              <a:t>flowrate</a:t>
            </a:r>
            <a:r>
              <a:rPr lang="en-US" sz="1400" dirty="0" smtClean="0"/>
              <a:t> j</a:t>
            </a:r>
          </a:p>
          <a:p>
            <a:r>
              <a:rPr lang="en-US" sz="1400" dirty="0" err="1" smtClean="0"/>
              <a:t>Msys</a:t>
            </a:r>
            <a:r>
              <a:rPr lang="en-US" sz="1400" dirty="0" smtClean="0"/>
              <a:t> – total mass in system</a:t>
            </a:r>
          </a:p>
          <a:p>
            <a:r>
              <a:rPr lang="en-US" sz="1400" dirty="0" err="1" smtClean="0"/>
              <a:t>hj</a:t>
            </a:r>
            <a:r>
              <a:rPr lang="en-US" sz="1400" dirty="0" smtClean="0"/>
              <a:t> – </a:t>
            </a:r>
            <a:r>
              <a:rPr lang="en-US" sz="1400" dirty="0" smtClean="0"/>
              <a:t>enthalpy </a:t>
            </a:r>
            <a:r>
              <a:rPr lang="en-US" sz="1400" dirty="0" smtClean="0"/>
              <a:t>of stream j</a:t>
            </a:r>
            <a:endParaRPr lang="en-US" sz="1400" dirty="0"/>
          </a:p>
          <a:p>
            <a:r>
              <a:rPr lang="en-US" sz="1400" dirty="0" err="1" smtClean="0"/>
              <a:t>hij</a:t>
            </a:r>
            <a:r>
              <a:rPr lang="en-US" sz="1400" dirty="0" smtClean="0"/>
              <a:t> – specific enthalpy of component </a:t>
            </a:r>
            <a:r>
              <a:rPr lang="en-US" sz="1400" dirty="0" err="1" smtClean="0"/>
              <a:t>i</a:t>
            </a:r>
            <a:r>
              <a:rPr lang="en-US" sz="1400" dirty="0" smtClean="0"/>
              <a:t> in stream j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495800" y="17526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62474" y="30702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33528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mass balances on system 1</a:t>
            </a:r>
          </a:p>
          <a:p>
            <a:endParaRPr lang="en-US" dirty="0" smtClean="0">
              <a:latin typeface="Symbol" pitchFamily="18" charset="2"/>
            </a:endParaRPr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FjxHj</a:t>
            </a:r>
            <a:r>
              <a:rPr lang="en-US" dirty="0" smtClean="0"/>
              <a:t> + </a:t>
            </a:r>
            <a:r>
              <a:rPr lang="en-US" dirty="0" err="1" smtClean="0"/>
              <a:t>rxn</a:t>
            </a:r>
            <a:r>
              <a:rPr lang="en-US" dirty="0" smtClean="0"/>
              <a:t> = F1*xH1+F2*xH2- F3*xH3-F5*xH5 + </a:t>
            </a:r>
            <a:r>
              <a:rPr lang="en-US" dirty="0" err="1" smtClean="0"/>
              <a:t>rxn</a:t>
            </a:r>
            <a:r>
              <a:rPr lang="en-US" dirty="0" smtClean="0"/>
              <a:t> =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FjxOj</a:t>
            </a:r>
            <a:r>
              <a:rPr lang="en-US" dirty="0" smtClean="0"/>
              <a:t> + </a:t>
            </a:r>
            <a:r>
              <a:rPr lang="en-US" dirty="0" err="1" smtClean="0"/>
              <a:t>rxn</a:t>
            </a:r>
            <a:r>
              <a:rPr lang="en-US" dirty="0" smtClean="0"/>
              <a:t> = F1*xO1+F2*xO2- F3*xO3-F5*xO5 + </a:t>
            </a:r>
            <a:r>
              <a:rPr lang="en-US" dirty="0" err="1" smtClean="0"/>
              <a:t>rxn</a:t>
            </a:r>
            <a:r>
              <a:rPr lang="en-US" dirty="0" smtClean="0"/>
              <a:t> =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xOsys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FjxWj</a:t>
            </a:r>
            <a:r>
              <a:rPr lang="en-US" dirty="0" smtClean="0"/>
              <a:t> + </a:t>
            </a:r>
            <a:r>
              <a:rPr lang="en-US" dirty="0" err="1" smtClean="0"/>
              <a:t>rxn</a:t>
            </a:r>
            <a:r>
              <a:rPr lang="en-US" dirty="0" smtClean="0"/>
              <a:t> = F1*xW1+F2*xW2- F3*xW3-F5*xW5 + </a:t>
            </a:r>
            <a:r>
              <a:rPr lang="en-US" dirty="0" err="1" smtClean="0"/>
              <a:t>rxn</a:t>
            </a:r>
            <a:r>
              <a:rPr lang="en-US" dirty="0" smtClean="0"/>
              <a:t> =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xWsys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FjxNj</a:t>
            </a:r>
            <a:r>
              <a:rPr lang="en-US" dirty="0" smtClean="0"/>
              <a:t> + </a:t>
            </a:r>
            <a:r>
              <a:rPr lang="en-US" dirty="0" err="1" smtClean="0"/>
              <a:t>rxn</a:t>
            </a:r>
            <a:r>
              <a:rPr lang="en-US" dirty="0" smtClean="0"/>
              <a:t> = F1*xN1+F2*xN2- F3*xN3-F5*xN5 + </a:t>
            </a:r>
            <a:r>
              <a:rPr lang="en-US" dirty="0" err="1" smtClean="0"/>
              <a:t>rxn</a:t>
            </a:r>
            <a:r>
              <a:rPr lang="en-US" dirty="0" smtClean="0"/>
              <a:t> = d(</a:t>
            </a:r>
            <a:r>
              <a:rPr lang="en-US" dirty="0" err="1" smtClean="0"/>
              <a:t>Msys</a:t>
            </a:r>
            <a:r>
              <a:rPr lang="en-US" dirty="0" smtClean="0"/>
              <a:t>*</a:t>
            </a:r>
            <a:r>
              <a:rPr lang="en-US" dirty="0" err="1" smtClean="0"/>
              <a:t>xNsys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Basis is F1=2 gm, system at steady state, </a:t>
            </a:r>
            <a:r>
              <a:rPr lang="en-US" dirty="0" smtClean="0">
                <a:latin typeface="Symbol" pitchFamily="18" charset="2"/>
              </a:rPr>
              <a:t>x = 1, </a:t>
            </a:r>
            <a:r>
              <a:rPr lang="en-US" dirty="0" smtClean="0"/>
              <a:t>xO2=0.233  xN2=0.767</a:t>
            </a:r>
            <a:endParaRPr lang="en-US" dirty="0" smtClean="0">
              <a:latin typeface="Symbol" pitchFamily="18" charset="2"/>
            </a:endParaRPr>
          </a:p>
          <a:p>
            <a:r>
              <a:rPr lang="en-US" dirty="0" smtClean="0"/>
              <a:t>F2*xO2/MWTO = F1xH1/MWTH (100% excess O, F2 = 32/0.233 = 137.34)</a:t>
            </a:r>
            <a:endParaRPr lang="en-US" dirty="0" smtClean="0">
              <a:latin typeface="Symbol" pitchFamily="18" charset="2"/>
            </a:endParaRPr>
          </a:p>
          <a:p>
            <a:pPr>
              <a:buFont typeface="Symbol" pitchFamily="18" charset="2"/>
              <a:buChar char="x"/>
            </a:pPr>
            <a:r>
              <a:rPr lang="en-US" dirty="0" smtClean="0">
                <a:latin typeface="Symbol" pitchFamily="18" charset="2"/>
              </a:rPr>
              <a:t>= (</a:t>
            </a:r>
            <a:r>
              <a:rPr lang="en-US" dirty="0" err="1" smtClean="0"/>
              <a:t>Nio</a:t>
            </a:r>
            <a:r>
              <a:rPr lang="en-US" dirty="0" smtClean="0"/>
              <a:t>-Ni</a:t>
            </a:r>
            <a:r>
              <a:rPr lang="en-US" dirty="0" smtClean="0">
                <a:latin typeface="Symbol" pitchFamily="18" charset="2"/>
              </a:rPr>
              <a:t>)/</a:t>
            </a:r>
            <a:r>
              <a:rPr lang="en-US" dirty="0" err="1" smtClean="0">
                <a:latin typeface="Symbol" pitchFamily="18" charset="2"/>
              </a:rPr>
              <a:t>n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Symbol" pitchFamily="18" charset="2"/>
              </a:rPr>
              <a:t>  </a:t>
            </a:r>
            <a:r>
              <a:rPr lang="en-US" dirty="0" smtClean="0"/>
              <a:t>  so mass reacted  is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 smtClean="0"/>
              <a:t>i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/>
              <a:t>MWTi</a:t>
            </a:r>
            <a:r>
              <a:rPr lang="en-US" dirty="0" smtClean="0">
                <a:latin typeface="Symbol" pitchFamily="18" charset="2"/>
              </a:rPr>
              <a:t> = </a:t>
            </a:r>
            <a:r>
              <a:rPr lang="en-US" dirty="0" err="1" smtClean="0"/>
              <a:t>mio</a:t>
            </a:r>
            <a:r>
              <a:rPr lang="en-US" dirty="0" smtClean="0"/>
              <a:t>-mi = </a:t>
            </a:r>
            <a:r>
              <a:rPr lang="en-US" dirty="0" err="1" smtClean="0"/>
              <a:t>rxn</a:t>
            </a:r>
            <a:endParaRPr lang="en-US" dirty="0" smtClean="0"/>
          </a:p>
          <a:p>
            <a:pPr>
              <a:buFont typeface="Symbol" pitchFamily="18" charset="2"/>
              <a:buChar char="x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495800" y="17526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1242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mass balances on system 1 (</a:t>
            </a:r>
            <a:r>
              <a:rPr lang="en-US" dirty="0" smtClean="0">
                <a:solidFill>
                  <a:srgbClr val="FF0000"/>
                </a:solidFill>
              </a:rPr>
              <a:t>colored terms = 0</a:t>
            </a:r>
            <a:r>
              <a:rPr lang="en-US" dirty="0" smtClean="0"/>
              <a:t>)</a:t>
            </a:r>
          </a:p>
          <a:p>
            <a:r>
              <a:rPr lang="en-US" dirty="0" smtClean="0"/>
              <a:t>F1*xH1+F2*</a:t>
            </a:r>
            <a:r>
              <a:rPr lang="en-US" dirty="0" smtClean="0">
                <a:solidFill>
                  <a:srgbClr val="FF0000"/>
                </a:solidFill>
              </a:rPr>
              <a:t>xH2</a:t>
            </a:r>
            <a:r>
              <a:rPr lang="en-US" dirty="0" smtClean="0"/>
              <a:t>- F3*</a:t>
            </a:r>
            <a:r>
              <a:rPr lang="en-US" dirty="0" smtClean="0">
                <a:solidFill>
                  <a:srgbClr val="FF0000"/>
                </a:solidFill>
              </a:rPr>
              <a:t>xH3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F5*xH5</a:t>
            </a:r>
            <a:r>
              <a:rPr lang="en-US" dirty="0" smtClean="0"/>
              <a:t> 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/>
              <a:t>H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MWTH = </a:t>
            </a:r>
            <a:r>
              <a:rPr lang="en-US" dirty="0" smtClean="0">
                <a:solidFill>
                  <a:srgbClr val="FF0000"/>
                </a:solidFill>
              </a:rPr>
              <a:t>d(</a:t>
            </a:r>
            <a:r>
              <a:rPr lang="en-US" dirty="0" err="1" smtClean="0">
                <a:solidFill>
                  <a:srgbClr val="FF0000"/>
                </a:solidFill>
              </a:rPr>
              <a:t>Msys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xHsys</a:t>
            </a:r>
            <a:r>
              <a:rPr lang="en-US" dirty="0" smtClean="0">
                <a:solidFill>
                  <a:srgbClr val="FF0000"/>
                </a:solidFill>
              </a:rPr>
              <a:t>)/</a:t>
            </a:r>
            <a:r>
              <a:rPr lang="en-US" dirty="0" err="1" smtClean="0">
                <a:solidFill>
                  <a:srgbClr val="FF0000"/>
                </a:solidFill>
              </a:rPr>
              <a:t>dt</a:t>
            </a:r>
            <a:endParaRPr lang="en-US" dirty="0" smtClean="0"/>
          </a:p>
          <a:p>
            <a:r>
              <a:rPr lang="en-US" dirty="0" smtClean="0"/>
              <a:t>F1*</a:t>
            </a:r>
            <a:r>
              <a:rPr lang="en-US" dirty="0" smtClean="0">
                <a:solidFill>
                  <a:srgbClr val="FF0000"/>
                </a:solidFill>
              </a:rPr>
              <a:t>xO1</a:t>
            </a:r>
            <a:r>
              <a:rPr lang="en-US" dirty="0" smtClean="0"/>
              <a:t>+F2*xO2- F3*</a:t>
            </a:r>
            <a:r>
              <a:rPr lang="en-US" dirty="0" smtClean="0">
                <a:solidFill>
                  <a:srgbClr val="FF0000"/>
                </a:solidFill>
              </a:rPr>
              <a:t>xO3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F5*xO5</a:t>
            </a:r>
            <a:r>
              <a:rPr lang="en-US" dirty="0" smtClean="0"/>
              <a:t> 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/>
              <a:t>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MWTO = </a:t>
            </a:r>
            <a:r>
              <a:rPr lang="en-US" dirty="0" smtClean="0">
                <a:solidFill>
                  <a:srgbClr val="FF0000"/>
                </a:solidFill>
              </a:rPr>
              <a:t>d(</a:t>
            </a:r>
            <a:r>
              <a:rPr lang="en-US" dirty="0" err="1" smtClean="0">
                <a:solidFill>
                  <a:srgbClr val="FF0000"/>
                </a:solidFill>
              </a:rPr>
              <a:t>Msys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xOsys</a:t>
            </a:r>
            <a:r>
              <a:rPr lang="en-US" dirty="0" smtClean="0">
                <a:solidFill>
                  <a:srgbClr val="FF0000"/>
                </a:solidFill>
              </a:rPr>
              <a:t>)/</a:t>
            </a:r>
            <a:r>
              <a:rPr lang="en-US" dirty="0" err="1" smtClean="0">
                <a:solidFill>
                  <a:srgbClr val="FF0000"/>
                </a:solidFill>
              </a:rPr>
              <a:t>dt</a:t>
            </a:r>
            <a:endParaRPr lang="en-US" dirty="0" smtClean="0"/>
          </a:p>
          <a:p>
            <a:r>
              <a:rPr lang="en-US" dirty="0" smtClean="0"/>
              <a:t>F1*</a:t>
            </a:r>
            <a:r>
              <a:rPr lang="en-US" dirty="0" smtClean="0">
                <a:solidFill>
                  <a:srgbClr val="FF0000"/>
                </a:solidFill>
              </a:rPr>
              <a:t>xW1</a:t>
            </a:r>
            <a:r>
              <a:rPr lang="en-US" dirty="0" smtClean="0"/>
              <a:t>+F2*</a:t>
            </a:r>
            <a:r>
              <a:rPr lang="en-US" dirty="0" smtClean="0">
                <a:solidFill>
                  <a:srgbClr val="FF0000"/>
                </a:solidFill>
              </a:rPr>
              <a:t>xW2-</a:t>
            </a:r>
            <a:r>
              <a:rPr lang="en-US" dirty="0" smtClean="0"/>
              <a:t> F3*xW3-</a:t>
            </a:r>
            <a:r>
              <a:rPr lang="en-US" dirty="0" smtClean="0">
                <a:solidFill>
                  <a:srgbClr val="FF0000"/>
                </a:solidFill>
              </a:rPr>
              <a:t>F5*xW5 </a:t>
            </a:r>
            <a:r>
              <a:rPr lang="en-US" dirty="0" smtClean="0"/>
              <a:t>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/>
              <a:t>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d(</a:t>
            </a:r>
            <a:r>
              <a:rPr lang="en-US" dirty="0" err="1" smtClean="0">
                <a:solidFill>
                  <a:srgbClr val="FF0000"/>
                </a:solidFill>
              </a:rPr>
              <a:t>Msys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xWsys</a:t>
            </a:r>
            <a:r>
              <a:rPr lang="en-US" dirty="0" smtClean="0">
                <a:solidFill>
                  <a:srgbClr val="FF0000"/>
                </a:solidFill>
              </a:rPr>
              <a:t>)/</a:t>
            </a:r>
            <a:r>
              <a:rPr lang="en-US" dirty="0" err="1" smtClean="0">
                <a:solidFill>
                  <a:srgbClr val="FF0000"/>
                </a:solidFill>
              </a:rPr>
              <a:t>dt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F1*</a:t>
            </a:r>
            <a:r>
              <a:rPr lang="en-US" dirty="0" smtClean="0">
                <a:solidFill>
                  <a:srgbClr val="FF0000"/>
                </a:solidFill>
              </a:rPr>
              <a:t>xN1</a:t>
            </a:r>
            <a:r>
              <a:rPr lang="en-US" dirty="0" smtClean="0"/>
              <a:t>+F2*xN2- F3*xN3-</a:t>
            </a:r>
            <a:r>
              <a:rPr lang="en-US" dirty="0" smtClean="0">
                <a:solidFill>
                  <a:srgbClr val="FF0000"/>
                </a:solidFill>
              </a:rPr>
              <a:t>F5*xN5</a:t>
            </a:r>
            <a:r>
              <a:rPr lang="en-US" dirty="0" smtClean="0"/>
              <a:t> + </a:t>
            </a:r>
            <a:r>
              <a:rPr lang="en-US" dirty="0" err="1" smtClean="0">
                <a:solidFill>
                  <a:srgbClr val="FF0000"/>
                </a:solidFill>
              </a:rPr>
              <a:t>rxn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d(</a:t>
            </a:r>
            <a:r>
              <a:rPr lang="en-US" dirty="0" err="1" smtClean="0">
                <a:solidFill>
                  <a:srgbClr val="FF0000"/>
                </a:solidFill>
              </a:rPr>
              <a:t>Msys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xNsys</a:t>
            </a:r>
            <a:r>
              <a:rPr lang="en-US" dirty="0" smtClean="0">
                <a:solidFill>
                  <a:srgbClr val="FF0000"/>
                </a:solidFill>
              </a:rPr>
              <a:t>)/</a:t>
            </a:r>
            <a:r>
              <a:rPr lang="en-US" dirty="0" err="1" smtClean="0">
                <a:solidFill>
                  <a:srgbClr val="FF0000"/>
                </a:solidFill>
              </a:rPr>
              <a:t>dt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F1*xH1+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 smtClean="0"/>
              <a:t>H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MWTH = 0  </a:t>
            </a:r>
          </a:p>
          <a:p>
            <a:r>
              <a:rPr lang="en-US" dirty="0" smtClean="0"/>
              <a:t>F2*xO2- F3*xO3+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 smtClean="0"/>
              <a:t>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MWTO = 0  </a:t>
            </a:r>
          </a:p>
          <a:p>
            <a:pPr>
              <a:buFontTx/>
              <a:buChar char="-"/>
            </a:pPr>
            <a:r>
              <a:rPr lang="en-US" dirty="0" smtClean="0"/>
              <a:t>F3*xW3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 smtClean="0"/>
              <a:t>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= 0 </a:t>
            </a:r>
          </a:p>
          <a:p>
            <a:r>
              <a:rPr lang="en-US" dirty="0" smtClean="0"/>
              <a:t>F2*xN2- F3*xN3 = 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28601"/>
            <a:ext cx="82296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½ O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H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95800" y="17526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124200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mass balances on system 1</a:t>
            </a:r>
          </a:p>
          <a:p>
            <a:r>
              <a:rPr lang="en-US" dirty="0" smtClean="0"/>
              <a:t>F1*xH1+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 smtClean="0"/>
              <a:t>H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MWTH = 0  </a:t>
            </a:r>
          </a:p>
          <a:p>
            <a:r>
              <a:rPr lang="en-US" dirty="0" smtClean="0"/>
              <a:t>F2*xO2-F3*xO3+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 smtClean="0"/>
              <a:t>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MWTO = 0  </a:t>
            </a:r>
          </a:p>
          <a:p>
            <a:pPr>
              <a:buFontTx/>
              <a:buChar char="-"/>
            </a:pPr>
            <a:r>
              <a:rPr lang="en-US" dirty="0" smtClean="0"/>
              <a:t>F3*xW3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err="1" smtClean="0">
                <a:latin typeface="Symbol" pitchFamily="18" charset="2"/>
              </a:rPr>
              <a:t>xn</a:t>
            </a:r>
            <a:r>
              <a:rPr lang="en-US" dirty="0" err="1" smtClean="0"/>
              <a:t>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MWTO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= 0 </a:t>
            </a:r>
          </a:p>
          <a:p>
            <a:r>
              <a:rPr lang="en-US" dirty="0" smtClean="0"/>
              <a:t>F2*xN2- F3*xN3 = 0</a:t>
            </a:r>
          </a:p>
          <a:p>
            <a:endParaRPr lang="en-US" dirty="0"/>
          </a:p>
          <a:p>
            <a:r>
              <a:rPr lang="en-US" dirty="0" err="1" smtClean="0"/>
              <a:t>Knowns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F1=2, F2=137.34, xH1 = 1, XO2=0.233, XN2=0.767, </a:t>
            </a:r>
            <a:r>
              <a:rPr lang="en-US" dirty="0" smtClean="0">
                <a:latin typeface="Symbol" pitchFamily="18" charset="2"/>
              </a:rPr>
              <a:t>x=1, </a:t>
            </a:r>
            <a:r>
              <a:rPr lang="en-US" dirty="0" smtClean="0"/>
              <a:t>all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n</a:t>
            </a:r>
            <a:r>
              <a:rPr lang="en-US" dirty="0" err="1" smtClean="0"/>
              <a:t>i</a:t>
            </a:r>
            <a:r>
              <a:rPr lang="en-US" dirty="0" smtClean="0">
                <a:latin typeface="Symbol" pitchFamily="18" charset="2"/>
              </a:rPr>
              <a:t>, </a:t>
            </a:r>
            <a:r>
              <a:rPr lang="en-US" dirty="0" err="1" smtClean="0"/>
              <a:t>MWTi</a:t>
            </a:r>
            <a:endParaRPr lang="en-US" dirty="0" smtClean="0">
              <a:latin typeface="Symbol" pitchFamily="18" charset="2"/>
            </a:endParaRPr>
          </a:p>
          <a:p>
            <a:endParaRPr lang="en-US" dirty="0" smtClean="0">
              <a:latin typeface="Symbol" pitchFamily="18" charset="2"/>
            </a:endParaRPr>
          </a:p>
          <a:p>
            <a:r>
              <a:rPr lang="en-US" dirty="0" smtClean="0"/>
              <a:t>(2)(1) + (1)</a:t>
            </a:r>
            <a:r>
              <a:rPr lang="en-US" dirty="0" smtClean="0">
                <a:latin typeface="Symbol" pitchFamily="18" charset="2"/>
              </a:rPr>
              <a:t>(-1)(2)</a:t>
            </a:r>
            <a:r>
              <a:rPr lang="en-US" dirty="0" smtClean="0"/>
              <a:t> =0</a:t>
            </a:r>
          </a:p>
          <a:p>
            <a:r>
              <a:rPr lang="en-US" dirty="0" smtClean="0"/>
              <a:t>137.34*(0.233) -F3*xO3+ (1)</a:t>
            </a:r>
            <a:r>
              <a:rPr lang="en-US" dirty="0" smtClean="0">
                <a:latin typeface="Symbol" pitchFamily="18" charset="2"/>
              </a:rPr>
              <a:t>(-1/2)(32) =0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F3*(xW3) + (1)</a:t>
            </a:r>
            <a:r>
              <a:rPr lang="en-US" dirty="0" smtClean="0">
                <a:latin typeface="Symbol" pitchFamily="18" charset="2"/>
              </a:rPr>
              <a:t>(1)(18)</a:t>
            </a:r>
            <a:r>
              <a:rPr lang="en-US" dirty="0" smtClean="0"/>
              <a:t> =0</a:t>
            </a:r>
          </a:p>
          <a:p>
            <a:r>
              <a:rPr lang="en-US" dirty="0" smtClean="0"/>
              <a:t>137.34(.767)- F3*xN3 =0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28601"/>
            <a:ext cx="82296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½ O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H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95800" y="17526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124200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137.34*(0.233) -F3*xO3+ (1)</a:t>
            </a:r>
            <a:r>
              <a:rPr lang="en-US" dirty="0" smtClean="0">
                <a:latin typeface="Symbol" pitchFamily="18" charset="2"/>
              </a:rPr>
              <a:t>(-1/2)(32) =0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F3*(xW3) + (1)</a:t>
            </a:r>
            <a:r>
              <a:rPr lang="en-US" dirty="0" smtClean="0">
                <a:latin typeface="Symbol" pitchFamily="18" charset="2"/>
              </a:rPr>
              <a:t>(1)(18)</a:t>
            </a:r>
            <a:r>
              <a:rPr lang="en-US" dirty="0" smtClean="0"/>
              <a:t> =0</a:t>
            </a:r>
          </a:p>
          <a:p>
            <a:r>
              <a:rPr lang="en-US" dirty="0" smtClean="0"/>
              <a:t>137.34(.767)- F3*xN3 =0</a:t>
            </a:r>
          </a:p>
          <a:p>
            <a:endParaRPr lang="en-US" dirty="0"/>
          </a:p>
          <a:p>
            <a:r>
              <a:rPr lang="en-US" dirty="0" smtClean="0"/>
              <a:t>F3*xO3</a:t>
            </a:r>
            <a:r>
              <a:rPr lang="en-US" dirty="0" smtClean="0">
                <a:latin typeface="Symbol" pitchFamily="18" charset="2"/>
              </a:rPr>
              <a:t> =16</a:t>
            </a:r>
            <a:r>
              <a:rPr lang="en-US" dirty="0" smtClean="0"/>
              <a:t> 		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xi</a:t>
            </a:r>
            <a:r>
              <a:rPr lang="en-US" dirty="0" smtClean="0"/>
              <a:t>=1</a:t>
            </a:r>
          </a:p>
          <a:p>
            <a:r>
              <a:rPr lang="en-US" dirty="0" smtClean="0"/>
              <a:t>F3*xW3  = 18		</a:t>
            </a:r>
          </a:p>
          <a:p>
            <a:r>
              <a:rPr lang="en-US" dirty="0" smtClean="0"/>
              <a:t>F3*xN3 =105.34</a:t>
            </a:r>
          </a:p>
          <a:p>
            <a:endParaRPr lang="en-US" dirty="0"/>
          </a:p>
          <a:p>
            <a:r>
              <a:rPr lang="en-US" dirty="0" smtClean="0"/>
              <a:t>4 unknowns (F3, xO3, xN3, xW3) and 4 equations: can solve</a:t>
            </a:r>
          </a:p>
          <a:p>
            <a:r>
              <a:rPr lang="en-US" dirty="0" smtClean="0"/>
              <a:t>F3=139.34	xO3=0.1148	xN3=0.7560	xW3=0.1292</a:t>
            </a:r>
          </a:p>
          <a:p>
            <a:endParaRPr lang="en-US" dirty="0" smtClean="0"/>
          </a:p>
          <a:p>
            <a:r>
              <a:rPr lang="en-US" dirty="0" smtClean="0"/>
              <a:t>Know all </a:t>
            </a:r>
            <a:r>
              <a:rPr lang="en-US" dirty="0" err="1" smtClean="0"/>
              <a:t>flowrates</a:t>
            </a:r>
            <a:r>
              <a:rPr lang="en-US" dirty="0" smtClean="0"/>
              <a:t> and compositions of all streams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28601"/>
            <a:ext cx="82296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½ O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H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95800" y="17526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½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438400" y="1609724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0" y="1876425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972174" y="1743075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62474" y="3070225"/>
            <a:ext cx="1228725" cy="666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905500" y="2965450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419600" y="381000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467600" y="19050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10025" y="230822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848225" y="1190625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895850" y="2457450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5372100" y="2162175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6734175" y="21336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315075" y="2486025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16764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352800"/>
            <a:ext cx="868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 </a:t>
            </a:r>
            <a:r>
              <a:rPr lang="en-US" dirty="0" smtClean="0"/>
              <a:t>fuel cell </a:t>
            </a:r>
          </a:p>
          <a:p>
            <a:r>
              <a:rPr lang="en-US" dirty="0" smtClean="0"/>
              <a:t>Energy balance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Fj</a:t>
            </a:r>
            <a:r>
              <a:rPr lang="en-US" dirty="0" smtClean="0"/>
              <a:t>(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xij</a:t>
            </a:r>
            <a:r>
              <a:rPr lang="en-US" dirty="0" smtClean="0"/>
              <a:t>*</a:t>
            </a:r>
            <a:r>
              <a:rPr lang="en-US" dirty="0" err="1" smtClean="0"/>
              <a:t>hij</a:t>
            </a:r>
            <a:r>
              <a:rPr lang="en-US" dirty="0" smtClean="0"/>
              <a:t>)+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Fe</a:t>
            </a:r>
            <a:r>
              <a:rPr lang="en-US" dirty="0" smtClean="0"/>
              <a:t> = F1(xH1hH1+xO1hO1+xW1hW1+xN1hN1) +</a:t>
            </a:r>
          </a:p>
          <a:p>
            <a:r>
              <a:rPr lang="en-US" dirty="0" smtClean="0"/>
              <a:t>F2(xH2hH2+xO2hO2+xW2hW2+xN2hN2)- F3 (xH3hH3+xO3hO3+xW3hW3+xN3hN3) –F5 = d(</a:t>
            </a:r>
            <a:r>
              <a:rPr lang="en-US" dirty="0" err="1" smtClean="0"/>
              <a:t>Msyshsys</a:t>
            </a:r>
            <a:r>
              <a:rPr lang="en-US" dirty="0" smtClean="0"/>
              <a:t>)/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h =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thermal</a:t>
            </a:r>
            <a:r>
              <a:rPr lang="en-US" dirty="0" err="1" smtClean="0"/>
              <a:t>+h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formation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  <a:endParaRPr lang="en-US" baseline="-25000" dirty="0" smtClean="0"/>
          </a:p>
          <a:p>
            <a:r>
              <a:rPr lang="en-US" baseline="-25000" dirty="0"/>
              <a:t>	</a:t>
            </a:r>
            <a:r>
              <a:rPr lang="en-US" baseline="-25000" dirty="0" smtClean="0"/>
              <a:t>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thermal</a:t>
            </a:r>
            <a:r>
              <a:rPr lang="en-US" baseline="-25000" dirty="0" smtClean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mCpT</a:t>
            </a:r>
            <a:endParaRPr lang="en-US" baseline="-25000" dirty="0" smtClean="0"/>
          </a:p>
          <a:p>
            <a:r>
              <a:rPr lang="en-US" baseline="-25000" dirty="0"/>
              <a:t>	</a:t>
            </a:r>
            <a:r>
              <a:rPr lang="en-US" baseline="-25000" dirty="0" smtClean="0"/>
              <a:t>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phase</a:t>
            </a:r>
            <a:r>
              <a:rPr lang="en-US" baseline="-25000" dirty="0" smtClean="0"/>
              <a:t> </a:t>
            </a:r>
            <a:r>
              <a:rPr lang="en-US" dirty="0" smtClean="0"/>
              <a:t> - from tables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3352800"/>
            <a:ext cx="350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Xij</a:t>
            </a:r>
            <a:r>
              <a:rPr lang="en-US" sz="1400" dirty="0" smtClean="0"/>
              <a:t> – mass fraction of component I in stream j</a:t>
            </a:r>
          </a:p>
          <a:p>
            <a:r>
              <a:rPr lang="en-US" sz="1400" dirty="0" err="1" smtClean="0"/>
              <a:t>Fj</a:t>
            </a:r>
            <a:r>
              <a:rPr lang="en-US" sz="1400" dirty="0" smtClean="0"/>
              <a:t> – total mass </a:t>
            </a:r>
            <a:r>
              <a:rPr lang="en-US" sz="1400" dirty="0" err="1" smtClean="0"/>
              <a:t>flowrate</a:t>
            </a:r>
            <a:r>
              <a:rPr lang="en-US" sz="1400" dirty="0" smtClean="0"/>
              <a:t> j</a:t>
            </a:r>
          </a:p>
          <a:p>
            <a:r>
              <a:rPr lang="en-US" sz="1400" dirty="0" err="1" smtClean="0"/>
              <a:t>Msys</a:t>
            </a:r>
            <a:r>
              <a:rPr lang="en-US" sz="1400" dirty="0" smtClean="0"/>
              <a:t> – total mass in system</a:t>
            </a:r>
            <a:endParaRPr lang="en-US" sz="1400" dirty="0"/>
          </a:p>
          <a:p>
            <a:r>
              <a:rPr lang="en-US" sz="1400" dirty="0" err="1" smtClean="0"/>
              <a:t>hij</a:t>
            </a:r>
            <a:r>
              <a:rPr lang="en-US" sz="1400" dirty="0" smtClean="0"/>
              <a:t> – enthalpy of component I in stream j</a:t>
            </a:r>
          </a:p>
          <a:p>
            <a:r>
              <a:rPr lang="en-US" sz="1400" dirty="0" smtClean="0"/>
              <a:t>Fe – energy only streams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495800" y="17526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28600" y="35052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F1(xH1hH1+</a:t>
            </a:r>
            <a:r>
              <a:rPr lang="en-US" sz="1600" dirty="0" smtClean="0">
                <a:solidFill>
                  <a:srgbClr val="FF0000"/>
                </a:solidFill>
              </a:rPr>
              <a:t>xO1</a:t>
            </a:r>
            <a:r>
              <a:rPr lang="en-US" sz="1600" dirty="0" smtClean="0"/>
              <a:t>hO1+</a:t>
            </a:r>
            <a:r>
              <a:rPr lang="en-US" sz="1600" dirty="0" smtClean="0">
                <a:solidFill>
                  <a:srgbClr val="FF0000"/>
                </a:solidFill>
              </a:rPr>
              <a:t>xW1</a:t>
            </a:r>
            <a:r>
              <a:rPr lang="en-US" sz="1600" dirty="0" smtClean="0"/>
              <a:t>hW1+</a:t>
            </a:r>
            <a:r>
              <a:rPr lang="en-US" sz="1600" dirty="0" smtClean="0">
                <a:solidFill>
                  <a:srgbClr val="FF0000"/>
                </a:solidFill>
              </a:rPr>
              <a:t>xN1</a:t>
            </a:r>
            <a:r>
              <a:rPr lang="en-US" sz="1600" dirty="0" smtClean="0"/>
              <a:t>hN1) +F2 (</a:t>
            </a:r>
            <a:r>
              <a:rPr lang="en-US" sz="1600" dirty="0" smtClean="0">
                <a:solidFill>
                  <a:srgbClr val="FF0000"/>
                </a:solidFill>
              </a:rPr>
              <a:t>xH2</a:t>
            </a:r>
            <a:r>
              <a:rPr lang="en-US" sz="1600" dirty="0" smtClean="0"/>
              <a:t>hH2+xO2hO2+</a:t>
            </a:r>
            <a:r>
              <a:rPr lang="en-US" sz="1600" dirty="0" smtClean="0">
                <a:solidFill>
                  <a:srgbClr val="FF0000"/>
                </a:solidFill>
              </a:rPr>
              <a:t>xW2</a:t>
            </a:r>
            <a:r>
              <a:rPr lang="en-US" sz="1600" dirty="0" smtClean="0"/>
              <a:t>hW2+xN2hN2)- F3 (</a:t>
            </a:r>
            <a:r>
              <a:rPr lang="en-US" sz="1600" dirty="0" smtClean="0">
                <a:solidFill>
                  <a:srgbClr val="FF0000"/>
                </a:solidFill>
              </a:rPr>
              <a:t>xH3</a:t>
            </a:r>
            <a:r>
              <a:rPr lang="en-US" sz="1600" dirty="0" smtClean="0"/>
              <a:t>hH3+xO3hO3+xW3hW3+xN3hN3) –F5  = d(</a:t>
            </a:r>
            <a:r>
              <a:rPr lang="en-US" sz="1600" dirty="0" err="1" smtClean="0"/>
              <a:t>Msyshsys</a:t>
            </a:r>
            <a:r>
              <a:rPr lang="en-US" sz="1600" dirty="0" smtClean="0"/>
              <a:t>)/</a:t>
            </a:r>
            <a:r>
              <a:rPr lang="en-US" sz="1600" dirty="0" err="1" smtClean="0"/>
              <a:t>dt</a:t>
            </a:r>
            <a:r>
              <a:rPr lang="en-US" sz="1600" dirty="0" smtClean="0"/>
              <a:t> =</a:t>
            </a:r>
            <a:r>
              <a:rPr lang="en-US" sz="1600" dirty="0" err="1" smtClean="0">
                <a:latin typeface="Symbol" pitchFamily="18" charset="2"/>
              </a:rPr>
              <a:t>S</a:t>
            </a:r>
            <a:r>
              <a:rPr lang="en-US" sz="1600" dirty="0" err="1" smtClean="0"/>
              <a:t>Fj</a:t>
            </a:r>
            <a:r>
              <a:rPr lang="en-US" sz="1600" dirty="0" smtClean="0"/>
              <a:t>(</a:t>
            </a:r>
            <a:r>
              <a:rPr lang="en-US" sz="1600" dirty="0" err="1" smtClean="0">
                <a:latin typeface="Symbol" pitchFamily="18" charset="2"/>
              </a:rPr>
              <a:t>S</a:t>
            </a:r>
            <a:r>
              <a:rPr lang="en-US" sz="1600" dirty="0" err="1" smtClean="0"/>
              <a:t>xij</a:t>
            </a:r>
            <a:r>
              <a:rPr lang="en-US" sz="1600" dirty="0" smtClean="0"/>
              <a:t>*</a:t>
            </a:r>
            <a:r>
              <a:rPr lang="en-US" sz="1600" dirty="0" err="1" smtClean="0"/>
              <a:t>hij</a:t>
            </a:r>
            <a:r>
              <a:rPr lang="en-US" sz="1600" dirty="0" smtClean="0"/>
              <a:t>)+</a:t>
            </a:r>
            <a:r>
              <a:rPr lang="en-US" sz="1600" dirty="0" err="1" smtClean="0">
                <a:latin typeface="Symbol" pitchFamily="18" charset="2"/>
              </a:rPr>
              <a:t>S</a:t>
            </a:r>
            <a:r>
              <a:rPr lang="en-US" sz="1600" dirty="0" err="1" smtClean="0"/>
              <a:t>Fe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F1(xH1hH1) +F2 (xO2hO2+xN2hN2)- F3 (xO3hO3+xW3hW3+xN3hN3) –F5 = d(</a:t>
            </a:r>
            <a:r>
              <a:rPr lang="en-US" sz="1600" dirty="0" err="1" smtClean="0"/>
              <a:t>Msyshsys</a:t>
            </a:r>
            <a:r>
              <a:rPr lang="en-US" sz="1600" dirty="0" smtClean="0"/>
              <a:t>)/</a:t>
            </a:r>
            <a:r>
              <a:rPr lang="en-US" sz="1600" dirty="0" err="1" smtClean="0"/>
              <a:t>dt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F1=2  		xH1 = 1</a:t>
            </a:r>
          </a:p>
          <a:p>
            <a:pPr>
              <a:buNone/>
            </a:pPr>
            <a:r>
              <a:rPr lang="en-US" sz="1600" dirty="0" smtClean="0"/>
              <a:t>F2=137.34  	xO2=0.233  			xN2=0.767</a:t>
            </a:r>
          </a:p>
          <a:p>
            <a:pPr>
              <a:buNone/>
            </a:pPr>
            <a:r>
              <a:rPr lang="en-US" sz="1600" dirty="0" smtClean="0"/>
              <a:t>F3=139.34 		xO3=0.1148	xW3=0.1292	xN3=0.7560 	</a:t>
            </a:r>
          </a:p>
          <a:p>
            <a:pPr>
              <a:buNone/>
            </a:pPr>
            <a:r>
              <a:rPr lang="en-US" sz="1600" dirty="0" smtClean="0"/>
              <a:t>Steady state system </a:t>
            </a:r>
          </a:p>
          <a:p>
            <a:endParaRPr lang="en-US" sz="1600" dirty="0" smtClean="0"/>
          </a:p>
          <a:p>
            <a:r>
              <a:rPr lang="en-US" sz="1600" dirty="0" smtClean="0"/>
              <a:t>2(1)(hH1) +137.34[(0.233)(hO2)+(0.767)(hN2)] - 139.34[(0.1148)(hO3)+(0.1292)(hW3)+(0.756)(hN3)] –F5 = 0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133600" y="1533523"/>
            <a:ext cx="1571625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tank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Hydrogen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0.5 cubic meters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4267200" y="1800224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Fuel 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500 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atm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667374" y="1666874"/>
            <a:ext cx="80962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heat exchanger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257674" y="2994024"/>
            <a:ext cx="1228725" cy="4349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Energy available to power the SUV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5600700" y="2889249"/>
            <a:ext cx="1409700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Waste heat to 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4114800" y="304799"/>
            <a:ext cx="1952625" cy="857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Air (21 mol% O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79 mol% 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deg.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100% stoichiometric excess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7162800" y="1828799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Exhaust gases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25 deg C, 1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3705225" y="2232024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4543425" y="1114424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4591050" y="2381249"/>
            <a:ext cx="0" cy="66675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5067300" y="2085974"/>
            <a:ext cx="590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6429375" y="2057399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6010275" y="2409824"/>
            <a:ext cx="0" cy="523875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810000" y="1828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0" y="1295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1600" y="1676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29400" y="16001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48200" y="2590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96000" y="2438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191000" y="1600200"/>
            <a:ext cx="990600" cy="9144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2678</Words>
  <Application>Microsoft Office PowerPoint</Application>
  <PresentationFormat>On-screen Show (4:3)</PresentationFormat>
  <Paragraphs>744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byte</dc:creator>
  <cp:lastModifiedBy>byte</cp:lastModifiedBy>
  <cp:revision>77</cp:revision>
  <dcterms:created xsi:type="dcterms:W3CDTF">2014-11-19T17:27:21Z</dcterms:created>
  <dcterms:modified xsi:type="dcterms:W3CDTF">2018-04-11T12:49:22Z</dcterms:modified>
</cp:coreProperties>
</file>