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5" r:id="rId6"/>
    <p:sldId id="258" r:id="rId7"/>
    <p:sldId id="259" r:id="rId8"/>
    <p:sldId id="260" r:id="rId9"/>
    <p:sldId id="261" r:id="rId10"/>
    <p:sldId id="267" r:id="rId11"/>
    <p:sldId id="268"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58"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C7E4-945A-4921-AE1E-2F4540353D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0D406D-7D9B-4AB6-B174-850B79B91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7C7DA-3441-484F-9F72-39A8FF966513}"/>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5" name="Footer Placeholder 4">
            <a:extLst>
              <a:ext uri="{FF2B5EF4-FFF2-40B4-BE49-F238E27FC236}">
                <a16:creationId xmlns:a16="http://schemas.microsoft.com/office/drawing/2014/main" id="{05AB7015-AFB9-45E8-AC6B-78FC67B0C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3C04-6108-4B6F-B481-1D12981FEAB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332094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61EA-C74C-47AB-8208-4100B20C7A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D8300-8D95-466F-92E6-A31A6E3856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4854C-D7BD-4BA6-B9D8-A61707DDEF37}"/>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5" name="Footer Placeholder 4">
            <a:extLst>
              <a:ext uri="{FF2B5EF4-FFF2-40B4-BE49-F238E27FC236}">
                <a16:creationId xmlns:a16="http://schemas.microsoft.com/office/drawing/2014/main" id="{89589330-93DE-451C-98DA-DE65FD51A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95157-E534-4654-965F-C5C1431D25A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279374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F57FA-ACA0-4F53-9849-A44714924C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3868F-02FF-44BF-ADBC-1F81858AE3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72C78-DF32-479D-A5E4-524CD0934CF9}"/>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5" name="Footer Placeholder 4">
            <a:extLst>
              <a:ext uri="{FF2B5EF4-FFF2-40B4-BE49-F238E27FC236}">
                <a16:creationId xmlns:a16="http://schemas.microsoft.com/office/drawing/2014/main" id="{42EBCAD5-DAA6-4DDE-B889-BADF4F38F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4DDA9-4959-42A9-8555-92CA818799D5}"/>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95289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5BB-F2C9-4A1B-BABA-9AEC70ED7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12CFF-D850-4B3B-A849-721A5DF122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FF6CE-F948-4E67-89DB-34CEB1AD906C}"/>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5" name="Footer Placeholder 4">
            <a:extLst>
              <a:ext uri="{FF2B5EF4-FFF2-40B4-BE49-F238E27FC236}">
                <a16:creationId xmlns:a16="http://schemas.microsoft.com/office/drawing/2014/main" id="{2E78F757-CCA1-427B-8142-A0BB07EFB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1A370-2169-46E6-A6D1-F707DB6E95A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8909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35CF-4ECF-45B6-9971-3E7AD0304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B1F6A-53B0-4D60-953B-B6671136C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482D6D-EF06-4B65-AE60-ACB42701875C}"/>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5" name="Footer Placeholder 4">
            <a:extLst>
              <a:ext uri="{FF2B5EF4-FFF2-40B4-BE49-F238E27FC236}">
                <a16:creationId xmlns:a16="http://schemas.microsoft.com/office/drawing/2014/main" id="{2EBE93CE-F834-4BF2-8649-5ABECBE1B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07BCD-7C98-4AEF-A144-958CF868291C}"/>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253074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FDDE-E270-4AEE-9AB7-50E15F935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FE3F2-1AAC-4C74-8C81-F780B0C083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6971D-1BC0-4ABB-A4DA-AB0ADEDE17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C4EF6-DDC7-4A64-B216-2E0F0C61E18A}"/>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6" name="Footer Placeholder 5">
            <a:extLst>
              <a:ext uri="{FF2B5EF4-FFF2-40B4-BE49-F238E27FC236}">
                <a16:creationId xmlns:a16="http://schemas.microsoft.com/office/drawing/2014/main" id="{4CE7F3E8-AC13-41E6-A009-AA21FBB2A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EB8C7-23AA-4FA8-AA77-6C0B3A71A8BF}"/>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34785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B187-4583-4B82-9823-4CD5F77E8B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280D5-85EF-4403-A32D-16142D3B6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B36B42-094A-4947-B392-ECA03285A9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6382B-69B5-49B6-9474-CDA300EEB3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7B7B0E-84FD-4837-A3FD-0E07B1EF83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2131F-2209-45BD-AED5-D5008CEE30BB}"/>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8" name="Footer Placeholder 7">
            <a:extLst>
              <a:ext uri="{FF2B5EF4-FFF2-40B4-BE49-F238E27FC236}">
                <a16:creationId xmlns:a16="http://schemas.microsoft.com/office/drawing/2014/main" id="{BB32A1AF-DBB3-43B8-9930-B2D53689ED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87130F-EBA0-4AED-854C-ABA1242B5BD5}"/>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397916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D041-DE00-46CA-9B96-73E59A229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B2E19C-2756-41CC-BD48-F0E14F1F4262}"/>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4" name="Footer Placeholder 3">
            <a:extLst>
              <a:ext uri="{FF2B5EF4-FFF2-40B4-BE49-F238E27FC236}">
                <a16:creationId xmlns:a16="http://schemas.microsoft.com/office/drawing/2014/main" id="{16CEF6B3-0FE7-4203-806F-00038E29A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E4096-ED9C-40BC-B4F7-0401B13FF6B5}"/>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400989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38514-0490-445C-B1D8-F4EEEDC77166}"/>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3" name="Footer Placeholder 2">
            <a:extLst>
              <a:ext uri="{FF2B5EF4-FFF2-40B4-BE49-F238E27FC236}">
                <a16:creationId xmlns:a16="http://schemas.microsoft.com/office/drawing/2014/main" id="{E918C6E1-02A9-4F8E-977A-8015F6900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E472FE-FFEF-40A2-9E15-EC373912F1DE}"/>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06144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141B-DE76-472A-9EB7-E286A4544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09265-664E-4CBA-8F3F-FCEE8A05B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FC6FA-E8FC-4030-A155-7EDF526B0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63C8B0-DF08-4DCD-B6C2-E94F839727FD}"/>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6" name="Footer Placeholder 5">
            <a:extLst>
              <a:ext uri="{FF2B5EF4-FFF2-40B4-BE49-F238E27FC236}">
                <a16:creationId xmlns:a16="http://schemas.microsoft.com/office/drawing/2014/main" id="{CE7235E5-07A5-46CE-9628-FF6DAB74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6BE90-0C95-4061-9B17-A15AA9D2BE7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22836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407E-F514-4595-9688-76DFF36EE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9DB30-7628-4C30-B741-29C72084A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73C718-30CB-4EA1-A95C-36ACDE514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EE13F6-0C23-4EE1-AE3E-E0E968AC994F}"/>
              </a:ext>
            </a:extLst>
          </p:cNvPr>
          <p:cNvSpPr>
            <a:spLocks noGrp="1"/>
          </p:cNvSpPr>
          <p:nvPr>
            <p:ph type="dt" sz="half" idx="10"/>
          </p:nvPr>
        </p:nvSpPr>
        <p:spPr/>
        <p:txBody>
          <a:bodyPr/>
          <a:lstStyle/>
          <a:p>
            <a:fld id="{F35EAF3C-FA75-4836-B4AF-E375B3CFB28E}" type="datetimeFigureOut">
              <a:rPr lang="en-US" smtClean="0"/>
              <a:t>1/9/2018</a:t>
            </a:fld>
            <a:endParaRPr lang="en-US"/>
          </a:p>
        </p:txBody>
      </p:sp>
      <p:sp>
        <p:nvSpPr>
          <p:cNvPr id="6" name="Footer Placeholder 5">
            <a:extLst>
              <a:ext uri="{FF2B5EF4-FFF2-40B4-BE49-F238E27FC236}">
                <a16:creationId xmlns:a16="http://schemas.microsoft.com/office/drawing/2014/main" id="{BA8CDE28-20F9-4511-AA5A-0C67C87C5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B05E3-4144-4B23-9838-C2B2AEF343AF}"/>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54066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8AD13-08D2-48AD-ABA3-5BD922C07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20BA64-4433-4642-9230-6BCDC2D13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8F576-E603-496F-8B2D-BF5F0B9A0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EAF3C-FA75-4836-B4AF-E375B3CFB28E}" type="datetimeFigureOut">
              <a:rPr lang="en-US" smtClean="0"/>
              <a:t>1/9/2018</a:t>
            </a:fld>
            <a:endParaRPr lang="en-US"/>
          </a:p>
        </p:txBody>
      </p:sp>
      <p:sp>
        <p:nvSpPr>
          <p:cNvPr id="5" name="Footer Placeholder 4">
            <a:extLst>
              <a:ext uri="{FF2B5EF4-FFF2-40B4-BE49-F238E27FC236}">
                <a16:creationId xmlns:a16="http://schemas.microsoft.com/office/drawing/2014/main" id="{7AE8331D-292A-4375-92F8-5858BE8E7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A7702-D150-4F7D-8262-99933DD52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35A7D-D702-4E65-8EDC-BBC3A5035A9C}" type="slidenum">
              <a:rPr lang="en-US" smtClean="0"/>
              <a:t>‹#›</a:t>
            </a:fld>
            <a:endParaRPr lang="en-US"/>
          </a:p>
        </p:txBody>
      </p:sp>
    </p:spTree>
    <p:extLst>
      <p:ext uri="{BB962C8B-B14F-4D97-AF65-F5344CB8AC3E}">
        <p14:creationId xmlns:p14="http://schemas.microsoft.com/office/powerpoint/2010/main" val="136200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leinbottle.com/m&amp;ms_in_a_klein_bottle.htm" TargetMode="External"/><Relationship Id="rId2" Type="http://schemas.openxmlformats.org/officeDocument/2006/relationships/hyperlink" Target="https://en.wikipedia.org/wiki/Klein_bottle"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7DA3-8E57-436A-A34C-2F342503498C}"/>
              </a:ext>
            </a:extLst>
          </p:cNvPr>
          <p:cNvSpPr>
            <a:spLocks noGrp="1"/>
          </p:cNvSpPr>
          <p:nvPr>
            <p:ph type="ctrTitle"/>
          </p:nvPr>
        </p:nvSpPr>
        <p:spPr>
          <a:xfrm>
            <a:off x="430490" y="406400"/>
            <a:ext cx="5753493" cy="2387600"/>
          </a:xfrm>
        </p:spPr>
        <p:txBody>
          <a:bodyPr/>
          <a:lstStyle/>
          <a:p>
            <a:r>
              <a:rPr lang="en-US" dirty="0"/>
              <a:t>Example of modeling process</a:t>
            </a:r>
          </a:p>
        </p:txBody>
      </p:sp>
      <p:sp>
        <p:nvSpPr>
          <p:cNvPr id="3" name="Subtitle 2">
            <a:extLst>
              <a:ext uri="{FF2B5EF4-FFF2-40B4-BE49-F238E27FC236}">
                <a16:creationId xmlns:a16="http://schemas.microsoft.com/office/drawing/2014/main" id="{3301D46B-3EC0-4DF8-A17B-CC4A194C207F}"/>
              </a:ext>
            </a:extLst>
          </p:cNvPr>
          <p:cNvSpPr>
            <a:spLocks noGrp="1"/>
          </p:cNvSpPr>
          <p:nvPr>
            <p:ph type="subTitle" idx="1"/>
          </p:nvPr>
        </p:nvSpPr>
        <p:spPr>
          <a:xfrm>
            <a:off x="633903" y="2794000"/>
            <a:ext cx="6187126" cy="1655762"/>
          </a:xfrm>
        </p:spPr>
        <p:txBody>
          <a:bodyPr>
            <a:normAutofit fontScale="92500" lnSpcReduction="20000"/>
          </a:bodyPr>
          <a:lstStyle/>
          <a:p>
            <a:r>
              <a:rPr lang="en-US" sz="3600" dirty="0"/>
              <a:t>How many </a:t>
            </a:r>
            <a:r>
              <a:rPr lang="en-US" sz="3600" dirty="0" err="1"/>
              <a:t>m&amp;m’s</a:t>
            </a:r>
            <a:r>
              <a:rPr lang="en-US" sz="3600" dirty="0"/>
              <a:t> can fit in a zero volume Klein bottle</a:t>
            </a:r>
            <a:r>
              <a:rPr lang="en-US" sz="3600" dirty="0" smtClean="0"/>
              <a:t>?</a:t>
            </a:r>
          </a:p>
          <a:p>
            <a:r>
              <a:rPr lang="en-US" sz="3600" dirty="0" smtClean="0"/>
              <a:t>[Or how can Dr. Tao get a free Klein beer stein?]</a:t>
            </a:r>
            <a:endParaRPr lang="en-US" sz="3600" dirty="0"/>
          </a:p>
        </p:txBody>
      </p:sp>
      <p:pic>
        <p:nvPicPr>
          <p:cNvPr id="1026" name="Picture 2" descr="http://www.kleinbottle.com/images/babyinhand2.jpg">
            <a:extLst>
              <a:ext uri="{FF2B5EF4-FFF2-40B4-BE49-F238E27FC236}">
                <a16:creationId xmlns:a16="http://schemas.microsoft.com/office/drawing/2014/main" id="{20DF68BB-5169-4856-86B7-E4C633CA2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585" y="120976"/>
            <a:ext cx="473392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bius strip image">
            <a:extLst>
              <a:ext uri="{FF2B5EF4-FFF2-40B4-BE49-F238E27FC236}">
                <a16:creationId xmlns:a16="http://schemas.microsoft.com/office/drawing/2014/main" id="{2506D237-4B2D-463A-BF70-5B52D4120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466" y="4616776"/>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wo Klein Bottle Drinking Mugs. One empty, the other fu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222" y="4785733"/>
            <a:ext cx="3302732" cy="195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21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1481-2888-4BCD-A8CE-DCFDB0BCFE68}"/>
              </a:ext>
            </a:extLst>
          </p:cNvPr>
          <p:cNvSpPr>
            <a:spLocks noGrp="1"/>
          </p:cNvSpPr>
          <p:nvPr>
            <p:ph type="title"/>
          </p:nvPr>
        </p:nvSpPr>
        <p:spPr/>
        <p:txBody>
          <a:bodyPr/>
          <a:lstStyle/>
          <a:p>
            <a:r>
              <a:rPr lang="en-US" dirty="0"/>
              <a:t>Model utility </a:t>
            </a:r>
          </a:p>
        </p:txBody>
      </p:sp>
      <p:sp>
        <p:nvSpPr>
          <p:cNvPr id="3" name="Content Placeholder 2">
            <a:extLst>
              <a:ext uri="{FF2B5EF4-FFF2-40B4-BE49-F238E27FC236}">
                <a16:creationId xmlns:a16="http://schemas.microsoft.com/office/drawing/2014/main" id="{BAAB04E3-F381-464C-AE38-3D7BB9A843A5}"/>
              </a:ext>
            </a:extLst>
          </p:cNvPr>
          <p:cNvSpPr>
            <a:spLocks noGrp="1"/>
          </p:cNvSpPr>
          <p:nvPr>
            <p:ph idx="1"/>
          </p:nvPr>
        </p:nvSpPr>
        <p:spPr/>
        <p:txBody>
          <a:bodyPr/>
          <a:lstStyle/>
          <a:p>
            <a:pPr marL="0" indent="0">
              <a:buNone/>
            </a:pPr>
            <a:r>
              <a:rPr lang="en-US" dirty="0"/>
              <a:t>Could this model be used for other size Erlenmeyer flasks?</a:t>
            </a:r>
          </a:p>
          <a:p>
            <a:pPr marL="0" indent="0">
              <a:buNone/>
            </a:pPr>
            <a:r>
              <a:rPr lang="en-US" dirty="0"/>
              <a:t>How about other shape containers?</a:t>
            </a:r>
          </a:p>
          <a:p>
            <a:pPr marL="0" indent="0">
              <a:buNone/>
            </a:pPr>
            <a:endParaRPr lang="en-US" dirty="0"/>
          </a:p>
          <a:p>
            <a:pPr marL="0" indent="0">
              <a:buNone/>
            </a:pPr>
            <a:r>
              <a:rPr lang="en-US" dirty="0"/>
              <a:t>Experimental research vs. engineering modeling</a:t>
            </a:r>
          </a:p>
          <a:p>
            <a:pPr marL="0" indent="0">
              <a:buNone/>
            </a:pPr>
            <a:endParaRPr lang="en-US" dirty="0"/>
          </a:p>
          <a:p>
            <a:pPr marL="0" indent="0">
              <a:buNone/>
            </a:pPr>
            <a:r>
              <a:rPr lang="en-US" dirty="0"/>
              <a:t>Recognize the cost/effort to do experimental research in molecular biology/human testing (or any other complex scientific endeavor).</a:t>
            </a:r>
          </a:p>
          <a:p>
            <a:pPr marL="0" indent="0">
              <a:buNone/>
            </a:pPr>
            <a:r>
              <a:rPr lang="en-US" dirty="0"/>
              <a:t>So why is engineering modeling valuable?</a:t>
            </a:r>
          </a:p>
        </p:txBody>
      </p:sp>
    </p:spTree>
    <p:extLst>
      <p:ext uri="{BB962C8B-B14F-4D97-AF65-F5344CB8AC3E}">
        <p14:creationId xmlns:p14="http://schemas.microsoft.com/office/powerpoint/2010/main" val="392443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5CD5C-E9C3-463A-A7EA-861DA0AAD18E}"/>
              </a:ext>
            </a:extLst>
          </p:cNvPr>
          <p:cNvSpPr>
            <a:spLocks noGrp="1"/>
          </p:cNvSpPr>
          <p:nvPr>
            <p:ph idx="1"/>
          </p:nvPr>
        </p:nvSpPr>
        <p:spPr>
          <a:xfrm>
            <a:off x="838200" y="216816"/>
            <a:ext cx="10515600" cy="6485642"/>
          </a:xfrm>
        </p:spPr>
        <p:txBody>
          <a:bodyPr>
            <a:normAutofit fontScale="77500" lnSpcReduction="20000"/>
          </a:bodyPr>
          <a:lstStyle/>
          <a:p>
            <a:pPr marL="0" indent="0">
              <a:buNone/>
            </a:pPr>
            <a:r>
              <a:rPr lang="en-US" dirty="0"/>
              <a:t>The purpose of this example is to demonstrate the iterative modeling process that you are being asked to use in this course.  A couple comments:</a:t>
            </a:r>
          </a:p>
          <a:p>
            <a:pPr marL="514350" lvl="0" indent="-514350">
              <a:buAutoNum type="arabicPeriod"/>
            </a:pPr>
            <a:r>
              <a:rPr lang="en-US" b="1" i="1" u="sng" dirty="0"/>
              <a:t>Start simple</a:t>
            </a:r>
            <a:r>
              <a:rPr lang="en-US" dirty="0"/>
              <a:t>.  </a:t>
            </a:r>
          </a:p>
          <a:p>
            <a:pPr marL="0" lvl="0" indent="0">
              <a:buNone/>
            </a:pPr>
            <a:r>
              <a:rPr lang="en-US" dirty="0"/>
              <a:t>In this example, the technical knowledge set used is most likely very familiar to most of you.  However, as the model iteration progresses, it may become increasingly less familiar.  This is true for your project modeling as well.  You should start simple, but as the modeling process progresses, you will </a:t>
            </a:r>
            <a:r>
              <a:rPr lang="en-US" u="sng" dirty="0"/>
              <a:t>need to learn/assume/utilize increasingly complex concepts</a:t>
            </a:r>
            <a:r>
              <a:rPr lang="en-US" dirty="0"/>
              <a:t>.  This means you will need to do reading/research on your topic to gain new knowledge/insights.  In some cases, there may not be knowledge available (the normal case) so you need to learn how to make assumptions relevant to your topic.  I</a:t>
            </a:r>
          </a:p>
          <a:p>
            <a:pPr marL="0" lvl="0" indent="0">
              <a:buNone/>
            </a:pPr>
            <a:r>
              <a:rPr lang="en-US" dirty="0"/>
              <a:t>2. </a:t>
            </a:r>
            <a:r>
              <a:rPr lang="en-US" b="1" i="1" u="sng" dirty="0"/>
              <a:t>Need to understand concepts</a:t>
            </a:r>
          </a:p>
          <a:p>
            <a:pPr marL="0" lvl="0" indent="0">
              <a:buNone/>
            </a:pPr>
            <a:r>
              <a:rPr lang="en-US" dirty="0"/>
              <a:t>In this example, the knowledge used was geometrical.  In the case of biological and food engineering, it will encompass many topics, e.g. biology, chemistry, physics, thermodynamics, physical properties, chemical/physical reactions, transport phenomena, etc., in other words, </a:t>
            </a:r>
            <a:r>
              <a:rPr lang="en-US" u="sng" dirty="0"/>
              <a:t>topics you have previously studied</a:t>
            </a:r>
            <a:r>
              <a:rPr lang="en-US" dirty="0"/>
              <a:t>, </a:t>
            </a:r>
            <a:r>
              <a:rPr lang="en-US" u="sng" dirty="0"/>
              <a:t>hence the importance of understanding the concepts learned.</a:t>
            </a:r>
            <a:r>
              <a:rPr lang="en-US" dirty="0"/>
              <a:t>  Note that in many cases, these may be models themselves, e.g. Newton’s law, </a:t>
            </a:r>
            <a:r>
              <a:rPr lang="en-US" dirty="0" err="1"/>
              <a:t>Michealis</a:t>
            </a:r>
            <a:r>
              <a:rPr lang="en-US" dirty="0"/>
              <a:t>-Menten equation, Fourier’ law, etc.  Knowing the assumptions of these models will help improve your model, as often these models are not adequate for complicated biological systems. </a:t>
            </a:r>
          </a:p>
          <a:p>
            <a:pPr marL="0" lvl="0" indent="0">
              <a:buNone/>
            </a:pPr>
            <a:r>
              <a:rPr lang="en-US" dirty="0"/>
              <a:t>3.</a:t>
            </a:r>
            <a:r>
              <a:rPr lang="en-US" b="1" i="1" u="sng" dirty="0"/>
              <a:t>Iterate</a:t>
            </a:r>
          </a:p>
          <a:p>
            <a:pPr marL="0" lvl="0" indent="0">
              <a:buNone/>
            </a:pPr>
            <a:r>
              <a:rPr lang="en-US" dirty="0"/>
              <a:t> It is useful to note assumptions as you iterate to help improve the model.  It will also help in the evaluation/improvement/iteration process the model.  Iteration is sometimes viewed as painful/slow, but it is </a:t>
            </a:r>
            <a:r>
              <a:rPr lang="en-US" u="sng" dirty="0"/>
              <a:t>necessary process in modeling</a:t>
            </a:r>
            <a:r>
              <a:rPr lang="en-US" dirty="0"/>
              <a:t>.  </a:t>
            </a:r>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406335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44BE-35AF-4C73-8BA5-66991EF3428D}"/>
              </a:ext>
            </a:extLst>
          </p:cNvPr>
          <p:cNvSpPr>
            <a:spLocks noGrp="1"/>
          </p:cNvSpPr>
          <p:nvPr>
            <p:ph type="title"/>
          </p:nvPr>
        </p:nvSpPr>
        <p:spPr/>
        <p:txBody>
          <a:bodyPr/>
          <a:lstStyle/>
          <a:p>
            <a:r>
              <a:rPr lang="en-US" dirty="0"/>
              <a:t>Suggestion</a:t>
            </a:r>
          </a:p>
        </p:txBody>
      </p:sp>
      <p:sp>
        <p:nvSpPr>
          <p:cNvPr id="3" name="Content Placeholder 2">
            <a:extLst>
              <a:ext uri="{FF2B5EF4-FFF2-40B4-BE49-F238E27FC236}">
                <a16:creationId xmlns:a16="http://schemas.microsoft.com/office/drawing/2014/main" id="{8ACB83C2-93DF-482D-BC4D-7B918F9C64FC}"/>
              </a:ext>
            </a:extLst>
          </p:cNvPr>
          <p:cNvSpPr>
            <a:spLocks noGrp="1"/>
          </p:cNvSpPr>
          <p:nvPr>
            <p:ph idx="1"/>
          </p:nvPr>
        </p:nvSpPr>
        <p:spPr>
          <a:xfrm>
            <a:off x="838200" y="1310326"/>
            <a:ext cx="10515600" cy="4866637"/>
          </a:xfrm>
        </p:spPr>
        <p:txBody>
          <a:bodyPr>
            <a:normAutofit fontScale="92500"/>
          </a:bodyPr>
          <a:lstStyle/>
          <a:p>
            <a:pPr marL="0" indent="0">
              <a:buNone/>
            </a:pPr>
            <a:r>
              <a:rPr lang="en-US" dirty="0"/>
              <a:t>Optimization of effort/time</a:t>
            </a:r>
          </a:p>
          <a:p>
            <a:pPr marL="0" indent="0">
              <a:buNone/>
            </a:pPr>
            <a:r>
              <a:rPr lang="en-US" dirty="0"/>
              <a:t>You will undoubtedly be tempted to save time/optimize by skipping steps in the modeling process or trying to combine multiple assumptions in each iteration.  This is usually to save time and reach the end goal with less effort.</a:t>
            </a:r>
          </a:p>
          <a:p>
            <a:pPr marL="0" indent="0">
              <a:buNone/>
            </a:pPr>
            <a:r>
              <a:rPr lang="en-US" dirty="0"/>
              <a:t>While not a bad thing to do, for complex projects, this often results in making mistakes, getting confused/lost in assumptions, and making errors, which result in actually spending more time and becoming frustrated.    </a:t>
            </a:r>
          </a:p>
          <a:p>
            <a:pPr marL="0" indent="0">
              <a:buNone/>
            </a:pPr>
            <a:r>
              <a:rPr lang="en-US" dirty="0"/>
              <a:t>This is particularly true for complex </a:t>
            </a:r>
            <a:r>
              <a:rPr lang="en-US"/>
              <a:t>biological processes.</a:t>
            </a:r>
            <a:endParaRPr lang="en-US" dirty="0"/>
          </a:p>
          <a:p>
            <a:pPr marL="0" indent="0">
              <a:buNone/>
            </a:pPr>
            <a:r>
              <a:rPr lang="en-US" dirty="0"/>
              <a:t>For the purposes of this class, please start simple and use multiple iterations.  Learn the process before you try to jump faster and skip steps.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807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8055-1DD2-4879-BB83-589B33ADB4D9}"/>
              </a:ext>
            </a:extLst>
          </p:cNvPr>
          <p:cNvSpPr>
            <a:spLocks noGrp="1"/>
          </p:cNvSpPr>
          <p:nvPr>
            <p:ph type="title"/>
          </p:nvPr>
        </p:nvSpPr>
        <p:spPr>
          <a:xfrm>
            <a:off x="838200" y="365125"/>
            <a:ext cx="10515600" cy="436153"/>
          </a:xfrm>
        </p:spPr>
        <p:txBody>
          <a:bodyPr>
            <a:normAutofit fontScale="90000"/>
          </a:bodyPr>
          <a:lstStyle/>
          <a:p>
            <a:r>
              <a:rPr lang="en-US" dirty="0"/>
              <a:t>Mechanistic Modeling process</a:t>
            </a:r>
          </a:p>
        </p:txBody>
      </p:sp>
      <p:sp>
        <p:nvSpPr>
          <p:cNvPr id="3" name="Content Placeholder 2">
            <a:extLst>
              <a:ext uri="{FF2B5EF4-FFF2-40B4-BE49-F238E27FC236}">
                <a16:creationId xmlns:a16="http://schemas.microsoft.com/office/drawing/2014/main" id="{23F69D32-303E-4197-B150-4873B7961A02}"/>
              </a:ext>
            </a:extLst>
          </p:cNvPr>
          <p:cNvSpPr>
            <a:spLocks noGrp="1"/>
          </p:cNvSpPr>
          <p:nvPr>
            <p:ph idx="1"/>
          </p:nvPr>
        </p:nvSpPr>
        <p:spPr>
          <a:xfrm>
            <a:off x="622169" y="801278"/>
            <a:ext cx="10731631" cy="5375685"/>
          </a:xfrm>
        </p:spPr>
        <p:txBody>
          <a:bodyPr>
            <a:normAutofit fontScale="77500" lnSpcReduction="20000"/>
          </a:bodyPr>
          <a:lstStyle/>
          <a:p>
            <a:pPr marL="0" indent="0">
              <a:buNone/>
            </a:pPr>
            <a:r>
              <a:rPr lang="en-US" dirty="0"/>
              <a:t> </a:t>
            </a:r>
          </a:p>
          <a:p>
            <a:pPr marL="514350" lvl="0" indent="-514350">
              <a:buFont typeface="+mj-lt"/>
              <a:buAutoNum type="arabicPeriod"/>
            </a:pPr>
            <a:r>
              <a:rPr lang="en-US" dirty="0"/>
              <a:t>Identify what is being requested, e.g. Amounts, rate, time, expense, etc.</a:t>
            </a:r>
          </a:p>
          <a:p>
            <a:pPr marL="514350" lvl="0" indent="-514350">
              <a:buFont typeface="+mj-lt"/>
              <a:buAutoNum type="arabicPeriod"/>
            </a:pPr>
            <a:r>
              <a:rPr lang="en-US" dirty="0"/>
              <a:t>Draw a picture of the situation</a:t>
            </a:r>
          </a:p>
          <a:p>
            <a:pPr marL="514350" indent="-514350">
              <a:buFont typeface="+mj-lt"/>
              <a:buAutoNum type="arabicPeriod"/>
            </a:pPr>
            <a:r>
              <a:rPr lang="en-US" dirty="0"/>
              <a:t>Note what is involved in the situation with respect to the assumptions given. i.e. think about what is going on in the situation and look at what assumptions are made.. Identify principles, assumptions, basic theories, etc. that apply to problem, e.g. 1</a:t>
            </a:r>
            <a:r>
              <a:rPr lang="en-US" baseline="30000" dirty="0"/>
              <a:t>st</a:t>
            </a:r>
            <a:r>
              <a:rPr lang="en-US" dirty="0"/>
              <a:t> law, conservation of mass, rate of reaction, etc.</a:t>
            </a:r>
          </a:p>
          <a:p>
            <a:pPr marL="514350" lvl="0" indent="-514350">
              <a:buFont typeface="+mj-lt"/>
              <a:buAutoNum type="arabicPeriod"/>
            </a:pPr>
            <a:r>
              <a:rPr lang="en-US" dirty="0"/>
              <a:t>Identify parameters/variables and give each one a symbolic name, e.g. Time – t, mass – m, force – f, volume – v, density – r, etc. </a:t>
            </a:r>
          </a:p>
          <a:p>
            <a:pPr marL="514350" lvl="0" indent="-514350">
              <a:buFont typeface="+mj-lt"/>
              <a:buAutoNum type="arabicPeriod"/>
            </a:pPr>
            <a:r>
              <a:rPr lang="en-US" dirty="0"/>
              <a:t>Identify fundamental relationships between parameters, as needed, e.g. V = m/r, f = ma</a:t>
            </a:r>
          </a:p>
          <a:p>
            <a:pPr marL="514350" lvl="0" indent="-514350">
              <a:buFont typeface="+mj-lt"/>
              <a:buAutoNum type="arabicPeriod"/>
            </a:pPr>
            <a:r>
              <a:rPr lang="en-US" dirty="0"/>
              <a:t>Write the differential/algebraic equations that model the system.</a:t>
            </a:r>
          </a:p>
          <a:p>
            <a:pPr marL="514350" lvl="0" indent="-514350">
              <a:buFont typeface="+mj-lt"/>
              <a:buAutoNum type="arabicPeriod"/>
            </a:pPr>
            <a:r>
              <a:rPr lang="en-US" dirty="0"/>
              <a:t>Assemble parameters and principles into relationships with regards to what is being asked.</a:t>
            </a:r>
          </a:p>
          <a:p>
            <a:pPr marL="514350" lvl="0" indent="-514350">
              <a:buFont typeface="+mj-lt"/>
              <a:buAutoNum type="arabicPeriod"/>
            </a:pPr>
            <a:r>
              <a:rPr lang="en-US" dirty="0"/>
              <a:t>If possible, test the model or parts of the model on known data/circumstances, i.e. do dimensional analysis, plug in numerical values, etc.</a:t>
            </a:r>
          </a:p>
          <a:p>
            <a:pPr marL="514350" lvl="0" indent="-514350">
              <a:buFont typeface="+mj-lt"/>
              <a:buAutoNum type="arabicPeriod"/>
            </a:pPr>
            <a:r>
              <a:rPr lang="en-US" dirty="0"/>
              <a:t>Inspect answer to make sure it is reasonable.</a:t>
            </a:r>
          </a:p>
          <a:p>
            <a:pPr marL="0" indent="0">
              <a:buNone/>
            </a:pPr>
            <a:r>
              <a:rPr lang="en-US" dirty="0"/>
              <a:t>10.   Iterate by changing assumptions and iterate as needed to create satisfactory model.</a:t>
            </a:r>
          </a:p>
          <a:p>
            <a:pPr marL="0" indent="0">
              <a:buNone/>
            </a:pPr>
            <a:endParaRPr lang="en-US" dirty="0"/>
          </a:p>
        </p:txBody>
      </p:sp>
    </p:spTree>
    <p:extLst>
      <p:ext uri="{BB962C8B-B14F-4D97-AF65-F5344CB8AC3E}">
        <p14:creationId xmlns:p14="http://schemas.microsoft.com/office/powerpoint/2010/main" val="370714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A6258-221B-416E-A86B-4E46A5F3B947}"/>
              </a:ext>
            </a:extLst>
          </p:cNvPr>
          <p:cNvSpPr>
            <a:spLocks noGrp="1"/>
          </p:cNvSpPr>
          <p:nvPr>
            <p:ph idx="1"/>
          </p:nvPr>
        </p:nvSpPr>
        <p:spPr>
          <a:xfrm>
            <a:off x="838200" y="325120"/>
            <a:ext cx="7329488" cy="5851843"/>
          </a:xfrm>
        </p:spPr>
        <p:txBody>
          <a:bodyPr>
            <a:normAutofit fontScale="92500" lnSpcReduction="20000"/>
          </a:bodyPr>
          <a:lstStyle/>
          <a:p>
            <a:pPr marL="0" indent="0">
              <a:buNone/>
            </a:pPr>
            <a:r>
              <a:rPr lang="en-US" dirty="0"/>
              <a:t>How many </a:t>
            </a:r>
            <a:r>
              <a:rPr lang="en-US" dirty="0" err="1"/>
              <a:t>m&amp;m’s</a:t>
            </a:r>
            <a:r>
              <a:rPr lang="en-US" dirty="0"/>
              <a:t> fit in a zero volume Klein bottle made from a 500 mL Erlenmeyer flask?</a:t>
            </a:r>
          </a:p>
          <a:p>
            <a:pPr marL="0" indent="0">
              <a:buNone/>
            </a:pPr>
            <a:r>
              <a:rPr lang="en-US" dirty="0"/>
              <a:t>Task: Develop a model to calculate the number of m*m’s that will fit into a zero volume Klein bottle made from a 500 mL Erlenmeyer flask</a:t>
            </a:r>
          </a:p>
          <a:p>
            <a:pPr marL="0" indent="0">
              <a:buNone/>
            </a:pPr>
            <a:endParaRPr lang="en-US" dirty="0"/>
          </a:p>
          <a:p>
            <a:pPr marL="0" indent="0">
              <a:buNone/>
            </a:pPr>
            <a:r>
              <a:rPr lang="en-US" dirty="0"/>
              <a:t>Final Model:</a:t>
            </a:r>
          </a:p>
          <a:p>
            <a:pPr marL="0" indent="0">
              <a:buNone/>
            </a:pPr>
            <a:r>
              <a:rPr lang="en-US" dirty="0"/>
              <a:t># </a:t>
            </a:r>
            <a:r>
              <a:rPr lang="en-US" dirty="0" err="1"/>
              <a:t>m&amp;m</a:t>
            </a:r>
            <a:r>
              <a:rPr lang="en-US" dirty="0"/>
              <a:t> = 1.209*[V+</a:t>
            </a:r>
            <a:r>
              <a:rPr lang="en-US" dirty="0">
                <a:latin typeface="Symbol" panose="05050102010706020507" pitchFamily="18" charset="2"/>
              </a:rPr>
              <a:t> p</a:t>
            </a:r>
            <a:r>
              <a:rPr lang="en-US" dirty="0"/>
              <a:t>*r</a:t>
            </a:r>
            <a:r>
              <a:rPr lang="en-US" baseline="-25000" dirty="0"/>
              <a:t>neck</a:t>
            </a:r>
            <a:r>
              <a:rPr lang="en-US" baseline="30000" dirty="0"/>
              <a:t>2</a:t>
            </a:r>
            <a:r>
              <a:rPr lang="en-US" dirty="0"/>
              <a:t>*</a:t>
            </a:r>
            <a:r>
              <a:rPr lang="en-US" dirty="0" err="1"/>
              <a:t>L</a:t>
            </a:r>
            <a:r>
              <a:rPr lang="en-US" baseline="-25000" dirty="0" err="1"/>
              <a:t>neck</a:t>
            </a:r>
            <a:r>
              <a:rPr lang="en-US" dirty="0"/>
              <a:t>]/ [4*</a:t>
            </a:r>
            <a:r>
              <a:rPr lang="en-US" dirty="0">
                <a:latin typeface="Symbol" panose="05050102010706020507" pitchFamily="18" charset="2"/>
              </a:rPr>
              <a:t>p</a:t>
            </a:r>
            <a:r>
              <a:rPr lang="en-US" dirty="0"/>
              <a:t>*a</a:t>
            </a:r>
            <a:r>
              <a:rPr lang="en-US" baseline="30000" dirty="0"/>
              <a:t>2</a:t>
            </a:r>
            <a:r>
              <a:rPr lang="en-US" dirty="0"/>
              <a:t>b] </a:t>
            </a:r>
          </a:p>
          <a:p>
            <a:pPr marL="0" indent="0">
              <a:buNone/>
            </a:pPr>
            <a:endParaRPr lang="en-US" dirty="0"/>
          </a:p>
          <a:p>
            <a:pPr marL="0" indent="0">
              <a:buNone/>
            </a:pPr>
            <a:r>
              <a:rPr lang="en-US" dirty="0"/>
              <a:t>How was this model developed and what assumptions were used?</a:t>
            </a:r>
          </a:p>
          <a:p>
            <a:pPr marL="0" indent="0">
              <a:buNone/>
            </a:pPr>
            <a:r>
              <a:rPr lang="en-US" dirty="0"/>
              <a:t>What is the modeling process?</a:t>
            </a:r>
          </a:p>
          <a:p>
            <a:pPr marL="0" indent="0">
              <a:buNone/>
            </a:pPr>
            <a:endParaRPr lang="en-US" sz="1900" dirty="0"/>
          </a:p>
          <a:p>
            <a:pPr marL="0" indent="0">
              <a:buNone/>
            </a:pPr>
            <a:r>
              <a:rPr lang="en-US" sz="1900" dirty="0"/>
              <a:t>Background information:</a:t>
            </a:r>
          </a:p>
          <a:p>
            <a:r>
              <a:rPr lang="en-US" sz="1900" u="sng" dirty="0">
                <a:hlinkClick r:id="rId2"/>
              </a:rPr>
              <a:t>https://en.wikipedia.org/wiki/Klein_bottle</a:t>
            </a:r>
            <a:endParaRPr lang="en-US" sz="1900" dirty="0"/>
          </a:p>
          <a:p>
            <a:r>
              <a:rPr lang="en-US" sz="1900" u="sng" dirty="0">
                <a:hlinkClick r:id="rId3"/>
              </a:rPr>
              <a:t>http://www.kleinbottle.com/m%26ms_in_a_klein_bottle.htm</a:t>
            </a:r>
            <a:endParaRPr lang="en-US" sz="1900"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A21B37C-421F-448D-9FC2-4832059715D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5400000">
            <a:off x="6667501" y="1500188"/>
            <a:ext cx="6858000" cy="3857625"/>
          </a:xfrm>
          <a:prstGeom prst="rect">
            <a:avLst/>
          </a:prstGeom>
        </p:spPr>
      </p:pic>
    </p:spTree>
    <p:extLst>
      <p:ext uri="{BB962C8B-B14F-4D97-AF65-F5344CB8AC3E}">
        <p14:creationId xmlns:p14="http://schemas.microsoft.com/office/powerpoint/2010/main" val="156772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8055-1DD2-4879-BB83-589B33ADB4D9}"/>
              </a:ext>
            </a:extLst>
          </p:cNvPr>
          <p:cNvSpPr>
            <a:spLocks noGrp="1"/>
          </p:cNvSpPr>
          <p:nvPr>
            <p:ph type="title"/>
          </p:nvPr>
        </p:nvSpPr>
        <p:spPr>
          <a:xfrm>
            <a:off x="838200" y="365125"/>
            <a:ext cx="10515600" cy="436153"/>
          </a:xfrm>
        </p:spPr>
        <p:txBody>
          <a:bodyPr>
            <a:normAutofit fontScale="90000"/>
          </a:bodyPr>
          <a:lstStyle/>
          <a:p>
            <a:r>
              <a:rPr lang="en-US" dirty="0"/>
              <a:t>Mechanistic modeling process</a:t>
            </a:r>
          </a:p>
        </p:txBody>
      </p:sp>
      <p:sp>
        <p:nvSpPr>
          <p:cNvPr id="3" name="Content Placeholder 2">
            <a:extLst>
              <a:ext uri="{FF2B5EF4-FFF2-40B4-BE49-F238E27FC236}">
                <a16:creationId xmlns:a16="http://schemas.microsoft.com/office/drawing/2014/main" id="{23F69D32-303E-4197-B150-4873B7961A02}"/>
              </a:ext>
            </a:extLst>
          </p:cNvPr>
          <p:cNvSpPr>
            <a:spLocks noGrp="1"/>
          </p:cNvSpPr>
          <p:nvPr>
            <p:ph idx="1"/>
          </p:nvPr>
        </p:nvSpPr>
        <p:spPr>
          <a:xfrm>
            <a:off x="622169" y="801278"/>
            <a:ext cx="10731631" cy="5825765"/>
          </a:xfrm>
        </p:spPr>
        <p:txBody>
          <a:bodyPr>
            <a:normAutofit fontScale="77500" lnSpcReduction="20000"/>
          </a:bodyPr>
          <a:lstStyle/>
          <a:p>
            <a:pPr marL="0" indent="0">
              <a:buNone/>
            </a:pPr>
            <a:r>
              <a:rPr lang="en-US" dirty="0"/>
              <a:t> </a:t>
            </a:r>
          </a:p>
          <a:p>
            <a:pPr marL="514350" lvl="0" indent="-514350">
              <a:buFont typeface="+mj-lt"/>
              <a:buAutoNum type="arabicPeriod"/>
            </a:pPr>
            <a:r>
              <a:rPr lang="en-US" dirty="0"/>
              <a:t>Identify what is being requested, e.g. Amounts, rate, time, expense, etc.</a:t>
            </a:r>
          </a:p>
          <a:p>
            <a:pPr marL="514350" lvl="0" indent="-514350">
              <a:buFont typeface="+mj-lt"/>
              <a:buAutoNum type="arabicPeriod"/>
            </a:pPr>
            <a:r>
              <a:rPr lang="en-US" dirty="0"/>
              <a:t>Draw a picture of the situation</a:t>
            </a:r>
          </a:p>
          <a:p>
            <a:pPr marL="514350" indent="-514350">
              <a:buFont typeface="+mj-lt"/>
              <a:buAutoNum type="arabicPeriod"/>
            </a:pPr>
            <a:r>
              <a:rPr lang="en-US" dirty="0"/>
              <a:t>Note what is involved in the situation with respect to the assumptions given. i.e. think about what is going on in the situation and look at what assumptions are made.. Identify principles, assumptions, basic theories, etc. that apply to problem, e.g. 1</a:t>
            </a:r>
            <a:r>
              <a:rPr lang="en-US" baseline="30000" dirty="0"/>
              <a:t>st</a:t>
            </a:r>
            <a:r>
              <a:rPr lang="en-US" dirty="0"/>
              <a:t> law, conservation of mass, rate of reaction, etc.</a:t>
            </a:r>
          </a:p>
          <a:p>
            <a:pPr marL="514350" lvl="0" indent="-514350">
              <a:buFont typeface="+mj-lt"/>
              <a:buAutoNum type="arabicPeriod"/>
            </a:pPr>
            <a:r>
              <a:rPr lang="en-US" dirty="0"/>
              <a:t>Identify parameters/variables and give each one a symbolic name, e.g. Time – t, mass – m, force – f, volume – v, density – r, etc. </a:t>
            </a:r>
          </a:p>
          <a:p>
            <a:pPr marL="514350" lvl="0" indent="-514350">
              <a:buFont typeface="+mj-lt"/>
              <a:buAutoNum type="arabicPeriod"/>
            </a:pPr>
            <a:r>
              <a:rPr lang="en-US" dirty="0"/>
              <a:t>Identify fundamental relationships between parameters, as needed, e.g. V = m/r, f = ma</a:t>
            </a:r>
          </a:p>
          <a:p>
            <a:pPr marL="514350" lvl="0" indent="-514350">
              <a:buFont typeface="+mj-lt"/>
              <a:buAutoNum type="arabicPeriod"/>
            </a:pPr>
            <a:r>
              <a:rPr lang="en-US" dirty="0"/>
              <a:t>Write the differential/algebraic equations that model the system.</a:t>
            </a:r>
          </a:p>
          <a:p>
            <a:pPr marL="514350" lvl="0" indent="-514350">
              <a:buFont typeface="+mj-lt"/>
              <a:buAutoNum type="arabicPeriod"/>
            </a:pPr>
            <a:r>
              <a:rPr lang="en-US" dirty="0"/>
              <a:t>Assemble parameters and principles into relationships with regards to what is being asked.</a:t>
            </a:r>
          </a:p>
          <a:p>
            <a:pPr marL="514350" lvl="0" indent="-514350">
              <a:buFont typeface="+mj-lt"/>
              <a:buAutoNum type="arabicPeriod"/>
            </a:pPr>
            <a:r>
              <a:rPr lang="en-US" dirty="0"/>
              <a:t>If possible, test the model or parts of the model on known data/circumstances, i.e. do dimensional analysis, plug in numerical values, etc.</a:t>
            </a:r>
          </a:p>
          <a:p>
            <a:pPr marL="514350" lvl="0" indent="-514350">
              <a:buFont typeface="+mj-lt"/>
              <a:buAutoNum type="arabicPeriod"/>
            </a:pPr>
            <a:r>
              <a:rPr lang="en-US" dirty="0"/>
              <a:t>Inspect model for reasonableness, adequacy.</a:t>
            </a:r>
          </a:p>
          <a:p>
            <a:pPr marL="514350" lvl="0" indent="-514350">
              <a:buFont typeface="+mj-lt"/>
              <a:buAutoNum type="arabicPeriod"/>
            </a:pPr>
            <a:r>
              <a:rPr lang="en-US" dirty="0"/>
              <a:t>Iterate by changing assumptions and iterate as needed to create satisfactory model.</a:t>
            </a:r>
          </a:p>
          <a:p>
            <a:pPr marL="0" indent="0">
              <a:buNone/>
            </a:pPr>
            <a:endParaRPr lang="en-US" dirty="0"/>
          </a:p>
        </p:txBody>
      </p:sp>
    </p:spTree>
    <p:extLst>
      <p:ext uri="{BB962C8B-B14F-4D97-AF65-F5344CB8AC3E}">
        <p14:creationId xmlns:p14="http://schemas.microsoft.com/office/powerpoint/2010/main" val="306626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6048-F062-4D56-B763-CF549D493E70}"/>
              </a:ext>
            </a:extLst>
          </p:cNvPr>
          <p:cNvSpPr>
            <a:spLocks noGrp="1"/>
          </p:cNvSpPr>
          <p:nvPr>
            <p:ph type="title"/>
          </p:nvPr>
        </p:nvSpPr>
        <p:spPr>
          <a:xfrm>
            <a:off x="861646" y="482356"/>
            <a:ext cx="10515600" cy="901580"/>
          </a:xfrm>
        </p:spPr>
        <p:txBody>
          <a:bodyPr>
            <a:normAutofit fontScale="90000"/>
          </a:bodyPr>
          <a:lstStyle/>
          <a:p>
            <a:pPr lvl="0"/>
            <a:r>
              <a:rPr lang="en-US" sz="3100" dirty="0"/>
              <a:t>Identify what is being requested, e.g. Amounts, rate, time, expense, etc.</a:t>
            </a:r>
            <a:br>
              <a:rPr lang="en-US" sz="3100" dirty="0"/>
            </a:br>
            <a:r>
              <a:rPr lang="en-US" sz="3100" dirty="0"/>
              <a:t>Draw a picture of the situation</a:t>
            </a:r>
            <a:endParaRPr lang="en-US" dirty="0"/>
          </a:p>
        </p:txBody>
      </p:sp>
      <p:sp>
        <p:nvSpPr>
          <p:cNvPr id="7" name="Content Placeholder 6">
            <a:extLst>
              <a:ext uri="{FF2B5EF4-FFF2-40B4-BE49-F238E27FC236}">
                <a16:creationId xmlns:a16="http://schemas.microsoft.com/office/drawing/2014/main" id="{821589D7-EB6A-49A0-B6E8-FDCAF3979CAF}"/>
              </a:ext>
            </a:extLst>
          </p:cNvPr>
          <p:cNvSpPr txBox="1">
            <a:spLocks noGrp="1"/>
          </p:cNvSpPr>
          <p:nvPr>
            <p:ph idx="1"/>
          </p:nvPr>
        </p:nvSpPr>
        <p:spPr>
          <a:xfrm>
            <a:off x="838200" y="1825625"/>
            <a:ext cx="184731" cy="480131"/>
          </a:xfrm>
          <a:prstGeom prst="rect">
            <a:avLst/>
          </a:prstGeom>
          <a:noFill/>
        </p:spPr>
        <p:txBody>
          <a:bodyPr wrap="none" rtlCol="0">
            <a:spAutoFit/>
          </a:bodyPr>
          <a:lstStyle/>
          <a:p>
            <a:pPr marL="0" indent="0">
              <a:buNone/>
            </a:pPr>
            <a:endParaRPr lang="en-US" dirty="0"/>
          </a:p>
        </p:txBody>
      </p:sp>
      <p:grpSp>
        <p:nvGrpSpPr>
          <p:cNvPr id="3" name="Group 2"/>
          <p:cNvGrpSpPr/>
          <p:nvPr/>
        </p:nvGrpSpPr>
        <p:grpSpPr>
          <a:xfrm>
            <a:off x="2448560" y="1486158"/>
            <a:ext cx="3180080" cy="4569202"/>
            <a:chOff x="2448560" y="1486158"/>
            <a:chExt cx="3180080" cy="4569202"/>
          </a:xfrm>
        </p:grpSpPr>
        <p:sp>
          <p:nvSpPr>
            <p:cNvPr id="4" name="Isosceles Triangle 3">
              <a:extLst>
                <a:ext uri="{FF2B5EF4-FFF2-40B4-BE49-F238E27FC236}">
                  <a16:creationId xmlns:a16="http://schemas.microsoft.com/office/drawing/2014/main" id="{C5222AF6-F22D-4654-8B6B-EE63320EF654}"/>
                </a:ext>
              </a:extLst>
            </p:cNvPr>
            <p:cNvSpPr/>
            <p:nvPr/>
          </p:nvSpPr>
          <p:spPr>
            <a:xfrm>
              <a:off x="2448560" y="2316480"/>
              <a:ext cx="3180080" cy="37388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B7978F-1B46-4794-90FD-279A4748074D}"/>
                </a:ext>
              </a:extLst>
            </p:cNvPr>
            <p:cNvSpPr/>
            <p:nvPr/>
          </p:nvSpPr>
          <p:spPr>
            <a:xfrm>
              <a:off x="3667760" y="2174240"/>
              <a:ext cx="701040" cy="944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4B9EEB-4FB0-4784-A4AC-40B133BC9ACB}"/>
                </a:ext>
              </a:extLst>
            </p:cNvPr>
            <p:cNvSpPr txBox="1"/>
            <p:nvPr/>
          </p:nvSpPr>
          <p:spPr>
            <a:xfrm>
              <a:off x="3603224" y="4217908"/>
              <a:ext cx="870751" cy="369332"/>
            </a:xfrm>
            <a:prstGeom prst="rect">
              <a:avLst/>
            </a:prstGeom>
            <a:noFill/>
          </p:spPr>
          <p:txBody>
            <a:bodyPr wrap="none" rtlCol="0">
              <a:spAutoFit/>
            </a:bodyPr>
            <a:lstStyle/>
            <a:p>
              <a:r>
                <a:rPr lang="en-US" dirty="0"/>
                <a:t>500 mL</a:t>
              </a:r>
            </a:p>
          </p:txBody>
        </p:sp>
        <p:sp>
          <p:nvSpPr>
            <p:cNvPr id="8" name="TextBox 7">
              <a:extLst>
                <a:ext uri="{FF2B5EF4-FFF2-40B4-BE49-F238E27FC236}">
                  <a16:creationId xmlns:a16="http://schemas.microsoft.com/office/drawing/2014/main" id="{C4B7AD03-D540-4D03-9C8D-4034DFCC52B6}"/>
                </a:ext>
              </a:extLst>
            </p:cNvPr>
            <p:cNvSpPr txBox="1"/>
            <p:nvPr/>
          </p:nvSpPr>
          <p:spPr>
            <a:xfrm>
              <a:off x="4473975" y="2462014"/>
              <a:ext cx="811441" cy="369332"/>
            </a:xfrm>
            <a:prstGeom prst="rect">
              <a:avLst/>
            </a:prstGeom>
            <a:noFill/>
          </p:spPr>
          <p:txBody>
            <a:bodyPr wrap="none" rtlCol="0">
              <a:spAutoFit/>
            </a:bodyPr>
            <a:lstStyle/>
            <a:p>
              <a:r>
                <a:rPr lang="en-US" dirty="0"/>
                <a:t>3.9 cm</a:t>
              </a:r>
            </a:p>
          </p:txBody>
        </p:sp>
        <p:sp>
          <p:nvSpPr>
            <p:cNvPr id="9" name="TextBox 8">
              <a:extLst>
                <a:ext uri="{FF2B5EF4-FFF2-40B4-BE49-F238E27FC236}">
                  <a16:creationId xmlns:a16="http://schemas.microsoft.com/office/drawing/2014/main" id="{8EE80271-ED2B-4579-8B48-8179DB279421}"/>
                </a:ext>
              </a:extLst>
            </p:cNvPr>
            <p:cNvSpPr txBox="1"/>
            <p:nvPr/>
          </p:nvSpPr>
          <p:spPr>
            <a:xfrm>
              <a:off x="3579698" y="1486158"/>
              <a:ext cx="877163" cy="369332"/>
            </a:xfrm>
            <a:prstGeom prst="rect">
              <a:avLst/>
            </a:prstGeom>
            <a:noFill/>
          </p:spPr>
          <p:txBody>
            <a:bodyPr wrap="none" rtlCol="0">
              <a:spAutoFit/>
            </a:bodyPr>
            <a:lstStyle/>
            <a:p>
              <a:r>
                <a:rPr lang="en-US" dirty="0"/>
                <a:t>R=3 cm</a:t>
              </a:r>
            </a:p>
          </p:txBody>
        </p:sp>
        <p:cxnSp>
          <p:nvCxnSpPr>
            <p:cNvPr id="11" name="Straight Arrow Connector 10">
              <a:extLst>
                <a:ext uri="{FF2B5EF4-FFF2-40B4-BE49-F238E27FC236}">
                  <a16:creationId xmlns:a16="http://schemas.microsoft.com/office/drawing/2014/main" id="{0FB4C532-F838-4516-82AF-82C508690ED7}"/>
                </a:ext>
              </a:extLst>
            </p:cNvPr>
            <p:cNvCxnSpPr/>
            <p:nvPr/>
          </p:nvCxnSpPr>
          <p:spPr>
            <a:xfrm>
              <a:off x="4018280" y="2028706"/>
              <a:ext cx="35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8BCAE5-8FD9-42DA-9219-76B17852919B}"/>
                </a:ext>
              </a:extLst>
            </p:cNvPr>
            <p:cNvCxnSpPr/>
            <p:nvPr/>
          </p:nvCxnSpPr>
          <p:spPr>
            <a:xfrm>
              <a:off x="4473975" y="2174240"/>
              <a:ext cx="0" cy="94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502F372A-05DE-44A4-9C9E-B2BEC94BFC9B}"/>
              </a:ext>
            </a:extLst>
          </p:cNvPr>
          <p:cNvSpPr/>
          <p:nvPr/>
        </p:nvSpPr>
        <p:spPr>
          <a:xfrm>
            <a:off x="662418" y="3848576"/>
            <a:ext cx="2482283" cy="369332"/>
          </a:xfrm>
          <a:prstGeom prst="rect">
            <a:avLst/>
          </a:prstGeom>
        </p:spPr>
        <p:txBody>
          <a:bodyPr wrap="none">
            <a:spAutoFit/>
          </a:bodyPr>
          <a:lstStyle/>
          <a:p>
            <a:r>
              <a:rPr lang="en-US" dirty="0"/>
              <a:t>500 mL Erlenmeyer flask</a:t>
            </a:r>
          </a:p>
        </p:txBody>
      </p:sp>
      <p:grpSp>
        <p:nvGrpSpPr>
          <p:cNvPr id="23" name="Group 22">
            <a:extLst>
              <a:ext uri="{FF2B5EF4-FFF2-40B4-BE49-F238E27FC236}">
                <a16:creationId xmlns:a16="http://schemas.microsoft.com/office/drawing/2014/main" id="{23FC8C55-3369-4008-94C8-3334DA094432}"/>
              </a:ext>
            </a:extLst>
          </p:cNvPr>
          <p:cNvGrpSpPr/>
          <p:nvPr/>
        </p:nvGrpSpPr>
        <p:grpSpPr>
          <a:xfrm>
            <a:off x="6351730" y="5140960"/>
            <a:ext cx="3130113" cy="914400"/>
            <a:chOff x="6445998" y="3674458"/>
            <a:chExt cx="3130113" cy="914400"/>
          </a:xfrm>
        </p:grpSpPr>
        <p:sp>
          <p:nvSpPr>
            <p:cNvPr id="15" name="Oval 14">
              <a:extLst>
                <a:ext uri="{FF2B5EF4-FFF2-40B4-BE49-F238E27FC236}">
                  <a16:creationId xmlns:a16="http://schemas.microsoft.com/office/drawing/2014/main" id="{41E5CDCF-94A5-4F66-9EEF-C24111A38409}"/>
                </a:ext>
              </a:extLst>
            </p:cNvPr>
            <p:cNvSpPr/>
            <p:nvPr/>
          </p:nvSpPr>
          <p:spPr>
            <a:xfrm>
              <a:off x="6445998" y="3674458"/>
              <a:ext cx="210217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95552C0-5194-4419-B58F-3DE4DD3ABDC7}"/>
                </a:ext>
              </a:extLst>
            </p:cNvPr>
            <p:cNvCxnSpPr>
              <a:cxnSpLocks/>
            </p:cNvCxnSpPr>
            <p:nvPr/>
          </p:nvCxnSpPr>
          <p:spPr>
            <a:xfrm>
              <a:off x="7539508" y="4126002"/>
              <a:ext cx="1008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839AFC-BF3C-4EC4-B52A-FAC333C1CD89}"/>
                </a:ext>
              </a:extLst>
            </p:cNvPr>
            <p:cNvCxnSpPr>
              <a:cxnSpLocks/>
              <a:endCxn id="15" idx="0"/>
            </p:cNvCxnSpPr>
            <p:nvPr/>
          </p:nvCxnSpPr>
          <p:spPr>
            <a:xfrm flipV="1">
              <a:off x="7497087" y="3674458"/>
              <a:ext cx="0" cy="45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B90417-E76C-4494-B622-31C74F649E31}"/>
                </a:ext>
              </a:extLst>
            </p:cNvPr>
            <p:cNvSpPr txBox="1"/>
            <p:nvPr/>
          </p:nvSpPr>
          <p:spPr>
            <a:xfrm>
              <a:off x="6553988" y="3756670"/>
              <a:ext cx="1097274" cy="369332"/>
            </a:xfrm>
            <a:prstGeom prst="rect">
              <a:avLst/>
            </a:prstGeom>
            <a:noFill/>
          </p:spPr>
          <p:txBody>
            <a:bodyPr wrap="square" rtlCol="0">
              <a:spAutoFit/>
            </a:bodyPr>
            <a:lstStyle/>
            <a:p>
              <a:r>
                <a:rPr lang="en-US" dirty="0"/>
                <a:t>b=0.3 cm</a:t>
              </a:r>
            </a:p>
          </p:txBody>
        </p:sp>
        <p:sp>
          <p:nvSpPr>
            <p:cNvPr id="19" name="TextBox 18">
              <a:extLst>
                <a:ext uri="{FF2B5EF4-FFF2-40B4-BE49-F238E27FC236}">
                  <a16:creationId xmlns:a16="http://schemas.microsoft.com/office/drawing/2014/main" id="{2B3B890A-6483-4AB9-A5AD-B3F39F2FD82F}"/>
                </a:ext>
              </a:extLst>
            </p:cNvPr>
            <p:cNvSpPr txBox="1"/>
            <p:nvPr/>
          </p:nvSpPr>
          <p:spPr>
            <a:xfrm>
              <a:off x="7539507" y="3824139"/>
              <a:ext cx="1051085" cy="369332"/>
            </a:xfrm>
            <a:prstGeom prst="rect">
              <a:avLst/>
            </a:prstGeom>
            <a:noFill/>
          </p:spPr>
          <p:txBody>
            <a:bodyPr wrap="square" rtlCol="0">
              <a:spAutoFit/>
            </a:bodyPr>
            <a:lstStyle/>
            <a:p>
              <a:r>
                <a:rPr lang="en-US" dirty="0"/>
                <a:t>a=0.6 cm</a:t>
              </a:r>
            </a:p>
          </p:txBody>
        </p:sp>
        <p:sp>
          <p:nvSpPr>
            <p:cNvPr id="21" name="Rectangle 20">
              <a:extLst>
                <a:ext uri="{FF2B5EF4-FFF2-40B4-BE49-F238E27FC236}">
                  <a16:creationId xmlns:a16="http://schemas.microsoft.com/office/drawing/2014/main" id="{490C55CA-D7EE-412E-AEBC-9F734DA79EE2}"/>
                </a:ext>
              </a:extLst>
            </p:cNvPr>
            <p:cNvSpPr/>
            <p:nvPr/>
          </p:nvSpPr>
          <p:spPr>
            <a:xfrm>
              <a:off x="8865660" y="3900230"/>
              <a:ext cx="710451" cy="369332"/>
            </a:xfrm>
            <a:prstGeom prst="rect">
              <a:avLst/>
            </a:prstGeom>
          </p:spPr>
          <p:txBody>
            <a:bodyPr wrap="none">
              <a:spAutoFit/>
            </a:bodyPr>
            <a:lstStyle/>
            <a:p>
              <a:r>
                <a:rPr lang="en-US" dirty="0" err="1"/>
                <a:t>m&amp;m</a:t>
              </a:r>
              <a:endParaRPr lang="en-US" dirty="0"/>
            </a:p>
          </p:txBody>
        </p:sp>
      </p:grpSp>
      <p:sp>
        <p:nvSpPr>
          <p:cNvPr id="22" name="Rectangle 21">
            <a:extLst>
              <a:ext uri="{FF2B5EF4-FFF2-40B4-BE49-F238E27FC236}">
                <a16:creationId xmlns:a16="http://schemas.microsoft.com/office/drawing/2014/main" id="{6357CCE3-2064-4CBF-9359-9598A11C99DE}"/>
              </a:ext>
            </a:extLst>
          </p:cNvPr>
          <p:cNvSpPr/>
          <p:nvPr/>
        </p:nvSpPr>
        <p:spPr>
          <a:xfrm>
            <a:off x="5414128" y="1218028"/>
            <a:ext cx="6096000" cy="3416320"/>
          </a:xfrm>
          <a:prstGeom prst="rect">
            <a:avLst/>
          </a:prstGeom>
        </p:spPr>
        <p:txBody>
          <a:bodyPr>
            <a:spAutoFit/>
          </a:bodyPr>
          <a:lstStyle/>
          <a:p>
            <a:r>
              <a:rPr lang="en-US" dirty="0"/>
              <a:t>Goal: How many </a:t>
            </a:r>
            <a:r>
              <a:rPr lang="en-US" dirty="0" err="1"/>
              <a:t>m&amp;m’s</a:t>
            </a:r>
            <a:r>
              <a:rPr lang="en-US" dirty="0"/>
              <a:t> fit in a zero volume Klein bottle made from a 500 mL Erlenmeyer flask? </a:t>
            </a:r>
          </a:p>
          <a:p>
            <a:endParaRPr lang="en-US" dirty="0"/>
          </a:p>
          <a:p>
            <a:r>
              <a:rPr lang="en-US" dirty="0"/>
              <a:t>Note what is involved in the situation with respect to the assumptions given. i.e. think about what is going on in the situation and look at what assumptions are made.. </a:t>
            </a:r>
          </a:p>
          <a:p>
            <a:endParaRPr lang="en-US" dirty="0"/>
          </a:p>
          <a:p>
            <a:r>
              <a:rPr lang="en-US" dirty="0"/>
              <a:t>Identify principles, assumptions, basic theories, etc. that apply to problem</a:t>
            </a:r>
          </a:p>
          <a:p>
            <a:endParaRPr lang="en-US" dirty="0"/>
          </a:p>
          <a:p>
            <a:r>
              <a:rPr lang="en-US" dirty="0"/>
              <a:t>The </a:t>
            </a:r>
            <a:r>
              <a:rPr lang="en-US" dirty="0" err="1"/>
              <a:t>m&amp;m’s</a:t>
            </a:r>
            <a:r>
              <a:rPr lang="en-US" dirty="0"/>
              <a:t> fill the flask, so the volume of the flask (V) is occupied by </a:t>
            </a:r>
            <a:r>
              <a:rPr lang="en-US" dirty="0" err="1"/>
              <a:t>m&amp;m’s</a:t>
            </a:r>
            <a:r>
              <a:rPr lang="en-US" dirty="0"/>
              <a:t>.</a:t>
            </a:r>
          </a:p>
        </p:txBody>
      </p:sp>
    </p:spTree>
    <p:extLst>
      <p:ext uri="{BB962C8B-B14F-4D97-AF65-F5344CB8AC3E}">
        <p14:creationId xmlns:p14="http://schemas.microsoft.com/office/powerpoint/2010/main" val="105502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C83B-B0CF-4796-A8B3-7ADC2EEF2F84}"/>
              </a:ext>
            </a:extLst>
          </p:cNvPr>
          <p:cNvSpPr>
            <a:spLocks noGrp="1"/>
          </p:cNvSpPr>
          <p:nvPr>
            <p:ph type="title"/>
          </p:nvPr>
        </p:nvSpPr>
        <p:spPr/>
        <p:txBody>
          <a:bodyPr/>
          <a:lstStyle/>
          <a:p>
            <a:r>
              <a:rPr lang="en-US" dirty="0"/>
              <a:t>Why develop a model?</a:t>
            </a:r>
          </a:p>
        </p:txBody>
      </p:sp>
      <p:sp>
        <p:nvSpPr>
          <p:cNvPr id="3" name="Content Placeholder 2">
            <a:extLst>
              <a:ext uri="{FF2B5EF4-FFF2-40B4-BE49-F238E27FC236}">
                <a16:creationId xmlns:a16="http://schemas.microsoft.com/office/drawing/2014/main" id="{425779F4-2EFF-4700-A6B8-2AFC54F905D3}"/>
              </a:ext>
            </a:extLst>
          </p:cNvPr>
          <p:cNvSpPr>
            <a:spLocks noGrp="1"/>
          </p:cNvSpPr>
          <p:nvPr>
            <p:ph idx="1"/>
          </p:nvPr>
        </p:nvSpPr>
        <p:spPr/>
        <p:txBody>
          <a:bodyPr>
            <a:normAutofit lnSpcReduction="10000"/>
          </a:bodyPr>
          <a:lstStyle/>
          <a:p>
            <a:pPr marL="0" indent="0">
              <a:buNone/>
            </a:pPr>
            <a:r>
              <a:rPr lang="en-US" dirty="0"/>
              <a:t>Why not just do the experiment and forget about the quantitative model?</a:t>
            </a:r>
          </a:p>
          <a:p>
            <a:pPr marL="0" indent="0">
              <a:buNone/>
            </a:pPr>
            <a:r>
              <a:rPr lang="en-US" dirty="0"/>
              <a:t>Research approach:  Just fill the flask, pour out the </a:t>
            </a:r>
            <a:r>
              <a:rPr lang="en-US" dirty="0" err="1"/>
              <a:t>m&amp;m’s</a:t>
            </a:r>
            <a:r>
              <a:rPr lang="en-US" dirty="0"/>
              <a:t>, then count them.  </a:t>
            </a:r>
          </a:p>
          <a:p>
            <a:pPr marL="0" indent="0">
              <a:buNone/>
            </a:pPr>
            <a:endParaRPr lang="en-US" dirty="0"/>
          </a:p>
          <a:p>
            <a:pPr marL="0" indent="0">
              <a:buNone/>
            </a:pPr>
            <a:r>
              <a:rPr lang="en-US" dirty="0"/>
              <a:t>Actual measurements give # of </a:t>
            </a:r>
            <a:r>
              <a:rPr lang="en-US" dirty="0" err="1"/>
              <a:t>m&amp;m’s</a:t>
            </a:r>
            <a:r>
              <a:rPr lang="en-US" dirty="0"/>
              <a:t> as 547 and 549 +/- 3</a:t>
            </a:r>
          </a:p>
          <a:p>
            <a:pPr marL="0" indent="0">
              <a:buNone/>
            </a:pPr>
            <a:endParaRPr lang="en-US" dirty="0"/>
          </a:p>
          <a:p>
            <a:pPr marL="0" indent="0">
              <a:buNone/>
            </a:pPr>
            <a:r>
              <a:rPr lang="en-US" dirty="0" smtClean="0"/>
              <a:t>Why might this not be the most efficient, cost effective way to do accomplish this task, particularly for more complex problems like genetic engineering, pharmaceutical production, food processing, etc.?</a:t>
            </a:r>
            <a:endParaRPr lang="en-US" dirty="0"/>
          </a:p>
        </p:txBody>
      </p:sp>
    </p:spTree>
    <p:extLst>
      <p:ext uri="{BB962C8B-B14F-4D97-AF65-F5344CB8AC3E}">
        <p14:creationId xmlns:p14="http://schemas.microsoft.com/office/powerpoint/2010/main" val="357107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3A93-BE05-4F2D-9330-EC1D88225824}"/>
              </a:ext>
            </a:extLst>
          </p:cNvPr>
          <p:cNvSpPr>
            <a:spLocks noGrp="1"/>
          </p:cNvSpPr>
          <p:nvPr>
            <p:ph type="title"/>
          </p:nvPr>
        </p:nvSpPr>
        <p:spPr>
          <a:xfrm>
            <a:off x="706225" y="358217"/>
            <a:ext cx="10515600" cy="1885361"/>
          </a:xfrm>
        </p:spPr>
        <p:txBody>
          <a:bodyPr>
            <a:normAutofit fontScale="90000"/>
          </a:bodyPr>
          <a:lstStyle/>
          <a:p>
            <a:pPr lvl="0"/>
            <a:r>
              <a:rPr lang="en-US" sz="3100" dirty="0"/>
              <a:t>Iteration 1 start simple!  (why?)</a:t>
            </a:r>
            <a:br>
              <a:rPr lang="en-US" sz="3100" dirty="0"/>
            </a:br>
            <a:r>
              <a:rPr lang="en-US" sz="3100" dirty="0"/>
              <a:t>	</a:t>
            </a:r>
            <a:r>
              <a:rPr lang="en-US" sz="2700" dirty="0"/>
              <a:t>Identify parameters/variables and give each one a symbolic name</a:t>
            </a:r>
            <a:br>
              <a:rPr lang="en-US" sz="2700" dirty="0"/>
            </a:br>
            <a:r>
              <a:rPr lang="en-US" sz="2700" dirty="0"/>
              <a:t>	Identify fundamental relationships between parameters</a:t>
            </a:r>
            <a:br>
              <a:rPr lang="en-US" sz="2700" dirty="0"/>
            </a:br>
            <a:r>
              <a:rPr lang="en-US" sz="2700" dirty="0"/>
              <a:t>	Assemble parameters into relationships with regards to what is being asked.</a:t>
            </a:r>
            <a:br>
              <a:rPr lang="en-US" sz="2700" dirty="0"/>
            </a:br>
            <a:r>
              <a:rPr lang="en-US" sz="2700" dirty="0"/>
              <a:t>	Test the model, Inspect answer to make sure it is reasonable.</a:t>
            </a:r>
            <a:br>
              <a:rPr lang="en-US" sz="2700" dirty="0"/>
            </a:br>
            <a:endParaRPr lang="en-US" sz="2700" dirty="0"/>
          </a:p>
        </p:txBody>
      </p:sp>
      <p:sp>
        <p:nvSpPr>
          <p:cNvPr id="3" name="Content Placeholder 2">
            <a:extLst>
              <a:ext uri="{FF2B5EF4-FFF2-40B4-BE49-F238E27FC236}">
                <a16:creationId xmlns:a16="http://schemas.microsoft.com/office/drawing/2014/main" id="{BE73A91E-B1EF-4F8F-9701-22271ADCB70F}"/>
              </a:ext>
            </a:extLst>
          </p:cNvPr>
          <p:cNvSpPr>
            <a:spLocks noGrp="1"/>
          </p:cNvSpPr>
          <p:nvPr>
            <p:ph idx="1"/>
          </p:nvPr>
        </p:nvSpPr>
        <p:spPr>
          <a:xfrm>
            <a:off x="630811" y="2102177"/>
            <a:ext cx="11209256" cy="4464797"/>
          </a:xfrm>
        </p:spPr>
        <p:txBody>
          <a:bodyPr>
            <a:normAutofit lnSpcReduction="10000"/>
          </a:bodyPr>
          <a:lstStyle/>
          <a:p>
            <a:pPr marL="0" indent="0">
              <a:buNone/>
            </a:pPr>
            <a:r>
              <a:rPr lang="en-US" dirty="0"/>
              <a:t>As</a:t>
            </a:r>
            <a:r>
              <a:rPr lang="en-US" sz="2400" dirty="0"/>
              <a:t>sumptions: </a:t>
            </a:r>
          </a:p>
          <a:p>
            <a:pPr marL="0" indent="0">
              <a:buNone/>
            </a:pPr>
            <a:r>
              <a:rPr lang="en-US" sz="2400" dirty="0" err="1"/>
              <a:t>m&amp;m</a:t>
            </a:r>
            <a:r>
              <a:rPr lang="en-US" sz="2400" dirty="0"/>
              <a:t> is sphere, </a:t>
            </a:r>
            <a:r>
              <a:rPr lang="en-US" sz="2400" dirty="0" err="1" smtClean="0"/>
              <a:t>r</a:t>
            </a:r>
            <a:r>
              <a:rPr lang="en-US" sz="2400" baseline="-25000" dirty="0" err="1" smtClean="0"/>
              <a:t>m</a:t>
            </a:r>
            <a:r>
              <a:rPr lang="en-US" sz="2400" dirty="0" smtClean="0"/>
              <a:t>=0.5 </a:t>
            </a:r>
            <a:r>
              <a:rPr lang="en-US" sz="2400" dirty="0"/>
              <a:t>cm		</a:t>
            </a:r>
            <a:r>
              <a:rPr lang="en-US" sz="2400" dirty="0" err="1"/>
              <a:t>V</a:t>
            </a:r>
            <a:r>
              <a:rPr lang="en-US" sz="2400" baseline="-25000" dirty="0" err="1"/>
              <a:t>mm</a:t>
            </a:r>
            <a:r>
              <a:rPr lang="en-US" dirty="0"/>
              <a:t>=4/3*</a:t>
            </a:r>
            <a:r>
              <a:rPr lang="en-US" dirty="0">
                <a:latin typeface="Symbol" panose="05050102010706020507" pitchFamily="18" charset="2"/>
              </a:rPr>
              <a:t>p</a:t>
            </a:r>
            <a:r>
              <a:rPr lang="en-US" dirty="0"/>
              <a:t>*r</a:t>
            </a:r>
            <a:r>
              <a:rPr lang="en-US" baseline="-25000" dirty="0"/>
              <a:t>m</a:t>
            </a:r>
            <a:r>
              <a:rPr lang="en-US" baseline="30000" dirty="0"/>
              <a:t>3 </a:t>
            </a:r>
            <a:r>
              <a:rPr lang="en-US" dirty="0"/>
              <a:t>= 0.5235 cm</a:t>
            </a:r>
            <a:r>
              <a:rPr lang="en-US" baseline="30000" dirty="0"/>
              <a:t>3</a:t>
            </a:r>
            <a:endParaRPr lang="en-US" dirty="0"/>
          </a:p>
          <a:p>
            <a:pPr marL="0" indent="0">
              <a:buNone/>
            </a:pPr>
            <a:r>
              <a:rPr lang="en-US" dirty="0"/>
              <a:t>total </a:t>
            </a:r>
            <a:r>
              <a:rPr lang="en-US" dirty="0" smtClean="0"/>
              <a:t>volume</a:t>
            </a:r>
            <a:r>
              <a:rPr lang="en-US" dirty="0"/>
              <a:t>, </a:t>
            </a:r>
            <a:r>
              <a:rPr lang="en-US" dirty="0" err="1"/>
              <a:t>V</a:t>
            </a:r>
            <a:r>
              <a:rPr lang="en-US" baseline="-25000" dirty="0" err="1"/>
              <a:t>total</a:t>
            </a:r>
            <a:r>
              <a:rPr lang="en-US" dirty="0" smtClean="0"/>
              <a:t> </a:t>
            </a:r>
            <a:r>
              <a:rPr lang="en-US" dirty="0"/>
              <a:t>= 500 mL</a:t>
            </a:r>
          </a:p>
          <a:p>
            <a:pPr marL="0" indent="0">
              <a:buNone/>
            </a:pPr>
            <a:r>
              <a:rPr lang="en-US" dirty="0"/>
              <a:t>The </a:t>
            </a:r>
            <a:r>
              <a:rPr lang="en-US" dirty="0" err="1"/>
              <a:t>m&amp;m’s</a:t>
            </a:r>
            <a:r>
              <a:rPr lang="en-US" dirty="0"/>
              <a:t> occupy the entire total volume, therefore, # </a:t>
            </a:r>
            <a:r>
              <a:rPr lang="en-US" dirty="0" err="1"/>
              <a:t>m&amp;m’s</a:t>
            </a:r>
            <a:r>
              <a:rPr lang="en-US" dirty="0"/>
              <a:t> = </a:t>
            </a:r>
            <a:r>
              <a:rPr lang="en-US" dirty="0" err="1"/>
              <a:t>V</a:t>
            </a:r>
            <a:r>
              <a:rPr lang="en-US" baseline="-25000" dirty="0" err="1"/>
              <a:t>total</a:t>
            </a:r>
            <a:r>
              <a:rPr lang="en-US" dirty="0"/>
              <a:t>/ </a:t>
            </a:r>
            <a:r>
              <a:rPr lang="en-US" dirty="0" err="1"/>
              <a:t>V</a:t>
            </a:r>
            <a:r>
              <a:rPr lang="en-US" baseline="-25000" dirty="0" err="1"/>
              <a:t>mm</a:t>
            </a:r>
            <a:endParaRPr lang="en-US" dirty="0"/>
          </a:p>
          <a:p>
            <a:pPr marL="0" indent="0">
              <a:buNone/>
            </a:pPr>
            <a:r>
              <a:rPr lang="en-US" dirty="0"/>
              <a:t>	500/0.5235 = 955.1 </a:t>
            </a:r>
            <a:r>
              <a:rPr lang="en-US" dirty="0" err="1"/>
              <a:t>m&amp;ms</a:t>
            </a:r>
            <a:r>
              <a:rPr lang="en-US" dirty="0"/>
              <a:t> in Klein flask</a:t>
            </a:r>
          </a:p>
          <a:p>
            <a:pPr marL="0" indent="0">
              <a:buNone/>
            </a:pPr>
            <a:r>
              <a:rPr lang="en-US" dirty="0"/>
              <a:t>Model:  # </a:t>
            </a:r>
            <a:r>
              <a:rPr lang="en-US" dirty="0" err="1"/>
              <a:t>m&amp;m</a:t>
            </a:r>
            <a:r>
              <a:rPr lang="en-US" dirty="0"/>
              <a:t> = </a:t>
            </a:r>
            <a:r>
              <a:rPr lang="en-US" dirty="0" err="1"/>
              <a:t>V</a:t>
            </a:r>
            <a:r>
              <a:rPr lang="en-US" baseline="-25000" dirty="0" err="1"/>
              <a:t>total</a:t>
            </a:r>
            <a:r>
              <a:rPr lang="en-US" dirty="0"/>
              <a:t>/ [4/3*</a:t>
            </a:r>
            <a:r>
              <a:rPr lang="en-US" dirty="0">
                <a:latin typeface="Symbol" panose="05050102010706020507" pitchFamily="18" charset="2"/>
              </a:rPr>
              <a:t>p</a:t>
            </a:r>
            <a:r>
              <a:rPr lang="en-US" dirty="0"/>
              <a:t>*r</a:t>
            </a:r>
            <a:r>
              <a:rPr lang="en-US" baseline="-25000" dirty="0"/>
              <a:t>m</a:t>
            </a:r>
            <a:r>
              <a:rPr lang="en-US" baseline="30000" dirty="0"/>
              <a:t>3</a:t>
            </a:r>
            <a:r>
              <a:rPr lang="en-US" dirty="0"/>
              <a:t>]</a:t>
            </a:r>
          </a:p>
          <a:p>
            <a:pPr marL="0" indent="0">
              <a:buNone/>
            </a:pPr>
            <a:endParaRPr lang="en-US" dirty="0"/>
          </a:p>
          <a:p>
            <a:pPr marL="0" indent="0">
              <a:buNone/>
            </a:pPr>
            <a:r>
              <a:rPr lang="en-US" dirty="0"/>
              <a:t>Notes:	Model result is high vs. reality (not satisfactory)</a:t>
            </a:r>
          </a:p>
          <a:p>
            <a:pPr marL="0" indent="0">
              <a:buNone/>
            </a:pPr>
            <a:r>
              <a:rPr lang="en-US" dirty="0"/>
              <a:t>		What assumptions might you change to improve the model?</a:t>
            </a:r>
          </a:p>
        </p:txBody>
      </p:sp>
    </p:spTree>
    <p:extLst>
      <p:ext uri="{BB962C8B-B14F-4D97-AF65-F5344CB8AC3E}">
        <p14:creationId xmlns:p14="http://schemas.microsoft.com/office/powerpoint/2010/main" val="195342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C950-1CE2-4491-8D74-9956A2BEA13C}"/>
              </a:ext>
            </a:extLst>
          </p:cNvPr>
          <p:cNvSpPr>
            <a:spLocks noGrp="1"/>
          </p:cNvSpPr>
          <p:nvPr>
            <p:ph type="title"/>
          </p:nvPr>
        </p:nvSpPr>
        <p:spPr/>
        <p:txBody>
          <a:bodyPr/>
          <a:lstStyle/>
          <a:p>
            <a:r>
              <a:rPr lang="en-US" dirty="0"/>
              <a:t>Iteration 2</a:t>
            </a:r>
            <a:br>
              <a:rPr lang="en-US" dirty="0"/>
            </a:br>
            <a:r>
              <a:rPr lang="en-US" dirty="0" err="1"/>
              <a:t>m&amp;m</a:t>
            </a:r>
            <a:r>
              <a:rPr lang="en-US" dirty="0"/>
              <a:t> is not a sphere</a:t>
            </a:r>
          </a:p>
        </p:txBody>
      </p:sp>
      <p:sp>
        <p:nvSpPr>
          <p:cNvPr id="3" name="Content Placeholder 2">
            <a:extLst>
              <a:ext uri="{FF2B5EF4-FFF2-40B4-BE49-F238E27FC236}">
                <a16:creationId xmlns:a16="http://schemas.microsoft.com/office/drawing/2014/main" id="{7A69B8F1-F1B1-451F-924E-70638727139A}"/>
              </a:ext>
            </a:extLst>
          </p:cNvPr>
          <p:cNvSpPr>
            <a:spLocks noGrp="1"/>
          </p:cNvSpPr>
          <p:nvPr>
            <p:ph idx="1"/>
          </p:nvPr>
        </p:nvSpPr>
        <p:spPr/>
        <p:txBody>
          <a:bodyPr>
            <a:normAutofit fontScale="85000" lnSpcReduction="20000"/>
          </a:bodyPr>
          <a:lstStyle/>
          <a:p>
            <a:pPr marL="0" indent="0">
              <a:buNone/>
            </a:pPr>
            <a:r>
              <a:rPr lang="en-US" dirty="0"/>
              <a:t>Assumptions:	</a:t>
            </a:r>
            <a:r>
              <a:rPr lang="en-US" dirty="0" err="1"/>
              <a:t>m&amp;m</a:t>
            </a:r>
            <a:r>
              <a:rPr lang="en-US" dirty="0"/>
              <a:t> is an oblate spheroid</a:t>
            </a:r>
          </a:p>
          <a:p>
            <a:pPr marL="0" indent="0">
              <a:buNone/>
            </a:pPr>
            <a:r>
              <a:rPr lang="en-US" dirty="0"/>
              <a:t>			</a:t>
            </a:r>
            <a:r>
              <a:rPr lang="en-US" dirty="0" err="1"/>
              <a:t>V</a:t>
            </a:r>
            <a:r>
              <a:rPr lang="en-US" baseline="-25000" dirty="0" err="1"/>
              <a:t>mm</a:t>
            </a:r>
            <a:r>
              <a:rPr lang="en-US" dirty="0"/>
              <a:t>=4/3*</a:t>
            </a:r>
            <a:r>
              <a:rPr lang="en-US" dirty="0">
                <a:latin typeface="Symbol" panose="05050102010706020507" pitchFamily="18" charset="2"/>
              </a:rPr>
              <a:t>p</a:t>
            </a:r>
            <a:r>
              <a:rPr lang="en-US" dirty="0"/>
              <a:t>*a</a:t>
            </a:r>
            <a:r>
              <a:rPr lang="en-US" baseline="30000" dirty="0"/>
              <a:t>2</a:t>
            </a:r>
            <a:r>
              <a:rPr lang="en-US" dirty="0"/>
              <a:t>b= 0.4524 cm</a:t>
            </a:r>
            <a:r>
              <a:rPr lang="en-US" baseline="30000" dirty="0"/>
              <a:t>3</a:t>
            </a:r>
            <a:endParaRPr lang="en-US" dirty="0"/>
          </a:p>
          <a:p>
            <a:pPr marL="0" indent="0">
              <a:buNone/>
            </a:pPr>
            <a:endParaRPr lang="en-US" dirty="0"/>
          </a:p>
          <a:p>
            <a:pPr marL="0" indent="0">
              <a:buNone/>
            </a:pPr>
            <a:r>
              <a:rPr lang="en-US" dirty="0"/>
              <a:t>500/0.4524=1105.2 </a:t>
            </a:r>
            <a:r>
              <a:rPr lang="en-US" dirty="0" err="1"/>
              <a:t>m&amp;m’s</a:t>
            </a:r>
            <a:endParaRPr lang="en-US" dirty="0"/>
          </a:p>
          <a:p>
            <a:pPr marL="0" indent="0">
              <a:buNone/>
            </a:pPr>
            <a:endParaRPr lang="en-US" dirty="0"/>
          </a:p>
          <a:p>
            <a:pPr marL="0" indent="0">
              <a:buNone/>
            </a:pPr>
            <a:r>
              <a:rPr lang="en-US" dirty="0"/>
              <a:t>Model # </a:t>
            </a:r>
            <a:r>
              <a:rPr lang="en-US" dirty="0" err="1"/>
              <a:t>m&amp;m</a:t>
            </a:r>
            <a:r>
              <a:rPr lang="en-US" dirty="0"/>
              <a:t> = </a:t>
            </a:r>
            <a:r>
              <a:rPr lang="en-US" dirty="0" err="1"/>
              <a:t>V</a:t>
            </a:r>
            <a:r>
              <a:rPr lang="en-US" baseline="-25000" dirty="0" err="1"/>
              <a:t>total</a:t>
            </a:r>
            <a:r>
              <a:rPr lang="en-US" dirty="0"/>
              <a:t>/ </a:t>
            </a:r>
            <a:r>
              <a:rPr lang="en-US" dirty="0" smtClean="0"/>
              <a:t>[4/3*</a:t>
            </a:r>
            <a:r>
              <a:rPr lang="en-US" dirty="0" smtClean="0">
                <a:latin typeface="Symbol" panose="05050102010706020507" pitchFamily="18" charset="2"/>
              </a:rPr>
              <a:t>p</a:t>
            </a:r>
            <a:r>
              <a:rPr lang="en-US" dirty="0" smtClean="0"/>
              <a:t>*a</a:t>
            </a:r>
            <a:r>
              <a:rPr lang="en-US" baseline="30000" dirty="0" smtClean="0"/>
              <a:t>2</a:t>
            </a:r>
            <a:r>
              <a:rPr lang="en-US" dirty="0" smtClean="0"/>
              <a:t>b]</a:t>
            </a:r>
            <a:endParaRPr lang="en-US" dirty="0"/>
          </a:p>
          <a:p>
            <a:pPr marL="0" indent="0">
              <a:buNone/>
            </a:pPr>
            <a:endParaRPr lang="en-US" dirty="0"/>
          </a:p>
          <a:p>
            <a:pPr marL="0" indent="0">
              <a:buNone/>
            </a:pPr>
            <a:r>
              <a:rPr lang="en-US" dirty="0"/>
              <a:t>Notes: </a:t>
            </a:r>
          </a:p>
          <a:p>
            <a:pPr marL="514350" indent="-514350">
              <a:buAutoNum type="arabicPeriod"/>
            </a:pPr>
            <a:r>
              <a:rPr lang="en-US" dirty="0"/>
              <a:t>Used new knowledge to make assumptions more realistic</a:t>
            </a:r>
          </a:p>
          <a:p>
            <a:pPr marL="514350" indent="-514350">
              <a:buAutoNum type="arabicPeriod"/>
            </a:pPr>
            <a:r>
              <a:rPr lang="en-US" dirty="0"/>
              <a:t>Evaluation indicates model is still high vs. reality.  (Why?)</a:t>
            </a:r>
          </a:p>
          <a:p>
            <a:pPr marL="514350" indent="-514350">
              <a:buAutoNum type="arabicPeriod"/>
            </a:pPr>
            <a:r>
              <a:rPr lang="en-US" dirty="0"/>
              <a:t>What assumptions might be changed to improve the model?</a:t>
            </a:r>
          </a:p>
        </p:txBody>
      </p:sp>
      <p:grpSp>
        <p:nvGrpSpPr>
          <p:cNvPr id="13" name="Group 12">
            <a:extLst>
              <a:ext uri="{FF2B5EF4-FFF2-40B4-BE49-F238E27FC236}">
                <a16:creationId xmlns:a16="http://schemas.microsoft.com/office/drawing/2014/main" id="{6A8673D2-2F84-4313-96B7-24A43EE6AD2E}"/>
              </a:ext>
            </a:extLst>
          </p:cNvPr>
          <p:cNvGrpSpPr/>
          <p:nvPr/>
        </p:nvGrpSpPr>
        <p:grpSpPr>
          <a:xfrm>
            <a:off x="8050490" y="1102936"/>
            <a:ext cx="2102177" cy="914400"/>
            <a:chOff x="8050490" y="1102936"/>
            <a:chExt cx="2102177" cy="914400"/>
          </a:xfrm>
        </p:grpSpPr>
        <p:sp>
          <p:nvSpPr>
            <p:cNvPr id="4" name="Oval 3">
              <a:extLst>
                <a:ext uri="{FF2B5EF4-FFF2-40B4-BE49-F238E27FC236}">
                  <a16:creationId xmlns:a16="http://schemas.microsoft.com/office/drawing/2014/main" id="{D1F6289E-7C12-4544-A5CC-BCD4527DDFD9}"/>
                </a:ext>
              </a:extLst>
            </p:cNvPr>
            <p:cNvSpPr/>
            <p:nvPr/>
          </p:nvSpPr>
          <p:spPr>
            <a:xfrm>
              <a:off x="8050490" y="1102936"/>
              <a:ext cx="210217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FBAC474-4239-4EA1-98FA-B153918BBF9D}"/>
                </a:ext>
              </a:extLst>
            </p:cNvPr>
            <p:cNvCxnSpPr>
              <a:cxnSpLocks/>
            </p:cNvCxnSpPr>
            <p:nvPr/>
          </p:nvCxnSpPr>
          <p:spPr>
            <a:xfrm>
              <a:off x="9144000" y="1554480"/>
              <a:ext cx="1008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34516C4-4AE6-468C-813E-3E56F009116E}"/>
                </a:ext>
              </a:extLst>
            </p:cNvPr>
            <p:cNvCxnSpPr>
              <a:cxnSpLocks/>
              <a:endCxn id="4" idx="0"/>
            </p:cNvCxnSpPr>
            <p:nvPr/>
          </p:nvCxnSpPr>
          <p:spPr>
            <a:xfrm flipV="1">
              <a:off x="9101579" y="1102936"/>
              <a:ext cx="0" cy="45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DDC34BD-DA7A-4D10-8801-7311F733EA16}"/>
                </a:ext>
              </a:extLst>
            </p:cNvPr>
            <p:cNvSpPr txBox="1"/>
            <p:nvPr/>
          </p:nvSpPr>
          <p:spPr>
            <a:xfrm>
              <a:off x="8442960" y="1185148"/>
              <a:ext cx="812794" cy="369332"/>
            </a:xfrm>
            <a:prstGeom prst="rect">
              <a:avLst/>
            </a:prstGeom>
            <a:noFill/>
          </p:spPr>
          <p:txBody>
            <a:bodyPr wrap="square" rtlCol="0">
              <a:spAutoFit/>
            </a:bodyPr>
            <a:lstStyle/>
            <a:p>
              <a:r>
                <a:rPr lang="en-US" dirty="0"/>
                <a:t>b=0.3</a:t>
              </a:r>
            </a:p>
          </p:txBody>
        </p:sp>
        <p:sp>
          <p:nvSpPr>
            <p:cNvPr id="12" name="TextBox 11">
              <a:extLst>
                <a:ext uri="{FF2B5EF4-FFF2-40B4-BE49-F238E27FC236}">
                  <a16:creationId xmlns:a16="http://schemas.microsoft.com/office/drawing/2014/main" id="{64184FAE-BCA2-4BF9-859C-605A638370E5}"/>
                </a:ext>
              </a:extLst>
            </p:cNvPr>
            <p:cNvSpPr txBox="1"/>
            <p:nvPr/>
          </p:nvSpPr>
          <p:spPr>
            <a:xfrm>
              <a:off x="9144000" y="1252617"/>
              <a:ext cx="812794" cy="369332"/>
            </a:xfrm>
            <a:prstGeom prst="rect">
              <a:avLst/>
            </a:prstGeom>
            <a:noFill/>
          </p:spPr>
          <p:txBody>
            <a:bodyPr wrap="square" rtlCol="0">
              <a:spAutoFit/>
            </a:bodyPr>
            <a:lstStyle/>
            <a:p>
              <a:r>
                <a:rPr lang="en-US" dirty="0"/>
                <a:t>a=0.6</a:t>
              </a:r>
            </a:p>
          </p:txBody>
        </p:sp>
      </p:grpSp>
      <p:pic>
        <p:nvPicPr>
          <p:cNvPr id="10" name="Picture 9">
            <a:extLst>
              <a:ext uri="{FF2B5EF4-FFF2-40B4-BE49-F238E27FC236}">
                <a16:creationId xmlns:a16="http://schemas.microsoft.com/office/drawing/2014/main" id="{6A21B37C-421F-448D-9FC2-4832059715D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5400000">
            <a:off x="8332846" y="3165534"/>
            <a:ext cx="4726357" cy="2658576"/>
          </a:xfrm>
          <a:prstGeom prst="rect">
            <a:avLst/>
          </a:prstGeom>
        </p:spPr>
      </p:pic>
    </p:spTree>
    <p:extLst>
      <p:ext uri="{BB962C8B-B14F-4D97-AF65-F5344CB8AC3E}">
        <p14:creationId xmlns:p14="http://schemas.microsoft.com/office/powerpoint/2010/main" val="33422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F3B1-B8C7-42F9-8093-FC61D31CCECB}"/>
              </a:ext>
            </a:extLst>
          </p:cNvPr>
          <p:cNvSpPr>
            <a:spLocks noGrp="1"/>
          </p:cNvSpPr>
          <p:nvPr>
            <p:ph type="title"/>
          </p:nvPr>
        </p:nvSpPr>
        <p:spPr>
          <a:xfrm>
            <a:off x="838200" y="365125"/>
            <a:ext cx="7716520" cy="1325563"/>
          </a:xfrm>
        </p:spPr>
        <p:txBody>
          <a:bodyPr/>
          <a:lstStyle/>
          <a:p>
            <a:r>
              <a:rPr lang="en-US" dirty="0"/>
              <a:t>Iteration 3</a:t>
            </a:r>
            <a:br>
              <a:rPr lang="en-US" dirty="0"/>
            </a:br>
            <a:r>
              <a:rPr lang="en-US" sz="2400" dirty="0" err="1"/>
              <a:t>m&amp;m’s</a:t>
            </a:r>
            <a:r>
              <a:rPr lang="en-US" sz="2400" dirty="0"/>
              <a:t> do not fill entire space, i.e. void space exists</a:t>
            </a:r>
          </a:p>
        </p:txBody>
      </p:sp>
      <p:sp>
        <p:nvSpPr>
          <p:cNvPr id="3" name="Content Placeholder 2">
            <a:extLst>
              <a:ext uri="{FF2B5EF4-FFF2-40B4-BE49-F238E27FC236}">
                <a16:creationId xmlns:a16="http://schemas.microsoft.com/office/drawing/2014/main" id="{8BBA7057-8E10-4D6D-B1AB-7880F9937722}"/>
              </a:ext>
            </a:extLst>
          </p:cNvPr>
          <p:cNvSpPr>
            <a:spLocks noGrp="1"/>
          </p:cNvSpPr>
          <p:nvPr>
            <p:ph idx="1"/>
          </p:nvPr>
        </p:nvSpPr>
        <p:spPr>
          <a:xfrm>
            <a:off x="838200" y="1520587"/>
            <a:ext cx="10515600" cy="5106456"/>
          </a:xfrm>
        </p:spPr>
        <p:txBody>
          <a:bodyPr>
            <a:normAutofit/>
          </a:bodyPr>
          <a:lstStyle/>
          <a:p>
            <a:pPr marL="0" indent="0">
              <a:buNone/>
            </a:pPr>
            <a:r>
              <a:rPr lang="en-US" dirty="0"/>
              <a:t>Assumptions:	Hexagonal center cubic packing</a:t>
            </a:r>
          </a:p>
          <a:p>
            <a:pPr marL="0" indent="0">
              <a:buNone/>
            </a:pPr>
            <a:r>
              <a:rPr lang="en-US" dirty="0"/>
              <a:t>	Filled volume = 4/3*</a:t>
            </a:r>
            <a:r>
              <a:rPr lang="en-US" dirty="0">
                <a:latin typeface="Symbol" panose="05050102010706020507" pitchFamily="18" charset="2"/>
              </a:rPr>
              <a:t>p</a:t>
            </a:r>
            <a:r>
              <a:rPr lang="en-US" dirty="0"/>
              <a:t>*a</a:t>
            </a:r>
            <a:r>
              <a:rPr lang="en-US" baseline="30000" dirty="0"/>
              <a:t>2</a:t>
            </a:r>
            <a:r>
              <a:rPr lang="en-US" dirty="0"/>
              <a:t>b /[4*</a:t>
            </a:r>
            <a:r>
              <a:rPr lang="en-US" dirty="0">
                <a:latin typeface="Symbol" panose="05050102010706020507" pitchFamily="18" charset="2"/>
              </a:rPr>
              <a:t>p</a:t>
            </a:r>
            <a:r>
              <a:rPr lang="en-US" dirty="0"/>
              <a:t>*a</a:t>
            </a:r>
            <a:r>
              <a:rPr lang="en-US" baseline="30000" dirty="0"/>
              <a:t>2</a:t>
            </a:r>
            <a:r>
              <a:rPr lang="en-US" dirty="0"/>
              <a:t>b/1.209] = 0.4031</a:t>
            </a:r>
          </a:p>
          <a:p>
            <a:pPr marL="0" indent="0">
              <a:buNone/>
            </a:pPr>
            <a:r>
              <a:rPr lang="en-US" dirty="0"/>
              <a:t>					(40.31 % of space is filled by </a:t>
            </a:r>
            <a:r>
              <a:rPr lang="en-US" dirty="0" err="1"/>
              <a:t>m&amp;m’s</a:t>
            </a:r>
            <a:r>
              <a:rPr lang="en-US" dirty="0"/>
              <a:t>) </a:t>
            </a:r>
          </a:p>
          <a:p>
            <a:pPr marL="0" indent="0">
              <a:buNone/>
            </a:pPr>
            <a:r>
              <a:rPr lang="en-US" dirty="0"/>
              <a:t>	(500/0.4524)*0.4031=445.5 </a:t>
            </a:r>
            <a:r>
              <a:rPr lang="en-US" dirty="0" err="1"/>
              <a:t>m&amp;m’s</a:t>
            </a:r>
            <a:endParaRPr lang="en-US" dirty="0"/>
          </a:p>
          <a:p>
            <a:pPr marL="0" indent="0">
              <a:buNone/>
            </a:pPr>
            <a:r>
              <a:rPr lang="en-US" dirty="0"/>
              <a:t>Model # </a:t>
            </a:r>
            <a:r>
              <a:rPr lang="en-US" dirty="0" err="1"/>
              <a:t>m&amp;m</a:t>
            </a:r>
            <a:r>
              <a:rPr lang="en-US" dirty="0"/>
              <a:t> = </a:t>
            </a:r>
            <a:r>
              <a:rPr lang="en-US" dirty="0" err="1"/>
              <a:t>V</a:t>
            </a:r>
            <a:r>
              <a:rPr lang="en-US" baseline="-25000" dirty="0" err="1"/>
              <a:t>total</a:t>
            </a:r>
            <a:r>
              <a:rPr lang="en-US" dirty="0"/>
              <a:t>/ [4*</a:t>
            </a:r>
            <a:r>
              <a:rPr lang="en-US" dirty="0">
                <a:latin typeface="Symbol" panose="05050102010706020507" pitchFamily="18" charset="2"/>
              </a:rPr>
              <a:t>p</a:t>
            </a:r>
            <a:r>
              <a:rPr lang="en-US" dirty="0"/>
              <a:t>*a</a:t>
            </a:r>
            <a:r>
              <a:rPr lang="en-US" baseline="30000" dirty="0"/>
              <a:t>2</a:t>
            </a:r>
            <a:r>
              <a:rPr lang="en-US" dirty="0"/>
              <a:t>b/1.209] </a:t>
            </a:r>
          </a:p>
          <a:p>
            <a:pPr marL="0" indent="0">
              <a:buNone/>
            </a:pPr>
            <a:endParaRPr lang="en-US" dirty="0"/>
          </a:p>
          <a:p>
            <a:pPr marL="0" indent="0">
              <a:buNone/>
            </a:pPr>
            <a:r>
              <a:rPr lang="en-US" dirty="0"/>
              <a:t>Notes:</a:t>
            </a:r>
          </a:p>
          <a:p>
            <a:pPr marL="0" indent="0">
              <a:buNone/>
            </a:pPr>
            <a:r>
              <a:rPr lang="en-US" dirty="0"/>
              <a:t>Model results have improved but about 25% low (not satisfactory)</a:t>
            </a:r>
          </a:p>
          <a:p>
            <a:pPr marL="0" indent="0">
              <a:buNone/>
            </a:pPr>
            <a:r>
              <a:rPr lang="en-US" dirty="0"/>
              <a:t>What assumptions might you change to improve this model?</a:t>
            </a:r>
          </a:p>
          <a:p>
            <a:pPr marL="0" indent="0">
              <a:buNone/>
            </a:pPr>
            <a:r>
              <a:rPr lang="en-US" dirty="0"/>
              <a:t> </a:t>
            </a:r>
          </a:p>
        </p:txBody>
      </p:sp>
      <p:sp>
        <p:nvSpPr>
          <p:cNvPr id="4" name="Oval 3">
            <a:extLst>
              <a:ext uri="{FF2B5EF4-FFF2-40B4-BE49-F238E27FC236}">
                <a16:creationId xmlns:a16="http://schemas.microsoft.com/office/drawing/2014/main" id="{7EBA77D1-3DCF-4EC7-A13A-7981FD4A7ECE}"/>
              </a:ext>
            </a:extLst>
          </p:cNvPr>
          <p:cNvSpPr/>
          <p:nvPr/>
        </p:nvSpPr>
        <p:spPr>
          <a:xfrm>
            <a:off x="9712960" y="923925"/>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77A54D3-4D17-4FDB-B7D7-410435B2069F}"/>
              </a:ext>
            </a:extLst>
          </p:cNvPr>
          <p:cNvSpPr/>
          <p:nvPr/>
        </p:nvSpPr>
        <p:spPr>
          <a:xfrm>
            <a:off x="9712960" y="59055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F71238A-FC58-4078-8714-FA88DEBB3033}"/>
              </a:ext>
            </a:extLst>
          </p:cNvPr>
          <p:cNvSpPr/>
          <p:nvPr/>
        </p:nvSpPr>
        <p:spPr>
          <a:xfrm>
            <a:off x="9712960" y="131056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C66022-4F83-4B29-8119-61DF0CF10B55}"/>
              </a:ext>
            </a:extLst>
          </p:cNvPr>
          <p:cNvSpPr/>
          <p:nvPr/>
        </p:nvSpPr>
        <p:spPr>
          <a:xfrm>
            <a:off x="9133840" y="787996"/>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9C5CCAA-E173-4CA6-AA86-CF6FBCCF8A80}"/>
              </a:ext>
            </a:extLst>
          </p:cNvPr>
          <p:cNvSpPr/>
          <p:nvPr/>
        </p:nvSpPr>
        <p:spPr>
          <a:xfrm>
            <a:off x="10292080" y="776606"/>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FCB7F09-F7DD-4CDF-92B9-0FD81FFD97CA}"/>
              </a:ext>
            </a:extLst>
          </p:cNvPr>
          <p:cNvSpPr/>
          <p:nvPr/>
        </p:nvSpPr>
        <p:spPr>
          <a:xfrm>
            <a:off x="9133840" y="113395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A2D937-A5C2-4DEE-8EB9-FEFBF41523A4}"/>
              </a:ext>
            </a:extLst>
          </p:cNvPr>
          <p:cNvSpPr/>
          <p:nvPr/>
        </p:nvSpPr>
        <p:spPr>
          <a:xfrm>
            <a:off x="10292080" y="113395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A21B37C-421F-448D-9FC2-4832059715D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5400000">
            <a:off x="9943369" y="3674087"/>
            <a:ext cx="2754921" cy="1549643"/>
          </a:xfrm>
          <a:prstGeom prst="rect">
            <a:avLst/>
          </a:prstGeom>
        </p:spPr>
      </p:pic>
    </p:spTree>
    <p:extLst>
      <p:ext uri="{BB962C8B-B14F-4D97-AF65-F5344CB8AC3E}">
        <p14:creationId xmlns:p14="http://schemas.microsoft.com/office/powerpoint/2010/main" val="325271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4DDC-A56C-4B8C-8BFF-0E315B67A6E5}"/>
              </a:ext>
            </a:extLst>
          </p:cNvPr>
          <p:cNvSpPr>
            <a:spLocks noGrp="1"/>
          </p:cNvSpPr>
          <p:nvPr>
            <p:ph type="title"/>
          </p:nvPr>
        </p:nvSpPr>
        <p:spPr>
          <a:xfrm>
            <a:off x="838200" y="365126"/>
            <a:ext cx="10515600" cy="558702"/>
          </a:xfrm>
        </p:spPr>
        <p:txBody>
          <a:bodyPr>
            <a:normAutofit fontScale="90000"/>
          </a:bodyPr>
          <a:lstStyle/>
          <a:p>
            <a:r>
              <a:rPr lang="en-US" dirty="0"/>
              <a:t>Iteration 4  </a:t>
            </a:r>
            <a:r>
              <a:rPr lang="en-US" sz="2400" dirty="0"/>
              <a:t>account for flask neck volume</a:t>
            </a:r>
            <a:endParaRPr lang="en-US" dirty="0"/>
          </a:p>
        </p:txBody>
      </p:sp>
      <p:sp>
        <p:nvSpPr>
          <p:cNvPr id="3" name="Content Placeholder 2">
            <a:extLst>
              <a:ext uri="{FF2B5EF4-FFF2-40B4-BE49-F238E27FC236}">
                <a16:creationId xmlns:a16="http://schemas.microsoft.com/office/drawing/2014/main" id="{39D80E0C-5212-4F02-97C0-7E47FA3B7968}"/>
              </a:ext>
            </a:extLst>
          </p:cNvPr>
          <p:cNvSpPr>
            <a:spLocks noGrp="1"/>
          </p:cNvSpPr>
          <p:nvPr>
            <p:ph idx="1"/>
          </p:nvPr>
        </p:nvSpPr>
        <p:spPr>
          <a:xfrm>
            <a:off x="838200" y="923828"/>
            <a:ext cx="10515600" cy="5788057"/>
          </a:xfrm>
        </p:spPr>
        <p:txBody>
          <a:bodyPr>
            <a:normAutofit/>
          </a:bodyPr>
          <a:lstStyle/>
          <a:p>
            <a:pPr marL="0" indent="0">
              <a:buNone/>
            </a:pPr>
            <a:r>
              <a:rPr lang="en-US" dirty="0"/>
              <a:t>Assumptions:</a:t>
            </a:r>
          </a:p>
          <a:p>
            <a:pPr marL="0" indent="0">
              <a:buNone/>
            </a:pPr>
            <a:r>
              <a:rPr lang="en-US" dirty="0"/>
              <a:t>Flask neck volume is a right cylinder and is unchanged by stretching glass shape</a:t>
            </a:r>
          </a:p>
          <a:p>
            <a:pPr marL="0" indent="0">
              <a:buNone/>
            </a:pPr>
            <a:r>
              <a:rPr lang="en-US" dirty="0"/>
              <a:t>	</a:t>
            </a:r>
            <a:r>
              <a:rPr lang="en-US" dirty="0" err="1"/>
              <a:t>V</a:t>
            </a:r>
            <a:r>
              <a:rPr lang="en-US" baseline="-25000" dirty="0" err="1"/>
              <a:t>neck</a:t>
            </a:r>
            <a:r>
              <a:rPr lang="en-US" dirty="0"/>
              <a:t>=</a:t>
            </a:r>
            <a:r>
              <a:rPr lang="en-US" dirty="0">
                <a:latin typeface="Symbol" panose="05050102010706020507" pitchFamily="18" charset="2"/>
              </a:rPr>
              <a:t> p</a:t>
            </a:r>
            <a:r>
              <a:rPr lang="en-US" dirty="0"/>
              <a:t>*r</a:t>
            </a:r>
            <a:r>
              <a:rPr lang="en-US" baseline="-25000" dirty="0"/>
              <a:t>neck</a:t>
            </a:r>
            <a:r>
              <a:rPr lang="en-US" baseline="30000" dirty="0"/>
              <a:t>2</a:t>
            </a:r>
            <a:r>
              <a:rPr lang="en-US" dirty="0"/>
              <a:t>*</a:t>
            </a:r>
            <a:r>
              <a:rPr lang="en-US" dirty="0" err="1"/>
              <a:t>L</a:t>
            </a:r>
            <a:r>
              <a:rPr lang="en-US" baseline="-25000" dirty="0" err="1"/>
              <a:t>neck</a:t>
            </a:r>
            <a:r>
              <a:rPr lang="en-US" dirty="0"/>
              <a:t> = </a:t>
            </a:r>
            <a:r>
              <a:rPr lang="en-US" dirty="0">
                <a:latin typeface="Symbol" panose="05050102010706020507" pitchFamily="18" charset="2"/>
              </a:rPr>
              <a:t>p</a:t>
            </a:r>
            <a:r>
              <a:rPr lang="en-US" dirty="0"/>
              <a:t>*(3 cm)</a:t>
            </a:r>
            <a:r>
              <a:rPr lang="en-US" baseline="30000" dirty="0"/>
              <a:t>2</a:t>
            </a:r>
            <a:r>
              <a:rPr lang="en-US" dirty="0"/>
              <a:t>*(3.9 cm) = 110.3 cm</a:t>
            </a:r>
            <a:r>
              <a:rPr lang="en-US" baseline="30000" dirty="0"/>
              <a:t>3</a:t>
            </a:r>
          </a:p>
          <a:p>
            <a:pPr marL="0" indent="0">
              <a:buNone/>
            </a:pPr>
            <a:r>
              <a:rPr lang="en-US" dirty="0"/>
              <a:t>	</a:t>
            </a:r>
            <a:r>
              <a:rPr lang="en-US" dirty="0" err="1"/>
              <a:t>V</a:t>
            </a:r>
            <a:r>
              <a:rPr lang="en-US" baseline="-25000" dirty="0" err="1"/>
              <a:t>total</a:t>
            </a:r>
            <a:r>
              <a:rPr lang="en-US" dirty="0"/>
              <a:t>=500+110.3 = 610.3 cm</a:t>
            </a:r>
            <a:r>
              <a:rPr lang="en-US" baseline="30000" dirty="0"/>
              <a:t>3</a:t>
            </a:r>
          </a:p>
          <a:p>
            <a:pPr marL="0" indent="0">
              <a:buNone/>
            </a:pPr>
            <a:r>
              <a:rPr lang="en-US" dirty="0"/>
              <a:t>		610.3/0.4524*0.4031=543.8 </a:t>
            </a:r>
            <a:r>
              <a:rPr lang="en-US" dirty="0" err="1"/>
              <a:t>m&amp;m’s</a:t>
            </a:r>
            <a:endParaRPr lang="en-US" dirty="0"/>
          </a:p>
          <a:p>
            <a:pPr marL="0" indent="0">
              <a:buNone/>
            </a:pPr>
            <a:r>
              <a:rPr lang="en-US" dirty="0"/>
              <a:t>Model # </a:t>
            </a:r>
            <a:r>
              <a:rPr lang="en-US" dirty="0" err="1"/>
              <a:t>m&amp;m</a:t>
            </a:r>
            <a:r>
              <a:rPr lang="en-US" dirty="0"/>
              <a:t> = 1.209*[V+</a:t>
            </a:r>
            <a:r>
              <a:rPr lang="en-US" dirty="0">
                <a:latin typeface="Symbol" panose="05050102010706020507" pitchFamily="18" charset="2"/>
              </a:rPr>
              <a:t> p</a:t>
            </a:r>
            <a:r>
              <a:rPr lang="en-US" dirty="0"/>
              <a:t>*r</a:t>
            </a:r>
            <a:r>
              <a:rPr lang="en-US" baseline="-25000" dirty="0"/>
              <a:t>neck</a:t>
            </a:r>
            <a:r>
              <a:rPr lang="en-US" baseline="30000" dirty="0"/>
              <a:t>2</a:t>
            </a:r>
            <a:r>
              <a:rPr lang="en-US" dirty="0"/>
              <a:t>*</a:t>
            </a:r>
            <a:r>
              <a:rPr lang="en-US" dirty="0" err="1"/>
              <a:t>L</a:t>
            </a:r>
            <a:r>
              <a:rPr lang="en-US" baseline="-25000" dirty="0" err="1"/>
              <a:t>neck</a:t>
            </a:r>
            <a:r>
              <a:rPr lang="en-US" dirty="0"/>
              <a:t>]/ [4*</a:t>
            </a:r>
            <a:r>
              <a:rPr lang="en-US" dirty="0">
                <a:latin typeface="Symbol" panose="05050102010706020507" pitchFamily="18" charset="2"/>
              </a:rPr>
              <a:t>p</a:t>
            </a:r>
            <a:r>
              <a:rPr lang="en-US" dirty="0"/>
              <a:t>*a</a:t>
            </a:r>
            <a:r>
              <a:rPr lang="en-US" baseline="30000" dirty="0"/>
              <a:t>2</a:t>
            </a:r>
            <a:r>
              <a:rPr lang="en-US" dirty="0"/>
              <a:t>b] </a:t>
            </a:r>
          </a:p>
          <a:p>
            <a:pPr marL="0" indent="0">
              <a:buNone/>
            </a:pPr>
            <a:endParaRPr lang="en-US" dirty="0"/>
          </a:p>
          <a:p>
            <a:pPr marL="0" indent="0">
              <a:buNone/>
            </a:pPr>
            <a:r>
              <a:rPr lang="en-US" dirty="0"/>
              <a:t>Notes:</a:t>
            </a:r>
          </a:p>
          <a:p>
            <a:pPr marL="0" indent="0">
              <a:buNone/>
            </a:pPr>
            <a:r>
              <a:rPr lang="en-US" dirty="0"/>
              <a:t>Model is satisfactory (about 1% off reality)</a:t>
            </a:r>
          </a:p>
          <a:p>
            <a:pPr marL="0" indent="0">
              <a:buNone/>
            </a:pPr>
            <a:r>
              <a:rPr lang="en-US" dirty="0"/>
              <a:t>How might you improve this model?  Is there ever a perfect model?</a:t>
            </a:r>
          </a:p>
          <a:p>
            <a:pPr marL="0" indent="0">
              <a:buNone/>
            </a:pPr>
            <a:endParaRPr lang="en-US" dirty="0"/>
          </a:p>
        </p:txBody>
      </p:sp>
      <p:grpSp>
        <p:nvGrpSpPr>
          <p:cNvPr id="4" name="Group 3"/>
          <p:cNvGrpSpPr/>
          <p:nvPr/>
        </p:nvGrpSpPr>
        <p:grpSpPr>
          <a:xfrm>
            <a:off x="9976340" y="2039816"/>
            <a:ext cx="1865532" cy="2772898"/>
            <a:chOff x="2448560" y="1486158"/>
            <a:chExt cx="3180080" cy="4569202"/>
          </a:xfrm>
        </p:grpSpPr>
        <p:sp>
          <p:nvSpPr>
            <p:cNvPr id="5" name="Isosceles Triangle 4">
              <a:extLst>
                <a:ext uri="{FF2B5EF4-FFF2-40B4-BE49-F238E27FC236}">
                  <a16:creationId xmlns:a16="http://schemas.microsoft.com/office/drawing/2014/main" id="{C5222AF6-F22D-4654-8B6B-EE63320EF654}"/>
                </a:ext>
              </a:extLst>
            </p:cNvPr>
            <p:cNvSpPr/>
            <p:nvPr/>
          </p:nvSpPr>
          <p:spPr>
            <a:xfrm>
              <a:off x="2448560" y="2316480"/>
              <a:ext cx="3180080" cy="37388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B7978F-1B46-4794-90FD-279A4748074D}"/>
                </a:ext>
              </a:extLst>
            </p:cNvPr>
            <p:cNvSpPr/>
            <p:nvPr/>
          </p:nvSpPr>
          <p:spPr>
            <a:xfrm>
              <a:off x="3667760" y="2174240"/>
              <a:ext cx="701040" cy="944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84B9EEB-4FB0-4784-A4AC-40B133BC9ACB}"/>
                </a:ext>
              </a:extLst>
            </p:cNvPr>
            <p:cNvSpPr txBox="1"/>
            <p:nvPr/>
          </p:nvSpPr>
          <p:spPr>
            <a:xfrm>
              <a:off x="3603224" y="4217908"/>
              <a:ext cx="870751" cy="369332"/>
            </a:xfrm>
            <a:prstGeom prst="rect">
              <a:avLst/>
            </a:prstGeom>
            <a:noFill/>
          </p:spPr>
          <p:txBody>
            <a:bodyPr wrap="none" rtlCol="0">
              <a:spAutoFit/>
            </a:bodyPr>
            <a:lstStyle/>
            <a:p>
              <a:r>
                <a:rPr lang="en-US" dirty="0"/>
                <a:t>500 mL</a:t>
              </a:r>
            </a:p>
          </p:txBody>
        </p:sp>
        <p:sp>
          <p:nvSpPr>
            <p:cNvPr id="8" name="TextBox 7">
              <a:extLst>
                <a:ext uri="{FF2B5EF4-FFF2-40B4-BE49-F238E27FC236}">
                  <a16:creationId xmlns:a16="http://schemas.microsoft.com/office/drawing/2014/main" id="{C4B7AD03-D540-4D03-9C8D-4034DFCC52B6}"/>
                </a:ext>
              </a:extLst>
            </p:cNvPr>
            <p:cNvSpPr txBox="1"/>
            <p:nvPr/>
          </p:nvSpPr>
          <p:spPr>
            <a:xfrm>
              <a:off x="4473975" y="2462014"/>
              <a:ext cx="811441" cy="369332"/>
            </a:xfrm>
            <a:prstGeom prst="rect">
              <a:avLst/>
            </a:prstGeom>
            <a:noFill/>
          </p:spPr>
          <p:txBody>
            <a:bodyPr wrap="none" rtlCol="0">
              <a:spAutoFit/>
            </a:bodyPr>
            <a:lstStyle/>
            <a:p>
              <a:r>
                <a:rPr lang="en-US" dirty="0"/>
                <a:t>3.9 cm</a:t>
              </a:r>
            </a:p>
          </p:txBody>
        </p:sp>
        <p:sp>
          <p:nvSpPr>
            <p:cNvPr id="9" name="TextBox 8">
              <a:extLst>
                <a:ext uri="{FF2B5EF4-FFF2-40B4-BE49-F238E27FC236}">
                  <a16:creationId xmlns:a16="http://schemas.microsoft.com/office/drawing/2014/main" id="{8EE80271-ED2B-4579-8B48-8179DB279421}"/>
                </a:ext>
              </a:extLst>
            </p:cNvPr>
            <p:cNvSpPr txBox="1"/>
            <p:nvPr/>
          </p:nvSpPr>
          <p:spPr>
            <a:xfrm>
              <a:off x="3579698" y="1486158"/>
              <a:ext cx="877163" cy="369332"/>
            </a:xfrm>
            <a:prstGeom prst="rect">
              <a:avLst/>
            </a:prstGeom>
            <a:noFill/>
          </p:spPr>
          <p:txBody>
            <a:bodyPr wrap="none" rtlCol="0">
              <a:spAutoFit/>
            </a:bodyPr>
            <a:lstStyle/>
            <a:p>
              <a:r>
                <a:rPr lang="en-US" dirty="0"/>
                <a:t>R=3 cm</a:t>
              </a:r>
            </a:p>
          </p:txBody>
        </p:sp>
        <p:cxnSp>
          <p:nvCxnSpPr>
            <p:cNvPr id="10" name="Straight Arrow Connector 9">
              <a:extLst>
                <a:ext uri="{FF2B5EF4-FFF2-40B4-BE49-F238E27FC236}">
                  <a16:creationId xmlns:a16="http://schemas.microsoft.com/office/drawing/2014/main" id="{0FB4C532-F838-4516-82AF-82C508690ED7}"/>
                </a:ext>
              </a:extLst>
            </p:cNvPr>
            <p:cNvCxnSpPr/>
            <p:nvPr/>
          </p:nvCxnSpPr>
          <p:spPr>
            <a:xfrm>
              <a:off x="4018280" y="2028706"/>
              <a:ext cx="35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8BCAE5-8FD9-42DA-9219-76B17852919B}"/>
                </a:ext>
              </a:extLst>
            </p:cNvPr>
            <p:cNvCxnSpPr/>
            <p:nvPr/>
          </p:nvCxnSpPr>
          <p:spPr>
            <a:xfrm>
              <a:off x="4473975" y="2174240"/>
              <a:ext cx="0" cy="94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9619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855</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Example of modeling process</vt:lpstr>
      <vt:lpstr>PowerPoint Presentation</vt:lpstr>
      <vt:lpstr>Mechanistic modeling process</vt:lpstr>
      <vt:lpstr>Identify what is being requested, e.g. Amounts, rate, time, expense, etc. Draw a picture of the situation</vt:lpstr>
      <vt:lpstr>Why develop a model?</vt:lpstr>
      <vt:lpstr>Iteration 1 start simple!  (why?)  Identify parameters/variables and give each one a symbolic name  Identify fundamental relationships between parameters  Assemble parameters into relationships with regards to what is being asked.  Test the model, Inspect answer to make sure it is reasonable. </vt:lpstr>
      <vt:lpstr>Iteration 2 m&amp;m is not a sphere</vt:lpstr>
      <vt:lpstr>Iteration 3 m&amp;m’s do not fill entire space, i.e. void space exists</vt:lpstr>
      <vt:lpstr>Iteration 4  account for flask neck volume</vt:lpstr>
      <vt:lpstr>Model utility </vt:lpstr>
      <vt:lpstr>PowerPoint Presentation</vt:lpstr>
      <vt:lpstr>Suggestion</vt:lpstr>
      <vt:lpstr>Mechanistic Modeling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bernie tao</dc:creator>
  <cp:lastModifiedBy>byte</cp:lastModifiedBy>
  <cp:revision>37</cp:revision>
  <dcterms:created xsi:type="dcterms:W3CDTF">2018-01-07T15:10:25Z</dcterms:created>
  <dcterms:modified xsi:type="dcterms:W3CDTF">2018-01-09T20:42:43Z</dcterms:modified>
</cp:coreProperties>
</file>