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drawings/drawing3.xml" ContentType="application/vnd.openxmlformats-officedocument.drawingml.chartshapes+xml"/>
  <Override PartName="/ppt/charts/chart10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2" r:id="rId9"/>
    <p:sldId id="260" r:id="rId10"/>
    <p:sldId id="268" r:id="rId11"/>
    <p:sldId id="269" r:id="rId12"/>
    <p:sldId id="270" r:id="rId13"/>
    <p:sldId id="265" r:id="rId14"/>
    <p:sldId id="267" r:id="rId15"/>
    <p:sldId id="274" r:id="rId16"/>
    <p:sldId id="266" r:id="rId17"/>
    <p:sldId id="272" r:id="rId18"/>
    <p:sldId id="271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01159230096238"/>
          <c:y val="2.8761665208515606E-2"/>
          <c:w val="0.86043285214348286"/>
          <c:h val="0.89618037328667299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Sheet1!$C$3:$C$13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Sheet1!$D$3:$D$13</c:f>
              <c:numCache>
                <c:formatCode>General</c:formatCode>
                <c:ptCount val="11"/>
                <c:pt idx="0">
                  <c:v>5</c:v>
                </c:pt>
                <c:pt idx="1">
                  <c:v>-1</c:v>
                </c:pt>
                <c:pt idx="2">
                  <c:v>-15</c:v>
                </c:pt>
                <c:pt idx="3">
                  <c:v>-31</c:v>
                </c:pt>
                <c:pt idx="4">
                  <c:v>-43</c:v>
                </c:pt>
                <c:pt idx="5">
                  <c:v>-45</c:v>
                </c:pt>
                <c:pt idx="6">
                  <c:v>-31</c:v>
                </c:pt>
                <c:pt idx="7">
                  <c:v>5</c:v>
                </c:pt>
                <c:pt idx="8">
                  <c:v>69</c:v>
                </c:pt>
                <c:pt idx="9">
                  <c:v>167</c:v>
                </c:pt>
                <c:pt idx="10">
                  <c:v>305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F7F-4C7D-AC95-B0CF469F3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695360"/>
        <c:axId val="45696896"/>
      </c:scatterChart>
      <c:valAx>
        <c:axId val="45695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5696896"/>
        <c:crosses val="autoZero"/>
        <c:crossBetween val="midCat"/>
      </c:valAx>
      <c:valAx>
        <c:axId val="45696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6953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Sheet1!$A$3:$A$26</c:f>
              <c:numCache>
                <c:formatCode>General</c:formatCode>
                <c:ptCount val="2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1.2000000000000002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1.7000000000000002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2.3000000000000003</c:v>
                </c:pt>
              </c:numCache>
            </c:numRef>
          </c:xVal>
          <c:yVal>
            <c:numRef>
              <c:f>Sheet1!$B$3:$B$26</c:f>
              <c:numCache>
                <c:formatCode>General</c:formatCode>
                <c:ptCount val="24"/>
                <c:pt idx="0">
                  <c:v>5</c:v>
                </c:pt>
                <c:pt idx="1">
                  <c:v>4.9310000000000045</c:v>
                </c:pt>
                <c:pt idx="2">
                  <c:v>4.7279999999999953</c:v>
                </c:pt>
                <c:pt idx="3">
                  <c:v>4.3969999999999985</c:v>
                </c:pt>
                <c:pt idx="4">
                  <c:v>3.944</c:v>
                </c:pt>
                <c:pt idx="5">
                  <c:v>3.3749999999999987</c:v>
                </c:pt>
                <c:pt idx="6">
                  <c:v>2.6959999999999997</c:v>
                </c:pt>
                <c:pt idx="7">
                  <c:v>1.9129999999999994</c:v>
                </c:pt>
                <c:pt idx="8">
                  <c:v>1.0319999999999978</c:v>
                </c:pt>
                <c:pt idx="9">
                  <c:v>5.9000000000000205E-2</c:v>
                </c:pt>
                <c:pt idx="10">
                  <c:v>-1</c:v>
                </c:pt>
                <c:pt idx="11">
                  <c:v>-2.1389999999999998</c:v>
                </c:pt>
                <c:pt idx="12">
                  <c:v>-3.3519999999999981</c:v>
                </c:pt>
                <c:pt idx="13">
                  <c:v>-4.6330000000000009</c:v>
                </c:pt>
                <c:pt idx="14">
                  <c:v>-5.9760000000000071</c:v>
                </c:pt>
                <c:pt idx="15">
                  <c:v>-7.375</c:v>
                </c:pt>
                <c:pt idx="16">
                  <c:v>-8.8240000000000016</c:v>
                </c:pt>
                <c:pt idx="17">
                  <c:v>-10.317000000000004</c:v>
                </c:pt>
                <c:pt idx="18">
                  <c:v>-11.848000000000001</c:v>
                </c:pt>
                <c:pt idx="19">
                  <c:v>-13.411000000000001</c:v>
                </c:pt>
                <c:pt idx="20">
                  <c:v>-15</c:v>
                </c:pt>
                <c:pt idx="21">
                  <c:v>-16.609000000000005</c:v>
                </c:pt>
                <c:pt idx="22">
                  <c:v>-18.231999999999999</c:v>
                </c:pt>
                <c:pt idx="23">
                  <c:v>-19.863000000000007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C99-492B-B1EE-D27B4AEE5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18848"/>
        <c:axId val="49528832"/>
      </c:scatterChart>
      <c:valAx>
        <c:axId val="49518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528832"/>
        <c:crosses val="autoZero"/>
        <c:crossBetween val="midCat"/>
      </c:valAx>
      <c:valAx>
        <c:axId val="49528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518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Sheet1!$C$3:$C$13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Sheet1!$D$3:$D$13</c:f>
              <c:numCache>
                <c:formatCode>General</c:formatCode>
                <c:ptCount val="11"/>
                <c:pt idx="0">
                  <c:v>5</c:v>
                </c:pt>
                <c:pt idx="1">
                  <c:v>-1</c:v>
                </c:pt>
                <c:pt idx="2">
                  <c:v>-15</c:v>
                </c:pt>
                <c:pt idx="3">
                  <c:v>-31</c:v>
                </c:pt>
                <c:pt idx="4">
                  <c:v>-43</c:v>
                </c:pt>
                <c:pt idx="5">
                  <c:v>-45</c:v>
                </c:pt>
                <c:pt idx="6">
                  <c:v>-31</c:v>
                </c:pt>
                <c:pt idx="7">
                  <c:v>5</c:v>
                </c:pt>
                <c:pt idx="8">
                  <c:v>69</c:v>
                </c:pt>
                <c:pt idx="9">
                  <c:v>167</c:v>
                </c:pt>
                <c:pt idx="10">
                  <c:v>305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0E7-4491-ABA4-A95BA83CD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24800"/>
        <c:axId val="45726336"/>
      </c:scatterChart>
      <c:valAx>
        <c:axId val="45724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5726336"/>
        <c:crosses val="autoZero"/>
        <c:crossBetween val="midCat"/>
      </c:valAx>
      <c:valAx>
        <c:axId val="45726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724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043963254593223E-2"/>
          <c:y val="5.1400554097404488E-2"/>
          <c:w val="0.87137270341207362"/>
          <c:h val="0.89719889180519163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Sheet1!$A$3:$A$26</c:f>
              <c:numCache>
                <c:formatCode>General</c:formatCode>
                <c:ptCount val="2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1.2000000000000002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1.7000000000000002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2.3000000000000003</c:v>
                </c:pt>
              </c:numCache>
            </c:numRef>
          </c:xVal>
          <c:yVal>
            <c:numRef>
              <c:f>Sheet1!$B$3:$B$26</c:f>
              <c:numCache>
                <c:formatCode>General</c:formatCode>
                <c:ptCount val="24"/>
                <c:pt idx="0">
                  <c:v>5</c:v>
                </c:pt>
                <c:pt idx="1">
                  <c:v>4.9310000000000045</c:v>
                </c:pt>
                <c:pt idx="2">
                  <c:v>4.7279999999999953</c:v>
                </c:pt>
                <c:pt idx="3">
                  <c:v>4.3969999999999985</c:v>
                </c:pt>
                <c:pt idx="4">
                  <c:v>3.944</c:v>
                </c:pt>
                <c:pt idx="5">
                  <c:v>3.3749999999999987</c:v>
                </c:pt>
                <c:pt idx="6">
                  <c:v>2.6959999999999997</c:v>
                </c:pt>
                <c:pt idx="7">
                  <c:v>1.9129999999999994</c:v>
                </c:pt>
                <c:pt idx="8">
                  <c:v>1.0319999999999978</c:v>
                </c:pt>
                <c:pt idx="9">
                  <c:v>5.9000000000000205E-2</c:v>
                </c:pt>
                <c:pt idx="10">
                  <c:v>-1</c:v>
                </c:pt>
                <c:pt idx="11">
                  <c:v>-2.1389999999999998</c:v>
                </c:pt>
                <c:pt idx="12">
                  <c:v>-3.3519999999999981</c:v>
                </c:pt>
                <c:pt idx="13">
                  <c:v>-4.6330000000000009</c:v>
                </c:pt>
                <c:pt idx="14">
                  <c:v>-5.9760000000000071</c:v>
                </c:pt>
                <c:pt idx="15">
                  <c:v>-7.375</c:v>
                </c:pt>
                <c:pt idx="16">
                  <c:v>-8.8240000000000016</c:v>
                </c:pt>
                <c:pt idx="17">
                  <c:v>-10.317000000000004</c:v>
                </c:pt>
                <c:pt idx="18">
                  <c:v>-11.848000000000001</c:v>
                </c:pt>
                <c:pt idx="19">
                  <c:v>-13.411000000000001</c:v>
                </c:pt>
                <c:pt idx="20">
                  <c:v>-15</c:v>
                </c:pt>
                <c:pt idx="21">
                  <c:v>-16.609000000000005</c:v>
                </c:pt>
                <c:pt idx="22">
                  <c:v>-18.231999999999999</c:v>
                </c:pt>
                <c:pt idx="23">
                  <c:v>-19.863000000000007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A6-47A5-992B-0418A1816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47200"/>
        <c:axId val="45748992"/>
      </c:scatterChart>
      <c:valAx>
        <c:axId val="45747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5748992"/>
        <c:crosses val="autoZero"/>
        <c:crossBetween val="midCat"/>
      </c:valAx>
      <c:valAx>
        <c:axId val="45748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747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043963254593223E-2"/>
          <c:y val="5.1400554097404488E-2"/>
          <c:w val="0.87137270341207362"/>
          <c:h val="0.89719889180519163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Sheet1!$A$3:$A$26</c:f>
              <c:numCache>
                <c:formatCode>General</c:formatCode>
                <c:ptCount val="2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1.2000000000000002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1.7000000000000002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2.3000000000000003</c:v>
                </c:pt>
              </c:numCache>
            </c:numRef>
          </c:xVal>
          <c:yVal>
            <c:numRef>
              <c:f>Sheet1!$B$3:$B$26</c:f>
              <c:numCache>
                <c:formatCode>General</c:formatCode>
                <c:ptCount val="24"/>
                <c:pt idx="0">
                  <c:v>5</c:v>
                </c:pt>
                <c:pt idx="1">
                  <c:v>4.9310000000000045</c:v>
                </c:pt>
                <c:pt idx="2">
                  <c:v>4.7279999999999953</c:v>
                </c:pt>
                <c:pt idx="3">
                  <c:v>4.3969999999999985</c:v>
                </c:pt>
                <c:pt idx="4">
                  <c:v>3.944</c:v>
                </c:pt>
                <c:pt idx="5">
                  <c:v>3.3749999999999987</c:v>
                </c:pt>
                <c:pt idx="6">
                  <c:v>2.6959999999999997</c:v>
                </c:pt>
                <c:pt idx="7">
                  <c:v>1.9129999999999994</c:v>
                </c:pt>
                <c:pt idx="8">
                  <c:v>1.0319999999999978</c:v>
                </c:pt>
                <c:pt idx="9">
                  <c:v>5.9000000000000205E-2</c:v>
                </c:pt>
                <c:pt idx="10">
                  <c:v>-1</c:v>
                </c:pt>
                <c:pt idx="11">
                  <c:v>-2.1389999999999998</c:v>
                </c:pt>
                <c:pt idx="12">
                  <c:v>-3.3519999999999981</c:v>
                </c:pt>
                <c:pt idx="13">
                  <c:v>-4.6330000000000009</c:v>
                </c:pt>
                <c:pt idx="14">
                  <c:v>-5.9760000000000071</c:v>
                </c:pt>
                <c:pt idx="15">
                  <c:v>-7.375</c:v>
                </c:pt>
                <c:pt idx="16">
                  <c:v>-8.8240000000000016</c:v>
                </c:pt>
                <c:pt idx="17">
                  <c:v>-10.317000000000004</c:v>
                </c:pt>
                <c:pt idx="18">
                  <c:v>-11.848000000000001</c:v>
                </c:pt>
                <c:pt idx="19">
                  <c:v>-13.411000000000001</c:v>
                </c:pt>
                <c:pt idx="20">
                  <c:v>-15</c:v>
                </c:pt>
                <c:pt idx="21">
                  <c:v>-16.609000000000005</c:v>
                </c:pt>
                <c:pt idx="22">
                  <c:v>-18.231999999999999</c:v>
                </c:pt>
                <c:pt idx="23">
                  <c:v>-19.863000000000007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205-4FEF-B778-F47462ACF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785472"/>
        <c:axId val="45787008"/>
      </c:scatterChart>
      <c:valAx>
        <c:axId val="45785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5787008"/>
        <c:crosses val="autoZero"/>
        <c:crossBetween val="midCat"/>
      </c:valAx>
      <c:valAx>
        <c:axId val="45787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785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043963254593223E-2"/>
          <c:y val="5.1400554097404488E-2"/>
          <c:w val="0.87137270341207362"/>
          <c:h val="0.89719889180519152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Sheet1!$A$3:$A$26</c:f>
              <c:numCache>
                <c:formatCode>General</c:formatCode>
                <c:ptCount val="2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1.2000000000000002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1.7000000000000002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2.3000000000000003</c:v>
                </c:pt>
              </c:numCache>
            </c:numRef>
          </c:xVal>
          <c:yVal>
            <c:numRef>
              <c:f>Sheet1!$B$3:$B$26</c:f>
              <c:numCache>
                <c:formatCode>General</c:formatCode>
                <c:ptCount val="24"/>
                <c:pt idx="0">
                  <c:v>5</c:v>
                </c:pt>
                <c:pt idx="1">
                  <c:v>4.9310000000000045</c:v>
                </c:pt>
                <c:pt idx="2">
                  <c:v>4.7279999999999953</c:v>
                </c:pt>
                <c:pt idx="3">
                  <c:v>4.3969999999999985</c:v>
                </c:pt>
                <c:pt idx="4">
                  <c:v>3.944</c:v>
                </c:pt>
                <c:pt idx="5">
                  <c:v>3.3749999999999987</c:v>
                </c:pt>
                <c:pt idx="6">
                  <c:v>2.6959999999999997</c:v>
                </c:pt>
                <c:pt idx="7">
                  <c:v>1.9129999999999994</c:v>
                </c:pt>
                <c:pt idx="8">
                  <c:v>1.0319999999999978</c:v>
                </c:pt>
                <c:pt idx="9">
                  <c:v>5.9000000000000205E-2</c:v>
                </c:pt>
                <c:pt idx="10">
                  <c:v>-1</c:v>
                </c:pt>
                <c:pt idx="11">
                  <c:v>-2.1389999999999998</c:v>
                </c:pt>
                <c:pt idx="12">
                  <c:v>-3.3519999999999981</c:v>
                </c:pt>
                <c:pt idx="13">
                  <c:v>-4.6330000000000009</c:v>
                </c:pt>
                <c:pt idx="14">
                  <c:v>-5.9760000000000071</c:v>
                </c:pt>
                <c:pt idx="15">
                  <c:v>-7.375</c:v>
                </c:pt>
                <c:pt idx="16">
                  <c:v>-8.8240000000000016</c:v>
                </c:pt>
                <c:pt idx="17">
                  <c:v>-10.317000000000004</c:v>
                </c:pt>
                <c:pt idx="18">
                  <c:v>-11.848000000000001</c:v>
                </c:pt>
                <c:pt idx="19">
                  <c:v>-13.411000000000001</c:v>
                </c:pt>
                <c:pt idx="20">
                  <c:v>-15</c:v>
                </c:pt>
                <c:pt idx="21">
                  <c:v>-16.609000000000005</c:v>
                </c:pt>
                <c:pt idx="22">
                  <c:v>-18.231999999999999</c:v>
                </c:pt>
                <c:pt idx="23">
                  <c:v>-19.863000000000007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1F-4C10-A2E0-E1C4A516D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88864"/>
        <c:axId val="43990400"/>
      </c:scatterChart>
      <c:valAx>
        <c:axId val="43988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990400"/>
        <c:crosses val="autoZero"/>
        <c:crossBetween val="midCat"/>
      </c:valAx>
      <c:valAx>
        <c:axId val="43990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9888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043963254593223E-2"/>
          <c:y val="5.1400554097404488E-2"/>
          <c:w val="0.87137270341207362"/>
          <c:h val="0.89719889180519163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Sheet1!$A$3:$A$26</c:f>
              <c:numCache>
                <c:formatCode>General</c:formatCode>
                <c:ptCount val="2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1.2000000000000002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1.7000000000000002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2.3000000000000003</c:v>
                </c:pt>
              </c:numCache>
            </c:numRef>
          </c:xVal>
          <c:yVal>
            <c:numRef>
              <c:f>Sheet1!$B$3:$B$26</c:f>
              <c:numCache>
                <c:formatCode>General</c:formatCode>
                <c:ptCount val="24"/>
                <c:pt idx="0">
                  <c:v>5</c:v>
                </c:pt>
                <c:pt idx="1">
                  <c:v>4.9310000000000045</c:v>
                </c:pt>
                <c:pt idx="2">
                  <c:v>4.7279999999999953</c:v>
                </c:pt>
                <c:pt idx="3">
                  <c:v>4.3969999999999985</c:v>
                </c:pt>
                <c:pt idx="4">
                  <c:v>3.944</c:v>
                </c:pt>
                <c:pt idx="5">
                  <c:v>3.3749999999999987</c:v>
                </c:pt>
                <c:pt idx="6">
                  <c:v>2.6959999999999997</c:v>
                </c:pt>
                <c:pt idx="7">
                  <c:v>1.9129999999999994</c:v>
                </c:pt>
                <c:pt idx="8">
                  <c:v>1.0319999999999978</c:v>
                </c:pt>
                <c:pt idx="9">
                  <c:v>5.9000000000000205E-2</c:v>
                </c:pt>
                <c:pt idx="10">
                  <c:v>-1</c:v>
                </c:pt>
                <c:pt idx="11">
                  <c:v>-2.1389999999999998</c:v>
                </c:pt>
                <c:pt idx="12">
                  <c:v>-3.3519999999999981</c:v>
                </c:pt>
                <c:pt idx="13">
                  <c:v>-4.6330000000000009</c:v>
                </c:pt>
                <c:pt idx="14">
                  <c:v>-5.9760000000000071</c:v>
                </c:pt>
                <c:pt idx="15">
                  <c:v>-7.375</c:v>
                </c:pt>
                <c:pt idx="16">
                  <c:v>-8.8240000000000016</c:v>
                </c:pt>
                <c:pt idx="17">
                  <c:v>-10.317000000000004</c:v>
                </c:pt>
                <c:pt idx="18">
                  <c:v>-11.848000000000001</c:v>
                </c:pt>
                <c:pt idx="19">
                  <c:v>-13.411000000000001</c:v>
                </c:pt>
                <c:pt idx="20">
                  <c:v>-15</c:v>
                </c:pt>
                <c:pt idx="21">
                  <c:v>-16.609000000000005</c:v>
                </c:pt>
                <c:pt idx="22">
                  <c:v>-18.231999999999999</c:v>
                </c:pt>
                <c:pt idx="23">
                  <c:v>-19.863000000000007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657-492A-AF1D-3BA5A3CC1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29824"/>
        <c:axId val="44031360"/>
      </c:scatterChart>
      <c:valAx>
        <c:axId val="44029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4031360"/>
        <c:crosses val="autoZero"/>
        <c:crossBetween val="midCat"/>
      </c:valAx>
      <c:valAx>
        <c:axId val="44031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0298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Sheet1!$A$3:$A$26</c:f>
              <c:numCache>
                <c:formatCode>General</c:formatCode>
                <c:ptCount val="2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1.2000000000000002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1.7000000000000002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2.3000000000000003</c:v>
                </c:pt>
              </c:numCache>
            </c:numRef>
          </c:xVal>
          <c:yVal>
            <c:numRef>
              <c:f>Sheet1!$B$3:$B$26</c:f>
              <c:numCache>
                <c:formatCode>General</c:formatCode>
                <c:ptCount val="24"/>
                <c:pt idx="0">
                  <c:v>5</c:v>
                </c:pt>
                <c:pt idx="1">
                  <c:v>4.9310000000000045</c:v>
                </c:pt>
                <c:pt idx="2">
                  <c:v>4.7279999999999953</c:v>
                </c:pt>
                <c:pt idx="3">
                  <c:v>4.3969999999999985</c:v>
                </c:pt>
                <c:pt idx="4">
                  <c:v>3.944</c:v>
                </c:pt>
                <c:pt idx="5">
                  <c:v>3.3749999999999987</c:v>
                </c:pt>
                <c:pt idx="6">
                  <c:v>2.6959999999999997</c:v>
                </c:pt>
                <c:pt idx="7">
                  <c:v>1.9129999999999994</c:v>
                </c:pt>
                <c:pt idx="8">
                  <c:v>1.0319999999999978</c:v>
                </c:pt>
                <c:pt idx="9">
                  <c:v>5.9000000000000205E-2</c:v>
                </c:pt>
                <c:pt idx="10">
                  <c:v>-1</c:v>
                </c:pt>
                <c:pt idx="11">
                  <c:v>-2.1389999999999998</c:v>
                </c:pt>
                <c:pt idx="12">
                  <c:v>-3.3519999999999981</c:v>
                </c:pt>
                <c:pt idx="13">
                  <c:v>-4.6330000000000009</c:v>
                </c:pt>
                <c:pt idx="14">
                  <c:v>-5.9760000000000071</c:v>
                </c:pt>
                <c:pt idx="15">
                  <c:v>-7.375</c:v>
                </c:pt>
                <c:pt idx="16">
                  <c:v>-8.8240000000000016</c:v>
                </c:pt>
                <c:pt idx="17">
                  <c:v>-10.317000000000004</c:v>
                </c:pt>
                <c:pt idx="18">
                  <c:v>-11.848000000000001</c:v>
                </c:pt>
                <c:pt idx="19">
                  <c:v>-13.411000000000001</c:v>
                </c:pt>
                <c:pt idx="20">
                  <c:v>-15</c:v>
                </c:pt>
                <c:pt idx="21">
                  <c:v>-16.609000000000005</c:v>
                </c:pt>
                <c:pt idx="22">
                  <c:v>-18.231999999999999</c:v>
                </c:pt>
                <c:pt idx="23">
                  <c:v>-19.863000000000007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F3-403C-B4AA-1E6112B6F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94944"/>
        <c:axId val="49004928"/>
      </c:scatterChart>
      <c:valAx>
        <c:axId val="4899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004928"/>
        <c:crosses val="autoZero"/>
        <c:crossBetween val="midCat"/>
      </c:valAx>
      <c:valAx>
        <c:axId val="4900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9949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Sheet1!$A$3:$A$26</c:f>
              <c:numCache>
                <c:formatCode>General</c:formatCode>
                <c:ptCount val="2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1.2000000000000002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1.7000000000000002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2.3000000000000003</c:v>
                </c:pt>
              </c:numCache>
            </c:numRef>
          </c:xVal>
          <c:yVal>
            <c:numRef>
              <c:f>Sheet1!$B$3:$B$26</c:f>
              <c:numCache>
                <c:formatCode>General</c:formatCode>
                <c:ptCount val="24"/>
                <c:pt idx="0">
                  <c:v>5</c:v>
                </c:pt>
                <c:pt idx="1">
                  <c:v>4.9310000000000045</c:v>
                </c:pt>
                <c:pt idx="2">
                  <c:v>4.7279999999999953</c:v>
                </c:pt>
                <c:pt idx="3">
                  <c:v>4.3969999999999985</c:v>
                </c:pt>
                <c:pt idx="4">
                  <c:v>3.944</c:v>
                </c:pt>
                <c:pt idx="5">
                  <c:v>3.3749999999999987</c:v>
                </c:pt>
                <c:pt idx="6">
                  <c:v>2.6959999999999997</c:v>
                </c:pt>
                <c:pt idx="7">
                  <c:v>1.9129999999999994</c:v>
                </c:pt>
                <c:pt idx="8">
                  <c:v>1.0319999999999978</c:v>
                </c:pt>
                <c:pt idx="9">
                  <c:v>5.9000000000000205E-2</c:v>
                </c:pt>
                <c:pt idx="10">
                  <c:v>-1</c:v>
                </c:pt>
                <c:pt idx="11">
                  <c:v>-2.1389999999999998</c:v>
                </c:pt>
                <c:pt idx="12">
                  <c:v>-3.3519999999999981</c:v>
                </c:pt>
                <c:pt idx="13">
                  <c:v>-4.6330000000000009</c:v>
                </c:pt>
                <c:pt idx="14">
                  <c:v>-5.9760000000000071</c:v>
                </c:pt>
                <c:pt idx="15">
                  <c:v>-7.375</c:v>
                </c:pt>
                <c:pt idx="16">
                  <c:v>-8.8240000000000016</c:v>
                </c:pt>
                <c:pt idx="17">
                  <c:v>-10.317000000000004</c:v>
                </c:pt>
                <c:pt idx="18">
                  <c:v>-11.848000000000001</c:v>
                </c:pt>
                <c:pt idx="19">
                  <c:v>-13.411000000000001</c:v>
                </c:pt>
                <c:pt idx="20">
                  <c:v>-15</c:v>
                </c:pt>
                <c:pt idx="21">
                  <c:v>-16.609000000000005</c:v>
                </c:pt>
                <c:pt idx="22">
                  <c:v>-18.231999999999999</c:v>
                </c:pt>
                <c:pt idx="23">
                  <c:v>-19.863000000000007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6C2-44A0-B9FA-4F74C4DFFC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28480"/>
        <c:axId val="49038464"/>
      </c:scatterChart>
      <c:valAx>
        <c:axId val="4902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038464"/>
        <c:crosses val="autoZero"/>
        <c:crossBetween val="midCat"/>
      </c:valAx>
      <c:valAx>
        <c:axId val="49038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0284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Sheet1!$A$3:$A$26</c:f>
              <c:numCache>
                <c:formatCode>General</c:formatCode>
                <c:ptCount val="24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1.2000000000000002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1.7000000000000002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2.3000000000000003</c:v>
                </c:pt>
              </c:numCache>
            </c:numRef>
          </c:xVal>
          <c:yVal>
            <c:numRef>
              <c:f>Sheet1!$B$3:$B$26</c:f>
              <c:numCache>
                <c:formatCode>General</c:formatCode>
                <c:ptCount val="24"/>
                <c:pt idx="0">
                  <c:v>5</c:v>
                </c:pt>
                <c:pt idx="1">
                  <c:v>4.9310000000000045</c:v>
                </c:pt>
                <c:pt idx="2">
                  <c:v>4.7279999999999953</c:v>
                </c:pt>
                <c:pt idx="3">
                  <c:v>4.3969999999999985</c:v>
                </c:pt>
                <c:pt idx="4">
                  <c:v>3.944</c:v>
                </c:pt>
                <c:pt idx="5">
                  <c:v>3.3749999999999987</c:v>
                </c:pt>
                <c:pt idx="6">
                  <c:v>2.6959999999999997</c:v>
                </c:pt>
                <c:pt idx="7">
                  <c:v>1.9129999999999994</c:v>
                </c:pt>
                <c:pt idx="8">
                  <c:v>1.0319999999999978</c:v>
                </c:pt>
                <c:pt idx="9">
                  <c:v>5.9000000000000205E-2</c:v>
                </c:pt>
                <c:pt idx="10">
                  <c:v>-1</c:v>
                </c:pt>
                <c:pt idx="11">
                  <c:v>-2.1389999999999998</c:v>
                </c:pt>
                <c:pt idx="12">
                  <c:v>-3.3519999999999981</c:v>
                </c:pt>
                <c:pt idx="13">
                  <c:v>-4.6330000000000009</c:v>
                </c:pt>
                <c:pt idx="14">
                  <c:v>-5.9760000000000071</c:v>
                </c:pt>
                <c:pt idx="15">
                  <c:v>-7.375</c:v>
                </c:pt>
                <c:pt idx="16">
                  <c:v>-8.8240000000000016</c:v>
                </c:pt>
                <c:pt idx="17">
                  <c:v>-10.317000000000004</c:v>
                </c:pt>
                <c:pt idx="18">
                  <c:v>-11.848000000000001</c:v>
                </c:pt>
                <c:pt idx="19">
                  <c:v>-13.411000000000001</c:v>
                </c:pt>
                <c:pt idx="20">
                  <c:v>-15</c:v>
                </c:pt>
                <c:pt idx="21">
                  <c:v>-16.609000000000005</c:v>
                </c:pt>
                <c:pt idx="22">
                  <c:v>-18.231999999999999</c:v>
                </c:pt>
                <c:pt idx="23">
                  <c:v>-19.863000000000007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A00-4186-88CE-DA13C17E3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07328"/>
        <c:axId val="49108864"/>
      </c:scatterChart>
      <c:valAx>
        <c:axId val="49107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108864"/>
        <c:crosses val="autoZero"/>
        <c:crossBetween val="midCat"/>
      </c:valAx>
      <c:valAx>
        <c:axId val="491088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1073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0.45208</cdr:x>
      <cdr:y>0.30556</cdr:y>
    </cdr:from>
    <cdr:to>
      <cdr:x>0.78257</cdr:x>
      <cdr:y>0.70281</cdr:y>
    </cdr:to>
    <cdr:sp macro="" textlink="">
      <cdr:nvSpPr>
        <cdr:cNvPr id="3" name="Straight Connector 2"/>
        <cdr:cNvSpPr/>
      </cdr:nvSpPr>
      <cdr:spPr>
        <a:xfrm xmlns:a="http://schemas.openxmlformats.org/drawingml/2006/main" flipH="1" flipV="1">
          <a:off x="2321829" y="1280601"/>
          <a:ext cx="1697375" cy="166487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0.45208</cdr:x>
      <cdr:y>0.30556</cdr:y>
    </cdr:from>
    <cdr:to>
      <cdr:x>0.78257</cdr:x>
      <cdr:y>0.70281</cdr:y>
    </cdr:to>
    <cdr:sp macro="" textlink="">
      <cdr:nvSpPr>
        <cdr:cNvPr id="3" name="Straight Connector 2"/>
        <cdr:cNvSpPr/>
      </cdr:nvSpPr>
      <cdr:spPr>
        <a:xfrm xmlns:a="http://schemas.openxmlformats.org/drawingml/2006/main" flipH="1" flipV="1">
          <a:off x="2321829" y="1280601"/>
          <a:ext cx="1697375" cy="166487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0.45208</cdr:x>
      <cdr:y>0.30556</cdr:y>
    </cdr:from>
    <cdr:to>
      <cdr:x>0.78257</cdr:x>
      <cdr:y>0.70281</cdr:y>
    </cdr:to>
    <cdr:sp macro="" textlink="">
      <cdr:nvSpPr>
        <cdr:cNvPr id="3" name="Straight Connector 2"/>
        <cdr:cNvSpPr/>
      </cdr:nvSpPr>
      <cdr:spPr>
        <a:xfrm xmlns:a="http://schemas.openxmlformats.org/drawingml/2006/main" flipH="1" flipV="1">
          <a:off x="2321829" y="1280601"/>
          <a:ext cx="1697375" cy="166487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5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0.45208</cdr:x>
      <cdr:y>0.30556</cdr:y>
    </cdr:from>
    <cdr:to>
      <cdr:x>0.78257</cdr:x>
      <cdr:y>0.70281</cdr:y>
    </cdr:to>
    <cdr:sp macro="" textlink="">
      <cdr:nvSpPr>
        <cdr:cNvPr id="3" name="Straight Connector 2"/>
        <cdr:cNvSpPr/>
      </cdr:nvSpPr>
      <cdr:spPr>
        <a:xfrm xmlns:a="http://schemas.openxmlformats.org/drawingml/2006/main" flipH="1" flipV="1">
          <a:off x="2321829" y="1280601"/>
          <a:ext cx="1697375" cy="166487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00B05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B79910-48DA-4068-83FB-B29EF34904A1}" type="datetimeFigureOut">
              <a:rPr lang="en-US" smtClean="0"/>
              <a:pPr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BC9EFD0-F305-43DD-AD6E-92A1426C7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methods for finding roots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search methods </a:t>
            </a:r>
            <a:br>
              <a:rPr lang="en-US" dirty="0" smtClean="0"/>
            </a:br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2166460"/>
            <a:ext cx="3383280" cy="2534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Limitations and benefits</a:t>
            </a:r>
          </a:p>
          <a:p>
            <a:r>
              <a:rPr lang="en-US" sz="1800" dirty="0" smtClean="0"/>
              <a:t>Only needs 1 point to start</a:t>
            </a:r>
          </a:p>
          <a:p>
            <a:r>
              <a:rPr lang="en-US" sz="1800" dirty="0" smtClean="0"/>
              <a:t>Rapid convergence</a:t>
            </a:r>
          </a:p>
          <a:p>
            <a:r>
              <a:rPr lang="en-US" sz="1800" dirty="0" smtClean="0"/>
              <a:t>Must have the analytical derivative, f’(x)</a:t>
            </a:r>
          </a:p>
          <a:p>
            <a:r>
              <a:rPr lang="en-US" sz="1800" dirty="0" smtClean="0"/>
              <a:t>Convergence not guaranteed (not stable)</a:t>
            </a:r>
            <a:endParaRPr lang="en-US" sz="18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794760" y="1676400"/>
          <a:ext cx="513588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7777941" y="4578927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0458" y="2554778"/>
            <a:ext cx="11083" cy="382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3846" y="3613532"/>
            <a:ext cx="892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Slope =f’(x)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812" y="1431272"/>
            <a:ext cx="3244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repeating this process give  better estimates of the root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5854760" y="2938214"/>
            <a:ext cx="242685" cy="177681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49694" y="3091063"/>
            <a:ext cx="76200" cy="76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51646" y="2537495"/>
            <a:ext cx="11083" cy="38238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search methods </a:t>
            </a:r>
            <a:br>
              <a:rPr lang="en-US" dirty="0" smtClean="0"/>
            </a:br>
            <a:r>
              <a:rPr lang="en-US" dirty="0" smtClean="0"/>
              <a:t>secant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600200"/>
            <a:ext cx="338328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If the analytical form of the derivative is not available, the secant is used to estimate the derivative.  The secant is developed by taking 2 points close to the starting point and calculating the slope of the line between the points, which is used as the derivative.    </a:t>
            </a:r>
          </a:p>
          <a:p>
            <a:pPr>
              <a:buNone/>
            </a:pPr>
            <a:r>
              <a:rPr lang="en-US" dirty="0" smtClean="0"/>
              <a:t>Given a single starting point, x, and the slope of the secant, a linear equation can be obtained to estimate the root.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794760" y="1676400"/>
          <a:ext cx="513588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7777941" y="4578927"/>
            <a:ext cx="76200" cy="76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0458" y="2554778"/>
            <a:ext cx="11083" cy="382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3845" y="3636084"/>
            <a:ext cx="1780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Slope =(y1-y2)/(x1-x2)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2" name="Decagon 11"/>
          <p:cNvSpPr/>
          <p:nvPr/>
        </p:nvSpPr>
        <p:spPr>
          <a:xfrm>
            <a:off x="7638192" y="4470431"/>
            <a:ext cx="139415" cy="127115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Decagon 12"/>
          <p:cNvSpPr/>
          <p:nvPr/>
        </p:nvSpPr>
        <p:spPr>
          <a:xfrm>
            <a:off x="7831053" y="4655199"/>
            <a:ext cx="139415" cy="127115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96396" y="4669574"/>
            <a:ext cx="892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Starting point, x</a:t>
            </a:r>
            <a:endParaRPr lang="en-US" sz="11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search methods </a:t>
            </a:r>
            <a:br>
              <a:rPr lang="en-US" dirty="0" smtClean="0"/>
            </a:br>
            <a:r>
              <a:rPr lang="en-US" dirty="0" smtClean="0"/>
              <a:t>secant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600200"/>
            <a:ext cx="3383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Limitations and benefits</a:t>
            </a:r>
          </a:p>
          <a:p>
            <a:r>
              <a:rPr lang="en-US" sz="1800" dirty="0" smtClean="0"/>
              <a:t>Same as Newton-</a:t>
            </a:r>
            <a:r>
              <a:rPr lang="en-US" sz="1800" dirty="0" err="1" smtClean="0"/>
              <a:t>Raphson</a:t>
            </a:r>
            <a:endParaRPr lang="en-US" sz="1800" dirty="0" smtClean="0"/>
          </a:p>
          <a:p>
            <a:r>
              <a:rPr lang="en-US" sz="1800" dirty="0" smtClean="0"/>
              <a:t>Does not require analytical derivative</a:t>
            </a:r>
          </a:p>
          <a:p>
            <a:endParaRPr lang="en-US" sz="18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794760" y="1676400"/>
          <a:ext cx="513588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7777941" y="4578927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0458" y="2554778"/>
            <a:ext cx="11083" cy="382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3845" y="3613532"/>
            <a:ext cx="1737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Slope =(y1-y2)/(x1-x2)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2" name="Decagon 11"/>
          <p:cNvSpPr/>
          <p:nvPr/>
        </p:nvSpPr>
        <p:spPr>
          <a:xfrm>
            <a:off x="7638192" y="4470431"/>
            <a:ext cx="139415" cy="127115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Decagon 12"/>
          <p:cNvSpPr/>
          <p:nvPr/>
        </p:nvSpPr>
        <p:spPr>
          <a:xfrm>
            <a:off x="7831053" y="4655199"/>
            <a:ext cx="139415" cy="127115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convenience, computational methods are usually performed by a computer rather than manually.  To do this requires programming.</a:t>
            </a:r>
          </a:p>
          <a:p>
            <a:pPr>
              <a:buNone/>
            </a:pPr>
            <a:r>
              <a:rPr lang="en-US" dirty="0" smtClean="0"/>
              <a:t>First, do the calculations manually to make sure you understand the method.</a:t>
            </a:r>
          </a:p>
          <a:p>
            <a:pPr>
              <a:buNone/>
            </a:pPr>
            <a:r>
              <a:rPr lang="en-US" dirty="0" smtClean="0"/>
              <a:t>Next, an algorithm must be developed for the method.  An algorithm is simply a description of the sequence of actions/steps needed by the method.  It can be in words or by mathematical symbols.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668"/>
            <a:ext cx="8229600" cy="6476104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dirty="0" smtClean="0"/>
              <a:t>Manual Calculations</a:t>
            </a:r>
          </a:p>
          <a:p>
            <a:pPr marL="514350" indent="-514350">
              <a:buNone/>
            </a:pPr>
            <a:r>
              <a:rPr lang="en-US" sz="2800" dirty="0" smtClean="0"/>
              <a:t>Using the bisection method, find the root of the equation f(x)=x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– 7*x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+ 5 to an error tolerance of less than 0.005.  Start with x1=0, f(0)=+5 and x2=2, f(2)=-15.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smtClean="0"/>
              <a:t>f(0)=+5	f(2)= - 15</a:t>
            </a:r>
          </a:p>
          <a:p>
            <a:pPr marL="514350" indent="-514350">
              <a:buAutoNum type="arabicPeriod"/>
            </a:pPr>
            <a:r>
              <a:rPr lang="en-US" sz="2000" dirty="0" err="1" smtClean="0"/>
              <a:t>xmid</a:t>
            </a:r>
            <a:r>
              <a:rPr lang="en-US" sz="2000" dirty="0" smtClean="0"/>
              <a:t>= (2-0)/2=1 ; f(1)=-1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f(1) &lt; 0.005?  No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Use new interval with f(1)=-1 replacing f(2)=-15 and repeat process.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sz="2000" dirty="0" smtClean="0"/>
              <a:t>1. f(0)=+5	f(1)= - 1</a:t>
            </a:r>
          </a:p>
          <a:p>
            <a:pPr marL="514350" indent="-514350">
              <a:buNone/>
            </a:pPr>
            <a:r>
              <a:rPr lang="en-US" sz="2000" dirty="0" smtClean="0"/>
              <a:t>2. </a:t>
            </a:r>
            <a:r>
              <a:rPr lang="en-US" sz="2000" dirty="0" err="1" smtClean="0"/>
              <a:t>xmid</a:t>
            </a:r>
            <a:r>
              <a:rPr lang="en-US" sz="2000" dirty="0" smtClean="0"/>
              <a:t>= (1-0)/2=0.5 ; f(0.5)= +3.375</a:t>
            </a:r>
          </a:p>
          <a:p>
            <a:pPr marL="514350" indent="-514350">
              <a:buNone/>
            </a:pPr>
            <a:r>
              <a:rPr lang="en-US" sz="2000" dirty="0" smtClean="0"/>
              <a:t>3. f(1) &lt; 0.005  no</a:t>
            </a:r>
          </a:p>
          <a:p>
            <a:pPr marL="514350" indent="-514350">
              <a:buNone/>
            </a:pPr>
            <a:r>
              <a:rPr lang="en-US" sz="2000" dirty="0"/>
              <a:t>4</a:t>
            </a:r>
            <a:r>
              <a:rPr lang="en-US" sz="2000" dirty="0" smtClean="0"/>
              <a:t>. Use new interval with f(0.5)= +3.375 replacing f(0)=-+5</a:t>
            </a:r>
          </a:p>
          <a:p>
            <a:pPr marL="514350" indent="-514350">
              <a:buNone/>
            </a:pPr>
            <a:endParaRPr lang="en-US" sz="2000" dirty="0"/>
          </a:p>
          <a:p>
            <a:pPr marL="514350" indent="-514350">
              <a:buNone/>
            </a:pPr>
            <a:r>
              <a:rPr lang="en-US" sz="2000" dirty="0" smtClean="0"/>
              <a:t>Please continue calculations to find root to error tolerance.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668"/>
            <a:ext cx="8229600" cy="58894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Using the bisection method, find the root of the equation f(x)=x</a:t>
            </a:r>
            <a:r>
              <a:rPr lang="en-US" baseline="30000" dirty="0" smtClean="0"/>
              <a:t>3</a:t>
            </a:r>
            <a:r>
              <a:rPr lang="en-US" dirty="0" smtClean="0"/>
              <a:t> – 7*x</a:t>
            </a:r>
            <a:r>
              <a:rPr lang="en-US" baseline="30000" dirty="0" smtClean="0"/>
              <a:t>2</a:t>
            </a:r>
            <a:r>
              <a:rPr lang="en-US" dirty="0" smtClean="0"/>
              <a:t> + 5 to an error tolerance of less than 0.005.  Start with x1=0,f(0)=+5 and x2=2, f(2)=-15.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/>
              <a:t>f(x</a:t>
            </a:r>
            <a:r>
              <a:rPr lang="en-US" sz="1800" dirty="0"/>
              <a:t>)+		f(x)-		</a:t>
            </a:r>
            <a:r>
              <a:rPr lang="en-US" sz="1800" dirty="0" err="1" smtClean="0"/>
              <a:t>xmid</a:t>
            </a:r>
            <a:r>
              <a:rPr lang="en-US" sz="1800" dirty="0"/>
              <a:t>		f(x)</a:t>
            </a:r>
          </a:p>
          <a:p>
            <a:pPr>
              <a:buNone/>
            </a:pPr>
            <a:r>
              <a:rPr lang="en-US" sz="1800" dirty="0"/>
              <a:t>f(0)=5		f(2)= -15	</a:t>
            </a:r>
            <a:r>
              <a:rPr lang="en-US" sz="1800" dirty="0" smtClean="0"/>
              <a:t>	1</a:t>
            </a:r>
            <a:r>
              <a:rPr lang="en-US" sz="1800" dirty="0"/>
              <a:t>		f(1)= -1</a:t>
            </a:r>
          </a:p>
          <a:p>
            <a:pPr>
              <a:buNone/>
            </a:pPr>
            <a:r>
              <a:rPr lang="en-US" sz="1800" dirty="0"/>
              <a:t>f(0)=5		</a:t>
            </a:r>
            <a:r>
              <a:rPr lang="en-US" sz="1800" dirty="0" smtClean="0"/>
              <a:t>f(1</a:t>
            </a:r>
            <a:r>
              <a:rPr lang="en-US" sz="1800" dirty="0"/>
              <a:t>)= -1		0.5		f(0.5)=3.375</a:t>
            </a:r>
          </a:p>
          <a:p>
            <a:pPr>
              <a:buNone/>
            </a:pPr>
            <a:r>
              <a:rPr lang="en-US" sz="1800" dirty="0"/>
              <a:t>f(0.5)=3.375	</a:t>
            </a:r>
            <a:r>
              <a:rPr lang="en-US" sz="1800" dirty="0" smtClean="0"/>
              <a:t>f(1</a:t>
            </a:r>
            <a:r>
              <a:rPr lang="en-US" sz="1800" dirty="0"/>
              <a:t>)= -1		0.75		f(0.75)=1.484</a:t>
            </a:r>
          </a:p>
          <a:p>
            <a:pPr>
              <a:buNone/>
            </a:pPr>
            <a:r>
              <a:rPr lang="en-US" sz="1800" dirty="0"/>
              <a:t>f(0.75)=1.484	</a:t>
            </a:r>
            <a:r>
              <a:rPr lang="en-US" sz="1800" dirty="0" smtClean="0"/>
              <a:t>f(1</a:t>
            </a:r>
            <a:r>
              <a:rPr lang="en-US" sz="1800" dirty="0"/>
              <a:t>)= -1		0.875		f(0.875)=0.311</a:t>
            </a:r>
          </a:p>
          <a:p>
            <a:pPr>
              <a:buNone/>
            </a:pPr>
            <a:r>
              <a:rPr lang="en-US" sz="1800" dirty="0"/>
              <a:t>f(0.875)=0.311	f(1)= -1		0.938		f(0.938)= -0.334</a:t>
            </a:r>
          </a:p>
          <a:p>
            <a:pPr>
              <a:buNone/>
            </a:pPr>
            <a:r>
              <a:rPr lang="en-US" sz="1800" dirty="0"/>
              <a:t>f(0.875)=0.311	f(0.938)=--0.334	0.906		f(0.906)= -0.002175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 bisection method </a:t>
            </a:r>
            <a:br>
              <a:rPr lang="en-US" dirty="0" smtClean="0"/>
            </a:br>
            <a:r>
              <a:rPr lang="en-US" dirty="0" smtClean="0"/>
              <a:t>(in words)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1. </a:t>
            </a:r>
            <a:r>
              <a:rPr lang="en-US" dirty="0" smtClean="0"/>
              <a:t>Search/find 2 </a:t>
            </a:r>
            <a:r>
              <a:rPr lang="en-US" dirty="0"/>
              <a:t>values of x which have values of f(x) with different </a:t>
            </a:r>
            <a:r>
              <a:rPr lang="en-US" dirty="0" smtClean="0"/>
              <a:t>signs</a:t>
            </a:r>
            <a:endParaRPr lang="en-US" dirty="0"/>
          </a:p>
          <a:p>
            <a:pPr>
              <a:buNone/>
            </a:pPr>
            <a:r>
              <a:rPr lang="en-US" dirty="0" smtClean="0"/>
              <a:t>2. Divide </a:t>
            </a:r>
            <a:r>
              <a:rPr lang="en-US" dirty="0"/>
              <a:t>the interval by 2 and calculate the </a:t>
            </a:r>
            <a:r>
              <a:rPr lang="en-US" dirty="0" smtClean="0"/>
              <a:t>function  </a:t>
            </a:r>
            <a:r>
              <a:rPr lang="en-US" dirty="0"/>
              <a:t>value at the half way </a:t>
            </a:r>
            <a:r>
              <a:rPr lang="en-US" dirty="0" smtClean="0"/>
              <a:t>point </a:t>
            </a:r>
          </a:p>
          <a:p>
            <a:pPr>
              <a:buNone/>
            </a:pPr>
            <a:r>
              <a:rPr lang="en-US" dirty="0" smtClean="0"/>
              <a:t>3. Is the new value a satisfactory root?</a:t>
            </a:r>
          </a:p>
          <a:p>
            <a:pPr>
              <a:buNone/>
            </a:pPr>
            <a:r>
              <a:rPr lang="en-US" dirty="0" smtClean="0"/>
              <a:t>4. If not, replace </a:t>
            </a:r>
            <a:r>
              <a:rPr lang="en-US" dirty="0"/>
              <a:t>the boundary point which has the same functional value sign with the half way point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Repeat </a:t>
            </a:r>
            <a:r>
              <a:rPr lang="en-US" dirty="0"/>
              <a:t>the process using the new sub-interval until a satisfactory value for the root has been found.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 bisection method</a:t>
            </a:r>
            <a:br>
              <a:rPr lang="en-US" dirty="0" smtClean="0"/>
            </a:br>
            <a:r>
              <a:rPr lang="en-US" dirty="0" smtClean="0"/>
              <a:t>(mathematical)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</a:t>
            </a:r>
            <a:r>
              <a:rPr lang="en-US" dirty="0" smtClean="0"/>
              <a:t>Search/find x1 and x2 such that f(x1)&gt;0 and f(x2)&lt;0</a:t>
            </a:r>
            <a:endParaRPr lang="en-US" dirty="0"/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xmid</a:t>
            </a:r>
            <a:r>
              <a:rPr lang="en-US" dirty="0" smtClean="0"/>
              <a:t>=(x1-x2)/2; calculate f(</a:t>
            </a:r>
            <a:r>
              <a:rPr lang="en-US" dirty="0" err="1" smtClean="0"/>
              <a:t>xmid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3. f(</a:t>
            </a:r>
            <a:r>
              <a:rPr lang="en-US" dirty="0" err="1" smtClean="0"/>
              <a:t>xmid</a:t>
            </a:r>
            <a:r>
              <a:rPr lang="en-US" dirty="0" smtClean="0"/>
              <a:t>)-0 &lt; error tolerance? If yes -&gt; done</a:t>
            </a:r>
          </a:p>
          <a:p>
            <a:pPr>
              <a:buNone/>
            </a:pPr>
            <a:r>
              <a:rPr lang="en-US" dirty="0" smtClean="0"/>
              <a:t>If no, if f(</a:t>
            </a:r>
            <a:r>
              <a:rPr lang="en-US" dirty="0" err="1" smtClean="0"/>
              <a:t>xmid</a:t>
            </a:r>
            <a:r>
              <a:rPr lang="en-US" dirty="0" smtClean="0"/>
              <a:t>) has same sign as f(x2), x2=</a:t>
            </a:r>
            <a:r>
              <a:rPr lang="en-US" dirty="0" err="1" smtClean="0"/>
              <a:t>xmid</a:t>
            </a:r>
            <a:r>
              <a:rPr lang="en-US" dirty="0" smtClean="0"/>
              <a:t>, else x1=</a:t>
            </a:r>
            <a:r>
              <a:rPr lang="en-US" dirty="0" err="1" smtClean="0"/>
              <a:t>xmid</a:t>
            </a:r>
            <a:endParaRPr lang="en-US" dirty="0"/>
          </a:p>
          <a:p>
            <a:pPr>
              <a:buNone/>
            </a:pPr>
            <a:r>
              <a:rPr lang="en-US" dirty="0" smtClean="0"/>
              <a:t>Repeat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Your homework is to write algorithms for the other methods, i.e. </a:t>
            </a:r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, Newton-</a:t>
            </a:r>
            <a:r>
              <a:rPr lang="en-US" dirty="0" err="1" smtClean="0"/>
              <a:t>Raphson</a:t>
            </a:r>
            <a:r>
              <a:rPr lang="en-US" dirty="0" smtClean="0"/>
              <a:t>, and secant methods.</a:t>
            </a:r>
          </a:p>
          <a:p>
            <a:pPr>
              <a:buNone/>
            </a:pPr>
            <a:r>
              <a:rPr lang="en-US" dirty="0" smtClean="0"/>
              <a:t>For manual calculations with the </a:t>
            </a:r>
            <a:r>
              <a:rPr lang="en-US" dirty="0" err="1" smtClean="0"/>
              <a:t>regula</a:t>
            </a:r>
            <a:r>
              <a:rPr lang="en-US" dirty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 method, try using </a:t>
            </a:r>
          </a:p>
          <a:p>
            <a:pPr>
              <a:buNone/>
            </a:pPr>
            <a:r>
              <a:rPr lang="en-US" dirty="0" smtClean="0"/>
              <a:t>f(x)=x</a:t>
            </a:r>
            <a:r>
              <a:rPr lang="en-US" baseline="30000" dirty="0" smtClean="0"/>
              <a:t>3</a:t>
            </a:r>
            <a:r>
              <a:rPr lang="en-US" dirty="0" smtClean="0"/>
              <a:t> – 7*x</a:t>
            </a:r>
            <a:r>
              <a:rPr lang="en-US" baseline="30000" dirty="0" smtClean="0"/>
              <a:t>2</a:t>
            </a:r>
            <a:r>
              <a:rPr lang="en-US" dirty="0" smtClean="0"/>
              <a:t> + 5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the Newton-</a:t>
            </a:r>
            <a:r>
              <a:rPr lang="en-US" dirty="0" err="1" smtClean="0"/>
              <a:t>Raphson</a:t>
            </a:r>
            <a:r>
              <a:rPr lang="en-US" dirty="0" smtClean="0"/>
              <a:t> and secant methods, use g(x) = f(x)=x</a:t>
            </a:r>
            <a:r>
              <a:rPr lang="en-US" baseline="30000" dirty="0" smtClean="0"/>
              <a:t>3</a:t>
            </a:r>
            <a:r>
              <a:rPr lang="en-US" dirty="0" smtClean="0"/>
              <a:t> – 8*x</a:t>
            </a:r>
            <a:r>
              <a:rPr lang="en-US" baseline="30000" dirty="0" smtClean="0"/>
              <a:t>2</a:t>
            </a:r>
            <a:r>
              <a:rPr lang="en-US" dirty="0" smtClean="0"/>
              <a:t> + 13*x -6 and g’(x)= 3x</a:t>
            </a:r>
            <a:r>
              <a:rPr lang="en-US" baseline="30000" dirty="0"/>
              <a:t>2</a:t>
            </a:r>
            <a:r>
              <a:rPr lang="en-US" dirty="0" smtClean="0"/>
              <a:t> – 16*x + 13, starting from x = 0.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may also want to try f(x)=x</a:t>
            </a:r>
            <a:r>
              <a:rPr lang="en-US" baseline="30000" dirty="0" smtClean="0"/>
              <a:t>3</a:t>
            </a:r>
            <a:r>
              <a:rPr lang="en-US" dirty="0" smtClean="0"/>
              <a:t> – 7*x</a:t>
            </a:r>
            <a:r>
              <a:rPr lang="en-US" baseline="30000" dirty="0" smtClean="0"/>
              <a:t>2</a:t>
            </a:r>
            <a:r>
              <a:rPr lang="en-US" dirty="0" smtClean="0"/>
              <a:t> + 5 and x=0.  You should find that these methods do not work well with these methods.  Why?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1214"/>
            <a:ext cx="8229600" cy="582494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Using the </a:t>
            </a:r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 method, find the root of the equation f(x)=x</a:t>
            </a:r>
            <a:r>
              <a:rPr lang="en-US" baseline="30000" dirty="0" smtClean="0"/>
              <a:t>3</a:t>
            </a:r>
            <a:r>
              <a:rPr lang="en-US" dirty="0" smtClean="0"/>
              <a:t> – 7*x</a:t>
            </a:r>
            <a:r>
              <a:rPr lang="en-US" baseline="30000" dirty="0" smtClean="0"/>
              <a:t>2</a:t>
            </a:r>
            <a:r>
              <a:rPr lang="en-US" dirty="0" smtClean="0"/>
              <a:t> + 5 to an error tolerance of less than 0.005.  Start with x1=0,f(0)=+5 and x2=2, f(2)=-15.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900" dirty="0"/>
              <a:t>f(x)+	</a:t>
            </a:r>
            <a:r>
              <a:rPr lang="en-US" sz="1900" dirty="0" smtClean="0"/>
              <a:t>	f(x</a:t>
            </a:r>
            <a:r>
              <a:rPr lang="en-US" sz="1900" dirty="0"/>
              <a:t>)-	</a:t>
            </a:r>
            <a:r>
              <a:rPr lang="en-US" sz="1900" dirty="0" smtClean="0"/>
              <a:t>slope</a:t>
            </a:r>
            <a:r>
              <a:rPr lang="en-US" sz="1900" dirty="0"/>
              <a:t>	intercept	</a:t>
            </a:r>
            <a:r>
              <a:rPr lang="en-US" sz="1900" dirty="0" err="1"/>
              <a:t>xnew</a:t>
            </a:r>
            <a:r>
              <a:rPr lang="en-US" sz="1900" dirty="0"/>
              <a:t>	</a:t>
            </a:r>
            <a:r>
              <a:rPr lang="en-US" sz="1900" dirty="0" smtClean="0"/>
              <a:t>f(</a:t>
            </a:r>
            <a:r>
              <a:rPr lang="en-US" sz="1900" dirty="0" err="1" smtClean="0"/>
              <a:t>xnew</a:t>
            </a:r>
            <a:r>
              <a:rPr lang="en-US" sz="1900" dirty="0"/>
              <a:t>)</a:t>
            </a:r>
          </a:p>
          <a:p>
            <a:pPr>
              <a:buNone/>
            </a:pPr>
            <a:r>
              <a:rPr lang="en-US" sz="1900" dirty="0"/>
              <a:t>f(0)=5	</a:t>
            </a:r>
            <a:r>
              <a:rPr lang="en-US" sz="1900" dirty="0" smtClean="0"/>
              <a:t>	f(2</a:t>
            </a:r>
            <a:r>
              <a:rPr lang="en-US" sz="1900" dirty="0"/>
              <a:t>)= -15	-10	5	</a:t>
            </a:r>
            <a:r>
              <a:rPr lang="en-US" sz="1900" dirty="0" smtClean="0"/>
              <a:t>0.5</a:t>
            </a:r>
            <a:r>
              <a:rPr lang="en-US" sz="1900" dirty="0"/>
              <a:t>	</a:t>
            </a:r>
            <a:r>
              <a:rPr lang="en-US" sz="1900" dirty="0" smtClean="0"/>
              <a:t>3.375	</a:t>
            </a:r>
          </a:p>
          <a:p>
            <a:pPr>
              <a:buNone/>
            </a:pPr>
            <a:r>
              <a:rPr lang="en-US" sz="1900" dirty="0" smtClean="0"/>
              <a:t>f(0.5</a:t>
            </a:r>
            <a:r>
              <a:rPr lang="en-US" sz="1900" dirty="0"/>
              <a:t>)=3.375	</a:t>
            </a:r>
            <a:r>
              <a:rPr lang="en-US" sz="1900" dirty="0" smtClean="0"/>
              <a:t>f(2</a:t>
            </a:r>
            <a:r>
              <a:rPr lang="en-US" sz="1900" dirty="0"/>
              <a:t>)= -15	-12.25	9.5	</a:t>
            </a:r>
            <a:r>
              <a:rPr lang="en-US" sz="1900" dirty="0" smtClean="0"/>
              <a:t>0.776</a:t>
            </a:r>
            <a:r>
              <a:rPr lang="en-US" sz="1900" dirty="0"/>
              <a:t>	</a:t>
            </a:r>
            <a:r>
              <a:rPr lang="en-US" sz="1900" dirty="0" smtClean="0"/>
              <a:t>1.256</a:t>
            </a:r>
            <a:endParaRPr lang="en-US" sz="1900" dirty="0"/>
          </a:p>
          <a:p>
            <a:pPr>
              <a:buNone/>
            </a:pPr>
            <a:r>
              <a:rPr lang="en-US" sz="1900" dirty="0"/>
              <a:t>f(0.776)=1.256	f(2)= -15	-13.28	11.556	</a:t>
            </a:r>
            <a:r>
              <a:rPr lang="en-US" sz="1900" dirty="0" smtClean="0"/>
              <a:t>0.896</a:t>
            </a:r>
            <a:r>
              <a:rPr lang="en-US" sz="1900" dirty="0"/>
              <a:t>	0.095</a:t>
            </a:r>
          </a:p>
          <a:p>
            <a:pPr>
              <a:buNone/>
            </a:pPr>
            <a:r>
              <a:rPr lang="en-US" sz="1900" dirty="0"/>
              <a:t>f(0.896)=0.095	f(2)= -15	-13.68	12.354	</a:t>
            </a:r>
            <a:r>
              <a:rPr lang="en-US" sz="1900" dirty="0" smtClean="0"/>
              <a:t>0.903</a:t>
            </a:r>
            <a:r>
              <a:rPr lang="en-US" sz="1900" dirty="0"/>
              <a:t>	</a:t>
            </a:r>
            <a:r>
              <a:rPr lang="en-US" sz="1900" dirty="0" smtClean="0"/>
              <a:t>0.026</a:t>
            </a:r>
            <a:endParaRPr lang="en-US" sz="1900" dirty="0"/>
          </a:p>
          <a:p>
            <a:pPr>
              <a:buNone/>
            </a:pPr>
            <a:r>
              <a:rPr lang="en-US" sz="1900" dirty="0"/>
              <a:t>f(0.903)=0.026	f(2)= -15	-13.7	12.399	</a:t>
            </a:r>
            <a:r>
              <a:rPr lang="en-US" sz="1900" dirty="0" smtClean="0"/>
              <a:t>0.905</a:t>
            </a:r>
            <a:r>
              <a:rPr lang="en-US" sz="1900" dirty="0"/>
              <a:t>	</a:t>
            </a:r>
            <a:r>
              <a:rPr lang="en-US" sz="1900" dirty="0" smtClean="0"/>
              <a:t>0.007258</a:t>
            </a:r>
            <a:endParaRPr lang="en-US" sz="19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of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basic question is given a function, f(x), what is the value of x when f(x)=0?  (Notes: x is called the root of the equation</a:t>
            </a:r>
            <a:r>
              <a:rPr lang="en-US" dirty="0"/>
              <a:t>;</a:t>
            </a:r>
            <a:r>
              <a:rPr lang="en-US" dirty="0" smtClean="0"/>
              <a:t> any equation can be equated to zero by algebraic manipulation.)</a:t>
            </a:r>
          </a:p>
          <a:p>
            <a:pPr>
              <a:buNone/>
            </a:pPr>
            <a:r>
              <a:rPr lang="en-US" dirty="0" smtClean="0"/>
              <a:t>Finding roots of equations is important for a variety of reasons.  For example, maxima/minima to optimize a process, solving for economics problems, or mechanical design.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Perhaps the simplest way to find a root is to search for it.  This can be done visually, if a graph of the function is available, e.g.</a:t>
            </a:r>
          </a:p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(x)=x</a:t>
            </a:r>
            <a:r>
              <a:rPr lang="en-US" baseline="30000" dirty="0" smtClean="0"/>
              <a:t>3</a:t>
            </a:r>
            <a:r>
              <a:rPr lang="en-US" dirty="0" smtClean="0"/>
              <a:t> – 7x</a:t>
            </a:r>
            <a:r>
              <a:rPr lang="en-US" baseline="30000" dirty="0" smtClean="0"/>
              <a:t>2</a:t>
            </a:r>
            <a:r>
              <a:rPr lang="en-US" dirty="0" smtClean="0"/>
              <a:t>+5</a:t>
            </a:r>
          </a:p>
          <a:p>
            <a:pPr>
              <a:buNone/>
            </a:pPr>
            <a:r>
              <a:rPr lang="en-US" sz="2800" dirty="0" smtClean="0"/>
              <a:t>By visual inspection</a:t>
            </a:r>
          </a:p>
          <a:p>
            <a:pPr>
              <a:buNone/>
            </a:pPr>
            <a:r>
              <a:rPr lang="en-US" sz="2800" dirty="0" smtClean="0"/>
              <a:t>There are 2 roots</a:t>
            </a:r>
          </a:p>
          <a:p>
            <a:pPr>
              <a:buNone/>
            </a:pPr>
            <a:r>
              <a:rPr lang="en-US" sz="2800" dirty="0" smtClean="0"/>
              <a:t>At approx. 1 and </a:t>
            </a:r>
          </a:p>
          <a:p>
            <a:pPr>
              <a:buNone/>
            </a:pPr>
            <a:r>
              <a:rPr lang="en-US" sz="2800" dirty="0" smtClean="0"/>
              <a:t>Approx. 7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6275" y="3276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4619978" y="5266267"/>
            <a:ext cx="762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567311" y="5288844"/>
            <a:ext cx="762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The limitations of this method are clearly:</a:t>
            </a:r>
          </a:p>
          <a:p>
            <a:r>
              <a:rPr lang="en-US" sz="2400" dirty="0" smtClean="0"/>
              <a:t>Need to have a visual graph available</a:t>
            </a:r>
          </a:p>
          <a:p>
            <a:r>
              <a:rPr lang="en-US" sz="2400" dirty="0" smtClean="0"/>
              <a:t>Need to have a person available </a:t>
            </a:r>
          </a:p>
          <a:p>
            <a:r>
              <a:rPr lang="en-US" sz="2400" dirty="0" smtClean="0"/>
              <a:t>Subjective value, precision/accuracy of numerical value of the root</a:t>
            </a:r>
          </a:p>
          <a:p>
            <a:pPr>
              <a:buNone/>
            </a:pPr>
            <a:r>
              <a:rPr lang="en-US" sz="2400" dirty="0" smtClean="0"/>
              <a:t>It is more desirable to have a more precise, numerical computational method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001845" y="4038599"/>
          <a:ext cx="4684955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search methods </a:t>
            </a:r>
            <a:br>
              <a:rPr lang="en-US" dirty="0" smtClean="0"/>
            </a:br>
            <a:r>
              <a:rPr lang="en-US" dirty="0" smtClean="0"/>
              <a:t>bisection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bisection method uses 2 points with functional values of different sign.  Calculating the value at the midpoint estimates the root of the function.  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661315" y="4615202"/>
            <a:ext cx="0" cy="4213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4099" y="4187442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4634" y="5608557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search methods </a:t>
            </a:r>
            <a:br>
              <a:rPr lang="en-US" dirty="0" smtClean="0"/>
            </a:br>
            <a:r>
              <a:rPr lang="en-US" dirty="0" smtClean="0"/>
              <a:t>Bisection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replacing the boundary point with the same sign and repeating this process, eventually will converge on a root.  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Oval 10"/>
          <p:cNvSpPr/>
          <p:nvPr/>
        </p:nvSpPr>
        <p:spPr>
          <a:xfrm>
            <a:off x="5753545" y="4612324"/>
            <a:ext cx="76200" cy="76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087653" y="4454586"/>
            <a:ext cx="0" cy="18589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74406" y="4514788"/>
            <a:ext cx="0" cy="18589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52327" y="4336284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70156" y="4199885"/>
            <a:ext cx="76200" cy="762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52104" y="5598137"/>
            <a:ext cx="76200" cy="762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797153" y="4703134"/>
            <a:ext cx="0" cy="18589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3840" y="3383280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Limitation and benefits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Must first find 2 points with opposite sign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Sequential estimates do not always improve the accuracy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Will always converge on a root (stable)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Slow convergence (linear)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436388" y="4468162"/>
            <a:ext cx="76200" cy="762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0" grpId="0" animBg="1"/>
      <p:bldP spid="20" grpId="1" animBg="1"/>
      <p:bldP spid="21" grpId="0" animBg="1"/>
      <p:bldP spid="21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search methods </a:t>
            </a:r>
            <a:br>
              <a:rPr lang="en-US" dirty="0" smtClean="0"/>
            </a:br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 (false position)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r>
              <a:rPr lang="en-US" dirty="0" smtClean="0"/>
              <a:t> method uses 2 points with functional values of different sign.  Calculating a line between the points, find the root of the line as an estimate of the root of the function.  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495800" y="4267200"/>
            <a:ext cx="2362200" cy="9906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81600" y="4572000"/>
            <a:ext cx="76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19600" y="41910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51816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search methods </a:t>
            </a:r>
            <a:br>
              <a:rPr lang="en-US" dirty="0" smtClean="0"/>
            </a:br>
            <a:r>
              <a:rPr lang="en-US" dirty="0" err="1" smtClean="0"/>
              <a:t>regula</a:t>
            </a:r>
            <a:r>
              <a:rPr lang="en-US" dirty="0" smtClean="0"/>
              <a:t> </a:t>
            </a:r>
            <a:r>
              <a:rPr lang="en-US" dirty="0" err="1" smtClean="0"/>
              <a:t>falsi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replacing the boundary point with the same sign and repeating this process, better estimates of the root are obtained.  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495800" y="4267200"/>
            <a:ext cx="2362200" cy="9906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419600" y="41910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81800" y="51816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52776" y="440369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300505" y="4451420"/>
            <a:ext cx="1517302" cy="773723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90457" y="4572000"/>
            <a:ext cx="0" cy="185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548365" y="4588747"/>
            <a:ext cx="0" cy="185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" y="3206338"/>
            <a:ext cx="3139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Limitations and benefits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Must start with 2 points of opposite signs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More complex calculations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Sequential estimates always improve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Guaranteed to converge (stable)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Faster convergence than bisection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search methods </a:t>
            </a:r>
            <a:br>
              <a:rPr lang="en-US" dirty="0" smtClean="0"/>
            </a:br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600200"/>
            <a:ext cx="338328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The Newton-</a:t>
            </a:r>
            <a:r>
              <a:rPr lang="en-US" dirty="0" err="1" smtClean="0"/>
              <a:t>Raphson</a:t>
            </a:r>
            <a:r>
              <a:rPr lang="en-US" dirty="0" smtClean="0"/>
              <a:t> method uses the derivative of the function to develop a linear estimate of the root.  </a:t>
            </a:r>
          </a:p>
          <a:p>
            <a:pPr>
              <a:buNone/>
            </a:pPr>
            <a:r>
              <a:rPr lang="en-US" dirty="0" smtClean="0"/>
              <a:t>Given a single starting point, x, and the derivative, f’(x), a linear equation can be obtained to estimate the root. 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794760" y="1676400"/>
          <a:ext cx="513588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7777941" y="4578927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0458" y="2554778"/>
            <a:ext cx="11083" cy="382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3846" y="3613532"/>
            <a:ext cx="892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Slope =f’(x)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4730" y="4691089"/>
            <a:ext cx="892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Starting point, x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330</TotalTime>
  <Words>1038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Numerical methods for finding roots</vt:lpstr>
      <vt:lpstr>Roots of equations</vt:lpstr>
      <vt:lpstr>Search methods</vt:lpstr>
      <vt:lpstr>Search methods</vt:lpstr>
      <vt:lpstr>Computational search methods  bisection</vt:lpstr>
      <vt:lpstr>Computational search methods  Bisection</vt:lpstr>
      <vt:lpstr>Computational search methods  regula falsi (false position)</vt:lpstr>
      <vt:lpstr>Computational search methods  regula falsi</vt:lpstr>
      <vt:lpstr>Computational search methods  Newton-Raphson</vt:lpstr>
      <vt:lpstr>Computational search methods  Newton-Raphson</vt:lpstr>
      <vt:lpstr>Computational search methods  secant method</vt:lpstr>
      <vt:lpstr>Computational search methods  secant method</vt:lpstr>
      <vt:lpstr>Computational methods</vt:lpstr>
      <vt:lpstr>PowerPoint Presentation</vt:lpstr>
      <vt:lpstr>PowerPoint Presentation</vt:lpstr>
      <vt:lpstr>Algorithm for bisection method  (in words)</vt:lpstr>
      <vt:lpstr>Algorithm for bisection method (mathematical)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byte</dc:creator>
  <cp:lastModifiedBy>byte</cp:lastModifiedBy>
  <cp:revision>46</cp:revision>
  <dcterms:created xsi:type="dcterms:W3CDTF">2015-01-23T16:31:49Z</dcterms:created>
  <dcterms:modified xsi:type="dcterms:W3CDTF">2018-01-31T14:06:15Z</dcterms:modified>
</cp:coreProperties>
</file>