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430" r:id="rId2"/>
    <p:sldId id="431" r:id="rId3"/>
    <p:sldId id="433" r:id="rId4"/>
    <p:sldId id="434" r:id="rId5"/>
    <p:sldId id="435" r:id="rId6"/>
    <p:sldId id="383" r:id="rId7"/>
    <p:sldId id="384" r:id="rId8"/>
    <p:sldId id="432" r:id="rId9"/>
    <p:sldId id="387" r:id="rId10"/>
    <p:sldId id="388" r:id="rId11"/>
    <p:sldId id="389" r:id="rId12"/>
    <p:sldId id="390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398" r:id="rId31"/>
    <p:sldId id="423" r:id="rId32"/>
    <p:sldId id="424" r:id="rId33"/>
    <p:sldId id="425" r:id="rId34"/>
    <p:sldId id="426" r:id="rId35"/>
    <p:sldId id="427" r:id="rId36"/>
    <p:sldId id="428" r:id="rId37"/>
    <p:sldId id="397" r:id="rId38"/>
    <p:sldId id="399" r:id="rId39"/>
    <p:sldId id="401" r:id="rId40"/>
    <p:sldId id="402" r:id="rId41"/>
    <p:sldId id="404" r:id="rId42"/>
    <p:sldId id="403" r:id="rId43"/>
    <p:sldId id="405" r:id="rId44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99"/>
    <a:srgbClr val="008000"/>
    <a:srgbClr val="0099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334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emf"/><Relationship Id="rId1" Type="http://schemas.openxmlformats.org/officeDocument/2006/relationships/image" Target="../media/image47.w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4.wmf"/><Relationship Id="rId7" Type="http://schemas.openxmlformats.org/officeDocument/2006/relationships/image" Target="../media/image80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emf"/><Relationship Id="rId4" Type="http://schemas.openxmlformats.org/officeDocument/2006/relationships/image" Target="../media/image75.wmf"/><Relationship Id="rId9" Type="http://schemas.openxmlformats.org/officeDocument/2006/relationships/image" Target="../media/image8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19.wmf"/><Relationship Id="rId3" Type="http://schemas.openxmlformats.org/officeDocument/2006/relationships/image" Target="../media/image115.emf"/><Relationship Id="rId7" Type="http://schemas.openxmlformats.org/officeDocument/2006/relationships/image" Target="../media/image79.wmf"/><Relationship Id="rId12" Type="http://schemas.openxmlformats.org/officeDocument/2006/relationships/image" Target="../media/image9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78.wmf"/><Relationship Id="rId11" Type="http://schemas.openxmlformats.org/officeDocument/2006/relationships/image" Target="../media/image93.wmf"/><Relationship Id="rId5" Type="http://schemas.openxmlformats.org/officeDocument/2006/relationships/image" Target="../media/image117.emf"/><Relationship Id="rId15" Type="http://schemas.openxmlformats.org/officeDocument/2006/relationships/image" Target="../media/image121.wmf"/><Relationship Id="rId10" Type="http://schemas.openxmlformats.org/officeDocument/2006/relationships/image" Target="../media/image92.wmf"/><Relationship Id="rId4" Type="http://schemas.openxmlformats.org/officeDocument/2006/relationships/image" Target="../media/image116.emf"/><Relationship Id="rId9" Type="http://schemas.openxmlformats.org/officeDocument/2006/relationships/image" Target="../media/image91.wmf"/><Relationship Id="rId14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4.emf"/><Relationship Id="rId7" Type="http://schemas.openxmlformats.org/officeDocument/2006/relationships/image" Target="../media/image126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78.wmf"/><Relationship Id="rId5" Type="http://schemas.openxmlformats.org/officeDocument/2006/relationships/image" Target="../media/image125.wmf"/><Relationship Id="rId4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98.e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4.wmf"/><Relationship Id="rId1" Type="http://schemas.openxmlformats.org/officeDocument/2006/relationships/image" Target="../media/image36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2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28780E-D82D-4949-A725-9C589EC8C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350D1-8A36-4F95-8000-5C7C4A147421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509E2-2B45-4A25-81D9-A018BEAF7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D079E-895F-485D-B5FD-CDFDF724129E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6AFCE-2E90-4273-850A-9A602376D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1066F-6252-4CEF-B704-E84FD638B658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6102-3382-4365-B6B2-1CFAA8867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E7CE4-5048-4692-B038-4CD501535367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7DFBA-12D8-482A-B329-3704C0A78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E2069-1B2E-411F-B1E9-27B020635E00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318BF-FFC4-4496-9E80-5B65C25E8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4477E-E1E7-4CD6-8436-14B9329A2C8D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C2017-4279-48FC-9CC2-25C0AF58E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BA390-BBAD-463C-B947-99E2EAA4C2CA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01FFC-DF8F-4981-AEDA-2A8FC90F4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117D0-9908-4A54-8689-3EC5E76ADBAB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6D1F8-7826-41F8-B954-6386B6C5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F92EC-609D-4C3C-9CFD-4F4C0949F592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0E4C1-0693-4616-A34D-F08D13442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1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F77A-1F38-4857-B627-906955437888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A2B47-29BD-4388-A78A-739C3A59E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0BDA2-68D2-4A1A-A4E2-72110CAEFEE4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BD46-3206-4C49-B218-DE6EBDFF6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ACCE6B1-E8E7-4565-858B-5F1B8AF2738F}" type="datetime1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Rheology Concepts and Fundamentals - Whistler Workshop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75AC4B-6EF4-4C67-A44E-311BD298F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2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0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0.e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3.wmf"/><Relationship Id="rId9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71.wmf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9.wmf"/><Relationship Id="rId22" Type="http://schemas.openxmlformats.org/officeDocument/2006/relationships/image" Target="../media/image8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97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9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08.wmf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0.bin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1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18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93.wmf"/><Relationship Id="rId32" Type="http://schemas.openxmlformats.org/officeDocument/2006/relationships/image" Target="../media/image121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19.wmf"/><Relationship Id="rId10" Type="http://schemas.openxmlformats.org/officeDocument/2006/relationships/image" Target="../media/image116.emf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78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36.bin"/><Relationship Id="rId18" Type="http://schemas.openxmlformats.org/officeDocument/2006/relationships/oleObject" Target="../embeddings/oleObject139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5.wmf"/><Relationship Id="rId17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8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79.wmf"/><Relationship Id="rId19" Type="http://schemas.openxmlformats.org/officeDocument/2006/relationships/image" Target="../media/image127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7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33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0.wmf"/><Relationship Id="rId11" Type="http://schemas.openxmlformats.org/officeDocument/2006/relationships/image" Target="../media/image132.wmf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134.wmf"/><Relationship Id="rId10" Type="http://schemas.openxmlformats.org/officeDocument/2006/relationships/oleObject" Target="../embeddings/oleObject145.bin"/><Relationship Id="rId4" Type="http://schemas.openxmlformats.org/officeDocument/2006/relationships/image" Target="../media/image129.wmf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4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54.bin"/><Relationship Id="rId18" Type="http://schemas.openxmlformats.org/officeDocument/2006/relationships/oleObject" Target="../embeddings/oleObject157.bin"/><Relationship Id="rId3" Type="http://schemas.openxmlformats.org/officeDocument/2006/relationships/oleObject" Target="../embeddings/oleObject149.bin"/><Relationship Id="rId21" Type="http://schemas.openxmlformats.org/officeDocument/2006/relationships/image" Target="../media/image144.w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0.wmf"/><Relationship Id="rId17" Type="http://schemas.openxmlformats.org/officeDocument/2006/relationships/image" Target="../media/image142.wmf"/><Relationship Id="rId25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53.bin"/><Relationship Id="rId24" Type="http://schemas.openxmlformats.org/officeDocument/2006/relationships/oleObject" Target="../embeddings/oleObject160.bin"/><Relationship Id="rId5" Type="http://schemas.openxmlformats.org/officeDocument/2006/relationships/oleObject" Target="../embeddings/oleObject150.bin"/><Relationship Id="rId15" Type="http://schemas.openxmlformats.org/officeDocument/2006/relationships/image" Target="../media/image141.wmf"/><Relationship Id="rId23" Type="http://schemas.openxmlformats.org/officeDocument/2006/relationships/image" Target="../media/image145.wmf"/><Relationship Id="rId10" Type="http://schemas.openxmlformats.org/officeDocument/2006/relationships/image" Target="../media/image139.wmf"/><Relationship Id="rId19" Type="http://schemas.openxmlformats.org/officeDocument/2006/relationships/image" Target="../media/image143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2.bin"/><Relationship Id="rId14" Type="http://schemas.openxmlformats.org/officeDocument/2006/relationships/oleObject" Target="../embeddings/oleObject155.bin"/><Relationship Id="rId22" Type="http://schemas.openxmlformats.org/officeDocument/2006/relationships/oleObject" Target="../embeddings/oleObject15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49.w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6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5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5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5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5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0E4C1-0693-4616-A34D-F08D1344238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539875"/>
            <a:ext cx="7510463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08225" y="392113"/>
            <a:ext cx="427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Arial" charset="0"/>
                <a:cs typeface="Arial" charset="0"/>
              </a:rPr>
              <a:t>VISCOELASTICITY</a:t>
            </a:r>
          </a:p>
        </p:txBody>
      </p:sp>
    </p:spTree>
    <p:extLst>
      <p:ext uri="{BB962C8B-B14F-4D97-AF65-F5344CB8AC3E}">
        <p14:creationId xmlns:p14="http://schemas.microsoft.com/office/powerpoint/2010/main" val="224811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AD9C2B-89F7-4DEC-A38E-856B49EDE40D}" type="slidenum">
              <a:rPr lang="en-US" altLang="en-US" sz="1400" smtClean="0"/>
              <a:pPr/>
              <a:t>10</a:t>
            </a:fld>
            <a:endParaRPr lang="en-US" altLang="en-US" sz="1400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931863" y="4635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0099"/>
                </a:solidFill>
              </a:rPr>
              <a:t>VISCOELASTICITY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889000" y="1633538"/>
            <a:ext cx="652462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000099"/>
                </a:solidFill>
              </a:rPr>
              <a:t>Is water a viscoelastic Material ?</a:t>
            </a:r>
          </a:p>
          <a:p>
            <a:pPr>
              <a:spcBef>
                <a:spcPct val="20000"/>
              </a:spcBef>
            </a:pPr>
            <a:r>
              <a:rPr lang="en-US" altLang="en-US" sz="2800">
                <a:solidFill>
                  <a:srgbClr val="000099"/>
                </a:solidFill>
              </a:rPr>
              <a:t>	t</a:t>
            </a:r>
            <a:r>
              <a:rPr lang="en-US" altLang="en-US" sz="2800" baseline="-25000">
                <a:solidFill>
                  <a:srgbClr val="000099"/>
                </a:solidFill>
              </a:rPr>
              <a:t>R</a:t>
            </a:r>
            <a:r>
              <a:rPr lang="en-US" altLang="en-US" sz="2800">
                <a:solidFill>
                  <a:srgbClr val="000099"/>
                </a:solidFill>
              </a:rPr>
              <a:t>= 10</a:t>
            </a:r>
            <a:r>
              <a:rPr lang="en-US" altLang="en-US" sz="2800" baseline="30000">
                <a:solidFill>
                  <a:srgbClr val="000099"/>
                </a:solidFill>
              </a:rPr>
              <a:t>-12</a:t>
            </a:r>
            <a:r>
              <a:rPr lang="en-US" altLang="en-US" sz="2800">
                <a:solidFill>
                  <a:srgbClr val="000099"/>
                </a:solidFill>
              </a:rPr>
              <a:t> sec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800">
              <a:solidFill>
                <a:srgbClr val="000099"/>
              </a:solidFill>
            </a:endParaRP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2151063" y="2882900"/>
          <a:ext cx="54356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1765300" imgH="520700" progId="Equation.3">
                  <p:embed/>
                </p:oleObj>
              </mc:Choice>
              <mc:Fallback>
                <p:oleObj name="Equation" r:id="rId3" imgW="17653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2882900"/>
                        <a:ext cx="54356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/>
      <p:bldP spid="143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09E095-C2A2-418C-9287-A89911967176}" type="slidenum">
              <a:rPr lang="en-US" altLang="en-US" sz="1400" smtClean="0"/>
              <a:pPr/>
              <a:t>11</a:t>
            </a:fld>
            <a:endParaRPr lang="en-US" altLang="en-US" sz="1400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167313" y="5032375"/>
            <a:ext cx="3505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1">
                <a:solidFill>
                  <a:srgbClr val="FFCC00"/>
                </a:solidFill>
                <a:cs typeface="Arial" charset="0"/>
              </a:rPr>
              <a:t>  DEFORMATION DOES NOT </a:t>
            </a:r>
          </a:p>
          <a:p>
            <a:r>
              <a:rPr lang="en-US" altLang="en-US" sz="1800" b="1">
                <a:solidFill>
                  <a:srgbClr val="FFCC00"/>
                </a:solidFill>
                <a:cs typeface="Arial" charset="0"/>
              </a:rPr>
              <a:t>    FOLLOW THE FORCE</a:t>
            </a:r>
            <a:endParaRPr lang="en-US" altLang="en-US">
              <a:latin typeface="Abadi MT Condensed Extra Bold" pitchFamily="34" charset="0"/>
              <a:cs typeface="Arial" charset="0"/>
            </a:endParaRPr>
          </a:p>
        </p:txBody>
      </p:sp>
      <p:grpSp>
        <p:nvGrpSpPr>
          <p:cNvPr id="144387" name="Group 3"/>
          <p:cNvGrpSpPr>
            <a:grpSpLocks/>
          </p:cNvGrpSpPr>
          <p:nvPr/>
        </p:nvGrpSpPr>
        <p:grpSpPr bwMode="auto">
          <a:xfrm>
            <a:off x="5476875" y="2609850"/>
            <a:ext cx="3243263" cy="2208213"/>
            <a:chOff x="3450" y="1659"/>
            <a:chExt cx="2043" cy="1391"/>
          </a:xfrm>
        </p:grpSpPr>
        <p:sp>
          <p:nvSpPr>
            <p:cNvPr id="8318" name="Rectangle 4"/>
            <p:cNvSpPr>
              <a:spLocks noChangeArrowheads="1"/>
            </p:cNvSpPr>
            <p:nvPr/>
          </p:nvSpPr>
          <p:spPr bwMode="auto">
            <a:xfrm>
              <a:off x="3491" y="165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FFFF"/>
                  </a:solidFill>
                  <a:cs typeface="Arial" charset="0"/>
                </a:rPr>
                <a:t>F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19" name="Line 5"/>
            <p:cNvSpPr>
              <a:spLocks noChangeShapeType="1"/>
            </p:cNvSpPr>
            <p:nvPr/>
          </p:nvSpPr>
          <p:spPr bwMode="auto">
            <a:xfrm>
              <a:off x="3648" y="1706"/>
              <a:ext cx="3" cy="503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0" name="Freeform 6"/>
            <p:cNvSpPr>
              <a:spLocks/>
            </p:cNvSpPr>
            <p:nvPr/>
          </p:nvSpPr>
          <p:spPr bwMode="auto">
            <a:xfrm>
              <a:off x="3636" y="1689"/>
              <a:ext cx="28" cy="59"/>
            </a:xfrm>
            <a:custGeom>
              <a:avLst/>
              <a:gdLst>
                <a:gd name="T0" fmla="*/ 0 w 128"/>
                <a:gd name="T1" fmla="*/ 13 h 273"/>
                <a:gd name="T2" fmla="*/ 3 w 128"/>
                <a:gd name="T3" fmla="*/ 0 h 273"/>
                <a:gd name="T4" fmla="*/ 6 w 128"/>
                <a:gd name="T5" fmla="*/ 13 h 273"/>
                <a:gd name="T6" fmla="*/ 0 w 128"/>
                <a:gd name="T7" fmla="*/ 13 h 2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8" h="273">
                  <a:moveTo>
                    <a:pt x="0" y="273"/>
                  </a:moveTo>
                  <a:lnTo>
                    <a:pt x="64" y="0"/>
                  </a:lnTo>
                  <a:lnTo>
                    <a:pt x="128" y="27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1" name="Line 7"/>
            <p:cNvSpPr>
              <a:spLocks noChangeShapeType="1"/>
            </p:cNvSpPr>
            <p:nvPr/>
          </p:nvSpPr>
          <p:spPr bwMode="auto">
            <a:xfrm>
              <a:off x="3481" y="2133"/>
              <a:ext cx="1180" cy="0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2" name="Freeform 8"/>
            <p:cNvSpPr>
              <a:spLocks/>
            </p:cNvSpPr>
            <p:nvPr/>
          </p:nvSpPr>
          <p:spPr bwMode="auto">
            <a:xfrm>
              <a:off x="4610" y="2118"/>
              <a:ext cx="58" cy="28"/>
            </a:xfrm>
            <a:custGeom>
              <a:avLst/>
              <a:gdLst>
                <a:gd name="T0" fmla="*/ 0 w 257"/>
                <a:gd name="T1" fmla="*/ 0 h 137"/>
                <a:gd name="T2" fmla="*/ 13 w 257"/>
                <a:gd name="T3" fmla="*/ 3 h 137"/>
                <a:gd name="T4" fmla="*/ 0 w 257"/>
                <a:gd name="T5" fmla="*/ 6 h 137"/>
                <a:gd name="T6" fmla="*/ 0 w 257"/>
                <a:gd name="T7" fmla="*/ 0 h 1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7" h="137">
                  <a:moveTo>
                    <a:pt x="0" y="0"/>
                  </a:moveTo>
                  <a:lnTo>
                    <a:pt x="257" y="69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3" name="Freeform 9"/>
            <p:cNvSpPr>
              <a:spLocks/>
            </p:cNvSpPr>
            <p:nvPr/>
          </p:nvSpPr>
          <p:spPr bwMode="auto">
            <a:xfrm>
              <a:off x="3635" y="1843"/>
              <a:ext cx="522" cy="281"/>
            </a:xfrm>
            <a:custGeom>
              <a:avLst/>
              <a:gdLst>
                <a:gd name="T0" fmla="*/ 0 w 2338"/>
                <a:gd name="T1" fmla="*/ 60 h 1319"/>
                <a:gd name="T2" fmla="*/ 41 w 2338"/>
                <a:gd name="T3" fmla="*/ 60 h 1319"/>
                <a:gd name="T4" fmla="*/ 41 w 2338"/>
                <a:gd name="T5" fmla="*/ 0 h 1319"/>
                <a:gd name="T6" fmla="*/ 117 w 2338"/>
                <a:gd name="T7" fmla="*/ 0 h 1319"/>
                <a:gd name="T8" fmla="*/ 117 w 2338"/>
                <a:gd name="T9" fmla="*/ 60 h 1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8" h="1319">
                  <a:moveTo>
                    <a:pt x="0" y="1319"/>
                  </a:moveTo>
                  <a:lnTo>
                    <a:pt x="824" y="1319"/>
                  </a:lnTo>
                  <a:lnTo>
                    <a:pt x="824" y="0"/>
                  </a:lnTo>
                  <a:lnTo>
                    <a:pt x="2338" y="0"/>
                  </a:lnTo>
                  <a:lnTo>
                    <a:pt x="2338" y="1319"/>
                  </a:lnTo>
                </a:path>
              </a:pathLst>
            </a:custGeom>
            <a:noFill/>
            <a:ln w="33338">
              <a:solidFill>
                <a:srgbClr val="FF1F3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4" name="Line 10"/>
            <p:cNvSpPr>
              <a:spLocks noChangeShapeType="1"/>
            </p:cNvSpPr>
            <p:nvPr/>
          </p:nvSpPr>
          <p:spPr bwMode="auto">
            <a:xfrm>
              <a:off x="3828" y="2108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" name="Line 11"/>
            <p:cNvSpPr>
              <a:spLocks noChangeShapeType="1"/>
            </p:cNvSpPr>
            <p:nvPr/>
          </p:nvSpPr>
          <p:spPr bwMode="auto">
            <a:xfrm>
              <a:off x="3828" y="2115"/>
              <a:ext cx="1" cy="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6" name="Line 12"/>
            <p:cNvSpPr>
              <a:spLocks noChangeShapeType="1"/>
            </p:cNvSpPr>
            <p:nvPr/>
          </p:nvSpPr>
          <p:spPr bwMode="auto">
            <a:xfrm>
              <a:off x="3828" y="2121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7" name="Line 13"/>
            <p:cNvSpPr>
              <a:spLocks noChangeShapeType="1"/>
            </p:cNvSpPr>
            <p:nvPr/>
          </p:nvSpPr>
          <p:spPr bwMode="auto">
            <a:xfrm>
              <a:off x="3828" y="2127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8" name="Line 14"/>
            <p:cNvSpPr>
              <a:spLocks noChangeShapeType="1"/>
            </p:cNvSpPr>
            <p:nvPr/>
          </p:nvSpPr>
          <p:spPr bwMode="auto">
            <a:xfrm>
              <a:off x="3828" y="2133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9" name="Line 15"/>
            <p:cNvSpPr>
              <a:spLocks noChangeShapeType="1"/>
            </p:cNvSpPr>
            <p:nvPr/>
          </p:nvSpPr>
          <p:spPr bwMode="auto">
            <a:xfrm>
              <a:off x="3828" y="2140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6"/>
            <p:cNvSpPr>
              <a:spLocks noChangeShapeType="1"/>
            </p:cNvSpPr>
            <p:nvPr/>
          </p:nvSpPr>
          <p:spPr bwMode="auto">
            <a:xfrm>
              <a:off x="3828" y="2146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7"/>
            <p:cNvSpPr>
              <a:spLocks noChangeShapeType="1"/>
            </p:cNvSpPr>
            <p:nvPr/>
          </p:nvSpPr>
          <p:spPr bwMode="auto">
            <a:xfrm>
              <a:off x="3828" y="2152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2" name="Line 18"/>
            <p:cNvSpPr>
              <a:spLocks noChangeShapeType="1"/>
            </p:cNvSpPr>
            <p:nvPr/>
          </p:nvSpPr>
          <p:spPr bwMode="auto">
            <a:xfrm>
              <a:off x="4162" y="2584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3" name="Line 19"/>
            <p:cNvSpPr>
              <a:spLocks noChangeShapeType="1"/>
            </p:cNvSpPr>
            <p:nvPr/>
          </p:nvSpPr>
          <p:spPr bwMode="auto">
            <a:xfrm>
              <a:off x="4162" y="2591"/>
              <a:ext cx="1" cy="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4" name="Line 20"/>
            <p:cNvSpPr>
              <a:spLocks noChangeShapeType="1"/>
            </p:cNvSpPr>
            <p:nvPr/>
          </p:nvSpPr>
          <p:spPr bwMode="auto">
            <a:xfrm>
              <a:off x="4162" y="2597"/>
              <a:ext cx="1" cy="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5" name="Line 21"/>
            <p:cNvSpPr>
              <a:spLocks noChangeShapeType="1"/>
            </p:cNvSpPr>
            <p:nvPr/>
          </p:nvSpPr>
          <p:spPr bwMode="auto">
            <a:xfrm>
              <a:off x="4162" y="2603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6" name="Line 22"/>
            <p:cNvSpPr>
              <a:spLocks noChangeShapeType="1"/>
            </p:cNvSpPr>
            <p:nvPr/>
          </p:nvSpPr>
          <p:spPr bwMode="auto">
            <a:xfrm>
              <a:off x="4162" y="2610"/>
              <a:ext cx="1" cy="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7" name="Line 23"/>
            <p:cNvSpPr>
              <a:spLocks noChangeShapeType="1"/>
            </p:cNvSpPr>
            <p:nvPr/>
          </p:nvSpPr>
          <p:spPr bwMode="auto">
            <a:xfrm>
              <a:off x="4162" y="2616"/>
              <a:ext cx="1" cy="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8" name="Line 24"/>
            <p:cNvSpPr>
              <a:spLocks noChangeShapeType="1"/>
            </p:cNvSpPr>
            <p:nvPr/>
          </p:nvSpPr>
          <p:spPr bwMode="auto">
            <a:xfrm>
              <a:off x="4157" y="2762"/>
              <a:ext cx="0" cy="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39" name="Rectangle 25"/>
            <p:cNvSpPr>
              <a:spLocks noChangeArrowheads="1"/>
            </p:cNvSpPr>
            <p:nvPr/>
          </p:nvSpPr>
          <p:spPr bwMode="auto">
            <a:xfrm>
              <a:off x="4846" y="2071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TIME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40" name="Rectangle 26"/>
            <p:cNvSpPr>
              <a:spLocks noChangeArrowheads="1"/>
            </p:cNvSpPr>
            <p:nvPr/>
          </p:nvSpPr>
          <p:spPr bwMode="auto">
            <a:xfrm>
              <a:off x="3878" y="2127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FFFF"/>
                  </a:solidFill>
                  <a:cs typeface="Arial" charset="0"/>
                </a:rPr>
                <a:t>to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41" name="Rectangle 27"/>
            <p:cNvSpPr>
              <a:spLocks noChangeArrowheads="1"/>
            </p:cNvSpPr>
            <p:nvPr/>
          </p:nvSpPr>
          <p:spPr bwMode="auto">
            <a:xfrm>
              <a:off x="4199" y="2137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FFFF"/>
                  </a:solidFill>
                  <a:cs typeface="Arial" charset="0"/>
                </a:rPr>
                <a:t>t1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42" name="Rectangle 28"/>
            <p:cNvSpPr>
              <a:spLocks noChangeArrowheads="1"/>
            </p:cNvSpPr>
            <p:nvPr/>
          </p:nvSpPr>
          <p:spPr bwMode="auto">
            <a:xfrm>
              <a:off x="4646" y="2379"/>
              <a:ext cx="84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FFCC00"/>
                  </a:solidFill>
                  <a:cs typeface="Arial" charset="0"/>
                </a:rPr>
                <a:t>Permanent </a:t>
              </a:r>
            </a:p>
            <a:p>
              <a:r>
                <a:rPr lang="en-US" altLang="en-US" sz="2000">
                  <a:solidFill>
                    <a:srgbClr val="FFCC00"/>
                  </a:solidFill>
                  <a:cs typeface="Arial" charset="0"/>
                </a:rPr>
                <a:t>Deformation</a:t>
              </a:r>
              <a:r>
                <a:rPr lang="en-US" altLang="en-US" sz="1400">
                  <a:solidFill>
                    <a:srgbClr val="FFFFFF"/>
                  </a:solidFill>
                  <a:latin typeface="Arial" charset="0"/>
                  <a:cs typeface="Arial" charset="0"/>
                </a:rPr>
                <a:t> 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43" name="Line 29"/>
            <p:cNvSpPr>
              <a:spLocks noChangeShapeType="1"/>
            </p:cNvSpPr>
            <p:nvPr/>
          </p:nvSpPr>
          <p:spPr bwMode="auto">
            <a:xfrm>
              <a:off x="3674" y="2336"/>
              <a:ext cx="0" cy="566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4" name="Line 30"/>
            <p:cNvSpPr>
              <a:spLocks noChangeShapeType="1"/>
            </p:cNvSpPr>
            <p:nvPr/>
          </p:nvSpPr>
          <p:spPr bwMode="auto">
            <a:xfrm>
              <a:off x="3509" y="2829"/>
              <a:ext cx="1282" cy="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" name="Freeform 31"/>
            <p:cNvSpPr>
              <a:spLocks/>
            </p:cNvSpPr>
            <p:nvPr/>
          </p:nvSpPr>
          <p:spPr bwMode="auto">
            <a:xfrm>
              <a:off x="4739" y="2815"/>
              <a:ext cx="58" cy="29"/>
            </a:xfrm>
            <a:custGeom>
              <a:avLst/>
              <a:gdLst>
                <a:gd name="T0" fmla="*/ 0 w 256"/>
                <a:gd name="T1" fmla="*/ 0 h 137"/>
                <a:gd name="T2" fmla="*/ 13 w 256"/>
                <a:gd name="T3" fmla="*/ 3 h 137"/>
                <a:gd name="T4" fmla="*/ 0 w 256"/>
                <a:gd name="T5" fmla="*/ 6 h 137"/>
                <a:gd name="T6" fmla="*/ 0 w 256"/>
                <a:gd name="T7" fmla="*/ 0 h 1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6" h="137">
                  <a:moveTo>
                    <a:pt x="0" y="0"/>
                  </a:moveTo>
                  <a:lnTo>
                    <a:pt x="256" y="69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6" name="Freeform 32"/>
            <p:cNvSpPr>
              <a:spLocks/>
            </p:cNvSpPr>
            <p:nvPr/>
          </p:nvSpPr>
          <p:spPr bwMode="auto">
            <a:xfrm>
              <a:off x="3674" y="2428"/>
              <a:ext cx="778" cy="400"/>
            </a:xfrm>
            <a:custGeom>
              <a:avLst/>
              <a:gdLst>
                <a:gd name="T0" fmla="*/ 0 w 3678"/>
                <a:gd name="T1" fmla="*/ 88 h 1820"/>
                <a:gd name="T2" fmla="*/ 34 w 3678"/>
                <a:gd name="T3" fmla="*/ 87 h 1820"/>
                <a:gd name="T4" fmla="*/ 102 w 3678"/>
                <a:gd name="T5" fmla="*/ 0 h 1820"/>
                <a:gd name="T6" fmla="*/ 165 w 3678"/>
                <a:gd name="T7" fmla="*/ 0 h 1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78" h="1820">
                  <a:moveTo>
                    <a:pt x="0" y="1820"/>
                  </a:moveTo>
                  <a:lnTo>
                    <a:pt x="759" y="1800"/>
                  </a:lnTo>
                  <a:lnTo>
                    <a:pt x="2275" y="0"/>
                  </a:lnTo>
                  <a:lnTo>
                    <a:pt x="3678" y="0"/>
                  </a:lnTo>
                </a:path>
              </a:pathLst>
            </a:custGeom>
            <a:noFill/>
            <a:ln w="33338">
              <a:solidFill>
                <a:srgbClr val="80FF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7" name="Rectangle 33"/>
            <p:cNvSpPr>
              <a:spLocks noChangeArrowheads="1"/>
            </p:cNvSpPr>
            <p:nvPr/>
          </p:nvSpPr>
          <p:spPr bwMode="auto">
            <a:xfrm>
              <a:off x="4897" y="2816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TIME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48" name="Line 34"/>
            <p:cNvSpPr>
              <a:spLocks noChangeShapeType="1"/>
            </p:cNvSpPr>
            <p:nvPr/>
          </p:nvSpPr>
          <p:spPr bwMode="auto">
            <a:xfrm>
              <a:off x="4406" y="2438"/>
              <a:ext cx="0" cy="383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9" name="Freeform 35"/>
            <p:cNvSpPr>
              <a:spLocks/>
            </p:cNvSpPr>
            <p:nvPr/>
          </p:nvSpPr>
          <p:spPr bwMode="auto">
            <a:xfrm>
              <a:off x="4392" y="2769"/>
              <a:ext cx="27" cy="58"/>
            </a:xfrm>
            <a:custGeom>
              <a:avLst/>
              <a:gdLst>
                <a:gd name="T0" fmla="*/ 6 w 128"/>
                <a:gd name="T1" fmla="*/ 0 h 273"/>
                <a:gd name="T2" fmla="*/ 3 w 128"/>
                <a:gd name="T3" fmla="*/ 12 h 273"/>
                <a:gd name="T4" fmla="*/ 0 w 128"/>
                <a:gd name="T5" fmla="*/ 0 h 273"/>
                <a:gd name="T6" fmla="*/ 6 w 128"/>
                <a:gd name="T7" fmla="*/ 0 h 2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8" h="273">
                  <a:moveTo>
                    <a:pt x="128" y="0"/>
                  </a:moveTo>
                  <a:lnTo>
                    <a:pt x="64" y="273"/>
                  </a:lnTo>
                  <a:lnTo>
                    <a:pt x="0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0" name="Freeform 36"/>
            <p:cNvSpPr>
              <a:spLocks/>
            </p:cNvSpPr>
            <p:nvPr/>
          </p:nvSpPr>
          <p:spPr bwMode="auto">
            <a:xfrm>
              <a:off x="4392" y="2432"/>
              <a:ext cx="27" cy="60"/>
            </a:xfrm>
            <a:custGeom>
              <a:avLst/>
              <a:gdLst>
                <a:gd name="T0" fmla="*/ 0 w 128"/>
                <a:gd name="T1" fmla="*/ 13 h 273"/>
                <a:gd name="T2" fmla="*/ 3 w 128"/>
                <a:gd name="T3" fmla="*/ 0 h 273"/>
                <a:gd name="T4" fmla="*/ 6 w 128"/>
                <a:gd name="T5" fmla="*/ 13 h 273"/>
                <a:gd name="T6" fmla="*/ 0 w 128"/>
                <a:gd name="T7" fmla="*/ 13 h 2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8" h="273">
                  <a:moveTo>
                    <a:pt x="0" y="273"/>
                  </a:moveTo>
                  <a:lnTo>
                    <a:pt x="64" y="0"/>
                  </a:lnTo>
                  <a:lnTo>
                    <a:pt x="128" y="273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1" name="Rectangle 37"/>
            <p:cNvSpPr>
              <a:spLocks noChangeArrowheads="1"/>
            </p:cNvSpPr>
            <p:nvPr/>
          </p:nvSpPr>
          <p:spPr bwMode="auto">
            <a:xfrm>
              <a:off x="3450" y="2305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FFFF"/>
                  </a:solidFill>
                  <a:cs typeface="Arial" charset="0"/>
                </a:rPr>
                <a:t>L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52" name="Line 38"/>
            <p:cNvSpPr>
              <a:spLocks noChangeShapeType="1"/>
            </p:cNvSpPr>
            <p:nvPr/>
          </p:nvSpPr>
          <p:spPr bwMode="auto">
            <a:xfrm>
              <a:off x="4146" y="2120"/>
              <a:ext cx="365" cy="1"/>
            </a:xfrm>
            <a:prstGeom prst="line">
              <a:avLst/>
            </a:prstGeom>
            <a:noFill/>
            <a:ln w="33338">
              <a:solidFill>
                <a:srgbClr val="FF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3" name="Rectangle 39"/>
            <p:cNvSpPr>
              <a:spLocks noChangeArrowheads="1"/>
            </p:cNvSpPr>
            <p:nvPr/>
          </p:nvSpPr>
          <p:spPr bwMode="auto">
            <a:xfrm>
              <a:off x="4129" y="2858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FFFF"/>
                  </a:solidFill>
                  <a:cs typeface="Arial" charset="0"/>
                </a:rPr>
                <a:t>t1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54" name="Rectangle 40"/>
            <p:cNvSpPr>
              <a:spLocks noChangeArrowheads="1"/>
            </p:cNvSpPr>
            <p:nvPr/>
          </p:nvSpPr>
          <p:spPr bwMode="auto">
            <a:xfrm>
              <a:off x="3786" y="2858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FFFFFF"/>
                  </a:solidFill>
                  <a:cs typeface="Arial" charset="0"/>
                </a:rPr>
                <a:t>to</a:t>
              </a:r>
              <a:endParaRPr lang="en-US" altLang="en-US">
                <a:cs typeface="Arial" charset="0"/>
              </a:endParaRPr>
            </a:p>
          </p:txBody>
        </p:sp>
        <p:sp>
          <p:nvSpPr>
            <p:cNvPr id="8355" name="Line 41"/>
            <p:cNvSpPr>
              <a:spLocks noChangeShapeType="1"/>
            </p:cNvSpPr>
            <p:nvPr/>
          </p:nvSpPr>
          <p:spPr bwMode="auto">
            <a:xfrm>
              <a:off x="4157" y="2146"/>
              <a:ext cx="0" cy="69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6" name="Line 42"/>
            <p:cNvSpPr>
              <a:spLocks noChangeShapeType="1"/>
            </p:cNvSpPr>
            <p:nvPr/>
          </p:nvSpPr>
          <p:spPr bwMode="auto">
            <a:xfrm>
              <a:off x="3835" y="2146"/>
              <a:ext cx="0" cy="69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427" name="Text Box 43"/>
          <p:cNvSpPr txBox="1">
            <a:spLocks noChangeArrowheads="1"/>
          </p:cNvSpPr>
          <p:nvPr/>
        </p:nvSpPr>
        <p:spPr bwMode="auto">
          <a:xfrm>
            <a:off x="5072063" y="5707063"/>
            <a:ext cx="36322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000" b="1">
                <a:solidFill>
                  <a:srgbClr val="FFCC00"/>
                </a:solidFill>
                <a:cs typeface="Arial" charset="0"/>
              </a:rPr>
              <a:t>  </a:t>
            </a:r>
            <a:r>
              <a:rPr lang="en-US" altLang="en-US" sz="1800" b="1">
                <a:solidFill>
                  <a:srgbClr val="FFCC00"/>
                </a:solidFill>
                <a:cs typeface="Arial" charset="0"/>
              </a:rPr>
              <a:t>FORCE AND DEFORMATION </a:t>
            </a:r>
            <a:br>
              <a:rPr lang="en-US" altLang="en-US" sz="1800" b="1">
                <a:solidFill>
                  <a:srgbClr val="FFCC00"/>
                </a:solidFill>
                <a:cs typeface="Arial" charset="0"/>
              </a:rPr>
            </a:br>
            <a:r>
              <a:rPr lang="en-US" altLang="en-US" sz="1800" b="1">
                <a:solidFill>
                  <a:srgbClr val="FFCC00"/>
                </a:solidFill>
                <a:cs typeface="Arial" charset="0"/>
              </a:rPr>
              <a:t>    </a:t>
            </a:r>
            <a:r>
              <a:rPr lang="en-US" altLang="en-US" sz="1800">
                <a:solidFill>
                  <a:srgbClr val="FFCC00"/>
                </a:solidFill>
                <a:cs typeface="Arial" charset="0"/>
              </a:rPr>
              <a:t>ARE</a:t>
            </a:r>
            <a:r>
              <a:rPr lang="en-US" altLang="en-US" sz="1800" b="1" i="1">
                <a:solidFill>
                  <a:srgbClr val="FF0000"/>
                </a:solidFill>
                <a:cs typeface="Arial" charset="0"/>
              </a:rPr>
              <a:t> “ OUT OF PHASE ”</a:t>
            </a:r>
            <a:endParaRPr lang="en-US" altLang="en-US" sz="2000" b="1">
              <a:solidFill>
                <a:srgbClr val="FFCC00"/>
              </a:solidFill>
              <a:cs typeface="Arial" charset="0"/>
            </a:endParaRPr>
          </a:p>
        </p:txBody>
      </p:sp>
      <p:sp>
        <p:nvSpPr>
          <p:cNvPr id="144428" name="Rectangle 44"/>
          <p:cNvSpPr>
            <a:spLocks noChangeArrowheads="1"/>
          </p:cNvSpPr>
          <p:nvPr/>
        </p:nvSpPr>
        <p:spPr bwMode="auto">
          <a:xfrm>
            <a:off x="663575" y="5064125"/>
            <a:ext cx="32289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1">
                <a:solidFill>
                  <a:srgbClr val="FFCC00"/>
                </a:solidFill>
                <a:cs typeface="Arial" charset="0"/>
              </a:rPr>
              <a:t>  DEFORMATION FOLLOWS </a:t>
            </a:r>
            <a:br>
              <a:rPr lang="en-US" altLang="en-US" sz="1800" b="1">
                <a:solidFill>
                  <a:srgbClr val="FFCC00"/>
                </a:solidFill>
                <a:cs typeface="Arial" charset="0"/>
              </a:rPr>
            </a:br>
            <a:r>
              <a:rPr lang="en-US" altLang="en-US" sz="1800" b="1">
                <a:solidFill>
                  <a:srgbClr val="FFCC00"/>
                </a:solidFill>
                <a:cs typeface="Arial" charset="0"/>
              </a:rPr>
              <a:t>   THE FORCE</a:t>
            </a:r>
            <a:r>
              <a:rPr lang="en-US" altLang="en-US" sz="1200" b="1">
                <a:solidFill>
                  <a:srgbClr val="000080"/>
                </a:solidFill>
                <a:latin typeface="Abadi MT Condensed Extra Bold" pitchFamily="34" charset="0"/>
                <a:cs typeface="Arial" charset="0"/>
              </a:rPr>
              <a:t> </a:t>
            </a:r>
            <a:endParaRPr lang="en-US" altLang="en-US">
              <a:latin typeface="Abadi MT Condensed Extra Bold" pitchFamily="34" charset="0"/>
              <a:cs typeface="Arial" charset="0"/>
            </a:endParaRPr>
          </a:p>
        </p:txBody>
      </p:sp>
      <p:sp>
        <p:nvSpPr>
          <p:cNvPr id="144429" name="Text Box 45"/>
          <p:cNvSpPr txBox="1">
            <a:spLocks noChangeArrowheads="1"/>
          </p:cNvSpPr>
          <p:nvPr/>
        </p:nvSpPr>
        <p:spPr bwMode="auto">
          <a:xfrm>
            <a:off x="533400" y="5675313"/>
            <a:ext cx="3721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FFCC00"/>
              </a:buClr>
              <a:buFontTx/>
              <a:buChar char="•"/>
            </a:pPr>
            <a:r>
              <a:rPr lang="en-US" altLang="en-US" sz="1800" b="1">
                <a:solidFill>
                  <a:srgbClr val="FFCC00"/>
                </a:solidFill>
                <a:cs typeface="Arial" charset="0"/>
              </a:rPr>
              <a:t>  FORCE AND DEFORMATION</a:t>
            </a:r>
            <a:br>
              <a:rPr lang="en-US" altLang="en-US" sz="1800" b="1">
                <a:solidFill>
                  <a:srgbClr val="FFCC00"/>
                </a:solidFill>
                <a:cs typeface="Arial" charset="0"/>
              </a:rPr>
            </a:br>
            <a:r>
              <a:rPr lang="en-US" altLang="en-US" sz="1800" b="1">
                <a:solidFill>
                  <a:srgbClr val="FFCC00"/>
                </a:solidFill>
                <a:cs typeface="Arial" charset="0"/>
              </a:rPr>
              <a:t>   ARE</a:t>
            </a:r>
            <a:r>
              <a:rPr lang="en-US" altLang="en-US" sz="1800" b="1">
                <a:latin typeface="Abadi MT Condensed Extra Bold" pitchFamily="34" charset="0"/>
                <a:cs typeface="Arial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cs typeface="Arial" charset="0"/>
              </a:rPr>
              <a:t>“ </a:t>
            </a:r>
            <a:r>
              <a:rPr lang="en-US" altLang="en-US" sz="1800" b="1" i="1">
                <a:solidFill>
                  <a:srgbClr val="FF0000"/>
                </a:solidFill>
                <a:cs typeface="Arial" charset="0"/>
              </a:rPr>
              <a:t>IN PHASE “</a:t>
            </a:r>
            <a:endParaRPr lang="en-US" altLang="en-US" sz="2800" b="1">
              <a:latin typeface="Arial" charset="0"/>
              <a:cs typeface="Arial" charset="0"/>
            </a:endParaRPr>
          </a:p>
        </p:txBody>
      </p:sp>
      <p:grpSp>
        <p:nvGrpSpPr>
          <p:cNvPr id="144430" name="Group 46"/>
          <p:cNvGrpSpPr>
            <a:grpSpLocks/>
          </p:cNvGrpSpPr>
          <p:nvPr/>
        </p:nvGrpSpPr>
        <p:grpSpPr bwMode="auto">
          <a:xfrm>
            <a:off x="584200" y="2770188"/>
            <a:ext cx="3667125" cy="1881187"/>
            <a:chOff x="368" y="1796"/>
            <a:chExt cx="2310" cy="1099"/>
          </a:xfrm>
        </p:grpSpPr>
        <p:sp>
          <p:nvSpPr>
            <p:cNvPr id="8303" name="Line 47"/>
            <p:cNvSpPr>
              <a:spLocks noChangeShapeType="1"/>
            </p:cNvSpPr>
            <p:nvPr/>
          </p:nvSpPr>
          <p:spPr bwMode="auto">
            <a:xfrm>
              <a:off x="1459" y="1997"/>
              <a:ext cx="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4" name="Rectangle 48"/>
            <p:cNvSpPr>
              <a:spLocks noChangeArrowheads="1"/>
            </p:cNvSpPr>
            <p:nvPr/>
          </p:nvSpPr>
          <p:spPr bwMode="auto">
            <a:xfrm>
              <a:off x="408" y="1796"/>
              <a:ext cx="8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cs typeface="Arial" charset="0"/>
                </a:rPr>
                <a:t>F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05" name="Line 49"/>
            <p:cNvSpPr>
              <a:spLocks noChangeShapeType="1"/>
            </p:cNvSpPr>
            <p:nvPr/>
          </p:nvSpPr>
          <p:spPr bwMode="auto">
            <a:xfrm>
              <a:off x="1767" y="1941"/>
              <a:ext cx="0" cy="35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" name="Freeform 50"/>
            <p:cNvSpPr>
              <a:spLocks/>
            </p:cNvSpPr>
            <p:nvPr/>
          </p:nvSpPr>
          <p:spPr bwMode="auto">
            <a:xfrm>
              <a:off x="558" y="1805"/>
              <a:ext cx="43" cy="56"/>
            </a:xfrm>
            <a:custGeom>
              <a:avLst/>
              <a:gdLst>
                <a:gd name="T0" fmla="*/ 0 w 175"/>
                <a:gd name="T1" fmla="*/ 11 h 293"/>
                <a:gd name="T2" fmla="*/ 5 w 175"/>
                <a:gd name="T3" fmla="*/ 0 h 293"/>
                <a:gd name="T4" fmla="*/ 11 w 175"/>
                <a:gd name="T5" fmla="*/ 11 h 293"/>
                <a:gd name="T6" fmla="*/ 0 w 175"/>
                <a:gd name="T7" fmla="*/ 11 h 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5" h="293">
                  <a:moveTo>
                    <a:pt x="0" y="293"/>
                  </a:moveTo>
                  <a:lnTo>
                    <a:pt x="88" y="0"/>
                  </a:lnTo>
                  <a:lnTo>
                    <a:pt x="175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chemeClr val="bg1"/>
            </a:solidFill>
            <a:ln w="11176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7" name="Line 51"/>
            <p:cNvSpPr>
              <a:spLocks noChangeShapeType="1"/>
            </p:cNvSpPr>
            <p:nvPr/>
          </p:nvSpPr>
          <p:spPr bwMode="auto">
            <a:xfrm>
              <a:off x="571" y="1863"/>
              <a:ext cx="1" cy="510"/>
            </a:xfrm>
            <a:prstGeom prst="line">
              <a:avLst/>
            </a:prstGeom>
            <a:noFill/>
            <a:ln w="11176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8" name="Line 52"/>
            <p:cNvSpPr>
              <a:spLocks noChangeShapeType="1"/>
            </p:cNvSpPr>
            <p:nvPr/>
          </p:nvSpPr>
          <p:spPr bwMode="auto">
            <a:xfrm>
              <a:off x="418" y="2300"/>
              <a:ext cx="1745" cy="1"/>
            </a:xfrm>
            <a:prstGeom prst="line">
              <a:avLst/>
            </a:prstGeom>
            <a:noFill/>
            <a:ln w="11176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9" name="Freeform 53"/>
            <p:cNvSpPr>
              <a:spLocks/>
            </p:cNvSpPr>
            <p:nvPr/>
          </p:nvSpPr>
          <p:spPr bwMode="auto">
            <a:xfrm>
              <a:off x="2092" y="2287"/>
              <a:ext cx="85" cy="27"/>
            </a:xfrm>
            <a:custGeom>
              <a:avLst/>
              <a:gdLst>
                <a:gd name="T0" fmla="*/ 0 w 350"/>
                <a:gd name="T1" fmla="*/ 0 h 146"/>
                <a:gd name="T2" fmla="*/ 21 w 350"/>
                <a:gd name="T3" fmla="*/ 3 h 146"/>
                <a:gd name="T4" fmla="*/ 0 w 350"/>
                <a:gd name="T5" fmla="*/ 5 h 146"/>
                <a:gd name="T6" fmla="*/ 0 w 350"/>
                <a:gd name="T7" fmla="*/ 0 h 1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0" h="146">
                  <a:moveTo>
                    <a:pt x="0" y="0"/>
                  </a:moveTo>
                  <a:lnTo>
                    <a:pt x="350" y="73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1176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0" name="Freeform 54"/>
            <p:cNvSpPr>
              <a:spLocks/>
            </p:cNvSpPr>
            <p:nvPr/>
          </p:nvSpPr>
          <p:spPr bwMode="auto">
            <a:xfrm>
              <a:off x="622" y="1925"/>
              <a:ext cx="1129" cy="507"/>
            </a:xfrm>
            <a:custGeom>
              <a:avLst/>
              <a:gdLst>
                <a:gd name="T0" fmla="*/ 0 w 4813"/>
                <a:gd name="T1" fmla="*/ 70 h 2558"/>
                <a:gd name="T2" fmla="*/ 64 w 4813"/>
                <a:gd name="T3" fmla="*/ 72 h 2558"/>
                <a:gd name="T4" fmla="*/ 64 w 4813"/>
                <a:gd name="T5" fmla="*/ 0 h 2558"/>
                <a:gd name="T6" fmla="*/ 131 w 4813"/>
                <a:gd name="T7" fmla="*/ 0 h 2558"/>
                <a:gd name="T8" fmla="*/ 131 w 4813"/>
                <a:gd name="T9" fmla="*/ 100 h 2558"/>
                <a:gd name="T10" fmla="*/ 217 w 4813"/>
                <a:gd name="T11" fmla="*/ 100 h 2558"/>
                <a:gd name="T12" fmla="*/ 265 w 4813"/>
                <a:gd name="T13" fmla="*/ 2 h 2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13" h="2558">
                  <a:moveTo>
                    <a:pt x="0" y="1776"/>
                  </a:moveTo>
                  <a:lnTo>
                    <a:pt x="1160" y="1827"/>
                  </a:lnTo>
                  <a:lnTo>
                    <a:pt x="1160" y="0"/>
                  </a:lnTo>
                  <a:lnTo>
                    <a:pt x="2378" y="0"/>
                  </a:lnTo>
                  <a:lnTo>
                    <a:pt x="2378" y="2558"/>
                  </a:lnTo>
                  <a:lnTo>
                    <a:pt x="3944" y="2558"/>
                  </a:lnTo>
                  <a:lnTo>
                    <a:pt x="4813" y="54"/>
                  </a:lnTo>
                </a:path>
              </a:pathLst>
            </a:custGeom>
            <a:noFill/>
            <a:ln w="28575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1" name="Rectangle 55"/>
            <p:cNvSpPr>
              <a:spLocks noChangeArrowheads="1"/>
            </p:cNvSpPr>
            <p:nvPr/>
          </p:nvSpPr>
          <p:spPr bwMode="auto">
            <a:xfrm>
              <a:off x="368" y="2425"/>
              <a:ext cx="13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cs typeface="Arial" charset="0"/>
                </a:rPr>
                <a:t>L</a:t>
              </a:r>
              <a:r>
                <a:rPr lang="en-US" altLang="en-US" sz="18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 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12" name="Rectangle 56"/>
            <p:cNvSpPr>
              <a:spLocks noChangeArrowheads="1"/>
            </p:cNvSpPr>
            <p:nvPr/>
          </p:nvSpPr>
          <p:spPr bwMode="auto">
            <a:xfrm>
              <a:off x="2287" y="2233"/>
              <a:ext cx="39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cs typeface="Arial" charset="0"/>
                </a:rPr>
                <a:t>TIME</a:t>
              </a:r>
              <a:endParaRPr lang="en-US" altLang="en-US" sz="2000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313" name="Line 57"/>
            <p:cNvSpPr>
              <a:spLocks noChangeShapeType="1"/>
            </p:cNvSpPr>
            <p:nvPr/>
          </p:nvSpPr>
          <p:spPr bwMode="auto">
            <a:xfrm>
              <a:off x="581" y="2420"/>
              <a:ext cx="1" cy="431"/>
            </a:xfrm>
            <a:prstGeom prst="line">
              <a:avLst/>
            </a:prstGeom>
            <a:noFill/>
            <a:ln w="11176">
              <a:solidFill>
                <a:schemeClr val="bg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4" name="Rectangle 58"/>
            <p:cNvSpPr>
              <a:spLocks noChangeArrowheads="1"/>
            </p:cNvSpPr>
            <p:nvPr/>
          </p:nvSpPr>
          <p:spPr bwMode="auto">
            <a:xfrm>
              <a:off x="2268" y="2717"/>
              <a:ext cx="39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cs typeface="Arial" charset="0"/>
                </a:rPr>
                <a:t>TIME</a:t>
              </a:r>
              <a:endParaRPr lang="en-US" altLang="en-US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8315" name="Line 59"/>
            <p:cNvSpPr>
              <a:spLocks noChangeShapeType="1"/>
            </p:cNvSpPr>
            <p:nvPr/>
          </p:nvSpPr>
          <p:spPr bwMode="auto">
            <a:xfrm>
              <a:off x="501" y="2788"/>
              <a:ext cx="165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6" name="Freeform 60"/>
            <p:cNvSpPr>
              <a:spLocks/>
            </p:cNvSpPr>
            <p:nvPr/>
          </p:nvSpPr>
          <p:spPr bwMode="auto">
            <a:xfrm>
              <a:off x="619" y="2561"/>
              <a:ext cx="1130" cy="318"/>
            </a:xfrm>
            <a:custGeom>
              <a:avLst/>
              <a:gdLst>
                <a:gd name="T0" fmla="*/ 0 w 4813"/>
                <a:gd name="T1" fmla="*/ 27 h 2558"/>
                <a:gd name="T2" fmla="*/ 64 w 4813"/>
                <a:gd name="T3" fmla="*/ 28 h 2558"/>
                <a:gd name="T4" fmla="*/ 64 w 4813"/>
                <a:gd name="T5" fmla="*/ 0 h 2558"/>
                <a:gd name="T6" fmla="*/ 131 w 4813"/>
                <a:gd name="T7" fmla="*/ 0 h 2558"/>
                <a:gd name="T8" fmla="*/ 131 w 4813"/>
                <a:gd name="T9" fmla="*/ 40 h 2558"/>
                <a:gd name="T10" fmla="*/ 217 w 4813"/>
                <a:gd name="T11" fmla="*/ 40 h 2558"/>
                <a:gd name="T12" fmla="*/ 265 w 4813"/>
                <a:gd name="T13" fmla="*/ 1 h 2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13" h="2558">
                  <a:moveTo>
                    <a:pt x="0" y="1776"/>
                  </a:moveTo>
                  <a:lnTo>
                    <a:pt x="1160" y="1827"/>
                  </a:lnTo>
                  <a:lnTo>
                    <a:pt x="1160" y="0"/>
                  </a:lnTo>
                  <a:lnTo>
                    <a:pt x="2378" y="0"/>
                  </a:lnTo>
                  <a:lnTo>
                    <a:pt x="2378" y="2558"/>
                  </a:lnTo>
                  <a:lnTo>
                    <a:pt x="3944" y="2558"/>
                  </a:lnTo>
                  <a:lnTo>
                    <a:pt x="4813" y="5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7" name="Line 61"/>
            <p:cNvSpPr>
              <a:spLocks noChangeShapeType="1"/>
            </p:cNvSpPr>
            <p:nvPr/>
          </p:nvSpPr>
          <p:spPr bwMode="auto">
            <a:xfrm flipH="1">
              <a:off x="1759" y="2574"/>
              <a:ext cx="0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446" name="Group 62"/>
          <p:cNvGrpSpPr>
            <a:grpSpLocks/>
          </p:cNvGrpSpPr>
          <p:nvPr/>
        </p:nvGrpSpPr>
        <p:grpSpPr bwMode="auto">
          <a:xfrm>
            <a:off x="3963988" y="385763"/>
            <a:ext cx="4660900" cy="2236787"/>
            <a:chOff x="2824" y="243"/>
            <a:chExt cx="2936" cy="1409"/>
          </a:xfrm>
        </p:grpSpPr>
        <p:sp>
          <p:nvSpPr>
            <p:cNvPr id="8262" name="Rectangle 63"/>
            <p:cNvSpPr>
              <a:spLocks noChangeArrowheads="1"/>
            </p:cNvSpPr>
            <p:nvPr/>
          </p:nvSpPr>
          <p:spPr bwMode="auto">
            <a:xfrm>
              <a:off x="4432" y="1300"/>
              <a:ext cx="132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1">
                  <a:solidFill>
                    <a:srgbClr val="FFFFFF"/>
                  </a:solidFill>
                  <a:cs typeface="Arial" charset="0"/>
                </a:rPr>
                <a:t>F proportional to the </a:t>
              </a:r>
              <a:br>
                <a:rPr lang="en-US" altLang="en-US" sz="1800" b="1">
                  <a:solidFill>
                    <a:srgbClr val="FFFFFF"/>
                  </a:solidFill>
                  <a:cs typeface="Arial" charset="0"/>
                </a:rPr>
              </a:br>
              <a:r>
                <a:rPr lang="en-US" altLang="en-US" sz="1800" b="1">
                  <a:solidFill>
                    <a:srgbClr val="FFFFFF"/>
                  </a:solidFill>
                  <a:cs typeface="Arial" charset="0"/>
                </a:rPr>
                <a:t>Rate of Deformation</a:t>
              </a:r>
              <a:endParaRPr lang="en-US" altLang="en-US" sz="1600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263" name="Rectangle 64"/>
            <p:cNvSpPr>
              <a:spLocks noChangeArrowheads="1"/>
            </p:cNvSpPr>
            <p:nvPr/>
          </p:nvSpPr>
          <p:spPr bwMode="auto">
            <a:xfrm>
              <a:off x="2824" y="868"/>
              <a:ext cx="113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300" b="1">
                  <a:solidFill>
                    <a:srgbClr val="FFFFFF"/>
                  </a:solidFill>
                  <a:cs typeface="Arial" charset="0"/>
                </a:rPr>
                <a:t>" DASHPOT" ~ LIQUID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264" name="Rectangle 65"/>
            <p:cNvSpPr>
              <a:spLocks noChangeArrowheads="1"/>
            </p:cNvSpPr>
            <p:nvPr/>
          </p:nvSpPr>
          <p:spPr bwMode="auto">
            <a:xfrm>
              <a:off x="4102" y="1056"/>
              <a:ext cx="255" cy="112"/>
            </a:xfrm>
            <a:prstGeom prst="rect">
              <a:avLst/>
            </a:prstGeom>
            <a:noFill/>
            <a:ln w="333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65" name="Rectangle 66"/>
            <p:cNvSpPr>
              <a:spLocks noChangeArrowheads="1"/>
            </p:cNvSpPr>
            <p:nvPr/>
          </p:nvSpPr>
          <p:spPr bwMode="auto">
            <a:xfrm>
              <a:off x="4152" y="1086"/>
              <a:ext cx="141" cy="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66" name="Line 67"/>
            <p:cNvSpPr>
              <a:spLocks noChangeShapeType="1"/>
            </p:cNvSpPr>
            <p:nvPr/>
          </p:nvSpPr>
          <p:spPr bwMode="auto">
            <a:xfrm flipH="1" flipV="1">
              <a:off x="4215" y="640"/>
              <a:ext cx="5" cy="439"/>
            </a:xfrm>
            <a:prstGeom prst="line">
              <a:avLst/>
            </a:prstGeom>
            <a:noFill/>
            <a:ln w="20638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68"/>
            <p:cNvSpPr>
              <a:spLocks noChangeShapeType="1"/>
            </p:cNvSpPr>
            <p:nvPr/>
          </p:nvSpPr>
          <p:spPr bwMode="auto">
            <a:xfrm>
              <a:off x="4099" y="1084"/>
              <a:ext cx="257" cy="1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Freeform 69"/>
            <p:cNvSpPr>
              <a:spLocks/>
            </p:cNvSpPr>
            <p:nvPr/>
          </p:nvSpPr>
          <p:spPr bwMode="auto">
            <a:xfrm>
              <a:off x="4086" y="1292"/>
              <a:ext cx="175" cy="182"/>
            </a:xfrm>
            <a:custGeom>
              <a:avLst/>
              <a:gdLst>
                <a:gd name="T0" fmla="*/ 8 w 721"/>
                <a:gd name="T1" fmla="*/ 42 h 778"/>
                <a:gd name="T2" fmla="*/ 7 w 721"/>
                <a:gd name="T3" fmla="*/ 39 h 778"/>
                <a:gd name="T4" fmla="*/ 6 w 721"/>
                <a:gd name="T5" fmla="*/ 37 h 778"/>
                <a:gd name="T6" fmla="*/ 4 w 721"/>
                <a:gd name="T7" fmla="*/ 34 h 778"/>
                <a:gd name="T8" fmla="*/ 3 w 721"/>
                <a:gd name="T9" fmla="*/ 32 h 778"/>
                <a:gd name="T10" fmla="*/ 1 w 721"/>
                <a:gd name="T11" fmla="*/ 28 h 778"/>
                <a:gd name="T12" fmla="*/ 0 w 721"/>
                <a:gd name="T13" fmla="*/ 25 h 778"/>
                <a:gd name="T14" fmla="*/ 0 w 721"/>
                <a:gd name="T15" fmla="*/ 20 h 778"/>
                <a:gd name="T16" fmla="*/ 0 w 721"/>
                <a:gd name="T17" fmla="*/ 16 h 778"/>
                <a:gd name="T18" fmla="*/ 0 w 721"/>
                <a:gd name="T19" fmla="*/ 13 h 778"/>
                <a:gd name="T20" fmla="*/ 0 w 721"/>
                <a:gd name="T21" fmla="*/ 10 h 778"/>
                <a:gd name="T22" fmla="*/ 0 w 721"/>
                <a:gd name="T23" fmla="*/ 7 h 778"/>
                <a:gd name="T24" fmla="*/ 2 w 721"/>
                <a:gd name="T25" fmla="*/ 6 h 778"/>
                <a:gd name="T26" fmla="*/ 30 w 721"/>
                <a:gd name="T27" fmla="*/ 10 h 778"/>
                <a:gd name="T28" fmla="*/ 33 w 721"/>
                <a:gd name="T29" fmla="*/ 4 h 778"/>
                <a:gd name="T30" fmla="*/ 34 w 721"/>
                <a:gd name="T31" fmla="*/ 3 h 778"/>
                <a:gd name="T32" fmla="*/ 35 w 721"/>
                <a:gd name="T33" fmla="*/ 2 h 778"/>
                <a:gd name="T34" fmla="*/ 37 w 721"/>
                <a:gd name="T35" fmla="*/ 0 h 778"/>
                <a:gd name="T36" fmla="*/ 40 w 721"/>
                <a:gd name="T37" fmla="*/ 0 h 778"/>
                <a:gd name="T38" fmla="*/ 41 w 721"/>
                <a:gd name="T39" fmla="*/ 0 h 778"/>
                <a:gd name="T40" fmla="*/ 42 w 721"/>
                <a:gd name="T41" fmla="*/ 0 h 778"/>
                <a:gd name="T42" fmla="*/ 42 w 721"/>
                <a:gd name="T43" fmla="*/ 2 h 778"/>
                <a:gd name="T44" fmla="*/ 41 w 721"/>
                <a:gd name="T45" fmla="*/ 3 h 778"/>
                <a:gd name="T46" fmla="*/ 40 w 721"/>
                <a:gd name="T47" fmla="*/ 6 h 778"/>
                <a:gd name="T48" fmla="*/ 40 w 721"/>
                <a:gd name="T49" fmla="*/ 9 h 778"/>
                <a:gd name="T50" fmla="*/ 40 w 721"/>
                <a:gd name="T51" fmla="*/ 11 h 778"/>
                <a:gd name="T52" fmla="*/ 39 w 721"/>
                <a:gd name="T53" fmla="*/ 13 h 778"/>
                <a:gd name="T54" fmla="*/ 38 w 721"/>
                <a:gd name="T55" fmla="*/ 16 h 778"/>
                <a:gd name="T56" fmla="*/ 38 w 721"/>
                <a:gd name="T57" fmla="*/ 19 h 778"/>
                <a:gd name="T58" fmla="*/ 38 w 721"/>
                <a:gd name="T59" fmla="*/ 22 h 778"/>
                <a:gd name="T60" fmla="*/ 38 w 721"/>
                <a:gd name="T61" fmla="*/ 24 h 778"/>
                <a:gd name="T62" fmla="*/ 38 w 721"/>
                <a:gd name="T63" fmla="*/ 26 h 778"/>
                <a:gd name="T64" fmla="*/ 37 w 721"/>
                <a:gd name="T65" fmla="*/ 29 h 778"/>
                <a:gd name="T66" fmla="*/ 34 w 721"/>
                <a:gd name="T67" fmla="*/ 34 h 778"/>
                <a:gd name="T68" fmla="*/ 32 w 721"/>
                <a:gd name="T69" fmla="*/ 38 h 778"/>
                <a:gd name="T70" fmla="*/ 31 w 721"/>
                <a:gd name="T71" fmla="*/ 40 h 778"/>
                <a:gd name="T72" fmla="*/ 31 w 721"/>
                <a:gd name="T73" fmla="*/ 43 h 7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21" h="778">
                  <a:moveTo>
                    <a:pt x="129" y="778"/>
                  </a:moveTo>
                  <a:lnTo>
                    <a:pt x="129" y="759"/>
                  </a:lnTo>
                  <a:lnTo>
                    <a:pt x="118" y="729"/>
                  </a:lnTo>
                  <a:lnTo>
                    <a:pt x="118" y="709"/>
                  </a:lnTo>
                  <a:lnTo>
                    <a:pt x="109" y="689"/>
                  </a:lnTo>
                  <a:lnTo>
                    <a:pt x="100" y="669"/>
                  </a:lnTo>
                  <a:lnTo>
                    <a:pt x="90" y="660"/>
                  </a:lnTo>
                  <a:lnTo>
                    <a:pt x="70" y="630"/>
                  </a:lnTo>
                  <a:lnTo>
                    <a:pt x="59" y="610"/>
                  </a:lnTo>
                  <a:lnTo>
                    <a:pt x="49" y="580"/>
                  </a:lnTo>
                  <a:lnTo>
                    <a:pt x="30" y="551"/>
                  </a:lnTo>
                  <a:lnTo>
                    <a:pt x="20" y="511"/>
                  </a:lnTo>
                  <a:lnTo>
                    <a:pt x="9" y="473"/>
                  </a:lnTo>
                  <a:lnTo>
                    <a:pt x="9" y="452"/>
                  </a:lnTo>
                  <a:lnTo>
                    <a:pt x="0" y="403"/>
                  </a:lnTo>
                  <a:lnTo>
                    <a:pt x="0" y="374"/>
                  </a:lnTo>
                  <a:lnTo>
                    <a:pt x="0" y="334"/>
                  </a:lnTo>
                  <a:lnTo>
                    <a:pt x="9" y="295"/>
                  </a:lnTo>
                  <a:lnTo>
                    <a:pt x="9" y="285"/>
                  </a:lnTo>
                  <a:lnTo>
                    <a:pt x="0" y="245"/>
                  </a:lnTo>
                  <a:lnTo>
                    <a:pt x="0" y="216"/>
                  </a:lnTo>
                  <a:lnTo>
                    <a:pt x="9" y="177"/>
                  </a:lnTo>
                  <a:lnTo>
                    <a:pt x="9" y="157"/>
                  </a:lnTo>
                  <a:lnTo>
                    <a:pt x="9" y="136"/>
                  </a:lnTo>
                  <a:lnTo>
                    <a:pt x="20" y="128"/>
                  </a:lnTo>
                  <a:lnTo>
                    <a:pt x="30" y="108"/>
                  </a:lnTo>
                  <a:lnTo>
                    <a:pt x="148" y="186"/>
                  </a:lnTo>
                  <a:lnTo>
                    <a:pt x="514" y="186"/>
                  </a:lnTo>
                  <a:lnTo>
                    <a:pt x="542" y="108"/>
                  </a:lnTo>
                  <a:lnTo>
                    <a:pt x="553" y="78"/>
                  </a:lnTo>
                  <a:lnTo>
                    <a:pt x="563" y="58"/>
                  </a:lnTo>
                  <a:lnTo>
                    <a:pt x="572" y="48"/>
                  </a:lnTo>
                  <a:lnTo>
                    <a:pt x="581" y="37"/>
                  </a:lnTo>
                  <a:lnTo>
                    <a:pt x="592" y="29"/>
                  </a:lnTo>
                  <a:lnTo>
                    <a:pt x="612" y="19"/>
                  </a:lnTo>
                  <a:lnTo>
                    <a:pt x="631" y="9"/>
                  </a:lnTo>
                  <a:lnTo>
                    <a:pt x="651" y="0"/>
                  </a:lnTo>
                  <a:lnTo>
                    <a:pt x="671" y="0"/>
                  </a:lnTo>
                  <a:lnTo>
                    <a:pt x="681" y="0"/>
                  </a:lnTo>
                  <a:lnTo>
                    <a:pt x="690" y="0"/>
                  </a:lnTo>
                  <a:lnTo>
                    <a:pt x="699" y="0"/>
                  </a:lnTo>
                  <a:lnTo>
                    <a:pt x="711" y="9"/>
                  </a:lnTo>
                  <a:lnTo>
                    <a:pt x="721" y="19"/>
                  </a:lnTo>
                  <a:lnTo>
                    <a:pt x="721" y="29"/>
                  </a:lnTo>
                  <a:lnTo>
                    <a:pt x="711" y="37"/>
                  </a:lnTo>
                  <a:lnTo>
                    <a:pt x="699" y="58"/>
                  </a:lnTo>
                  <a:lnTo>
                    <a:pt x="690" y="87"/>
                  </a:lnTo>
                  <a:lnTo>
                    <a:pt x="681" y="117"/>
                  </a:lnTo>
                  <a:lnTo>
                    <a:pt x="681" y="147"/>
                  </a:lnTo>
                  <a:lnTo>
                    <a:pt x="671" y="166"/>
                  </a:lnTo>
                  <a:lnTo>
                    <a:pt x="671" y="177"/>
                  </a:lnTo>
                  <a:lnTo>
                    <a:pt x="671" y="207"/>
                  </a:lnTo>
                  <a:lnTo>
                    <a:pt x="671" y="216"/>
                  </a:lnTo>
                  <a:lnTo>
                    <a:pt x="661" y="245"/>
                  </a:lnTo>
                  <a:lnTo>
                    <a:pt x="661" y="264"/>
                  </a:lnTo>
                  <a:lnTo>
                    <a:pt x="651" y="295"/>
                  </a:lnTo>
                  <a:lnTo>
                    <a:pt x="651" y="324"/>
                  </a:lnTo>
                  <a:lnTo>
                    <a:pt x="651" y="344"/>
                  </a:lnTo>
                  <a:lnTo>
                    <a:pt x="651" y="384"/>
                  </a:lnTo>
                  <a:lnTo>
                    <a:pt x="651" y="403"/>
                  </a:lnTo>
                  <a:lnTo>
                    <a:pt x="651" y="423"/>
                  </a:lnTo>
                  <a:lnTo>
                    <a:pt x="651" y="443"/>
                  </a:lnTo>
                  <a:lnTo>
                    <a:pt x="641" y="461"/>
                  </a:lnTo>
                  <a:lnTo>
                    <a:pt x="641" y="482"/>
                  </a:lnTo>
                  <a:lnTo>
                    <a:pt x="631" y="502"/>
                  </a:lnTo>
                  <a:lnTo>
                    <a:pt x="621" y="540"/>
                  </a:lnTo>
                  <a:lnTo>
                    <a:pt x="602" y="580"/>
                  </a:lnTo>
                  <a:lnTo>
                    <a:pt x="572" y="630"/>
                  </a:lnTo>
                  <a:lnTo>
                    <a:pt x="563" y="660"/>
                  </a:lnTo>
                  <a:lnTo>
                    <a:pt x="542" y="689"/>
                  </a:lnTo>
                  <a:lnTo>
                    <a:pt x="542" y="709"/>
                  </a:lnTo>
                  <a:lnTo>
                    <a:pt x="533" y="738"/>
                  </a:lnTo>
                  <a:lnTo>
                    <a:pt x="533" y="759"/>
                  </a:lnTo>
                  <a:lnTo>
                    <a:pt x="533" y="778"/>
                  </a:lnTo>
                  <a:lnTo>
                    <a:pt x="129" y="778"/>
                  </a:lnTo>
                  <a:close/>
                </a:path>
              </a:pathLst>
            </a:custGeom>
            <a:solidFill>
              <a:srgbClr val="FFE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Freeform 70"/>
            <p:cNvSpPr>
              <a:spLocks/>
            </p:cNvSpPr>
            <p:nvPr/>
          </p:nvSpPr>
          <p:spPr bwMode="auto">
            <a:xfrm>
              <a:off x="4086" y="1292"/>
              <a:ext cx="175" cy="182"/>
            </a:xfrm>
            <a:custGeom>
              <a:avLst/>
              <a:gdLst>
                <a:gd name="T0" fmla="*/ 8 w 721"/>
                <a:gd name="T1" fmla="*/ 42 h 778"/>
                <a:gd name="T2" fmla="*/ 7 w 721"/>
                <a:gd name="T3" fmla="*/ 39 h 778"/>
                <a:gd name="T4" fmla="*/ 6 w 721"/>
                <a:gd name="T5" fmla="*/ 37 h 778"/>
                <a:gd name="T6" fmla="*/ 4 w 721"/>
                <a:gd name="T7" fmla="*/ 34 h 778"/>
                <a:gd name="T8" fmla="*/ 3 w 721"/>
                <a:gd name="T9" fmla="*/ 32 h 778"/>
                <a:gd name="T10" fmla="*/ 1 w 721"/>
                <a:gd name="T11" fmla="*/ 28 h 778"/>
                <a:gd name="T12" fmla="*/ 0 w 721"/>
                <a:gd name="T13" fmla="*/ 25 h 778"/>
                <a:gd name="T14" fmla="*/ 0 w 721"/>
                <a:gd name="T15" fmla="*/ 20 h 778"/>
                <a:gd name="T16" fmla="*/ 0 w 721"/>
                <a:gd name="T17" fmla="*/ 16 h 778"/>
                <a:gd name="T18" fmla="*/ 0 w 721"/>
                <a:gd name="T19" fmla="*/ 13 h 778"/>
                <a:gd name="T20" fmla="*/ 0 w 721"/>
                <a:gd name="T21" fmla="*/ 10 h 778"/>
                <a:gd name="T22" fmla="*/ 0 w 721"/>
                <a:gd name="T23" fmla="*/ 7 h 778"/>
                <a:gd name="T24" fmla="*/ 2 w 721"/>
                <a:gd name="T25" fmla="*/ 6 h 778"/>
                <a:gd name="T26" fmla="*/ 30 w 721"/>
                <a:gd name="T27" fmla="*/ 10 h 778"/>
                <a:gd name="T28" fmla="*/ 33 w 721"/>
                <a:gd name="T29" fmla="*/ 4 h 778"/>
                <a:gd name="T30" fmla="*/ 34 w 721"/>
                <a:gd name="T31" fmla="*/ 3 h 778"/>
                <a:gd name="T32" fmla="*/ 35 w 721"/>
                <a:gd name="T33" fmla="*/ 2 h 778"/>
                <a:gd name="T34" fmla="*/ 37 w 721"/>
                <a:gd name="T35" fmla="*/ 0 h 778"/>
                <a:gd name="T36" fmla="*/ 40 w 721"/>
                <a:gd name="T37" fmla="*/ 0 h 778"/>
                <a:gd name="T38" fmla="*/ 41 w 721"/>
                <a:gd name="T39" fmla="*/ 0 h 778"/>
                <a:gd name="T40" fmla="*/ 42 w 721"/>
                <a:gd name="T41" fmla="*/ 0 h 778"/>
                <a:gd name="T42" fmla="*/ 42 w 721"/>
                <a:gd name="T43" fmla="*/ 2 h 778"/>
                <a:gd name="T44" fmla="*/ 41 w 721"/>
                <a:gd name="T45" fmla="*/ 3 h 778"/>
                <a:gd name="T46" fmla="*/ 40 w 721"/>
                <a:gd name="T47" fmla="*/ 6 h 778"/>
                <a:gd name="T48" fmla="*/ 40 w 721"/>
                <a:gd name="T49" fmla="*/ 9 h 778"/>
                <a:gd name="T50" fmla="*/ 40 w 721"/>
                <a:gd name="T51" fmla="*/ 11 h 778"/>
                <a:gd name="T52" fmla="*/ 39 w 721"/>
                <a:gd name="T53" fmla="*/ 13 h 778"/>
                <a:gd name="T54" fmla="*/ 38 w 721"/>
                <a:gd name="T55" fmla="*/ 16 h 778"/>
                <a:gd name="T56" fmla="*/ 38 w 721"/>
                <a:gd name="T57" fmla="*/ 19 h 778"/>
                <a:gd name="T58" fmla="*/ 38 w 721"/>
                <a:gd name="T59" fmla="*/ 22 h 778"/>
                <a:gd name="T60" fmla="*/ 38 w 721"/>
                <a:gd name="T61" fmla="*/ 24 h 778"/>
                <a:gd name="T62" fmla="*/ 38 w 721"/>
                <a:gd name="T63" fmla="*/ 26 h 778"/>
                <a:gd name="T64" fmla="*/ 37 w 721"/>
                <a:gd name="T65" fmla="*/ 29 h 778"/>
                <a:gd name="T66" fmla="*/ 34 w 721"/>
                <a:gd name="T67" fmla="*/ 34 h 778"/>
                <a:gd name="T68" fmla="*/ 32 w 721"/>
                <a:gd name="T69" fmla="*/ 38 h 778"/>
                <a:gd name="T70" fmla="*/ 31 w 721"/>
                <a:gd name="T71" fmla="*/ 40 h 778"/>
                <a:gd name="T72" fmla="*/ 31 w 721"/>
                <a:gd name="T73" fmla="*/ 43 h 7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21" h="778">
                  <a:moveTo>
                    <a:pt x="129" y="778"/>
                  </a:moveTo>
                  <a:lnTo>
                    <a:pt x="129" y="759"/>
                  </a:lnTo>
                  <a:lnTo>
                    <a:pt x="118" y="729"/>
                  </a:lnTo>
                  <a:lnTo>
                    <a:pt x="118" y="709"/>
                  </a:lnTo>
                  <a:lnTo>
                    <a:pt x="109" y="689"/>
                  </a:lnTo>
                  <a:lnTo>
                    <a:pt x="100" y="669"/>
                  </a:lnTo>
                  <a:lnTo>
                    <a:pt x="90" y="660"/>
                  </a:lnTo>
                  <a:lnTo>
                    <a:pt x="70" y="630"/>
                  </a:lnTo>
                  <a:lnTo>
                    <a:pt x="59" y="610"/>
                  </a:lnTo>
                  <a:lnTo>
                    <a:pt x="49" y="580"/>
                  </a:lnTo>
                  <a:lnTo>
                    <a:pt x="30" y="551"/>
                  </a:lnTo>
                  <a:lnTo>
                    <a:pt x="20" y="511"/>
                  </a:lnTo>
                  <a:lnTo>
                    <a:pt x="9" y="473"/>
                  </a:lnTo>
                  <a:lnTo>
                    <a:pt x="9" y="452"/>
                  </a:lnTo>
                  <a:lnTo>
                    <a:pt x="0" y="403"/>
                  </a:lnTo>
                  <a:lnTo>
                    <a:pt x="0" y="374"/>
                  </a:lnTo>
                  <a:lnTo>
                    <a:pt x="0" y="334"/>
                  </a:lnTo>
                  <a:lnTo>
                    <a:pt x="9" y="295"/>
                  </a:lnTo>
                  <a:lnTo>
                    <a:pt x="9" y="285"/>
                  </a:lnTo>
                  <a:lnTo>
                    <a:pt x="0" y="245"/>
                  </a:lnTo>
                  <a:lnTo>
                    <a:pt x="0" y="216"/>
                  </a:lnTo>
                  <a:lnTo>
                    <a:pt x="9" y="177"/>
                  </a:lnTo>
                  <a:lnTo>
                    <a:pt x="9" y="157"/>
                  </a:lnTo>
                  <a:lnTo>
                    <a:pt x="9" y="136"/>
                  </a:lnTo>
                  <a:lnTo>
                    <a:pt x="20" y="128"/>
                  </a:lnTo>
                  <a:lnTo>
                    <a:pt x="30" y="108"/>
                  </a:lnTo>
                  <a:lnTo>
                    <a:pt x="148" y="186"/>
                  </a:lnTo>
                  <a:lnTo>
                    <a:pt x="514" y="186"/>
                  </a:lnTo>
                  <a:lnTo>
                    <a:pt x="542" y="108"/>
                  </a:lnTo>
                  <a:lnTo>
                    <a:pt x="553" y="78"/>
                  </a:lnTo>
                  <a:lnTo>
                    <a:pt x="563" y="58"/>
                  </a:lnTo>
                  <a:lnTo>
                    <a:pt x="572" y="48"/>
                  </a:lnTo>
                  <a:lnTo>
                    <a:pt x="581" y="37"/>
                  </a:lnTo>
                  <a:lnTo>
                    <a:pt x="592" y="29"/>
                  </a:lnTo>
                  <a:lnTo>
                    <a:pt x="612" y="19"/>
                  </a:lnTo>
                  <a:lnTo>
                    <a:pt x="631" y="9"/>
                  </a:lnTo>
                  <a:lnTo>
                    <a:pt x="651" y="0"/>
                  </a:lnTo>
                  <a:lnTo>
                    <a:pt x="671" y="0"/>
                  </a:lnTo>
                  <a:lnTo>
                    <a:pt x="681" y="0"/>
                  </a:lnTo>
                  <a:lnTo>
                    <a:pt x="690" y="0"/>
                  </a:lnTo>
                  <a:lnTo>
                    <a:pt x="699" y="0"/>
                  </a:lnTo>
                  <a:lnTo>
                    <a:pt x="711" y="9"/>
                  </a:lnTo>
                  <a:lnTo>
                    <a:pt x="721" y="19"/>
                  </a:lnTo>
                  <a:lnTo>
                    <a:pt x="721" y="29"/>
                  </a:lnTo>
                  <a:lnTo>
                    <a:pt x="711" y="37"/>
                  </a:lnTo>
                  <a:lnTo>
                    <a:pt x="699" y="58"/>
                  </a:lnTo>
                  <a:lnTo>
                    <a:pt x="690" y="87"/>
                  </a:lnTo>
                  <a:lnTo>
                    <a:pt x="681" y="117"/>
                  </a:lnTo>
                  <a:lnTo>
                    <a:pt x="681" y="147"/>
                  </a:lnTo>
                  <a:lnTo>
                    <a:pt x="671" y="166"/>
                  </a:lnTo>
                  <a:lnTo>
                    <a:pt x="671" y="177"/>
                  </a:lnTo>
                  <a:lnTo>
                    <a:pt x="671" y="207"/>
                  </a:lnTo>
                  <a:lnTo>
                    <a:pt x="671" y="216"/>
                  </a:lnTo>
                  <a:lnTo>
                    <a:pt x="661" y="245"/>
                  </a:lnTo>
                  <a:lnTo>
                    <a:pt x="661" y="264"/>
                  </a:lnTo>
                  <a:lnTo>
                    <a:pt x="651" y="295"/>
                  </a:lnTo>
                  <a:lnTo>
                    <a:pt x="651" y="324"/>
                  </a:lnTo>
                  <a:lnTo>
                    <a:pt x="651" y="344"/>
                  </a:lnTo>
                  <a:lnTo>
                    <a:pt x="651" y="384"/>
                  </a:lnTo>
                  <a:lnTo>
                    <a:pt x="651" y="403"/>
                  </a:lnTo>
                  <a:lnTo>
                    <a:pt x="651" y="423"/>
                  </a:lnTo>
                  <a:lnTo>
                    <a:pt x="651" y="443"/>
                  </a:lnTo>
                  <a:lnTo>
                    <a:pt x="641" y="461"/>
                  </a:lnTo>
                  <a:lnTo>
                    <a:pt x="641" y="482"/>
                  </a:lnTo>
                  <a:lnTo>
                    <a:pt x="631" y="502"/>
                  </a:lnTo>
                  <a:lnTo>
                    <a:pt x="621" y="540"/>
                  </a:lnTo>
                  <a:lnTo>
                    <a:pt x="602" y="580"/>
                  </a:lnTo>
                  <a:lnTo>
                    <a:pt x="572" y="630"/>
                  </a:lnTo>
                  <a:lnTo>
                    <a:pt x="563" y="660"/>
                  </a:lnTo>
                  <a:lnTo>
                    <a:pt x="542" y="689"/>
                  </a:lnTo>
                  <a:lnTo>
                    <a:pt x="542" y="709"/>
                  </a:lnTo>
                  <a:lnTo>
                    <a:pt x="533" y="738"/>
                  </a:lnTo>
                  <a:lnTo>
                    <a:pt x="533" y="759"/>
                  </a:lnTo>
                  <a:lnTo>
                    <a:pt x="533" y="778"/>
                  </a:lnTo>
                  <a:lnTo>
                    <a:pt x="129" y="7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Freeform 71"/>
            <p:cNvSpPr>
              <a:spLocks/>
            </p:cNvSpPr>
            <p:nvPr/>
          </p:nvSpPr>
          <p:spPr bwMode="auto">
            <a:xfrm>
              <a:off x="4156" y="1364"/>
              <a:ext cx="50" cy="96"/>
            </a:xfrm>
            <a:custGeom>
              <a:avLst/>
              <a:gdLst>
                <a:gd name="T0" fmla="*/ 12 w 207"/>
                <a:gd name="T1" fmla="*/ 0 h 413"/>
                <a:gd name="T2" fmla="*/ 11 w 207"/>
                <a:gd name="T3" fmla="*/ 3 h 413"/>
                <a:gd name="T4" fmla="*/ 10 w 207"/>
                <a:gd name="T5" fmla="*/ 3 h 413"/>
                <a:gd name="T6" fmla="*/ 10 w 207"/>
                <a:gd name="T7" fmla="*/ 4 h 413"/>
                <a:gd name="T8" fmla="*/ 9 w 207"/>
                <a:gd name="T9" fmla="*/ 4 h 413"/>
                <a:gd name="T10" fmla="*/ 7 w 207"/>
                <a:gd name="T11" fmla="*/ 5 h 413"/>
                <a:gd name="T12" fmla="*/ 6 w 207"/>
                <a:gd name="T13" fmla="*/ 5 h 413"/>
                <a:gd name="T14" fmla="*/ 5 w 207"/>
                <a:gd name="T15" fmla="*/ 6 h 413"/>
                <a:gd name="T16" fmla="*/ 3 w 207"/>
                <a:gd name="T17" fmla="*/ 7 h 413"/>
                <a:gd name="T18" fmla="*/ 3 w 207"/>
                <a:gd name="T19" fmla="*/ 8 h 413"/>
                <a:gd name="T20" fmla="*/ 2 w 207"/>
                <a:gd name="T21" fmla="*/ 10 h 413"/>
                <a:gd name="T22" fmla="*/ 1 w 207"/>
                <a:gd name="T23" fmla="*/ 11 h 413"/>
                <a:gd name="T24" fmla="*/ 1 w 207"/>
                <a:gd name="T25" fmla="*/ 11 h 413"/>
                <a:gd name="T26" fmla="*/ 1 w 207"/>
                <a:gd name="T27" fmla="*/ 12 h 413"/>
                <a:gd name="T28" fmla="*/ 0 w 207"/>
                <a:gd name="T29" fmla="*/ 13 h 413"/>
                <a:gd name="T30" fmla="*/ 0 w 207"/>
                <a:gd name="T31" fmla="*/ 14 h 413"/>
                <a:gd name="T32" fmla="*/ 0 w 207"/>
                <a:gd name="T33" fmla="*/ 16 h 413"/>
                <a:gd name="T34" fmla="*/ 1 w 207"/>
                <a:gd name="T35" fmla="*/ 17 h 413"/>
                <a:gd name="T36" fmla="*/ 1 w 207"/>
                <a:gd name="T37" fmla="*/ 18 h 413"/>
                <a:gd name="T38" fmla="*/ 1 w 207"/>
                <a:gd name="T39" fmla="*/ 19 h 413"/>
                <a:gd name="T40" fmla="*/ 1 w 207"/>
                <a:gd name="T41" fmla="*/ 20 h 413"/>
                <a:gd name="T42" fmla="*/ 2 w 207"/>
                <a:gd name="T43" fmla="*/ 21 h 413"/>
                <a:gd name="T44" fmla="*/ 3 w 207"/>
                <a:gd name="T45" fmla="*/ 21 h 413"/>
                <a:gd name="T46" fmla="*/ 3 w 207"/>
                <a:gd name="T47" fmla="*/ 22 h 413"/>
                <a:gd name="T48" fmla="*/ 5 w 207"/>
                <a:gd name="T49" fmla="*/ 22 h 4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07" h="413">
                  <a:moveTo>
                    <a:pt x="207" y="0"/>
                  </a:moveTo>
                  <a:lnTo>
                    <a:pt x="187" y="48"/>
                  </a:lnTo>
                  <a:lnTo>
                    <a:pt x="178" y="58"/>
                  </a:lnTo>
                  <a:lnTo>
                    <a:pt x="167" y="69"/>
                  </a:lnTo>
                  <a:lnTo>
                    <a:pt x="147" y="79"/>
                  </a:lnTo>
                  <a:lnTo>
                    <a:pt x="129" y="89"/>
                  </a:lnTo>
                  <a:lnTo>
                    <a:pt x="98" y="98"/>
                  </a:lnTo>
                  <a:lnTo>
                    <a:pt x="80" y="118"/>
                  </a:lnTo>
                  <a:lnTo>
                    <a:pt x="60" y="138"/>
                  </a:lnTo>
                  <a:lnTo>
                    <a:pt x="49" y="156"/>
                  </a:lnTo>
                  <a:lnTo>
                    <a:pt x="30" y="177"/>
                  </a:lnTo>
                  <a:lnTo>
                    <a:pt x="19" y="197"/>
                  </a:lnTo>
                  <a:lnTo>
                    <a:pt x="19" y="206"/>
                  </a:lnTo>
                  <a:lnTo>
                    <a:pt x="11" y="227"/>
                  </a:lnTo>
                  <a:lnTo>
                    <a:pt x="0" y="246"/>
                  </a:lnTo>
                  <a:lnTo>
                    <a:pt x="0" y="266"/>
                  </a:lnTo>
                  <a:lnTo>
                    <a:pt x="0" y="296"/>
                  </a:lnTo>
                  <a:lnTo>
                    <a:pt x="11" y="314"/>
                  </a:lnTo>
                  <a:lnTo>
                    <a:pt x="11" y="334"/>
                  </a:lnTo>
                  <a:lnTo>
                    <a:pt x="19" y="355"/>
                  </a:lnTo>
                  <a:lnTo>
                    <a:pt x="19" y="364"/>
                  </a:lnTo>
                  <a:lnTo>
                    <a:pt x="40" y="384"/>
                  </a:lnTo>
                  <a:lnTo>
                    <a:pt x="49" y="394"/>
                  </a:lnTo>
                  <a:lnTo>
                    <a:pt x="60" y="404"/>
                  </a:lnTo>
                  <a:lnTo>
                    <a:pt x="80" y="41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Freeform 72"/>
            <p:cNvSpPr>
              <a:spLocks/>
            </p:cNvSpPr>
            <p:nvPr/>
          </p:nvSpPr>
          <p:spPr bwMode="auto">
            <a:xfrm>
              <a:off x="4141" y="1399"/>
              <a:ext cx="15" cy="27"/>
            </a:xfrm>
            <a:custGeom>
              <a:avLst/>
              <a:gdLst>
                <a:gd name="T0" fmla="*/ 0 w 59"/>
                <a:gd name="T1" fmla="*/ 0 h 119"/>
                <a:gd name="T2" fmla="*/ 1 w 59"/>
                <a:gd name="T3" fmla="*/ 0 h 119"/>
                <a:gd name="T4" fmla="*/ 1 w 59"/>
                <a:gd name="T5" fmla="*/ 0 h 119"/>
                <a:gd name="T6" fmla="*/ 2 w 59"/>
                <a:gd name="T7" fmla="*/ 0 h 119"/>
                <a:gd name="T8" fmla="*/ 3 w 59"/>
                <a:gd name="T9" fmla="*/ 1 h 119"/>
                <a:gd name="T10" fmla="*/ 3 w 59"/>
                <a:gd name="T11" fmla="*/ 2 h 119"/>
                <a:gd name="T12" fmla="*/ 3 w 59"/>
                <a:gd name="T13" fmla="*/ 2 h 119"/>
                <a:gd name="T14" fmla="*/ 3 w 59"/>
                <a:gd name="T15" fmla="*/ 2 h 119"/>
                <a:gd name="T16" fmla="*/ 4 w 59"/>
                <a:gd name="T17" fmla="*/ 3 h 119"/>
                <a:gd name="T18" fmla="*/ 4 w 59"/>
                <a:gd name="T19" fmla="*/ 4 h 119"/>
                <a:gd name="T20" fmla="*/ 4 w 59"/>
                <a:gd name="T21" fmla="*/ 5 h 119"/>
                <a:gd name="T22" fmla="*/ 4 w 59"/>
                <a:gd name="T23" fmla="*/ 6 h 1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9" h="119">
                  <a:moveTo>
                    <a:pt x="0" y="0"/>
                  </a:moveTo>
                  <a:lnTo>
                    <a:pt x="9" y="0"/>
                  </a:lnTo>
                  <a:lnTo>
                    <a:pt x="21" y="9"/>
                  </a:lnTo>
                  <a:lnTo>
                    <a:pt x="30" y="9"/>
                  </a:lnTo>
                  <a:lnTo>
                    <a:pt x="39" y="21"/>
                  </a:lnTo>
                  <a:lnTo>
                    <a:pt x="39" y="30"/>
                  </a:lnTo>
                  <a:lnTo>
                    <a:pt x="48" y="39"/>
                  </a:lnTo>
                  <a:lnTo>
                    <a:pt x="48" y="50"/>
                  </a:lnTo>
                  <a:lnTo>
                    <a:pt x="59" y="59"/>
                  </a:lnTo>
                  <a:lnTo>
                    <a:pt x="59" y="70"/>
                  </a:lnTo>
                  <a:lnTo>
                    <a:pt x="59" y="88"/>
                  </a:lnTo>
                  <a:lnTo>
                    <a:pt x="59" y="1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Freeform 73"/>
            <p:cNvSpPr>
              <a:spLocks/>
            </p:cNvSpPr>
            <p:nvPr/>
          </p:nvSpPr>
          <p:spPr bwMode="auto">
            <a:xfrm>
              <a:off x="4091" y="1313"/>
              <a:ext cx="41" cy="64"/>
            </a:xfrm>
            <a:custGeom>
              <a:avLst/>
              <a:gdLst>
                <a:gd name="T0" fmla="*/ 0 w 168"/>
                <a:gd name="T1" fmla="*/ 2 h 276"/>
                <a:gd name="T2" fmla="*/ 0 w 168"/>
                <a:gd name="T3" fmla="*/ 3 h 276"/>
                <a:gd name="T4" fmla="*/ 0 w 168"/>
                <a:gd name="T5" fmla="*/ 3 h 276"/>
                <a:gd name="T6" fmla="*/ 0 w 168"/>
                <a:gd name="T7" fmla="*/ 4 h 276"/>
                <a:gd name="T8" fmla="*/ 0 w 168"/>
                <a:gd name="T9" fmla="*/ 4 h 276"/>
                <a:gd name="T10" fmla="*/ 2 w 168"/>
                <a:gd name="T11" fmla="*/ 10 h 276"/>
                <a:gd name="T12" fmla="*/ 3 w 168"/>
                <a:gd name="T13" fmla="*/ 13 h 276"/>
                <a:gd name="T14" fmla="*/ 3 w 168"/>
                <a:gd name="T15" fmla="*/ 14 h 276"/>
                <a:gd name="T16" fmla="*/ 4 w 168"/>
                <a:gd name="T17" fmla="*/ 14 h 276"/>
                <a:gd name="T18" fmla="*/ 5 w 168"/>
                <a:gd name="T19" fmla="*/ 15 h 276"/>
                <a:gd name="T20" fmla="*/ 6 w 168"/>
                <a:gd name="T21" fmla="*/ 15 h 276"/>
                <a:gd name="T22" fmla="*/ 7 w 168"/>
                <a:gd name="T23" fmla="*/ 15 h 276"/>
                <a:gd name="T24" fmla="*/ 7 w 168"/>
                <a:gd name="T25" fmla="*/ 15 h 276"/>
                <a:gd name="T26" fmla="*/ 8 w 168"/>
                <a:gd name="T27" fmla="*/ 15 h 276"/>
                <a:gd name="T28" fmla="*/ 9 w 168"/>
                <a:gd name="T29" fmla="*/ 15 h 276"/>
                <a:gd name="T30" fmla="*/ 10 w 168"/>
                <a:gd name="T31" fmla="*/ 14 h 276"/>
                <a:gd name="T32" fmla="*/ 10 w 168"/>
                <a:gd name="T33" fmla="*/ 14 h 276"/>
                <a:gd name="T34" fmla="*/ 10 w 168"/>
                <a:gd name="T35" fmla="*/ 13 h 276"/>
                <a:gd name="T36" fmla="*/ 10 w 168"/>
                <a:gd name="T37" fmla="*/ 13 h 276"/>
                <a:gd name="T38" fmla="*/ 10 w 168"/>
                <a:gd name="T39" fmla="*/ 12 h 276"/>
                <a:gd name="T40" fmla="*/ 10 w 168"/>
                <a:gd name="T41" fmla="*/ 12 h 276"/>
                <a:gd name="T42" fmla="*/ 7 w 168"/>
                <a:gd name="T43" fmla="*/ 2 h 276"/>
                <a:gd name="T44" fmla="*/ 7 w 168"/>
                <a:gd name="T45" fmla="*/ 2 h 276"/>
                <a:gd name="T46" fmla="*/ 7 w 168"/>
                <a:gd name="T47" fmla="*/ 1 h 276"/>
                <a:gd name="T48" fmla="*/ 7 w 168"/>
                <a:gd name="T49" fmla="*/ 1 h 276"/>
                <a:gd name="T50" fmla="*/ 6 w 168"/>
                <a:gd name="T51" fmla="*/ 0 h 276"/>
                <a:gd name="T52" fmla="*/ 5 w 168"/>
                <a:gd name="T53" fmla="*/ 0 h 276"/>
                <a:gd name="T54" fmla="*/ 4 w 168"/>
                <a:gd name="T55" fmla="*/ 0 h 276"/>
                <a:gd name="T56" fmla="*/ 3 w 168"/>
                <a:gd name="T57" fmla="*/ 0 h 276"/>
                <a:gd name="T58" fmla="*/ 3 w 168"/>
                <a:gd name="T59" fmla="*/ 0 h 276"/>
                <a:gd name="T60" fmla="*/ 2 w 168"/>
                <a:gd name="T61" fmla="*/ 0 h 276"/>
                <a:gd name="T62" fmla="*/ 1 w 168"/>
                <a:gd name="T63" fmla="*/ 1 h 276"/>
                <a:gd name="T64" fmla="*/ 0 w 168"/>
                <a:gd name="T65" fmla="*/ 1 h 276"/>
                <a:gd name="T66" fmla="*/ 0 w 168"/>
                <a:gd name="T67" fmla="*/ 2 h 276"/>
                <a:gd name="T68" fmla="*/ 0 w 168"/>
                <a:gd name="T69" fmla="*/ 2 h 276"/>
                <a:gd name="T70" fmla="*/ 0 w 168"/>
                <a:gd name="T71" fmla="*/ 2 h 2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8" h="276">
                  <a:moveTo>
                    <a:pt x="0" y="41"/>
                  </a:moveTo>
                  <a:lnTo>
                    <a:pt x="0" y="49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0" y="79"/>
                  </a:lnTo>
                  <a:lnTo>
                    <a:pt x="29" y="177"/>
                  </a:lnTo>
                  <a:lnTo>
                    <a:pt x="59" y="247"/>
                  </a:lnTo>
                  <a:lnTo>
                    <a:pt x="59" y="257"/>
                  </a:lnTo>
                  <a:lnTo>
                    <a:pt x="70" y="266"/>
                  </a:lnTo>
                  <a:lnTo>
                    <a:pt x="80" y="276"/>
                  </a:lnTo>
                  <a:lnTo>
                    <a:pt x="98" y="276"/>
                  </a:lnTo>
                  <a:lnTo>
                    <a:pt x="109" y="276"/>
                  </a:lnTo>
                  <a:lnTo>
                    <a:pt x="120" y="276"/>
                  </a:lnTo>
                  <a:lnTo>
                    <a:pt x="138" y="276"/>
                  </a:lnTo>
                  <a:lnTo>
                    <a:pt x="147" y="276"/>
                  </a:lnTo>
                  <a:lnTo>
                    <a:pt x="158" y="266"/>
                  </a:lnTo>
                  <a:lnTo>
                    <a:pt x="158" y="257"/>
                  </a:lnTo>
                  <a:lnTo>
                    <a:pt x="168" y="247"/>
                  </a:lnTo>
                  <a:lnTo>
                    <a:pt x="168" y="237"/>
                  </a:lnTo>
                  <a:lnTo>
                    <a:pt x="168" y="227"/>
                  </a:lnTo>
                  <a:lnTo>
                    <a:pt x="168" y="218"/>
                  </a:lnTo>
                  <a:lnTo>
                    <a:pt x="120" y="41"/>
                  </a:lnTo>
                  <a:lnTo>
                    <a:pt x="120" y="30"/>
                  </a:lnTo>
                  <a:lnTo>
                    <a:pt x="109" y="21"/>
                  </a:lnTo>
                  <a:lnTo>
                    <a:pt x="109" y="11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59" y="0"/>
                  </a:lnTo>
                  <a:lnTo>
                    <a:pt x="50" y="0"/>
                  </a:lnTo>
                  <a:lnTo>
                    <a:pt x="29" y="0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30"/>
                  </a:lnTo>
                  <a:lnTo>
                    <a:pt x="0" y="3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E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Freeform 74"/>
            <p:cNvSpPr>
              <a:spLocks/>
            </p:cNvSpPr>
            <p:nvPr/>
          </p:nvSpPr>
          <p:spPr bwMode="auto">
            <a:xfrm>
              <a:off x="4091" y="1313"/>
              <a:ext cx="41" cy="64"/>
            </a:xfrm>
            <a:custGeom>
              <a:avLst/>
              <a:gdLst>
                <a:gd name="T0" fmla="*/ 0 w 168"/>
                <a:gd name="T1" fmla="*/ 2 h 276"/>
                <a:gd name="T2" fmla="*/ 0 w 168"/>
                <a:gd name="T3" fmla="*/ 3 h 276"/>
                <a:gd name="T4" fmla="*/ 0 w 168"/>
                <a:gd name="T5" fmla="*/ 3 h 276"/>
                <a:gd name="T6" fmla="*/ 0 w 168"/>
                <a:gd name="T7" fmla="*/ 4 h 276"/>
                <a:gd name="T8" fmla="*/ 0 w 168"/>
                <a:gd name="T9" fmla="*/ 4 h 276"/>
                <a:gd name="T10" fmla="*/ 2 w 168"/>
                <a:gd name="T11" fmla="*/ 10 h 276"/>
                <a:gd name="T12" fmla="*/ 3 w 168"/>
                <a:gd name="T13" fmla="*/ 13 h 276"/>
                <a:gd name="T14" fmla="*/ 3 w 168"/>
                <a:gd name="T15" fmla="*/ 14 h 276"/>
                <a:gd name="T16" fmla="*/ 4 w 168"/>
                <a:gd name="T17" fmla="*/ 14 h 276"/>
                <a:gd name="T18" fmla="*/ 5 w 168"/>
                <a:gd name="T19" fmla="*/ 15 h 276"/>
                <a:gd name="T20" fmla="*/ 6 w 168"/>
                <a:gd name="T21" fmla="*/ 15 h 276"/>
                <a:gd name="T22" fmla="*/ 7 w 168"/>
                <a:gd name="T23" fmla="*/ 15 h 276"/>
                <a:gd name="T24" fmla="*/ 7 w 168"/>
                <a:gd name="T25" fmla="*/ 15 h 276"/>
                <a:gd name="T26" fmla="*/ 8 w 168"/>
                <a:gd name="T27" fmla="*/ 15 h 276"/>
                <a:gd name="T28" fmla="*/ 9 w 168"/>
                <a:gd name="T29" fmla="*/ 15 h 276"/>
                <a:gd name="T30" fmla="*/ 10 w 168"/>
                <a:gd name="T31" fmla="*/ 14 h 276"/>
                <a:gd name="T32" fmla="*/ 10 w 168"/>
                <a:gd name="T33" fmla="*/ 14 h 276"/>
                <a:gd name="T34" fmla="*/ 10 w 168"/>
                <a:gd name="T35" fmla="*/ 13 h 276"/>
                <a:gd name="T36" fmla="*/ 10 w 168"/>
                <a:gd name="T37" fmla="*/ 13 h 276"/>
                <a:gd name="T38" fmla="*/ 10 w 168"/>
                <a:gd name="T39" fmla="*/ 12 h 276"/>
                <a:gd name="T40" fmla="*/ 10 w 168"/>
                <a:gd name="T41" fmla="*/ 12 h 276"/>
                <a:gd name="T42" fmla="*/ 7 w 168"/>
                <a:gd name="T43" fmla="*/ 2 h 276"/>
                <a:gd name="T44" fmla="*/ 7 w 168"/>
                <a:gd name="T45" fmla="*/ 2 h 276"/>
                <a:gd name="T46" fmla="*/ 7 w 168"/>
                <a:gd name="T47" fmla="*/ 1 h 276"/>
                <a:gd name="T48" fmla="*/ 7 w 168"/>
                <a:gd name="T49" fmla="*/ 1 h 276"/>
                <a:gd name="T50" fmla="*/ 6 w 168"/>
                <a:gd name="T51" fmla="*/ 0 h 276"/>
                <a:gd name="T52" fmla="*/ 5 w 168"/>
                <a:gd name="T53" fmla="*/ 0 h 276"/>
                <a:gd name="T54" fmla="*/ 4 w 168"/>
                <a:gd name="T55" fmla="*/ 0 h 276"/>
                <a:gd name="T56" fmla="*/ 3 w 168"/>
                <a:gd name="T57" fmla="*/ 0 h 276"/>
                <a:gd name="T58" fmla="*/ 3 w 168"/>
                <a:gd name="T59" fmla="*/ 0 h 276"/>
                <a:gd name="T60" fmla="*/ 2 w 168"/>
                <a:gd name="T61" fmla="*/ 0 h 276"/>
                <a:gd name="T62" fmla="*/ 1 w 168"/>
                <a:gd name="T63" fmla="*/ 1 h 276"/>
                <a:gd name="T64" fmla="*/ 0 w 168"/>
                <a:gd name="T65" fmla="*/ 1 h 276"/>
                <a:gd name="T66" fmla="*/ 0 w 168"/>
                <a:gd name="T67" fmla="*/ 2 h 276"/>
                <a:gd name="T68" fmla="*/ 0 w 168"/>
                <a:gd name="T69" fmla="*/ 2 h 276"/>
                <a:gd name="T70" fmla="*/ 0 w 168"/>
                <a:gd name="T71" fmla="*/ 2 h 2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8" h="276">
                  <a:moveTo>
                    <a:pt x="0" y="41"/>
                  </a:moveTo>
                  <a:lnTo>
                    <a:pt x="0" y="49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0" y="79"/>
                  </a:lnTo>
                  <a:lnTo>
                    <a:pt x="29" y="177"/>
                  </a:lnTo>
                  <a:lnTo>
                    <a:pt x="59" y="247"/>
                  </a:lnTo>
                  <a:lnTo>
                    <a:pt x="59" y="257"/>
                  </a:lnTo>
                  <a:lnTo>
                    <a:pt x="70" y="266"/>
                  </a:lnTo>
                  <a:lnTo>
                    <a:pt x="80" y="276"/>
                  </a:lnTo>
                  <a:lnTo>
                    <a:pt x="98" y="276"/>
                  </a:lnTo>
                  <a:lnTo>
                    <a:pt x="109" y="276"/>
                  </a:lnTo>
                  <a:lnTo>
                    <a:pt x="120" y="276"/>
                  </a:lnTo>
                  <a:lnTo>
                    <a:pt x="138" y="276"/>
                  </a:lnTo>
                  <a:lnTo>
                    <a:pt x="147" y="276"/>
                  </a:lnTo>
                  <a:lnTo>
                    <a:pt x="158" y="266"/>
                  </a:lnTo>
                  <a:lnTo>
                    <a:pt x="158" y="257"/>
                  </a:lnTo>
                  <a:lnTo>
                    <a:pt x="168" y="247"/>
                  </a:lnTo>
                  <a:lnTo>
                    <a:pt x="168" y="237"/>
                  </a:lnTo>
                  <a:lnTo>
                    <a:pt x="168" y="227"/>
                  </a:lnTo>
                  <a:lnTo>
                    <a:pt x="168" y="218"/>
                  </a:lnTo>
                  <a:lnTo>
                    <a:pt x="120" y="41"/>
                  </a:lnTo>
                  <a:lnTo>
                    <a:pt x="120" y="30"/>
                  </a:lnTo>
                  <a:lnTo>
                    <a:pt x="109" y="21"/>
                  </a:lnTo>
                  <a:lnTo>
                    <a:pt x="109" y="11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59" y="0"/>
                  </a:lnTo>
                  <a:lnTo>
                    <a:pt x="50" y="0"/>
                  </a:lnTo>
                  <a:lnTo>
                    <a:pt x="29" y="0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30"/>
                  </a:lnTo>
                  <a:lnTo>
                    <a:pt x="0" y="30"/>
                  </a:lnTo>
                  <a:lnTo>
                    <a:pt x="0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Freeform 75"/>
            <p:cNvSpPr>
              <a:spLocks/>
            </p:cNvSpPr>
            <p:nvPr/>
          </p:nvSpPr>
          <p:spPr bwMode="auto">
            <a:xfrm>
              <a:off x="4120" y="1302"/>
              <a:ext cx="38" cy="75"/>
            </a:xfrm>
            <a:custGeom>
              <a:avLst/>
              <a:gdLst>
                <a:gd name="T0" fmla="*/ 0 w 157"/>
                <a:gd name="T1" fmla="*/ 4 h 326"/>
                <a:gd name="T2" fmla="*/ 0 w 157"/>
                <a:gd name="T3" fmla="*/ 3 h 326"/>
                <a:gd name="T4" fmla="*/ 0 w 157"/>
                <a:gd name="T5" fmla="*/ 3 h 326"/>
                <a:gd name="T6" fmla="*/ 0 w 157"/>
                <a:gd name="T7" fmla="*/ 2 h 326"/>
                <a:gd name="T8" fmla="*/ 0 w 157"/>
                <a:gd name="T9" fmla="*/ 2 h 326"/>
                <a:gd name="T10" fmla="*/ 0 w 157"/>
                <a:gd name="T11" fmla="*/ 1 h 326"/>
                <a:gd name="T12" fmla="*/ 1 w 157"/>
                <a:gd name="T13" fmla="*/ 1 h 326"/>
                <a:gd name="T14" fmla="*/ 2 w 157"/>
                <a:gd name="T15" fmla="*/ 1 h 326"/>
                <a:gd name="T16" fmla="*/ 3 w 157"/>
                <a:gd name="T17" fmla="*/ 0 h 326"/>
                <a:gd name="T18" fmla="*/ 4 w 157"/>
                <a:gd name="T19" fmla="*/ 0 h 326"/>
                <a:gd name="T20" fmla="*/ 5 w 157"/>
                <a:gd name="T21" fmla="*/ 0 h 326"/>
                <a:gd name="T22" fmla="*/ 6 w 157"/>
                <a:gd name="T23" fmla="*/ 0 h 326"/>
                <a:gd name="T24" fmla="*/ 6 w 157"/>
                <a:gd name="T25" fmla="*/ 1 h 326"/>
                <a:gd name="T26" fmla="*/ 7 w 157"/>
                <a:gd name="T27" fmla="*/ 1 h 326"/>
                <a:gd name="T28" fmla="*/ 7 w 157"/>
                <a:gd name="T29" fmla="*/ 1 h 326"/>
                <a:gd name="T30" fmla="*/ 7 w 157"/>
                <a:gd name="T31" fmla="*/ 1 h 326"/>
                <a:gd name="T32" fmla="*/ 7 w 157"/>
                <a:gd name="T33" fmla="*/ 2 h 326"/>
                <a:gd name="T34" fmla="*/ 8 w 157"/>
                <a:gd name="T35" fmla="*/ 2 h 326"/>
                <a:gd name="T36" fmla="*/ 8 w 157"/>
                <a:gd name="T37" fmla="*/ 3 h 326"/>
                <a:gd name="T38" fmla="*/ 9 w 157"/>
                <a:gd name="T39" fmla="*/ 14 h 326"/>
                <a:gd name="T40" fmla="*/ 9 w 157"/>
                <a:gd name="T41" fmla="*/ 15 h 326"/>
                <a:gd name="T42" fmla="*/ 9 w 157"/>
                <a:gd name="T43" fmla="*/ 15 h 326"/>
                <a:gd name="T44" fmla="*/ 9 w 157"/>
                <a:gd name="T45" fmla="*/ 16 h 326"/>
                <a:gd name="T46" fmla="*/ 8 w 157"/>
                <a:gd name="T47" fmla="*/ 16 h 326"/>
                <a:gd name="T48" fmla="*/ 8 w 157"/>
                <a:gd name="T49" fmla="*/ 17 h 326"/>
                <a:gd name="T50" fmla="*/ 7 w 157"/>
                <a:gd name="T51" fmla="*/ 17 h 326"/>
                <a:gd name="T52" fmla="*/ 7 w 157"/>
                <a:gd name="T53" fmla="*/ 17 h 326"/>
                <a:gd name="T54" fmla="*/ 6 w 157"/>
                <a:gd name="T55" fmla="*/ 17 h 326"/>
                <a:gd name="T56" fmla="*/ 5 w 157"/>
                <a:gd name="T57" fmla="*/ 17 h 326"/>
                <a:gd name="T58" fmla="*/ 5 w 157"/>
                <a:gd name="T59" fmla="*/ 17 h 326"/>
                <a:gd name="T60" fmla="*/ 4 w 157"/>
                <a:gd name="T61" fmla="*/ 17 h 326"/>
                <a:gd name="T62" fmla="*/ 3 w 157"/>
                <a:gd name="T63" fmla="*/ 17 h 326"/>
                <a:gd name="T64" fmla="*/ 3 w 157"/>
                <a:gd name="T65" fmla="*/ 16 h 326"/>
                <a:gd name="T66" fmla="*/ 3 w 157"/>
                <a:gd name="T67" fmla="*/ 16 h 326"/>
                <a:gd name="T68" fmla="*/ 3 w 157"/>
                <a:gd name="T69" fmla="*/ 15 h 326"/>
                <a:gd name="T70" fmla="*/ 0 w 157"/>
                <a:gd name="T71" fmla="*/ 4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7" h="326">
                  <a:moveTo>
                    <a:pt x="0" y="80"/>
                  </a:moveTo>
                  <a:lnTo>
                    <a:pt x="0" y="61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8" y="31"/>
                  </a:lnTo>
                  <a:lnTo>
                    <a:pt x="8" y="21"/>
                  </a:lnTo>
                  <a:lnTo>
                    <a:pt x="18" y="21"/>
                  </a:lnTo>
                  <a:lnTo>
                    <a:pt x="38" y="11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96" y="0"/>
                  </a:lnTo>
                  <a:lnTo>
                    <a:pt x="108" y="11"/>
                  </a:lnTo>
                  <a:lnTo>
                    <a:pt x="117" y="11"/>
                  </a:lnTo>
                  <a:lnTo>
                    <a:pt x="117" y="21"/>
                  </a:lnTo>
                  <a:lnTo>
                    <a:pt x="126" y="21"/>
                  </a:lnTo>
                  <a:lnTo>
                    <a:pt x="126" y="31"/>
                  </a:lnTo>
                  <a:lnTo>
                    <a:pt x="135" y="41"/>
                  </a:lnTo>
                  <a:lnTo>
                    <a:pt x="135" y="50"/>
                  </a:lnTo>
                  <a:lnTo>
                    <a:pt x="157" y="268"/>
                  </a:lnTo>
                  <a:lnTo>
                    <a:pt x="157" y="277"/>
                  </a:lnTo>
                  <a:lnTo>
                    <a:pt x="157" y="287"/>
                  </a:lnTo>
                  <a:lnTo>
                    <a:pt x="157" y="297"/>
                  </a:lnTo>
                  <a:lnTo>
                    <a:pt x="146" y="307"/>
                  </a:lnTo>
                  <a:lnTo>
                    <a:pt x="135" y="316"/>
                  </a:lnTo>
                  <a:lnTo>
                    <a:pt x="126" y="316"/>
                  </a:lnTo>
                  <a:lnTo>
                    <a:pt x="117" y="326"/>
                  </a:lnTo>
                  <a:lnTo>
                    <a:pt x="108" y="326"/>
                  </a:lnTo>
                  <a:lnTo>
                    <a:pt x="87" y="326"/>
                  </a:lnTo>
                  <a:lnTo>
                    <a:pt x="77" y="316"/>
                  </a:lnTo>
                  <a:lnTo>
                    <a:pt x="68" y="316"/>
                  </a:lnTo>
                  <a:lnTo>
                    <a:pt x="57" y="316"/>
                  </a:lnTo>
                  <a:lnTo>
                    <a:pt x="57" y="307"/>
                  </a:lnTo>
                  <a:lnTo>
                    <a:pt x="48" y="297"/>
                  </a:lnTo>
                  <a:lnTo>
                    <a:pt x="48" y="28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E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Freeform 76"/>
            <p:cNvSpPr>
              <a:spLocks/>
            </p:cNvSpPr>
            <p:nvPr/>
          </p:nvSpPr>
          <p:spPr bwMode="auto">
            <a:xfrm>
              <a:off x="4120" y="1302"/>
              <a:ext cx="38" cy="75"/>
            </a:xfrm>
            <a:custGeom>
              <a:avLst/>
              <a:gdLst>
                <a:gd name="T0" fmla="*/ 0 w 157"/>
                <a:gd name="T1" fmla="*/ 4 h 326"/>
                <a:gd name="T2" fmla="*/ 0 w 157"/>
                <a:gd name="T3" fmla="*/ 3 h 326"/>
                <a:gd name="T4" fmla="*/ 0 w 157"/>
                <a:gd name="T5" fmla="*/ 3 h 326"/>
                <a:gd name="T6" fmla="*/ 0 w 157"/>
                <a:gd name="T7" fmla="*/ 2 h 326"/>
                <a:gd name="T8" fmla="*/ 0 w 157"/>
                <a:gd name="T9" fmla="*/ 2 h 326"/>
                <a:gd name="T10" fmla="*/ 0 w 157"/>
                <a:gd name="T11" fmla="*/ 1 h 326"/>
                <a:gd name="T12" fmla="*/ 1 w 157"/>
                <a:gd name="T13" fmla="*/ 1 h 326"/>
                <a:gd name="T14" fmla="*/ 2 w 157"/>
                <a:gd name="T15" fmla="*/ 1 h 326"/>
                <a:gd name="T16" fmla="*/ 3 w 157"/>
                <a:gd name="T17" fmla="*/ 0 h 326"/>
                <a:gd name="T18" fmla="*/ 4 w 157"/>
                <a:gd name="T19" fmla="*/ 0 h 326"/>
                <a:gd name="T20" fmla="*/ 5 w 157"/>
                <a:gd name="T21" fmla="*/ 0 h 326"/>
                <a:gd name="T22" fmla="*/ 6 w 157"/>
                <a:gd name="T23" fmla="*/ 0 h 326"/>
                <a:gd name="T24" fmla="*/ 6 w 157"/>
                <a:gd name="T25" fmla="*/ 1 h 326"/>
                <a:gd name="T26" fmla="*/ 7 w 157"/>
                <a:gd name="T27" fmla="*/ 1 h 326"/>
                <a:gd name="T28" fmla="*/ 7 w 157"/>
                <a:gd name="T29" fmla="*/ 1 h 326"/>
                <a:gd name="T30" fmla="*/ 7 w 157"/>
                <a:gd name="T31" fmla="*/ 1 h 326"/>
                <a:gd name="T32" fmla="*/ 7 w 157"/>
                <a:gd name="T33" fmla="*/ 2 h 326"/>
                <a:gd name="T34" fmla="*/ 8 w 157"/>
                <a:gd name="T35" fmla="*/ 2 h 326"/>
                <a:gd name="T36" fmla="*/ 8 w 157"/>
                <a:gd name="T37" fmla="*/ 3 h 326"/>
                <a:gd name="T38" fmla="*/ 9 w 157"/>
                <a:gd name="T39" fmla="*/ 14 h 326"/>
                <a:gd name="T40" fmla="*/ 9 w 157"/>
                <a:gd name="T41" fmla="*/ 15 h 326"/>
                <a:gd name="T42" fmla="*/ 9 w 157"/>
                <a:gd name="T43" fmla="*/ 15 h 326"/>
                <a:gd name="T44" fmla="*/ 9 w 157"/>
                <a:gd name="T45" fmla="*/ 16 h 326"/>
                <a:gd name="T46" fmla="*/ 8 w 157"/>
                <a:gd name="T47" fmla="*/ 16 h 326"/>
                <a:gd name="T48" fmla="*/ 8 w 157"/>
                <a:gd name="T49" fmla="*/ 17 h 326"/>
                <a:gd name="T50" fmla="*/ 7 w 157"/>
                <a:gd name="T51" fmla="*/ 17 h 326"/>
                <a:gd name="T52" fmla="*/ 7 w 157"/>
                <a:gd name="T53" fmla="*/ 17 h 326"/>
                <a:gd name="T54" fmla="*/ 6 w 157"/>
                <a:gd name="T55" fmla="*/ 17 h 326"/>
                <a:gd name="T56" fmla="*/ 5 w 157"/>
                <a:gd name="T57" fmla="*/ 17 h 326"/>
                <a:gd name="T58" fmla="*/ 5 w 157"/>
                <a:gd name="T59" fmla="*/ 17 h 326"/>
                <a:gd name="T60" fmla="*/ 4 w 157"/>
                <a:gd name="T61" fmla="*/ 17 h 326"/>
                <a:gd name="T62" fmla="*/ 3 w 157"/>
                <a:gd name="T63" fmla="*/ 17 h 326"/>
                <a:gd name="T64" fmla="*/ 3 w 157"/>
                <a:gd name="T65" fmla="*/ 16 h 326"/>
                <a:gd name="T66" fmla="*/ 3 w 157"/>
                <a:gd name="T67" fmla="*/ 16 h 326"/>
                <a:gd name="T68" fmla="*/ 3 w 157"/>
                <a:gd name="T69" fmla="*/ 15 h 326"/>
                <a:gd name="T70" fmla="*/ 0 w 157"/>
                <a:gd name="T71" fmla="*/ 4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7" h="326">
                  <a:moveTo>
                    <a:pt x="0" y="80"/>
                  </a:moveTo>
                  <a:lnTo>
                    <a:pt x="0" y="61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8" y="31"/>
                  </a:lnTo>
                  <a:lnTo>
                    <a:pt x="8" y="21"/>
                  </a:lnTo>
                  <a:lnTo>
                    <a:pt x="18" y="21"/>
                  </a:lnTo>
                  <a:lnTo>
                    <a:pt x="38" y="11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96" y="0"/>
                  </a:lnTo>
                  <a:lnTo>
                    <a:pt x="108" y="11"/>
                  </a:lnTo>
                  <a:lnTo>
                    <a:pt x="117" y="11"/>
                  </a:lnTo>
                  <a:lnTo>
                    <a:pt x="117" y="21"/>
                  </a:lnTo>
                  <a:lnTo>
                    <a:pt x="126" y="21"/>
                  </a:lnTo>
                  <a:lnTo>
                    <a:pt x="126" y="31"/>
                  </a:lnTo>
                  <a:lnTo>
                    <a:pt x="135" y="41"/>
                  </a:lnTo>
                  <a:lnTo>
                    <a:pt x="135" y="50"/>
                  </a:lnTo>
                  <a:lnTo>
                    <a:pt x="157" y="268"/>
                  </a:lnTo>
                  <a:lnTo>
                    <a:pt x="157" y="277"/>
                  </a:lnTo>
                  <a:lnTo>
                    <a:pt x="157" y="287"/>
                  </a:lnTo>
                  <a:lnTo>
                    <a:pt x="157" y="297"/>
                  </a:lnTo>
                  <a:lnTo>
                    <a:pt x="146" y="307"/>
                  </a:lnTo>
                  <a:lnTo>
                    <a:pt x="135" y="316"/>
                  </a:lnTo>
                  <a:lnTo>
                    <a:pt x="126" y="316"/>
                  </a:lnTo>
                  <a:lnTo>
                    <a:pt x="117" y="326"/>
                  </a:lnTo>
                  <a:lnTo>
                    <a:pt x="108" y="326"/>
                  </a:lnTo>
                  <a:lnTo>
                    <a:pt x="87" y="326"/>
                  </a:lnTo>
                  <a:lnTo>
                    <a:pt x="77" y="316"/>
                  </a:lnTo>
                  <a:lnTo>
                    <a:pt x="68" y="316"/>
                  </a:lnTo>
                  <a:lnTo>
                    <a:pt x="57" y="316"/>
                  </a:lnTo>
                  <a:lnTo>
                    <a:pt x="57" y="307"/>
                  </a:lnTo>
                  <a:lnTo>
                    <a:pt x="48" y="297"/>
                  </a:lnTo>
                  <a:lnTo>
                    <a:pt x="48" y="287"/>
                  </a:lnTo>
                  <a:lnTo>
                    <a:pt x="0" y="8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Freeform 77"/>
            <p:cNvSpPr>
              <a:spLocks/>
            </p:cNvSpPr>
            <p:nvPr/>
          </p:nvSpPr>
          <p:spPr bwMode="auto">
            <a:xfrm>
              <a:off x="4153" y="1295"/>
              <a:ext cx="36" cy="82"/>
            </a:xfrm>
            <a:custGeom>
              <a:avLst/>
              <a:gdLst>
                <a:gd name="T0" fmla="*/ 1 w 149"/>
                <a:gd name="T1" fmla="*/ 16 h 354"/>
                <a:gd name="T2" fmla="*/ 0 w 149"/>
                <a:gd name="T3" fmla="*/ 4 h 354"/>
                <a:gd name="T4" fmla="*/ 0 w 149"/>
                <a:gd name="T5" fmla="*/ 3 h 354"/>
                <a:gd name="T6" fmla="*/ 0 w 149"/>
                <a:gd name="T7" fmla="*/ 3 h 354"/>
                <a:gd name="T8" fmla="*/ 0 w 149"/>
                <a:gd name="T9" fmla="*/ 2 h 354"/>
                <a:gd name="T10" fmla="*/ 1 w 149"/>
                <a:gd name="T11" fmla="*/ 1 h 354"/>
                <a:gd name="T12" fmla="*/ 1 w 149"/>
                <a:gd name="T13" fmla="*/ 1 h 354"/>
                <a:gd name="T14" fmla="*/ 1 w 149"/>
                <a:gd name="T15" fmla="*/ 0 h 354"/>
                <a:gd name="T16" fmla="*/ 2 w 149"/>
                <a:gd name="T17" fmla="*/ 0 h 354"/>
                <a:gd name="T18" fmla="*/ 2 w 149"/>
                <a:gd name="T19" fmla="*/ 0 h 354"/>
                <a:gd name="T20" fmla="*/ 3 w 149"/>
                <a:gd name="T21" fmla="*/ 0 h 354"/>
                <a:gd name="T22" fmla="*/ 4 w 149"/>
                <a:gd name="T23" fmla="*/ 0 h 354"/>
                <a:gd name="T24" fmla="*/ 5 w 149"/>
                <a:gd name="T25" fmla="*/ 0 h 354"/>
                <a:gd name="T26" fmla="*/ 5 w 149"/>
                <a:gd name="T27" fmla="*/ 0 h 354"/>
                <a:gd name="T28" fmla="*/ 6 w 149"/>
                <a:gd name="T29" fmla="*/ 0 h 354"/>
                <a:gd name="T30" fmla="*/ 6 w 149"/>
                <a:gd name="T31" fmla="*/ 0 h 354"/>
                <a:gd name="T32" fmla="*/ 7 w 149"/>
                <a:gd name="T33" fmla="*/ 0 h 354"/>
                <a:gd name="T34" fmla="*/ 7 w 149"/>
                <a:gd name="T35" fmla="*/ 0 h 354"/>
                <a:gd name="T36" fmla="*/ 7 w 149"/>
                <a:gd name="T37" fmla="*/ 1 h 354"/>
                <a:gd name="T38" fmla="*/ 8 w 149"/>
                <a:gd name="T39" fmla="*/ 1 h 354"/>
                <a:gd name="T40" fmla="*/ 8 w 149"/>
                <a:gd name="T41" fmla="*/ 1 h 354"/>
                <a:gd name="T42" fmla="*/ 8 w 149"/>
                <a:gd name="T43" fmla="*/ 2 h 354"/>
                <a:gd name="T44" fmla="*/ 8 w 149"/>
                <a:gd name="T45" fmla="*/ 3 h 354"/>
                <a:gd name="T46" fmla="*/ 9 w 149"/>
                <a:gd name="T47" fmla="*/ 15 h 354"/>
                <a:gd name="T48" fmla="*/ 9 w 149"/>
                <a:gd name="T49" fmla="*/ 16 h 354"/>
                <a:gd name="T50" fmla="*/ 8 w 149"/>
                <a:gd name="T51" fmla="*/ 16 h 354"/>
                <a:gd name="T52" fmla="*/ 8 w 149"/>
                <a:gd name="T53" fmla="*/ 17 h 354"/>
                <a:gd name="T54" fmla="*/ 7 w 149"/>
                <a:gd name="T55" fmla="*/ 18 h 354"/>
                <a:gd name="T56" fmla="*/ 7 w 149"/>
                <a:gd name="T57" fmla="*/ 19 h 354"/>
                <a:gd name="T58" fmla="*/ 6 w 149"/>
                <a:gd name="T59" fmla="*/ 19 h 354"/>
                <a:gd name="T60" fmla="*/ 6 w 149"/>
                <a:gd name="T61" fmla="*/ 19 h 354"/>
                <a:gd name="T62" fmla="*/ 5 w 149"/>
                <a:gd name="T63" fmla="*/ 19 h 354"/>
                <a:gd name="T64" fmla="*/ 5 w 149"/>
                <a:gd name="T65" fmla="*/ 19 h 354"/>
                <a:gd name="T66" fmla="*/ 4 w 149"/>
                <a:gd name="T67" fmla="*/ 19 h 354"/>
                <a:gd name="T68" fmla="*/ 3 w 149"/>
                <a:gd name="T69" fmla="*/ 19 h 354"/>
                <a:gd name="T70" fmla="*/ 3 w 149"/>
                <a:gd name="T71" fmla="*/ 19 h 354"/>
                <a:gd name="T72" fmla="*/ 2 w 149"/>
                <a:gd name="T73" fmla="*/ 18 h 354"/>
                <a:gd name="T74" fmla="*/ 2 w 149"/>
                <a:gd name="T75" fmla="*/ 18 h 354"/>
                <a:gd name="T76" fmla="*/ 2 w 149"/>
                <a:gd name="T77" fmla="*/ 17 h 354"/>
                <a:gd name="T78" fmla="*/ 2 w 149"/>
                <a:gd name="T79" fmla="*/ 17 h 354"/>
                <a:gd name="T80" fmla="*/ 1 w 149"/>
                <a:gd name="T81" fmla="*/ 16 h 3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9" h="354">
                  <a:moveTo>
                    <a:pt x="22" y="305"/>
                  </a:moveTo>
                  <a:lnTo>
                    <a:pt x="0" y="78"/>
                  </a:lnTo>
                  <a:lnTo>
                    <a:pt x="0" y="5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11" y="28"/>
                  </a:lnTo>
                  <a:lnTo>
                    <a:pt x="22" y="20"/>
                  </a:lnTo>
                  <a:lnTo>
                    <a:pt x="22" y="10"/>
                  </a:lnTo>
                  <a:lnTo>
                    <a:pt x="30" y="10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91" y="0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21" y="10"/>
                  </a:lnTo>
                  <a:lnTo>
                    <a:pt x="130" y="10"/>
                  </a:lnTo>
                  <a:lnTo>
                    <a:pt x="130" y="20"/>
                  </a:lnTo>
                  <a:lnTo>
                    <a:pt x="140" y="20"/>
                  </a:lnTo>
                  <a:lnTo>
                    <a:pt x="140" y="28"/>
                  </a:lnTo>
                  <a:lnTo>
                    <a:pt x="140" y="39"/>
                  </a:lnTo>
                  <a:lnTo>
                    <a:pt x="140" y="49"/>
                  </a:lnTo>
                  <a:lnTo>
                    <a:pt x="149" y="286"/>
                  </a:lnTo>
                  <a:lnTo>
                    <a:pt x="149" y="296"/>
                  </a:lnTo>
                  <a:lnTo>
                    <a:pt x="140" y="305"/>
                  </a:lnTo>
                  <a:lnTo>
                    <a:pt x="140" y="325"/>
                  </a:lnTo>
                  <a:lnTo>
                    <a:pt x="130" y="335"/>
                  </a:lnTo>
                  <a:lnTo>
                    <a:pt x="121" y="344"/>
                  </a:lnTo>
                  <a:lnTo>
                    <a:pt x="109" y="344"/>
                  </a:lnTo>
                  <a:lnTo>
                    <a:pt x="100" y="344"/>
                  </a:lnTo>
                  <a:lnTo>
                    <a:pt x="91" y="354"/>
                  </a:lnTo>
                  <a:lnTo>
                    <a:pt x="80" y="354"/>
                  </a:lnTo>
                  <a:lnTo>
                    <a:pt x="71" y="354"/>
                  </a:lnTo>
                  <a:lnTo>
                    <a:pt x="60" y="344"/>
                  </a:lnTo>
                  <a:lnTo>
                    <a:pt x="51" y="344"/>
                  </a:lnTo>
                  <a:lnTo>
                    <a:pt x="41" y="335"/>
                  </a:lnTo>
                  <a:lnTo>
                    <a:pt x="30" y="335"/>
                  </a:lnTo>
                  <a:lnTo>
                    <a:pt x="30" y="325"/>
                  </a:lnTo>
                  <a:lnTo>
                    <a:pt x="30" y="315"/>
                  </a:lnTo>
                  <a:lnTo>
                    <a:pt x="22" y="305"/>
                  </a:lnTo>
                  <a:close/>
                </a:path>
              </a:pathLst>
            </a:custGeom>
            <a:solidFill>
              <a:srgbClr val="FFE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Freeform 78"/>
            <p:cNvSpPr>
              <a:spLocks/>
            </p:cNvSpPr>
            <p:nvPr/>
          </p:nvSpPr>
          <p:spPr bwMode="auto">
            <a:xfrm>
              <a:off x="4153" y="1295"/>
              <a:ext cx="36" cy="82"/>
            </a:xfrm>
            <a:custGeom>
              <a:avLst/>
              <a:gdLst>
                <a:gd name="T0" fmla="*/ 1 w 149"/>
                <a:gd name="T1" fmla="*/ 16 h 354"/>
                <a:gd name="T2" fmla="*/ 0 w 149"/>
                <a:gd name="T3" fmla="*/ 4 h 354"/>
                <a:gd name="T4" fmla="*/ 0 w 149"/>
                <a:gd name="T5" fmla="*/ 3 h 354"/>
                <a:gd name="T6" fmla="*/ 0 w 149"/>
                <a:gd name="T7" fmla="*/ 3 h 354"/>
                <a:gd name="T8" fmla="*/ 0 w 149"/>
                <a:gd name="T9" fmla="*/ 2 h 354"/>
                <a:gd name="T10" fmla="*/ 1 w 149"/>
                <a:gd name="T11" fmla="*/ 1 h 354"/>
                <a:gd name="T12" fmla="*/ 1 w 149"/>
                <a:gd name="T13" fmla="*/ 1 h 354"/>
                <a:gd name="T14" fmla="*/ 1 w 149"/>
                <a:gd name="T15" fmla="*/ 0 h 354"/>
                <a:gd name="T16" fmla="*/ 2 w 149"/>
                <a:gd name="T17" fmla="*/ 0 h 354"/>
                <a:gd name="T18" fmla="*/ 2 w 149"/>
                <a:gd name="T19" fmla="*/ 0 h 354"/>
                <a:gd name="T20" fmla="*/ 3 w 149"/>
                <a:gd name="T21" fmla="*/ 0 h 354"/>
                <a:gd name="T22" fmla="*/ 4 w 149"/>
                <a:gd name="T23" fmla="*/ 0 h 354"/>
                <a:gd name="T24" fmla="*/ 5 w 149"/>
                <a:gd name="T25" fmla="*/ 0 h 354"/>
                <a:gd name="T26" fmla="*/ 5 w 149"/>
                <a:gd name="T27" fmla="*/ 0 h 354"/>
                <a:gd name="T28" fmla="*/ 6 w 149"/>
                <a:gd name="T29" fmla="*/ 0 h 354"/>
                <a:gd name="T30" fmla="*/ 6 w 149"/>
                <a:gd name="T31" fmla="*/ 0 h 354"/>
                <a:gd name="T32" fmla="*/ 7 w 149"/>
                <a:gd name="T33" fmla="*/ 0 h 354"/>
                <a:gd name="T34" fmla="*/ 7 w 149"/>
                <a:gd name="T35" fmla="*/ 0 h 354"/>
                <a:gd name="T36" fmla="*/ 7 w 149"/>
                <a:gd name="T37" fmla="*/ 1 h 354"/>
                <a:gd name="T38" fmla="*/ 8 w 149"/>
                <a:gd name="T39" fmla="*/ 1 h 354"/>
                <a:gd name="T40" fmla="*/ 8 w 149"/>
                <a:gd name="T41" fmla="*/ 1 h 354"/>
                <a:gd name="T42" fmla="*/ 8 w 149"/>
                <a:gd name="T43" fmla="*/ 2 h 354"/>
                <a:gd name="T44" fmla="*/ 8 w 149"/>
                <a:gd name="T45" fmla="*/ 3 h 354"/>
                <a:gd name="T46" fmla="*/ 9 w 149"/>
                <a:gd name="T47" fmla="*/ 15 h 354"/>
                <a:gd name="T48" fmla="*/ 9 w 149"/>
                <a:gd name="T49" fmla="*/ 16 h 354"/>
                <a:gd name="T50" fmla="*/ 8 w 149"/>
                <a:gd name="T51" fmla="*/ 16 h 354"/>
                <a:gd name="T52" fmla="*/ 8 w 149"/>
                <a:gd name="T53" fmla="*/ 17 h 354"/>
                <a:gd name="T54" fmla="*/ 7 w 149"/>
                <a:gd name="T55" fmla="*/ 18 h 354"/>
                <a:gd name="T56" fmla="*/ 7 w 149"/>
                <a:gd name="T57" fmla="*/ 19 h 354"/>
                <a:gd name="T58" fmla="*/ 6 w 149"/>
                <a:gd name="T59" fmla="*/ 19 h 354"/>
                <a:gd name="T60" fmla="*/ 6 w 149"/>
                <a:gd name="T61" fmla="*/ 19 h 354"/>
                <a:gd name="T62" fmla="*/ 5 w 149"/>
                <a:gd name="T63" fmla="*/ 19 h 354"/>
                <a:gd name="T64" fmla="*/ 5 w 149"/>
                <a:gd name="T65" fmla="*/ 19 h 354"/>
                <a:gd name="T66" fmla="*/ 4 w 149"/>
                <a:gd name="T67" fmla="*/ 19 h 354"/>
                <a:gd name="T68" fmla="*/ 3 w 149"/>
                <a:gd name="T69" fmla="*/ 19 h 354"/>
                <a:gd name="T70" fmla="*/ 3 w 149"/>
                <a:gd name="T71" fmla="*/ 19 h 354"/>
                <a:gd name="T72" fmla="*/ 2 w 149"/>
                <a:gd name="T73" fmla="*/ 18 h 354"/>
                <a:gd name="T74" fmla="*/ 2 w 149"/>
                <a:gd name="T75" fmla="*/ 18 h 354"/>
                <a:gd name="T76" fmla="*/ 2 w 149"/>
                <a:gd name="T77" fmla="*/ 17 h 354"/>
                <a:gd name="T78" fmla="*/ 2 w 149"/>
                <a:gd name="T79" fmla="*/ 17 h 354"/>
                <a:gd name="T80" fmla="*/ 1 w 149"/>
                <a:gd name="T81" fmla="*/ 16 h 3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9" h="354">
                  <a:moveTo>
                    <a:pt x="22" y="305"/>
                  </a:moveTo>
                  <a:lnTo>
                    <a:pt x="0" y="78"/>
                  </a:lnTo>
                  <a:lnTo>
                    <a:pt x="0" y="5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11" y="28"/>
                  </a:lnTo>
                  <a:lnTo>
                    <a:pt x="22" y="20"/>
                  </a:lnTo>
                  <a:lnTo>
                    <a:pt x="22" y="10"/>
                  </a:lnTo>
                  <a:lnTo>
                    <a:pt x="30" y="10"/>
                  </a:lnTo>
                  <a:lnTo>
                    <a:pt x="41" y="0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91" y="0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21" y="10"/>
                  </a:lnTo>
                  <a:lnTo>
                    <a:pt x="130" y="10"/>
                  </a:lnTo>
                  <a:lnTo>
                    <a:pt x="130" y="20"/>
                  </a:lnTo>
                  <a:lnTo>
                    <a:pt x="140" y="20"/>
                  </a:lnTo>
                  <a:lnTo>
                    <a:pt x="140" y="28"/>
                  </a:lnTo>
                  <a:lnTo>
                    <a:pt x="140" y="39"/>
                  </a:lnTo>
                  <a:lnTo>
                    <a:pt x="140" y="49"/>
                  </a:lnTo>
                  <a:lnTo>
                    <a:pt x="149" y="286"/>
                  </a:lnTo>
                  <a:lnTo>
                    <a:pt x="149" y="296"/>
                  </a:lnTo>
                  <a:lnTo>
                    <a:pt x="140" y="305"/>
                  </a:lnTo>
                  <a:lnTo>
                    <a:pt x="140" y="325"/>
                  </a:lnTo>
                  <a:lnTo>
                    <a:pt x="130" y="335"/>
                  </a:lnTo>
                  <a:lnTo>
                    <a:pt x="121" y="344"/>
                  </a:lnTo>
                  <a:lnTo>
                    <a:pt x="109" y="344"/>
                  </a:lnTo>
                  <a:lnTo>
                    <a:pt x="100" y="344"/>
                  </a:lnTo>
                  <a:lnTo>
                    <a:pt x="91" y="354"/>
                  </a:lnTo>
                  <a:lnTo>
                    <a:pt x="80" y="354"/>
                  </a:lnTo>
                  <a:lnTo>
                    <a:pt x="71" y="354"/>
                  </a:lnTo>
                  <a:lnTo>
                    <a:pt x="60" y="344"/>
                  </a:lnTo>
                  <a:lnTo>
                    <a:pt x="51" y="344"/>
                  </a:lnTo>
                  <a:lnTo>
                    <a:pt x="41" y="335"/>
                  </a:lnTo>
                  <a:lnTo>
                    <a:pt x="30" y="335"/>
                  </a:lnTo>
                  <a:lnTo>
                    <a:pt x="30" y="325"/>
                  </a:lnTo>
                  <a:lnTo>
                    <a:pt x="30" y="315"/>
                  </a:lnTo>
                  <a:lnTo>
                    <a:pt x="22" y="30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Freeform 79"/>
            <p:cNvSpPr>
              <a:spLocks/>
            </p:cNvSpPr>
            <p:nvPr/>
          </p:nvSpPr>
          <p:spPr bwMode="auto">
            <a:xfrm>
              <a:off x="4186" y="1291"/>
              <a:ext cx="34" cy="79"/>
            </a:xfrm>
            <a:custGeom>
              <a:avLst/>
              <a:gdLst>
                <a:gd name="T0" fmla="*/ 0 w 138"/>
                <a:gd name="T1" fmla="*/ 16 h 345"/>
                <a:gd name="T2" fmla="*/ 0 w 138"/>
                <a:gd name="T3" fmla="*/ 3 h 345"/>
                <a:gd name="T4" fmla="*/ 0 w 138"/>
                <a:gd name="T5" fmla="*/ 3 h 345"/>
                <a:gd name="T6" fmla="*/ 0 w 138"/>
                <a:gd name="T7" fmla="*/ 2 h 345"/>
                <a:gd name="T8" fmla="*/ 0 w 138"/>
                <a:gd name="T9" fmla="*/ 2 h 345"/>
                <a:gd name="T10" fmla="*/ 0 w 138"/>
                <a:gd name="T11" fmla="*/ 1 h 345"/>
                <a:gd name="T12" fmla="*/ 1 w 138"/>
                <a:gd name="T13" fmla="*/ 1 h 345"/>
                <a:gd name="T14" fmla="*/ 1 w 138"/>
                <a:gd name="T15" fmla="*/ 1 h 345"/>
                <a:gd name="T16" fmla="*/ 2 w 138"/>
                <a:gd name="T17" fmla="*/ 1 h 345"/>
                <a:gd name="T18" fmla="*/ 2 w 138"/>
                <a:gd name="T19" fmla="*/ 1 h 345"/>
                <a:gd name="T20" fmla="*/ 3 w 138"/>
                <a:gd name="T21" fmla="*/ 0 h 345"/>
                <a:gd name="T22" fmla="*/ 3 w 138"/>
                <a:gd name="T23" fmla="*/ 0 h 345"/>
                <a:gd name="T24" fmla="*/ 4 w 138"/>
                <a:gd name="T25" fmla="*/ 0 h 345"/>
                <a:gd name="T26" fmla="*/ 5 w 138"/>
                <a:gd name="T27" fmla="*/ 0 h 345"/>
                <a:gd name="T28" fmla="*/ 5 w 138"/>
                <a:gd name="T29" fmla="*/ 1 h 345"/>
                <a:gd name="T30" fmla="*/ 6 w 138"/>
                <a:gd name="T31" fmla="*/ 1 h 345"/>
                <a:gd name="T32" fmla="*/ 7 w 138"/>
                <a:gd name="T33" fmla="*/ 1 h 345"/>
                <a:gd name="T34" fmla="*/ 7 w 138"/>
                <a:gd name="T35" fmla="*/ 1 h 345"/>
                <a:gd name="T36" fmla="*/ 7 w 138"/>
                <a:gd name="T37" fmla="*/ 2 h 345"/>
                <a:gd name="T38" fmla="*/ 8 w 138"/>
                <a:gd name="T39" fmla="*/ 2 h 345"/>
                <a:gd name="T40" fmla="*/ 8 w 138"/>
                <a:gd name="T41" fmla="*/ 3 h 345"/>
                <a:gd name="T42" fmla="*/ 8 w 138"/>
                <a:gd name="T43" fmla="*/ 3 h 345"/>
                <a:gd name="T44" fmla="*/ 8 w 138"/>
                <a:gd name="T45" fmla="*/ 4 h 345"/>
                <a:gd name="T46" fmla="*/ 8 w 138"/>
                <a:gd name="T47" fmla="*/ 4 h 345"/>
                <a:gd name="T48" fmla="*/ 8 w 138"/>
                <a:gd name="T49" fmla="*/ 5 h 345"/>
                <a:gd name="T50" fmla="*/ 8 w 138"/>
                <a:gd name="T51" fmla="*/ 6 h 345"/>
                <a:gd name="T52" fmla="*/ 8 w 138"/>
                <a:gd name="T53" fmla="*/ 9 h 345"/>
                <a:gd name="T54" fmla="*/ 8 w 138"/>
                <a:gd name="T55" fmla="*/ 11 h 345"/>
                <a:gd name="T56" fmla="*/ 8 w 138"/>
                <a:gd name="T57" fmla="*/ 12 h 345"/>
                <a:gd name="T58" fmla="*/ 8 w 138"/>
                <a:gd name="T59" fmla="*/ 14 h 345"/>
                <a:gd name="T60" fmla="*/ 7 w 138"/>
                <a:gd name="T61" fmla="*/ 16 h 345"/>
                <a:gd name="T62" fmla="*/ 7 w 138"/>
                <a:gd name="T63" fmla="*/ 16 h 345"/>
                <a:gd name="T64" fmla="*/ 7 w 138"/>
                <a:gd name="T65" fmla="*/ 16 h 345"/>
                <a:gd name="T66" fmla="*/ 7 w 138"/>
                <a:gd name="T67" fmla="*/ 16 h 345"/>
                <a:gd name="T68" fmla="*/ 7 w 138"/>
                <a:gd name="T69" fmla="*/ 17 h 345"/>
                <a:gd name="T70" fmla="*/ 6 w 138"/>
                <a:gd name="T71" fmla="*/ 18 h 345"/>
                <a:gd name="T72" fmla="*/ 5 w 138"/>
                <a:gd name="T73" fmla="*/ 18 h 345"/>
                <a:gd name="T74" fmla="*/ 5 w 138"/>
                <a:gd name="T75" fmla="*/ 18 h 345"/>
                <a:gd name="T76" fmla="*/ 4 w 138"/>
                <a:gd name="T77" fmla="*/ 18 h 345"/>
                <a:gd name="T78" fmla="*/ 3 w 138"/>
                <a:gd name="T79" fmla="*/ 18 h 345"/>
                <a:gd name="T80" fmla="*/ 3 w 138"/>
                <a:gd name="T81" fmla="*/ 18 h 345"/>
                <a:gd name="T82" fmla="*/ 2 w 138"/>
                <a:gd name="T83" fmla="*/ 18 h 345"/>
                <a:gd name="T84" fmla="*/ 2 w 138"/>
                <a:gd name="T85" fmla="*/ 18 h 345"/>
                <a:gd name="T86" fmla="*/ 1 w 138"/>
                <a:gd name="T87" fmla="*/ 18 h 345"/>
                <a:gd name="T88" fmla="*/ 1 w 138"/>
                <a:gd name="T89" fmla="*/ 17 h 345"/>
                <a:gd name="T90" fmla="*/ 0 w 138"/>
                <a:gd name="T91" fmla="*/ 17 h 345"/>
                <a:gd name="T92" fmla="*/ 0 w 138"/>
                <a:gd name="T93" fmla="*/ 16 h 345"/>
                <a:gd name="T94" fmla="*/ 0 w 138"/>
                <a:gd name="T95" fmla="*/ 16 h 345"/>
                <a:gd name="T96" fmla="*/ 0 w 138"/>
                <a:gd name="T97" fmla="*/ 16 h 3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38" h="345">
                  <a:moveTo>
                    <a:pt x="9" y="296"/>
                  </a:moveTo>
                  <a:lnTo>
                    <a:pt x="0" y="59"/>
                  </a:lnTo>
                  <a:lnTo>
                    <a:pt x="0" y="48"/>
                  </a:lnTo>
                  <a:lnTo>
                    <a:pt x="9" y="40"/>
                  </a:lnTo>
                  <a:lnTo>
                    <a:pt x="9" y="30"/>
                  </a:lnTo>
                  <a:lnTo>
                    <a:pt x="9" y="20"/>
                  </a:lnTo>
                  <a:lnTo>
                    <a:pt x="18" y="20"/>
                  </a:lnTo>
                  <a:lnTo>
                    <a:pt x="18" y="11"/>
                  </a:lnTo>
                  <a:lnTo>
                    <a:pt x="29" y="11"/>
                  </a:lnTo>
                  <a:lnTo>
                    <a:pt x="38" y="11"/>
                  </a:lnTo>
                  <a:lnTo>
                    <a:pt x="49" y="0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78" y="0"/>
                  </a:lnTo>
                  <a:lnTo>
                    <a:pt x="88" y="11"/>
                  </a:lnTo>
                  <a:lnTo>
                    <a:pt x="99" y="11"/>
                  </a:lnTo>
                  <a:lnTo>
                    <a:pt x="108" y="11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27" y="40"/>
                  </a:lnTo>
                  <a:lnTo>
                    <a:pt x="127" y="48"/>
                  </a:lnTo>
                  <a:lnTo>
                    <a:pt x="127" y="59"/>
                  </a:lnTo>
                  <a:lnTo>
                    <a:pt x="127" y="69"/>
                  </a:lnTo>
                  <a:lnTo>
                    <a:pt x="138" y="79"/>
                  </a:lnTo>
                  <a:lnTo>
                    <a:pt x="138" y="98"/>
                  </a:lnTo>
                  <a:lnTo>
                    <a:pt x="138" y="119"/>
                  </a:lnTo>
                  <a:lnTo>
                    <a:pt x="138" y="168"/>
                  </a:lnTo>
                  <a:lnTo>
                    <a:pt x="127" y="207"/>
                  </a:lnTo>
                  <a:lnTo>
                    <a:pt x="127" y="236"/>
                  </a:lnTo>
                  <a:lnTo>
                    <a:pt x="127" y="267"/>
                  </a:lnTo>
                  <a:lnTo>
                    <a:pt x="118" y="296"/>
                  </a:lnTo>
                  <a:lnTo>
                    <a:pt x="118" y="306"/>
                  </a:lnTo>
                  <a:lnTo>
                    <a:pt x="118" y="316"/>
                  </a:lnTo>
                  <a:lnTo>
                    <a:pt x="108" y="316"/>
                  </a:lnTo>
                  <a:lnTo>
                    <a:pt x="108" y="325"/>
                  </a:lnTo>
                  <a:lnTo>
                    <a:pt x="99" y="335"/>
                  </a:lnTo>
                  <a:lnTo>
                    <a:pt x="88" y="335"/>
                  </a:lnTo>
                  <a:lnTo>
                    <a:pt x="78" y="335"/>
                  </a:lnTo>
                  <a:lnTo>
                    <a:pt x="68" y="345"/>
                  </a:lnTo>
                  <a:lnTo>
                    <a:pt x="58" y="345"/>
                  </a:lnTo>
                  <a:lnTo>
                    <a:pt x="49" y="345"/>
                  </a:lnTo>
                  <a:lnTo>
                    <a:pt x="38" y="335"/>
                  </a:lnTo>
                  <a:lnTo>
                    <a:pt x="29" y="335"/>
                  </a:lnTo>
                  <a:lnTo>
                    <a:pt x="18" y="335"/>
                  </a:lnTo>
                  <a:lnTo>
                    <a:pt x="18" y="325"/>
                  </a:lnTo>
                  <a:lnTo>
                    <a:pt x="9" y="325"/>
                  </a:lnTo>
                  <a:lnTo>
                    <a:pt x="9" y="316"/>
                  </a:lnTo>
                  <a:lnTo>
                    <a:pt x="9" y="306"/>
                  </a:lnTo>
                  <a:lnTo>
                    <a:pt x="9" y="296"/>
                  </a:lnTo>
                  <a:close/>
                </a:path>
              </a:pathLst>
            </a:custGeom>
            <a:solidFill>
              <a:srgbClr val="FFE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Freeform 80"/>
            <p:cNvSpPr>
              <a:spLocks/>
            </p:cNvSpPr>
            <p:nvPr/>
          </p:nvSpPr>
          <p:spPr bwMode="auto">
            <a:xfrm>
              <a:off x="4186" y="1291"/>
              <a:ext cx="34" cy="79"/>
            </a:xfrm>
            <a:custGeom>
              <a:avLst/>
              <a:gdLst>
                <a:gd name="T0" fmla="*/ 0 w 138"/>
                <a:gd name="T1" fmla="*/ 16 h 345"/>
                <a:gd name="T2" fmla="*/ 0 w 138"/>
                <a:gd name="T3" fmla="*/ 3 h 345"/>
                <a:gd name="T4" fmla="*/ 0 w 138"/>
                <a:gd name="T5" fmla="*/ 3 h 345"/>
                <a:gd name="T6" fmla="*/ 0 w 138"/>
                <a:gd name="T7" fmla="*/ 2 h 345"/>
                <a:gd name="T8" fmla="*/ 0 w 138"/>
                <a:gd name="T9" fmla="*/ 2 h 345"/>
                <a:gd name="T10" fmla="*/ 0 w 138"/>
                <a:gd name="T11" fmla="*/ 1 h 345"/>
                <a:gd name="T12" fmla="*/ 1 w 138"/>
                <a:gd name="T13" fmla="*/ 1 h 345"/>
                <a:gd name="T14" fmla="*/ 1 w 138"/>
                <a:gd name="T15" fmla="*/ 1 h 345"/>
                <a:gd name="T16" fmla="*/ 2 w 138"/>
                <a:gd name="T17" fmla="*/ 1 h 345"/>
                <a:gd name="T18" fmla="*/ 2 w 138"/>
                <a:gd name="T19" fmla="*/ 1 h 345"/>
                <a:gd name="T20" fmla="*/ 3 w 138"/>
                <a:gd name="T21" fmla="*/ 0 h 345"/>
                <a:gd name="T22" fmla="*/ 3 w 138"/>
                <a:gd name="T23" fmla="*/ 0 h 345"/>
                <a:gd name="T24" fmla="*/ 4 w 138"/>
                <a:gd name="T25" fmla="*/ 0 h 345"/>
                <a:gd name="T26" fmla="*/ 5 w 138"/>
                <a:gd name="T27" fmla="*/ 0 h 345"/>
                <a:gd name="T28" fmla="*/ 5 w 138"/>
                <a:gd name="T29" fmla="*/ 1 h 345"/>
                <a:gd name="T30" fmla="*/ 6 w 138"/>
                <a:gd name="T31" fmla="*/ 1 h 345"/>
                <a:gd name="T32" fmla="*/ 7 w 138"/>
                <a:gd name="T33" fmla="*/ 1 h 345"/>
                <a:gd name="T34" fmla="*/ 7 w 138"/>
                <a:gd name="T35" fmla="*/ 1 h 345"/>
                <a:gd name="T36" fmla="*/ 7 w 138"/>
                <a:gd name="T37" fmla="*/ 2 h 345"/>
                <a:gd name="T38" fmla="*/ 8 w 138"/>
                <a:gd name="T39" fmla="*/ 2 h 345"/>
                <a:gd name="T40" fmla="*/ 8 w 138"/>
                <a:gd name="T41" fmla="*/ 3 h 345"/>
                <a:gd name="T42" fmla="*/ 8 w 138"/>
                <a:gd name="T43" fmla="*/ 3 h 345"/>
                <a:gd name="T44" fmla="*/ 8 w 138"/>
                <a:gd name="T45" fmla="*/ 4 h 345"/>
                <a:gd name="T46" fmla="*/ 8 w 138"/>
                <a:gd name="T47" fmla="*/ 4 h 345"/>
                <a:gd name="T48" fmla="*/ 8 w 138"/>
                <a:gd name="T49" fmla="*/ 5 h 345"/>
                <a:gd name="T50" fmla="*/ 8 w 138"/>
                <a:gd name="T51" fmla="*/ 6 h 345"/>
                <a:gd name="T52" fmla="*/ 8 w 138"/>
                <a:gd name="T53" fmla="*/ 9 h 345"/>
                <a:gd name="T54" fmla="*/ 8 w 138"/>
                <a:gd name="T55" fmla="*/ 11 h 345"/>
                <a:gd name="T56" fmla="*/ 8 w 138"/>
                <a:gd name="T57" fmla="*/ 12 h 345"/>
                <a:gd name="T58" fmla="*/ 8 w 138"/>
                <a:gd name="T59" fmla="*/ 14 h 345"/>
                <a:gd name="T60" fmla="*/ 7 w 138"/>
                <a:gd name="T61" fmla="*/ 16 h 345"/>
                <a:gd name="T62" fmla="*/ 7 w 138"/>
                <a:gd name="T63" fmla="*/ 16 h 345"/>
                <a:gd name="T64" fmla="*/ 7 w 138"/>
                <a:gd name="T65" fmla="*/ 16 h 345"/>
                <a:gd name="T66" fmla="*/ 7 w 138"/>
                <a:gd name="T67" fmla="*/ 16 h 345"/>
                <a:gd name="T68" fmla="*/ 7 w 138"/>
                <a:gd name="T69" fmla="*/ 17 h 345"/>
                <a:gd name="T70" fmla="*/ 6 w 138"/>
                <a:gd name="T71" fmla="*/ 18 h 345"/>
                <a:gd name="T72" fmla="*/ 5 w 138"/>
                <a:gd name="T73" fmla="*/ 18 h 345"/>
                <a:gd name="T74" fmla="*/ 5 w 138"/>
                <a:gd name="T75" fmla="*/ 18 h 345"/>
                <a:gd name="T76" fmla="*/ 4 w 138"/>
                <a:gd name="T77" fmla="*/ 18 h 345"/>
                <a:gd name="T78" fmla="*/ 3 w 138"/>
                <a:gd name="T79" fmla="*/ 18 h 345"/>
                <a:gd name="T80" fmla="*/ 3 w 138"/>
                <a:gd name="T81" fmla="*/ 18 h 345"/>
                <a:gd name="T82" fmla="*/ 2 w 138"/>
                <a:gd name="T83" fmla="*/ 18 h 345"/>
                <a:gd name="T84" fmla="*/ 2 w 138"/>
                <a:gd name="T85" fmla="*/ 18 h 345"/>
                <a:gd name="T86" fmla="*/ 1 w 138"/>
                <a:gd name="T87" fmla="*/ 18 h 345"/>
                <a:gd name="T88" fmla="*/ 1 w 138"/>
                <a:gd name="T89" fmla="*/ 17 h 345"/>
                <a:gd name="T90" fmla="*/ 0 w 138"/>
                <a:gd name="T91" fmla="*/ 17 h 345"/>
                <a:gd name="T92" fmla="*/ 0 w 138"/>
                <a:gd name="T93" fmla="*/ 16 h 345"/>
                <a:gd name="T94" fmla="*/ 0 w 138"/>
                <a:gd name="T95" fmla="*/ 16 h 345"/>
                <a:gd name="T96" fmla="*/ 0 w 138"/>
                <a:gd name="T97" fmla="*/ 16 h 3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38" h="345">
                  <a:moveTo>
                    <a:pt x="9" y="296"/>
                  </a:moveTo>
                  <a:lnTo>
                    <a:pt x="0" y="59"/>
                  </a:lnTo>
                  <a:lnTo>
                    <a:pt x="0" y="48"/>
                  </a:lnTo>
                  <a:lnTo>
                    <a:pt x="9" y="40"/>
                  </a:lnTo>
                  <a:lnTo>
                    <a:pt x="9" y="30"/>
                  </a:lnTo>
                  <a:lnTo>
                    <a:pt x="9" y="20"/>
                  </a:lnTo>
                  <a:lnTo>
                    <a:pt x="18" y="20"/>
                  </a:lnTo>
                  <a:lnTo>
                    <a:pt x="18" y="11"/>
                  </a:lnTo>
                  <a:lnTo>
                    <a:pt x="29" y="11"/>
                  </a:lnTo>
                  <a:lnTo>
                    <a:pt x="38" y="11"/>
                  </a:lnTo>
                  <a:lnTo>
                    <a:pt x="49" y="0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78" y="0"/>
                  </a:lnTo>
                  <a:lnTo>
                    <a:pt x="88" y="11"/>
                  </a:lnTo>
                  <a:lnTo>
                    <a:pt x="99" y="11"/>
                  </a:lnTo>
                  <a:lnTo>
                    <a:pt x="108" y="11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27" y="40"/>
                  </a:lnTo>
                  <a:lnTo>
                    <a:pt x="127" y="48"/>
                  </a:lnTo>
                  <a:lnTo>
                    <a:pt x="127" y="59"/>
                  </a:lnTo>
                  <a:lnTo>
                    <a:pt x="127" y="69"/>
                  </a:lnTo>
                  <a:lnTo>
                    <a:pt x="138" y="79"/>
                  </a:lnTo>
                  <a:lnTo>
                    <a:pt x="138" y="98"/>
                  </a:lnTo>
                  <a:lnTo>
                    <a:pt x="138" y="119"/>
                  </a:lnTo>
                  <a:lnTo>
                    <a:pt x="138" y="168"/>
                  </a:lnTo>
                  <a:lnTo>
                    <a:pt x="127" y="207"/>
                  </a:lnTo>
                  <a:lnTo>
                    <a:pt x="127" y="236"/>
                  </a:lnTo>
                  <a:lnTo>
                    <a:pt x="127" y="267"/>
                  </a:lnTo>
                  <a:lnTo>
                    <a:pt x="118" y="296"/>
                  </a:lnTo>
                  <a:lnTo>
                    <a:pt x="118" y="306"/>
                  </a:lnTo>
                  <a:lnTo>
                    <a:pt x="118" y="316"/>
                  </a:lnTo>
                  <a:lnTo>
                    <a:pt x="108" y="316"/>
                  </a:lnTo>
                  <a:lnTo>
                    <a:pt x="108" y="325"/>
                  </a:lnTo>
                  <a:lnTo>
                    <a:pt x="99" y="335"/>
                  </a:lnTo>
                  <a:lnTo>
                    <a:pt x="88" y="335"/>
                  </a:lnTo>
                  <a:lnTo>
                    <a:pt x="78" y="335"/>
                  </a:lnTo>
                  <a:lnTo>
                    <a:pt x="68" y="345"/>
                  </a:lnTo>
                  <a:lnTo>
                    <a:pt x="58" y="345"/>
                  </a:lnTo>
                  <a:lnTo>
                    <a:pt x="49" y="345"/>
                  </a:lnTo>
                  <a:lnTo>
                    <a:pt x="38" y="335"/>
                  </a:lnTo>
                  <a:lnTo>
                    <a:pt x="29" y="335"/>
                  </a:lnTo>
                  <a:lnTo>
                    <a:pt x="18" y="335"/>
                  </a:lnTo>
                  <a:lnTo>
                    <a:pt x="18" y="325"/>
                  </a:lnTo>
                  <a:lnTo>
                    <a:pt x="9" y="325"/>
                  </a:lnTo>
                  <a:lnTo>
                    <a:pt x="9" y="316"/>
                  </a:lnTo>
                  <a:lnTo>
                    <a:pt x="9" y="306"/>
                  </a:lnTo>
                  <a:lnTo>
                    <a:pt x="9" y="29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Freeform 81"/>
            <p:cNvSpPr>
              <a:spLocks/>
            </p:cNvSpPr>
            <p:nvPr/>
          </p:nvSpPr>
          <p:spPr bwMode="auto">
            <a:xfrm>
              <a:off x="4110" y="1359"/>
              <a:ext cx="17" cy="16"/>
            </a:xfrm>
            <a:custGeom>
              <a:avLst/>
              <a:gdLst>
                <a:gd name="T0" fmla="*/ 0 w 67"/>
                <a:gd name="T1" fmla="*/ 1 h 68"/>
                <a:gd name="T2" fmla="*/ 0 w 67"/>
                <a:gd name="T3" fmla="*/ 2 h 68"/>
                <a:gd name="T4" fmla="*/ 0 w 67"/>
                <a:gd name="T5" fmla="*/ 2 h 68"/>
                <a:gd name="T6" fmla="*/ 0 w 67"/>
                <a:gd name="T7" fmla="*/ 3 h 68"/>
                <a:gd name="T8" fmla="*/ 0 w 67"/>
                <a:gd name="T9" fmla="*/ 3 h 68"/>
                <a:gd name="T10" fmla="*/ 1 w 67"/>
                <a:gd name="T11" fmla="*/ 3 h 68"/>
                <a:gd name="T12" fmla="*/ 1 w 67"/>
                <a:gd name="T13" fmla="*/ 4 h 68"/>
                <a:gd name="T14" fmla="*/ 1 w 67"/>
                <a:gd name="T15" fmla="*/ 4 h 68"/>
                <a:gd name="T16" fmla="*/ 2 w 67"/>
                <a:gd name="T17" fmla="*/ 4 h 68"/>
                <a:gd name="T18" fmla="*/ 3 w 67"/>
                <a:gd name="T19" fmla="*/ 4 h 68"/>
                <a:gd name="T20" fmla="*/ 3 w 67"/>
                <a:gd name="T21" fmla="*/ 4 h 68"/>
                <a:gd name="T22" fmla="*/ 4 w 67"/>
                <a:gd name="T23" fmla="*/ 4 h 68"/>
                <a:gd name="T24" fmla="*/ 4 w 67"/>
                <a:gd name="T25" fmla="*/ 3 h 68"/>
                <a:gd name="T26" fmla="*/ 4 w 67"/>
                <a:gd name="T27" fmla="*/ 3 h 68"/>
                <a:gd name="T28" fmla="*/ 4 w 67"/>
                <a:gd name="T29" fmla="*/ 2 h 68"/>
                <a:gd name="T30" fmla="*/ 4 w 67"/>
                <a:gd name="T31" fmla="*/ 2 h 68"/>
                <a:gd name="T32" fmla="*/ 4 w 67"/>
                <a:gd name="T33" fmla="*/ 1 h 68"/>
                <a:gd name="T34" fmla="*/ 4 w 67"/>
                <a:gd name="T35" fmla="*/ 0 h 68"/>
                <a:gd name="T36" fmla="*/ 4 w 67"/>
                <a:gd name="T37" fmla="*/ 0 h 68"/>
                <a:gd name="T38" fmla="*/ 3 w 67"/>
                <a:gd name="T39" fmla="*/ 0 h 68"/>
                <a:gd name="T40" fmla="*/ 3 w 67"/>
                <a:gd name="T41" fmla="*/ 0 h 68"/>
                <a:gd name="T42" fmla="*/ 2 w 67"/>
                <a:gd name="T43" fmla="*/ 0 h 68"/>
                <a:gd name="T44" fmla="*/ 1 w 67"/>
                <a:gd name="T45" fmla="*/ 0 h 68"/>
                <a:gd name="T46" fmla="*/ 1 w 67"/>
                <a:gd name="T47" fmla="*/ 0 h 68"/>
                <a:gd name="T48" fmla="*/ 0 w 67"/>
                <a:gd name="T49" fmla="*/ 0 h 68"/>
                <a:gd name="T50" fmla="*/ 0 w 67"/>
                <a:gd name="T51" fmla="*/ 1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7" h="68">
                  <a:moveTo>
                    <a:pt x="0" y="20"/>
                  </a:moveTo>
                  <a:lnTo>
                    <a:pt x="0" y="29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9" y="68"/>
                  </a:lnTo>
                  <a:lnTo>
                    <a:pt x="18" y="68"/>
                  </a:lnTo>
                  <a:lnTo>
                    <a:pt x="29" y="68"/>
                  </a:lnTo>
                  <a:lnTo>
                    <a:pt x="40" y="68"/>
                  </a:lnTo>
                  <a:lnTo>
                    <a:pt x="48" y="68"/>
                  </a:lnTo>
                  <a:lnTo>
                    <a:pt x="58" y="68"/>
                  </a:lnTo>
                  <a:lnTo>
                    <a:pt x="67" y="59"/>
                  </a:lnTo>
                  <a:lnTo>
                    <a:pt x="67" y="49"/>
                  </a:lnTo>
                  <a:lnTo>
                    <a:pt x="67" y="39"/>
                  </a:lnTo>
                  <a:lnTo>
                    <a:pt x="67" y="29"/>
                  </a:lnTo>
                  <a:lnTo>
                    <a:pt x="58" y="20"/>
                  </a:lnTo>
                  <a:lnTo>
                    <a:pt x="58" y="10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Freeform 82"/>
            <p:cNvSpPr>
              <a:spLocks/>
            </p:cNvSpPr>
            <p:nvPr/>
          </p:nvSpPr>
          <p:spPr bwMode="auto">
            <a:xfrm>
              <a:off x="4110" y="1359"/>
              <a:ext cx="17" cy="16"/>
            </a:xfrm>
            <a:custGeom>
              <a:avLst/>
              <a:gdLst>
                <a:gd name="T0" fmla="*/ 0 w 67"/>
                <a:gd name="T1" fmla="*/ 1 h 68"/>
                <a:gd name="T2" fmla="*/ 0 w 67"/>
                <a:gd name="T3" fmla="*/ 2 h 68"/>
                <a:gd name="T4" fmla="*/ 0 w 67"/>
                <a:gd name="T5" fmla="*/ 2 h 68"/>
                <a:gd name="T6" fmla="*/ 0 w 67"/>
                <a:gd name="T7" fmla="*/ 3 h 68"/>
                <a:gd name="T8" fmla="*/ 0 w 67"/>
                <a:gd name="T9" fmla="*/ 3 h 68"/>
                <a:gd name="T10" fmla="*/ 1 w 67"/>
                <a:gd name="T11" fmla="*/ 3 h 68"/>
                <a:gd name="T12" fmla="*/ 1 w 67"/>
                <a:gd name="T13" fmla="*/ 4 h 68"/>
                <a:gd name="T14" fmla="*/ 1 w 67"/>
                <a:gd name="T15" fmla="*/ 4 h 68"/>
                <a:gd name="T16" fmla="*/ 2 w 67"/>
                <a:gd name="T17" fmla="*/ 4 h 68"/>
                <a:gd name="T18" fmla="*/ 3 w 67"/>
                <a:gd name="T19" fmla="*/ 4 h 68"/>
                <a:gd name="T20" fmla="*/ 3 w 67"/>
                <a:gd name="T21" fmla="*/ 4 h 68"/>
                <a:gd name="T22" fmla="*/ 4 w 67"/>
                <a:gd name="T23" fmla="*/ 4 h 68"/>
                <a:gd name="T24" fmla="*/ 4 w 67"/>
                <a:gd name="T25" fmla="*/ 3 h 68"/>
                <a:gd name="T26" fmla="*/ 4 w 67"/>
                <a:gd name="T27" fmla="*/ 3 h 68"/>
                <a:gd name="T28" fmla="*/ 4 w 67"/>
                <a:gd name="T29" fmla="*/ 2 h 68"/>
                <a:gd name="T30" fmla="*/ 4 w 67"/>
                <a:gd name="T31" fmla="*/ 2 h 68"/>
                <a:gd name="T32" fmla="*/ 4 w 67"/>
                <a:gd name="T33" fmla="*/ 1 h 68"/>
                <a:gd name="T34" fmla="*/ 4 w 67"/>
                <a:gd name="T35" fmla="*/ 0 h 68"/>
                <a:gd name="T36" fmla="*/ 4 w 67"/>
                <a:gd name="T37" fmla="*/ 0 h 68"/>
                <a:gd name="T38" fmla="*/ 3 w 67"/>
                <a:gd name="T39" fmla="*/ 0 h 68"/>
                <a:gd name="T40" fmla="*/ 3 w 67"/>
                <a:gd name="T41" fmla="*/ 0 h 68"/>
                <a:gd name="T42" fmla="*/ 2 w 67"/>
                <a:gd name="T43" fmla="*/ 0 h 68"/>
                <a:gd name="T44" fmla="*/ 1 w 67"/>
                <a:gd name="T45" fmla="*/ 0 h 68"/>
                <a:gd name="T46" fmla="*/ 1 w 67"/>
                <a:gd name="T47" fmla="*/ 0 h 68"/>
                <a:gd name="T48" fmla="*/ 0 w 67"/>
                <a:gd name="T49" fmla="*/ 0 h 68"/>
                <a:gd name="T50" fmla="*/ 0 w 67"/>
                <a:gd name="T51" fmla="*/ 1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7" h="68">
                  <a:moveTo>
                    <a:pt x="0" y="20"/>
                  </a:moveTo>
                  <a:lnTo>
                    <a:pt x="0" y="29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9" y="68"/>
                  </a:lnTo>
                  <a:lnTo>
                    <a:pt x="18" y="68"/>
                  </a:lnTo>
                  <a:lnTo>
                    <a:pt x="29" y="68"/>
                  </a:lnTo>
                  <a:lnTo>
                    <a:pt x="40" y="68"/>
                  </a:lnTo>
                  <a:lnTo>
                    <a:pt x="48" y="68"/>
                  </a:lnTo>
                  <a:lnTo>
                    <a:pt x="58" y="68"/>
                  </a:lnTo>
                  <a:lnTo>
                    <a:pt x="67" y="59"/>
                  </a:lnTo>
                  <a:lnTo>
                    <a:pt x="67" y="49"/>
                  </a:lnTo>
                  <a:lnTo>
                    <a:pt x="67" y="39"/>
                  </a:lnTo>
                  <a:lnTo>
                    <a:pt x="67" y="29"/>
                  </a:lnTo>
                  <a:lnTo>
                    <a:pt x="58" y="20"/>
                  </a:lnTo>
                  <a:lnTo>
                    <a:pt x="58" y="10"/>
                  </a:lnTo>
                  <a:lnTo>
                    <a:pt x="58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9" y="1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Freeform 83"/>
            <p:cNvSpPr>
              <a:spLocks/>
            </p:cNvSpPr>
            <p:nvPr/>
          </p:nvSpPr>
          <p:spPr bwMode="auto">
            <a:xfrm>
              <a:off x="4134" y="1355"/>
              <a:ext cx="22" cy="20"/>
            </a:xfrm>
            <a:custGeom>
              <a:avLst/>
              <a:gdLst>
                <a:gd name="T0" fmla="*/ 0 w 89"/>
                <a:gd name="T1" fmla="*/ 1 h 89"/>
                <a:gd name="T2" fmla="*/ 0 w 89"/>
                <a:gd name="T3" fmla="*/ 2 h 89"/>
                <a:gd name="T4" fmla="*/ 0 w 89"/>
                <a:gd name="T5" fmla="*/ 2 h 89"/>
                <a:gd name="T6" fmla="*/ 1 w 89"/>
                <a:gd name="T7" fmla="*/ 3 h 89"/>
                <a:gd name="T8" fmla="*/ 1 w 89"/>
                <a:gd name="T9" fmla="*/ 4 h 89"/>
                <a:gd name="T10" fmla="*/ 1 w 89"/>
                <a:gd name="T11" fmla="*/ 4 h 89"/>
                <a:gd name="T12" fmla="*/ 1 w 89"/>
                <a:gd name="T13" fmla="*/ 4 h 89"/>
                <a:gd name="T14" fmla="*/ 2 w 89"/>
                <a:gd name="T15" fmla="*/ 4 h 89"/>
                <a:gd name="T16" fmla="*/ 2 w 89"/>
                <a:gd name="T17" fmla="*/ 4 h 89"/>
                <a:gd name="T18" fmla="*/ 3 w 89"/>
                <a:gd name="T19" fmla="*/ 4 h 89"/>
                <a:gd name="T20" fmla="*/ 4 w 89"/>
                <a:gd name="T21" fmla="*/ 4 h 89"/>
                <a:gd name="T22" fmla="*/ 4 w 89"/>
                <a:gd name="T23" fmla="*/ 4 h 89"/>
                <a:gd name="T24" fmla="*/ 5 w 89"/>
                <a:gd name="T25" fmla="*/ 4 h 89"/>
                <a:gd name="T26" fmla="*/ 5 w 89"/>
                <a:gd name="T27" fmla="*/ 4 h 89"/>
                <a:gd name="T28" fmla="*/ 5 w 89"/>
                <a:gd name="T29" fmla="*/ 3 h 89"/>
                <a:gd name="T30" fmla="*/ 5 w 89"/>
                <a:gd name="T31" fmla="*/ 2 h 89"/>
                <a:gd name="T32" fmla="*/ 5 w 89"/>
                <a:gd name="T33" fmla="*/ 2 h 89"/>
                <a:gd name="T34" fmla="*/ 5 w 89"/>
                <a:gd name="T35" fmla="*/ 1 h 89"/>
                <a:gd name="T36" fmla="*/ 5 w 89"/>
                <a:gd name="T37" fmla="*/ 0 h 89"/>
                <a:gd name="T38" fmla="*/ 4 w 89"/>
                <a:gd name="T39" fmla="*/ 0 h 89"/>
                <a:gd name="T40" fmla="*/ 4 w 89"/>
                <a:gd name="T41" fmla="*/ 0 h 89"/>
                <a:gd name="T42" fmla="*/ 3 w 89"/>
                <a:gd name="T43" fmla="*/ 0 h 89"/>
                <a:gd name="T44" fmla="*/ 2 w 89"/>
                <a:gd name="T45" fmla="*/ 0 h 89"/>
                <a:gd name="T46" fmla="*/ 1 w 89"/>
                <a:gd name="T47" fmla="*/ 0 h 89"/>
                <a:gd name="T48" fmla="*/ 1 w 89"/>
                <a:gd name="T49" fmla="*/ 0 h 89"/>
                <a:gd name="T50" fmla="*/ 1 w 89"/>
                <a:gd name="T51" fmla="*/ 1 h 89"/>
                <a:gd name="T52" fmla="*/ 0 w 89"/>
                <a:gd name="T53" fmla="*/ 1 h 8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9" h="89">
                  <a:moveTo>
                    <a:pt x="0" y="21"/>
                  </a:moveTo>
                  <a:lnTo>
                    <a:pt x="0" y="31"/>
                  </a:lnTo>
                  <a:lnTo>
                    <a:pt x="0" y="50"/>
                  </a:lnTo>
                  <a:lnTo>
                    <a:pt x="11" y="60"/>
                  </a:lnTo>
                  <a:lnTo>
                    <a:pt x="11" y="70"/>
                  </a:lnTo>
                  <a:lnTo>
                    <a:pt x="11" y="80"/>
                  </a:lnTo>
                  <a:lnTo>
                    <a:pt x="20" y="80"/>
                  </a:lnTo>
                  <a:lnTo>
                    <a:pt x="30" y="89"/>
                  </a:lnTo>
                  <a:lnTo>
                    <a:pt x="39" y="89"/>
                  </a:lnTo>
                  <a:lnTo>
                    <a:pt x="51" y="89"/>
                  </a:lnTo>
                  <a:lnTo>
                    <a:pt x="60" y="80"/>
                  </a:lnTo>
                  <a:lnTo>
                    <a:pt x="69" y="80"/>
                  </a:lnTo>
                  <a:lnTo>
                    <a:pt x="78" y="80"/>
                  </a:lnTo>
                  <a:lnTo>
                    <a:pt x="78" y="70"/>
                  </a:lnTo>
                  <a:lnTo>
                    <a:pt x="78" y="60"/>
                  </a:lnTo>
                  <a:lnTo>
                    <a:pt x="78" y="50"/>
                  </a:lnTo>
                  <a:lnTo>
                    <a:pt x="89" y="31"/>
                  </a:lnTo>
                  <a:lnTo>
                    <a:pt x="78" y="21"/>
                  </a:lnTo>
                  <a:lnTo>
                    <a:pt x="78" y="11"/>
                  </a:lnTo>
                  <a:lnTo>
                    <a:pt x="69" y="0"/>
                  </a:lnTo>
                  <a:lnTo>
                    <a:pt x="60" y="0"/>
                  </a:lnTo>
                  <a:lnTo>
                    <a:pt x="51" y="0"/>
                  </a:lnTo>
                  <a:lnTo>
                    <a:pt x="30" y="0"/>
                  </a:lnTo>
                  <a:lnTo>
                    <a:pt x="20" y="11"/>
                  </a:lnTo>
                  <a:lnTo>
                    <a:pt x="11" y="11"/>
                  </a:lnTo>
                  <a:lnTo>
                    <a:pt x="11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Freeform 84"/>
            <p:cNvSpPr>
              <a:spLocks/>
            </p:cNvSpPr>
            <p:nvPr/>
          </p:nvSpPr>
          <p:spPr bwMode="auto">
            <a:xfrm>
              <a:off x="4134" y="1355"/>
              <a:ext cx="22" cy="20"/>
            </a:xfrm>
            <a:custGeom>
              <a:avLst/>
              <a:gdLst>
                <a:gd name="T0" fmla="*/ 0 w 89"/>
                <a:gd name="T1" fmla="*/ 1 h 89"/>
                <a:gd name="T2" fmla="*/ 0 w 89"/>
                <a:gd name="T3" fmla="*/ 2 h 89"/>
                <a:gd name="T4" fmla="*/ 0 w 89"/>
                <a:gd name="T5" fmla="*/ 2 h 89"/>
                <a:gd name="T6" fmla="*/ 1 w 89"/>
                <a:gd name="T7" fmla="*/ 3 h 89"/>
                <a:gd name="T8" fmla="*/ 1 w 89"/>
                <a:gd name="T9" fmla="*/ 4 h 89"/>
                <a:gd name="T10" fmla="*/ 1 w 89"/>
                <a:gd name="T11" fmla="*/ 4 h 89"/>
                <a:gd name="T12" fmla="*/ 1 w 89"/>
                <a:gd name="T13" fmla="*/ 4 h 89"/>
                <a:gd name="T14" fmla="*/ 2 w 89"/>
                <a:gd name="T15" fmla="*/ 4 h 89"/>
                <a:gd name="T16" fmla="*/ 2 w 89"/>
                <a:gd name="T17" fmla="*/ 4 h 89"/>
                <a:gd name="T18" fmla="*/ 3 w 89"/>
                <a:gd name="T19" fmla="*/ 4 h 89"/>
                <a:gd name="T20" fmla="*/ 4 w 89"/>
                <a:gd name="T21" fmla="*/ 4 h 89"/>
                <a:gd name="T22" fmla="*/ 4 w 89"/>
                <a:gd name="T23" fmla="*/ 4 h 89"/>
                <a:gd name="T24" fmla="*/ 5 w 89"/>
                <a:gd name="T25" fmla="*/ 4 h 89"/>
                <a:gd name="T26" fmla="*/ 5 w 89"/>
                <a:gd name="T27" fmla="*/ 4 h 89"/>
                <a:gd name="T28" fmla="*/ 5 w 89"/>
                <a:gd name="T29" fmla="*/ 3 h 89"/>
                <a:gd name="T30" fmla="*/ 5 w 89"/>
                <a:gd name="T31" fmla="*/ 2 h 89"/>
                <a:gd name="T32" fmla="*/ 5 w 89"/>
                <a:gd name="T33" fmla="*/ 2 h 89"/>
                <a:gd name="T34" fmla="*/ 5 w 89"/>
                <a:gd name="T35" fmla="*/ 1 h 89"/>
                <a:gd name="T36" fmla="*/ 5 w 89"/>
                <a:gd name="T37" fmla="*/ 0 h 89"/>
                <a:gd name="T38" fmla="*/ 4 w 89"/>
                <a:gd name="T39" fmla="*/ 0 h 89"/>
                <a:gd name="T40" fmla="*/ 4 w 89"/>
                <a:gd name="T41" fmla="*/ 0 h 89"/>
                <a:gd name="T42" fmla="*/ 3 w 89"/>
                <a:gd name="T43" fmla="*/ 0 h 89"/>
                <a:gd name="T44" fmla="*/ 2 w 89"/>
                <a:gd name="T45" fmla="*/ 0 h 89"/>
                <a:gd name="T46" fmla="*/ 1 w 89"/>
                <a:gd name="T47" fmla="*/ 0 h 89"/>
                <a:gd name="T48" fmla="*/ 1 w 89"/>
                <a:gd name="T49" fmla="*/ 0 h 89"/>
                <a:gd name="T50" fmla="*/ 1 w 89"/>
                <a:gd name="T51" fmla="*/ 1 h 89"/>
                <a:gd name="T52" fmla="*/ 0 w 89"/>
                <a:gd name="T53" fmla="*/ 1 h 8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9" h="89">
                  <a:moveTo>
                    <a:pt x="0" y="21"/>
                  </a:moveTo>
                  <a:lnTo>
                    <a:pt x="0" y="31"/>
                  </a:lnTo>
                  <a:lnTo>
                    <a:pt x="0" y="50"/>
                  </a:lnTo>
                  <a:lnTo>
                    <a:pt x="11" y="60"/>
                  </a:lnTo>
                  <a:lnTo>
                    <a:pt x="11" y="70"/>
                  </a:lnTo>
                  <a:lnTo>
                    <a:pt x="11" y="80"/>
                  </a:lnTo>
                  <a:lnTo>
                    <a:pt x="20" y="80"/>
                  </a:lnTo>
                  <a:lnTo>
                    <a:pt x="30" y="89"/>
                  </a:lnTo>
                  <a:lnTo>
                    <a:pt x="39" y="89"/>
                  </a:lnTo>
                  <a:lnTo>
                    <a:pt x="51" y="89"/>
                  </a:lnTo>
                  <a:lnTo>
                    <a:pt x="60" y="80"/>
                  </a:lnTo>
                  <a:lnTo>
                    <a:pt x="69" y="80"/>
                  </a:lnTo>
                  <a:lnTo>
                    <a:pt x="78" y="80"/>
                  </a:lnTo>
                  <a:lnTo>
                    <a:pt x="78" y="70"/>
                  </a:lnTo>
                  <a:lnTo>
                    <a:pt x="78" y="60"/>
                  </a:lnTo>
                  <a:lnTo>
                    <a:pt x="78" y="50"/>
                  </a:lnTo>
                  <a:lnTo>
                    <a:pt x="89" y="31"/>
                  </a:lnTo>
                  <a:lnTo>
                    <a:pt x="78" y="21"/>
                  </a:lnTo>
                  <a:lnTo>
                    <a:pt x="78" y="11"/>
                  </a:lnTo>
                  <a:lnTo>
                    <a:pt x="69" y="0"/>
                  </a:lnTo>
                  <a:lnTo>
                    <a:pt x="60" y="0"/>
                  </a:lnTo>
                  <a:lnTo>
                    <a:pt x="51" y="0"/>
                  </a:lnTo>
                  <a:lnTo>
                    <a:pt x="30" y="0"/>
                  </a:lnTo>
                  <a:lnTo>
                    <a:pt x="20" y="11"/>
                  </a:lnTo>
                  <a:lnTo>
                    <a:pt x="11" y="11"/>
                  </a:lnTo>
                  <a:lnTo>
                    <a:pt x="11" y="21"/>
                  </a:lnTo>
                  <a:lnTo>
                    <a:pt x="0" y="2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Freeform 85"/>
            <p:cNvSpPr>
              <a:spLocks/>
            </p:cNvSpPr>
            <p:nvPr/>
          </p:nvSpPr>
          <p:spPr bwMode="auto">
            <a:xfrm>
              <a:off x="4162" y="1352"/>
              <a:ext cx="23" cy="21"/>
            </a:xfrm>
            <a:custGeom>
              <a:avLst/>
              <a:gdLst>
                <a:gd name="T0" fmla="*/ 0 w 89"/>
                <a:gd name="T1" fmla="*/ 1 h 88"/>
                <a:gd name="T2" fmla="*/ 0 w 89"/>
                <a:gd name="T3" fmla="*/ 2 h 88"/>
                <a:gd name="T4" fmla="*/ 0 w 89"/>
                <a:gd name="T5" fmla="*/ 3 h 88"/>
                <a:gd name="T6" fmla="*/ 0 w 89"/>
                <a:gd name="T7" fmla="*/ 3 h 88"/>
                <a:gd name="T8" fmla="*/ 1 w 89"/>
                <a:gd name="T9" fmla="*/ 4 h 88"/>
                <a:gd name="T10" fmla="*/ 1 w 89"/>
                <a:gd name="T11" fmla="*/ 5 h 88"/>
                <a:gd name="T12" fmla="*/ 1 w 89"/>
                <a:gd name="T13" fmla="*/ 5 h 88"/>
                <a:gd name="T14" fmla="*/ 2 w 89"/>
                <a:gd name="T15" fmla="*/ 5 h 88"/>
                <a:gd name="T16" fmla="*/ 3 w 89"/>
                <a:gd name="T17" fmla="*/ 5 h 88"/>
                <a:gd name="T18" fmla="*/ 3 w 89"/>
                <a:gd name="T19" fmla="*/ 5 h 88"/>
                <a:gd name="T20" fmla="*/ 4 w 89"/>
                <a:gd name="T21" fmla="*/ 5 h 88"/>
                <a:gd name="T22" fmla="*/ 5 w 89"/>
                <a:gd name="T23" fmla="*/ 5 h 88"/>
                <a:gd name="T24" fmla="*/ 5 w 89"/>
                <a:gd name="T25" fmla="*/ 5 h 88"/>
                <a:gd name="T26" fmla="*/ 6 w 89"/>
                <a:gd name="T27" fmla="*/ 3 h 88"/>
                <a:gd name="T28" fmla="*/ 6 w 89"/>
                <a:gd name="T29" fmla="*/ 3 h 88"/>
                <a:gd name="T30" fmla="*/ 6 w 89"/>
                <a:gd name="T31" fmla="*/ 2 h 88"/>
                <a:gd name="T32" fmla="*/ 6 w 89"/>
                <a:gd name="T33" fmla="*/ 1 h 88"/>
                <a:gd name="T34" fmla="*/ 5 w 89"/>
                <a:gd name="T35" fmla="*/ 0 h 88"/>
                <a:gd name="T36" fmla="*/ 5 w 89"/>
                <a:gd name="T37" fmla="*/ 0 h 88"/>
                <a:gd name="T38" fmla="*/ 5 w 89"/>
                <a:gd name="T39" fmla="*/ 0 h 88"/>
                <a:gd name="T40" fmla="*/ 3 w 89"/>
                <a:gd name="T41" fmla="*/ 0 h 88"/>
                <a:gd name="T42" fmla="*/ 3 w 89"/>
                <a:gd name="T43" fmla="*/ 0 h 88"/>
                <a:gd name="T44" fmla="*/ 2 w 89"/>
                <a:gd name="T45" fmla="*/ 0 h 88"/>
                <a:gd name="T46" fmla="*/ 1 w 89"/>
                <a:gd name="T47" fmla="*/ 0 h 88"/>
                <a:gd name="T48" fmla="*/ 1 w 89"/>
                <a:gd name="T49" fmla="*/ 0 h 88"/>
                <a:gd name="T50" fmla="*/ 1 w 89"/>
                <a:gd name="T51" fmla="*/ 0 h 88"/>
                <a:gd name="T52" fmla="*/ 0 w 89"/>
                <a:gd name="T53" fmla="*/ 0 h 88"/>
                <a:gd name="T54" fmla="*/ 0 w 89"/>
                <a:gd name="T55" fmla="*/ 1 h 8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9" h="88">
                  <a:moveTo>
                    <a:pt x="0" y="19"/>
                  </a:moveTo>
                  <a:lnTo>
                    <a:pt x="0" y="29"/>
                  </a:lnTo>
                  <a:lnTo>
                    <a:pt x="0" y="49"/>
                  </a:lnTo>
                  <a:lnTo>
                    <a:pt x="0" y="58"/>
                  </a:lnTo>
                  <a:lnTo>
                    <a:pt x="10" y="68"/>
                  </a:lnTo>
                  <a:lnTo>
                    <a:pt x="10" y="78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9" y="88"/>
                  </a:lnTo>
                  <a:lnTo>
                    <a:pt x="50" y="88"/>
                  </a:lnTo>
                  <a:lnTo>
                    <a:pt x="59" y="88"/>
                  </a:lnTo>
                  <a:lnTo>
                    <a:pt x="68" y="88"/>
                  </a:lnTo>
                  <a:lnTo>
                    <a:pt x="80" y="78"/>
                  </a:lnTo>
                  <a:lnTo>
                    <a:pt x="89" y="58"/>
                  </a:lnTo>
                  <a:lnTo>
                    <a:pt x="89" y="49"/>
                  </a:lnTo>
                  <a:lnTo>
                    <a:pt x="89" y="39"/>
                  </a:lnTo>
                  <a:lnTo>
                    <a:pt x="89" y="19"/>
                  </a:lnTo>
                  <a:lnTo>
                    <a:pt x="80" y="8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0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Freeform 86"/>
            <p:cNvSpPr>
              <a:spLocks/>
            </p:cNvSpPr>
            <p:nvPr/>
          </p:nvSpPr>
          <p:spPr bwMode="auto">
            <a:xfrm>
              <a:off x="4162" y="1352"/>
              <a:ext cx="23" cy="21"/>
            </a:xfrm>
            <a:custGeom>
              <a:avLst/>
              <a:gdLst>
                <a:gd name="T0" fmla="*/ 0 w 89"/>
                <a:gd name="T1" fmla="*/ 1 h 88"/>
                <a:gd name="T2" fmla="*/ 0 w 89"/>
                <a:gd name="T3" fmla="*/ 2 h 88"/>
                <a:gd name="T4" fmla="*/ 0 w 89"/>
                <a:gd name="T5" fmla="*/ 3 h 88"/>
                <a:gd name="T6" fmla="*/ 0 w 89"/>
                <a:gd name="T7" fmla="*/ 3 h 88"/>
                <a:gd name="T8" fmla="*/ 1 w 89"/>
                <a:gd name="T9" fmla="*/ 4 h 88"/>
                <a:gd name="T10" fmla="*/ 1 w 89"/>
                <a:gd name="T11" fmla="*/ 5 h 88"/>
                <a:gd name="T12" fmla="*/ 1 w 89"/>
                <a:gd name="T13" fmla="*/ 5 h 88"/>
                <a:gd name="T14" fmla="*/ 2 w 89"/>
                <a:gd name="T15" fmla="*/ 5 h 88"/>
                <a:gd name="T16" fmla="*/ 3 w 89"/>
                <a:gd name="T17" fmla="*/ 5 h 88"/>
                <a:gd name="T18" fmla="*/ 3 w 89"/>
                <a:gd name="T19" fmla="*/ 5 h 88"/>
                <a:gd name="T20" fmla="*/ 4 w 89"/>
                <a:gd name="T21" fmla="*/ 5 h 88"/>
                <a:gd name="T22" fmla="*/ 5 w 89"/>
                <a:gd name="T23" fmla="*/ 5 h 88"/>
                <a:gd name="T24" fmla="*/ 5 w 89"/>
                <a:gd name="T25" fmla="*/ 5 h 88"/>
                <a:gd name="T26" fmla="*/ 6 w 89"/>
                <a:gd name="T27" fmla="*/ 3 h 88"/>
                <a:gd name="T28" fmla="*/ 6 w 89"/>
                <a:gd name="T29" fmla="*/ 3 h 88"/>
                <a:gd name="T30" fmla="*/ 6 w 89"/>
                <a:gd name="T31" fmla="*/ 2 h 88"/>
                <a:gd name="T32" fmla="*/ 6 w 89"/>
                <a:gd name="T33" fmla="*/ 1 h 88"/>
                <a:gd name="T34" fmla="*/ 5 w 89"/>
                <a:gd name="T35" fmla="*/ 0 h 88"/>
                <a:gd name="T36" fmla="*/ 5 w 89"/>
                <a:gd name="T37" fmla="*/ 0 h 88"/>
                <a:gd name="T38" fmla="*/ 5 w 89"/>
                <a:gd name="T39" fmla="*/ 0 h 88"/>
                <a:gd name="T40" fmla="*/ 3 w 89"/>
                <a:gd name="T41" fmla="*/ 0 h 88"/>
                <a:gd name="T42" fmla="*/ 3 w 89"/>
                <a:gd name="T43" fmla="*/ 0 h 88"/>
                <a:gd name="T44" fmla="*/ 2 w 89"/>
                <a:gd name="T45" fmla="*/ 0 h 88"/>
                <a:gd name="T46" fmla="*/ 1 w 89"/>
                <a:gd name="T47" fmla="*/ 0 h 88"/>
                <a:gd name="T48" fmla="*/ 1 w 89"/>
                <a:gd name="T49" fmla="*/ 0 h 88"/>
                <a:gd name="T50" fmla="*/ 1 w 89"/>
                <a:gd name="T51" fmla="*/ 0 h 88"/>
                <a:gd name="T52" fmla="*/ 0 w 89"/>
                <a:gd name="T53" fmla="*/ 0 h 88"/>
                <a:gd name="T54" fmla="*/ 0 w 89"/>
                <a:gd name="T55" fmla="*/ 1 h 8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89" h="88">
                  <a:moveTo>
                    <a:pt x="0" y="19"/>
                  </a:moveTo>
                  <a:lnTo>
                    <a:pt x="0" y="29"/>
                  </a:lnTo>
                  <a:lnTo>
                    <a:pt x="0" y="49"/>
                  </a:lnTo>
                  <a:lnTo>
                    <a:pt x="0" y="58"/>
                  </a:lnTo>
                  <a:lnTo>
                    <a:pt x="10" y="68"/>
                  </a:lnTo>
                  <a:lnTo>
                    <a:pt x="10" y="78"/>
                  </a:lnTo>
                  <a:lnTo>
                    <a:pt x="19" y="88"/>
                  </a:lnTo>
                  <a:lnTo>
                    <a:pt x="30" y="88"/>
                  </a:lnTo>
                  <a:lnTo>
                    <a:pt x="39" y="88"/>
                  </a:lnTo>
                  <a:lnTo>
                    <a:pt x="50" y="88"/>
                  </a:lnTo>
                  <a:lnTo>
                    <a:pt x="59" y="88"/>
                  </a:lnTo>
                  <a:lnTo>
                    <a:pt x="68" y="88"/>
                  </a:lnTo>
                  <a:lnTo>
                    <a:pt x="80" y="78"/>
                  </a:lnTo>
                  <a:lnTo>
                    <a:pt x="89" y="58"/>
                  </a:lnTo>
                  <a:lnTo>
                    <a:pt x="89" y="49"/>
                  </a:lnTo>
                  <a:lnTo>
                    <a:pt x="89" y="39"/>
                  </a:lnTo>
                  <a:lnTo>
                    <a:pt x="89" y="19"/>
                  </a:lnTo>
                  <a:lnTo>
                    <a:pt x="80" y="8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0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Freeform 87"/>
            <p:cNvSpPr>
              <a:spLocks/>
            </p:cNvSpPr>
            <p:nvPr/>
          </p:nvSpPr>
          <p:spPr bwMode="auto">
            <a:xfrm>
              <a:off x="4191" y="1345"/>
              <a:ext cx="22" cy="21"/>
            </a:xfrm>
            <a:custGeom>
              <a:avLst/>
              <a:gdLst>
                <a:gd name="T0" fmla="*/ 1 w 90"/>
                <a:gd name="T1" fmla="*/ 2 h 89"/>
                <a:gd name="T2" fmla="*/ 0 w 90"/>
                <a:gd name="T3" fmla="*/ 2 h 89"/>
                <a:gd name="T4" fmla="*/ 0 w 90"/>
                <a:gd name="T5" fmla="*/ 3 h 89"/>
                <a:gd name="T6" fmla="*/ 1 w 90"/>
                <a:gd name="T7" fmla="*/ 3 h 89"/>
                <a:gd name="T8" fmla="*/ 1 w 90"/>
                <a:gd name="T9" fmla="*/ 4 h 89"/>
                <a:gd name="T10" fmla="*/ 1 w 90"/>
                <a:gd name="T11" fmla="*/ 4 h 89"/>
                <a:gd name="T12" fmla="*/ 1 w 90"/>
                <a:gd name="T13" fmla="*/ 5 h 89"/>
                <a:gd name="T14" fmla="*/ 1 w 90"/>
                <a:gd name="T15" fmla="*/ 5 h 89"/>
                <a:gd name="T16" fmla="*/ 2 w 90"/>
                <a:gd name="T17" fmla="*/ 5 h 89"/>
                <a:gd name="T18" fmla="*/ 2 w 90"/>
                <a:gd name="T19" fmla="*/ 5 h 89"/>
                <a:gd name="T20" fmla="*/ 3 w 90"/>
                <a:gd name="T21" fmla="*/ 5 h 89"/>
                <a:gd name="T22" fmla="*/ 4 w 90"/>
                <a:gd name="T23" fmla="*/ 5 h 89"/>
                <a:gd name="T24" fmla="*/ 4 w 90"/>
                <a:gd name="T25" fmla="*/ 4 h 89"/>
                <a:gd name="T26" fmla="*/ 5 w 90"/>
                <a:gd name="T27" fmla="*/ 4 h 89"/>
                <a:gd name="T28" fmla="*/ 5 w 90"/>
                <a:gd name="T29" fmla="*/ 4 h 89"/>
                <a:gd name="T30" fmla="*/ 5 w 90"/>
                <a:gd name="T31" fmla="*/ 3 h 89"/>
                <a:gd name="T32" fmla="*/ 5 w 90"/>
                <a:gd name="T33" fmla="*/ 3 h 89"/>
                <a:gd name="T34" fmla="*/ 5 w 90"/>
                <a:gd name="T35" fmla="*/ 2 h 89"/>
                <a:gd name="T36" fmla="*/ 5 w 90"/>
                <a:gd name="T37" fmla="*/ 1 h 89"/>
                <a:gd name="T38" fmla="*/ 5 w 90"/>
                <a:gd name="T39" fmla="*/ 0 h 89"/>
                <a:gd name="T40" fmla="*/ 5 w 90"/>
                <a:gd name="T41" fmla="*/ 0 h 89"/>
                <a:gd name="T42" fmla="*/ 5 w 90"/>
                <a:gd name="T43" fmla="*/ 0 h 89"/>
                <a:gd name="T44" fmla="*/ 4 w 90"/>
                <a:gd name="T45" fmla="*/ 0 h 89"/>
                <a:gd name="T46" fmla="*/ 4 w 90"/>
                <a:gd name="T47" fmla="*/ 0 h 89"/>
                <a:gd name="T48" fmla="*/ 3 w 90"/>
                <a:gd name="T49" fmla="*/ 0 h 89"/>
                <a:gd name="T50" fmla="*/ 2 w 90"/>
                <a:gd name="T51" fmla="*/ 0 h 89"/>
                <a:gd name="T52" fmla="*/ 2 w 90"/>
                <a:gd name="T53" fmla="*/ 0 h 89"/>
                <a:gd name="T54" fmla="*/ 1 w 90"/>
                <a:gd name="T55" fmla="*/ 0 h 89"/>
                <a:gd name="T56" fmla="*/ 1 w 90"/>
                <a:gd name="T57" fmla="*/ 0 h 89"/>
                <a:gd name="T58" fmla="*/ 1 w 90"/>
                <a:gd name="T59" fmla="*/ 1 h 89"/>
                <a:gd name="T60" fmla="*/ 1 w 90"/>
                <a:gd name="T61" fmla="*/ 2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0" h="89">
                  <a:moveTo>
                    <a:pt x="11" y="31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11" y="60"/>
                  </a:lnTo>
                  <a:lnTo>
                    <a:pt x="11" y="70"/>
                  </a:lnTo>
                  <a:lnTo>
                    <a:pt x="11" y="80"/>
                  </a:lnTo>
                  <a:lnTo>
                    <a:pt x="11" y="89"/>
                  </a:lnTo>
                  <a:lnTo>
                    <a:pt x="20" y="89"/>
                  </a:lnTo>
                  <a:lnTo>
                    <a:pt x="31" y="89"/>
                  </a:lnTo>
                  <a:lnTo>
                    <a:pt x="40" y="89"/>
                  </a:lnTo>
                  <a:lnTo>
                    <a:pt x="50" y="89"/>
                  </a:lnTo>
                  <a:lnTo>
                    <a:pt x="60" y="89"/>
                  </a:lnTo>
                  <a:lnTo>
                    <a:pt x="70" y="80"/>
                  </a:lnTo>
                  <a:lnTo>
                    <a:pt x="81" y="80"/>
                  </a:lnTo>
                  <a:lnTo>
                    <a:pt x="81" y="70"/>
                  </a:lnTo>
                  <a:lnTo>
                    <a:pt x="81" y="6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90" y="20"/>
                  </a:lnTo>
                  <a:lnTo>
                    <a:pt x="90" y="10"/>
                  </a:lnTo>
                  <a:lnTo>
                    <a:pt x="81" y="10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11" y="10"/>
                  </a:lnTo>
                  <a:lnTo>
                    <a:pt x="11" y="20"/>
                  </a:lnTo>
                  <a:lnTo>
                    <a:pt x="1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Freeform 88"/>
            <p:cNvSpPr>
              <a:spLocks/>
            </p:cNvSpPr>
            <p:nvPr/>
          </p:nvSpPr>
          <p:spPr bwMode="auto">
            <a:xfrm>
              <a:off x="4191" y="1345"/>
              <a:ext cx="22" cy="21"/>
            </a:xfrm>
            <a:custGeom>
              <a:avLst/>
              <a:gdLst>
                <a:gd name="T0" fmla="*/ 1 w 90"/>
                <a:gd name="T1" fmla="*/ 2 h 89"/>
                <a:gd name="T2" fmla="*/ 0 w 90"/>
                <a:gd name="T3" fmla="*/ 2 h 89"/>
                <a:gd name="T4" fmla="*/ 0 w 90"/>
                <a:gd name="T5" fmla="*/ 3 h 89"/>
                <a:gd name="T6" fmla="*/ 1 w 90"/>
                <a:gd name="T7" fmla="*/ 3 h 89"/>
                <a:gd name="T8" fmla="*/ 1 w 90"/>
                <a:gd name="T9" fmla="*/ 4 h 89"/>
                <a:gd name="T10" fmla="*/ 1 w 90"/>
                <a:gd name="T11" fmla="*/ 4 h 89"/>
                <a:gd name="T12" fmla="*/ 1 w 90"/>
                <a:gd name="T13" fmla="*/ 5 h 89"/>
                <a:gd name="T14" fmla="*/ 1 w 90"/>
                <a:gd name="T15" fmla="*/ 5 h 89"/>
                <a:gd name="T16" fmla="*/ 2 w 90"/>
                <a:gd name="T17" fmla="*/ 5 h 89"/>
                <a:gd name="T18" fmla="*/ 2 w 90"/>
                <a:gd name="T19" fmla="*/ 5 h 89"/>
                <a:gd name="T20" fmla="*/ 3 w 90"/>
                <a:gd name="T21" fmla="*/ 5 h 89"/>
                <a:gd name="T22" fmla="*/ 4 w 90"/>
                <a:gd name="T23" fmla="*/ 5 h 89"/>
                <a:gd name="T24" fmla="*/ 4 w 90"/>
                <a:gd name="T25" fmla="*/ 4 h 89"/>
                <a:gd name="T26" fmla="*/ 5 w 90"/>
                <a:gd name="T27" fmla="*/ 4 h 89"/>
                <a:gd name="T28" fmla="*/ 5 w 90"/>
                <a:gd name="T29" fmla="*/ 4 h 89"/>
                <a:gd name="T30" fmla="*/ 5 w 90"/>
                <a:gd name="T31" fmla="*/ 3 h 89"/>
                <a:gd name="T32" fmla="*/ 5 w 90"/>
                <a:gd name="T33" fmla="*/ 3 h 89"/>
                <a:gd name="T34" fmla="*/ 5 w 90"/>
                <a:gd name="T35" fmla="*/ 2 h 89"/>
                <a:gd name="T36" fmla="*/ 5 w 90"/>
                <a:gd name="T37" fmla="*/ 1 h 89"/>
                <a:gd name="T38" fmla="*/ 5 w 90"/>
                <a:gd name="T39" fmla="*/ 0 h 89"/>
                <a:gd name="T40" fmla="*/ 5 w 90"/>
                <a:gd name="T41" fmla="*/ 0 h 89"/>
                <a:gd name="T42" fmla="*/ 5 w 90"/>
                <a:gd name="T43" fmla="*/ 0 h 89"/>
                <a:gd name="T44" fmla="*/ 4 w 90"/>
                <a:gd name="T45" fmla="*/ 0 h 89"/>
                <a:gd name="T46" fmla="*/ 4 w 90"/>
                <a:gd name="T47" fmla="*/ 0 h 89"/>
                <a:gd name="T48" fmla="*/ 3 w 90"/>
                <a:gd name="T49" fmla="*/ 0 h 89"/>
                <a:gd name="T50" fmla="*/ 2 w 90"/>
                <a:gd name="T51" fmla="*/ 0 h 89"/>
                <a:gd name="T52" fmla="*/ 2 w 90"/>
                <a:gd name="T53" fmla="*/ 0 h 89"/>
                <a:gd name="T54" fmla="*/ 1 w 90"/>
                <a:gd name="T55" fmla="*/ 0 h 89"/>
                <a:gd name="T56" fmla="*/ 1 w 90"/>
                <a:gd name="T57" fmla="*/ 0 h 89"/>
                <a:gd name="T58" fmla="*/ 1 w 90"/>
                <a:gd name="T59" fmla="*/ 1 h 89"/>
                <a:gd name="T60" fmla="*/ 1 w 90"/>
                <a:gd name="T61" fmla="*/ 2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0" h="89">
                  <a:moveTo>
                    <a:pt x="11" y="31"/>
                  </a:moveTo>
                  <a:lnTo>
                    <a:pt x="0" y="39"/>
                  </a:lnTo>
                  <a:lnTo>
                    <a:pt x="0" y="50"/>
                  </a:lnTo>
                  <a:lnTo>
                    <a:pt x="11" y="60"/>
                  </a:lnTo>
                  <a:lnTo>
                    <a:pt x="11" y="70"/>
                  </a:lnTo>
                  <a:lnTo>
                    <a:pt x="11" y="80"/>
                  </a:lnTo>
                  <a:lnTo>
                    <a:pt x="11" y="89"/>
                  </a:lnTo>
                  <a:lnTo>
                    <a:pt x="20" y="89"/>
                  </a:lnTo>
                  <a:lnTo>
                    <a:pt x="31" y="89"/>
                  </a:lnTo>
                  <a:lnTo>
                    <a:pt x="40" y="89"/>
                  </a:lnTo>
                  <a:lnTo>
                    <a:pt x="50" y="89"/>
                  </a:lnTo>
                  <a:lnTo>
                    <a:pt x="60" y="89"/>
                  </a:lnTo>
                  <a:lnTo>
                    <a:pt x="70" y="80"/>
                  </a:lnTo>
                  <a:lnTo>
                    <a:pt x="81" y="80"/>
                  </a:lnTo>
                  <a:lnTo>
                    <a:pt x="81" y="70"/>
                  </a:lnTo>
                  <a:lnTo>
                    <a:pt x="81" y="6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90" y="20"/>
                  </a:lnTo>
                  <a:lnTo>
                    <a:pt x="90" y="10"/>
                  </a:lnTo>
                  <a:lnTo>
                    <a:pt x="81" y="10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20" y="0"/>
                  </a:lnTo>
                  <a:lnTo>
                    <a:pt x="11" y="10"/>
                  </a:lnTo>
                  <a:lnTo>
                    <a:pt x="11" y="20"/>
                  </a:lnTo>
                  <a:lnTo>
                    <a:pt x="11" y="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Freeform 89"/>
            <p:cNvSpPr>
              <a:spLocks/>
            </p:cNvSpPr>
            <p:nvPr/>
          </p:nvSpPr>
          <p:spPr bwMode="auto">
            <a:xfrm>
              <a:off x="4246" y="1297"/>
              <a:ext cx="15" cy="23"/>
            </a:xfrm>
            <a:custGeom>
              <a:avLst/>
              <a:gdLst>
                <a:gd name="T0" fmla="*/ 4 w 60"/>
                <a:gd name="T1" fmla="*/ 0 h 98"/>
                <a:gd name="T2" fmla="*/ 3 w 60"/>
                <a:gd name="T3" fmla="*/ 0 h 98"/>
                <a:gd name="T4" fmla="*/ 3 w 60"/>
                <a:gd name="T5" fmla="*/ 0 h 98"/>
                <a:gd name="T6" fmla="*/ 2 w 60"/>
                <a:gd name="T7" fmla="*/ 0 h 98"/>
                <a:gd name="T8" fmla="*/ 2 w 60"/>
                <a:gd name="T9" fmla="*/ 0 h 98"/>
                <a:gd name="T10" fmla="*/ 1 w 60"/>
                <a:gd name="T11" fmla="*/ 0 h 98"/>
                <a:gd name="T12" fmla="*/ 1 w 60"/>
                <a:gd name="T13" fmla="*/ 1 h 98"/>
                <a:gd name="T14" fmla="*/ 1 w 60"/>
                <a:gd name="T15" fmla="*/ 2 h 98"/>
                <a:gd name="T16" fmla="*/ 0 w 60"/>
                <a:gd name="T17" fmla="*/ 2 h 98"/>
                <a:gd name="T18" fmla="*/ 0 w 60"/>
                <a:gd name="T19" fmla="*/ 3 h 98"/>
                <a:gd name="T20" fmla="*/ 0 w 60"/>
                <a:gd name="T21" fmla="*/ 4 h 98"/>
                <a:gd name="T22" fmla="*/ 0 w 60"/>
                <a:gd name="T23" fmla="*/ 4 h 98"/>
                <a:gd name="T24" fmla="*/ 0 w 60"/>
                <a:gd name="T25" fmla="*/ 5 h 98"/>
                <a:gd name="T26" fmla="*/ 1 w 60"/>
                <a:gd name="T27" fmla="*/ 5 h 98"/>
                <a:gd name="T28" fmla="*/ 1 w 60"/>
                <a:gd name="T29" fmla="*/ 5 h 98"/>
                <a:gd name="T30" fmla="*/ 2 w 60"/>
                <a:gd name="T31" fmla="*/ 4 h 98"/>
                <a:gd name="T32" fmla="*/ 3 w 60"/>
                <a:gd name="T33" fmla="*/ 3 h 98"/>
                <a:gd name="T34" fmla="*/ 3 w 60"/>
                <a:gd name="T35" fmla="*/ 2 h 98"/>
                <a:gd name="T36" fmla="*/ 3 w 60"/>
                <a:gd name="T37" fmla="*/ 1 h 98"/>
                <a:gd name="T38" fmla="*/ 4 w 60"/>
                <a:gd name="T39" fmla="*/ 1 h 98"/>
                <a:gd name="T40" fmla="*/ 4 w 60"/>
                <a:gd name="T41" fmla="*/ 0 h 98"/>
                <a:gd name="T42" fmla="*/ 4 w 60"/>
                <a:gd name="T43" fmla="*/ 0 h 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0" h="98">
                  <a:moveTo>
                    <a:pt x="60" y="0"/>
                  </a:moveTo>
                  <a:lnTo>
                    <a:pt x="50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29" y="10"/>
                  </a:lnTo>
                  <a:lnTo>
                    <a:pt x="20" y="10"/>
                  </a:lnTo>
                  <a:lnTo>
                    <a:pt x="10" y="18"/>
                  </a:lnTo>
                  <a:lnTo>
                    <a:pt x="10" y="29"/>
                  </a:lnTo>
                  <a:lnTo>
                    <a:pt x="0" y="39"/>
                  </a:lnTo>
                  <a:lnTo>
                    <a:pt x="0" y="59"/>
                  </a:lnTo>
                  <a:lnTo>
                    <a:pt x="0" y="68"/>
                  </a:lnTo>
                  <a:lnTo>
                    <a:pt x="0" y="79"/>
                  </a:lnTo>
                  <a:lnTo>
                    <a:pt x="0" y="89"/>
                  </a:lnTo>
                  <a:lnTo>
                    <a:pt x="10" y="98"/>
                  </a:lnTo>
                  <a:lnTo>
                    <a:pt x="20" y="98"/>
                  </a:lnTo>
                  <a:lnTo>
                    <a:pt x="29" y="68"/>
                  </a:lnTo>
                  <a:lnTo>
                    <a:pt x="38" y="49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60" y="18"/>
                  </a:lnTo>
                  <a:lnTo>
                    <a:pt x="60" y="1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Freeform 90"/>
            <p:cNvSpPr>
              <a:spLocks/>
            </p:cNvSpPr>
            <p:nvPr/>
          </p:nvSpPr>
          <p:spPr bwMode="auto">
            <a:xfrm>
              <a:off x="4246" y="1297"/>
              <a:ext cx="15" cy="23"/>
            </a:xfrm>
            <a:custGeom>
              <a:avLst/>
              <a:gdLst>
                <a:gd name="T0" fmla="*/ 4 w 60"/>
                <a:gd name="T1" fmla="*/ 0 h 98"/>
                <a:gd name="T2" fmla="*/ 3 w 60"/>
                <a:gd name="T3" fmla="*/ 0 h 98"/>
                <a:gd name="T4" fmla="*/ 3 w 60"/>
                <a:gd name="T5" fmla="*/ 0 h 98"/>
                <a:gd name="T6" fmla="*/ 2 w 60"/>
                <a:gd name="T7" fmla="*/ 0 h 98"/>
                <a:gd name="T8" fmla="*/ 2 w 60"/>
                <a:gd name="T9" fmla="*/ 0 h 98"/>
                <a:gd name="T10" fmla="*/ 1 w 60"/>
                <a:gd name="T11" fmla="*/ 0 h 98"/>
                <a:gd name="T12" fmla="*/ 1 w 60"/>
                <a:gd name="T13" fmla="*/ 1 h 98"/>
                <a:gd name="T14" fmla="*/ 1 w 60"/>
                <a:gd name="T15" fmla="*/ 2 h 98"/>
                <a:gd name="T16" fmla="*/ 0 w 60"/>
                <a:gd name="T17" fmla="*/ 2 h 98"/>
                <a:gd name="T18" fmla="*/ 0 w 60"/>
                <a:gd name="T19" fmla="*/ 3 h 98"/>
                <a:gd name="T20" fmla="*/ 0 w 60"/>
                <a:gd name="T21" fmla="*/ 4 h 98"/>
                <a:gd name="T22" fmla="*/ 0 w 60"/>
                <a:gd name="T23" fmla="*/ 4 h 98"/>
                <a:gd name="T24" fmla="*/ 0 w 60"/>
                <a:gd name="T25" fmla="*/ 5 h 98"/>
                <a:gd name="T26" fmla="*/ 1 w 60"/>
                <a:gd name="T27" fmla="*/ 5 h 98"/>
                <a:gd name="T28" fmla="*/ 1 w 60"/>
                <a:gd name="T29" fmla="*/ 5 h 98"/>
                <a:gd name="T30" fmla="*/ 2 w 60"/>
                <a:gd name="T31" fmla="*/ 4 h 98"/>
                <a:gd name="T32" fmla="*/ 3 w 60"/>
                <a:gd name="T33" fmla="*/ 3 h 98"/>
                <a:gd name="T34" fmla="*/ 3 w 60"/>
                <a:gd name="T35" fmla="*/ 2 h 98"/>
                <a:gd name="T36" fmla="*/ 3 w 60"/>
                <a:gd name="T37" fmla="*/ 1 h 98"/>
                <a:gd name="T38" fmla="*/ 4 w 60"/>
                <a:gd name="T39" fmla="*/ 1 h 98"/>
                <a:gd name="T40" fmla="*/ 4 w 60"/>
                <a:gd name="T41" fmla="*/ 0 h 98"/>
                <a:gd name="T42" fmla="*/ 4 w 60"/>
                <a:gd name="T43" fmla="*/ 0 h 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0" h="98">
                  <a:moveTo>
                    <a:pt x="60" y="0"/>
                  </a:moveTo>
                  <a:lnTo>
                    <a:pt x="50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29" y="10"/>
                  </a:lnTo>
                  <a:lnTo>
                    <a:pt x="20" y="10"/>
                  </a:lnTo>
                  <a:lnTo>
                    <a:pt x="10" y="18"/>
                  </a:lnTo>
                  <a:lnTo>
                    <a:pt x="10" y="29"/>
                  </a:lnTo>
                  <a:lnTo>
                    <a:pt x="0" y="39"/>
                  </a:lnTo>
                  <a:lnTo>
                    <a:pt x="0" y="59"/>
                  </a:lnTo>
                  <a:lnTo>
                    <a:pt x="0" y="68"/>
                  </a:lnTo>
                  <a:lnTo>
                    <a:pt x="0" y="79"/>
                  </a:lnTo>
                  <a:lnTo>
                    <a:pt x="0" y="89"/>
                  </a:lnTo>
                  <a:lnTo>
                    <a:pt x="10" y="98"/>
                  </a:lnTo>
                  <a:lnTo>
                    <a:pt x="20" y="98"/>
                  </a:lnTo>
                  <a:lnTo>
                    <a:pt x="29" y="68"/>
                  </a:lnTo>
                  <a:lnTo>
                    <a:pt x="38" y="49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60" y="18"/>
                  </a:lnTo>
                  <a:lnTo>
                    <a:pt x="60" y="10"/>
                  </a:lnTo>
                  <a:lnTo>
                    <a:pt x="6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91"/>
            <p:cNvSpPr>
              <a:spLocks noChangeShapeType="1"/>
            </p:cNvSpPr>
            <p:nvPr/>
          </p:nvSpPr>
          <p:spPr bwMode="auto">
            <a:xfrm>
              <a:off x="4221" y="1185"/>
              <a:ext cx="1" cy="113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92"/>
            <p:cNvSpPr>
              <a:spLocks noChangeShapeType="1"/>
            </p:cNvSpPr>
            <p:nvPr/>
          </p:nvSpPr>
          <p:spPr bwMode="auto">
            <a:xfrm>
              <a:off x="4371" y="1185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Line 93"/>
            <p:cNvSpPr>
              <a:spLocks noChangeShapeType="1"/>
            </p:cNvSpPr>
            <p:nvPr/>
          </p:nvSpPr>
          <p:spPr bwMode="auto">
            <a:xfrm>
              <a:off x="4384" y="1185"/>
              <a:ext cx="2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3" name="Line 94"/>
            <p:cNvSpPr>
              <a:spLocks noChangeShapeType="1"/>
            </p:cNvSpPr>
            <p:nvPr/>
          </p:nvSpPr>
          <p:spPr bwMode="auto">
            <a:xfrm>
              <a:off x="4398" y="1185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4" name="Line 95"/>
            <p:cNvSpPr>
              <a:spLocks noChangeShapeType="1"/>
            </p:cNvSpPr>
            <p:nvPr/>
          </p:nvSpPr>
          <p:spPr bwMode="auto">
            <a:xfrm>
              <a:off x="4405" y="1185"/>
              <a:ext cx="1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" name="Line 96"/>
            <p:cNvSpPr>
              <a:spLocks noChangeShapeType="1"/>
            </p:cNvSpPr>
            <p:nvPr/>
          </p:nvSpPr>
          <p:spPr bwMode="auto">
            <a:xfrm>
              <a:off x="4411" y="1185"/>
              <a:ext cx="2" cy="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" name="Line 97"/>
            <p:cNvSpPr>
              <a:spLocks noChangeShapeType="1"/>
            </p:cNvSpPr>
            <p:nvPr/>
          </p:nvSpPr>
          <p:spPr bwMode="auto">
            <a:xfrm>
              <a:off x="4834" y="628"/>
              <a:ext cx="2" cy="542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" name="Rectangle 98"/>
            <p:cNvSpPr>
              <a:spLocks noChangeArrowheads="1"/>
            </p:cNvSpPr>
            <p:nvPr/>
          </p:nvSpPr>
          <p:spPr bwMode="auto">
            <a:xfrm>
              <a:off x="4940" y="78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500" b="1">
                  <a:solidFill>
                    <a:srgbClr val="FFFFFF"/>
                  </a:solidFill>
                  <a:cs typeface="Arial" charset="0"/>
                </a:rPr>
                <a:t>L</a:t>
              </a:r>
              <a:endParaRPr lang="en-US" altLang="en-US">
                <a:cs typeface="Arial" charset="0"/>
              </a:endParaRPr>
            </a:p>
          </p:txBody>
        </p:sp>
        <p:sp>
          <p:nvSpPr>
            <p:cNvPr id="8298" name="Text Box 99"/>
            <p:cNvSpPr txBox="1">
              <a:spLocks noChangeArrowheads="1"/>
            </p:cNvSpPr>
            <p:nvPr/>
          </p:nvSpPr>
          <p:spPr bwMode="auto">
            <a:xfrm>
              <a:off x="3815" y="243"/>
              <a:ext cx="8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FFCC00"/>
                  </a:solidFill>
                  <a:cs typeface="Arial" charset="0"/>
                </a:rPr>
                <a:t>LIQUID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8299" name="Line 100"/>
            <p:cNvSpPr>
              <a:spLocks noChangeShapeType="1"/>
            </p:cNvSpPr>
            <p:nvPr/>
          </p:nvSpPr>
          <p:spPr bwMode="auto">
            <a:xfrm>
              <a:off x="4374" y="1174"/>
              <a:ext cx="484" cy="4"/>
            </a:xfrm>
            <a:prstGeom prst="line">
              <a:avLst/>
            </a:prstGeom>
            <a:noFill/>
            <a:ln w="9525" cap="rnd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" name="Line 101"/>
            <p:cNvSpPr>
              <a:spLocks noChangeShapeType="1"/>
            </p:cNvSpPr>
            <p:nvPr/>
          </p:nvSpPr>
          <p:spPr bwMode="auto">
            <a:xfrm flipV="1">
              <a:off x="4374" y="635"/>
              <a:ext cx="518" cy="0"/>
            </a:xfrm>
            <a:prstGeom prst="line">
              <a:avLst/>
            </a:prstGeom>
            <a:noFill/>
            <a:ln w="9525" cap="rnd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1" name="Rectangle 102" descr="Wide downward diagonal"/>
            <p:cNvSpPr>
              <a:spLocks noChangeArrowheads="1"/>
            </p:cNvSpPr>
            <p:nvPr/>
          </p:nvSpPr>
          <p:spPr bwMode="auto">
            <a:xfrm>
              <a:off x="3846" y="576"/>
              <a:ext cx="731" cy="63"/>
            </a:xfrm>
            <a:prstGeom prst="rect">
              <a:avLst/>
            </a:prstGeom>
            <a:pattFill prst="wdDnDiag">
              <a:fgClr>
                <a:schemeClr val="bg1"/>
              </a:fgClr>
              <a:bgClr>
                <a:schemeClr val="tx1"/>
              </a:bgClr>
            </a:patt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02" name="Line 103"/>
            <p:cNvSpPr>
              <a:spLocks noChangeShapeType="1"/>
            </p:cNvSpPr>
            <p:nvPr/>
          </p:nvSpPr>
          <p:spPr bwMode="auto">
            <a:xfrm flipH="1">
              <a:off x="4332" y="1279"/>
              <a:ext cx="4" cy="373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488" name="Group 104"/>
          <p:cNvGrpSpPr>
            <a:grpSpLocks/>
          </p:cNvGrpSpPr>
          <p:nvPr/>
        </p:nvGrpSpPr>
        <p:grpSpPr bwMode="auto">
          <a:xfrm>
            <a:off x="142875" y="365125"/>
            <a:ext cx="4208463" cy="2228850"/>
            <a:chOff x="90" y="230"/>
            <a:chExt cx="2651" cy="1404"/>
          </a:xfrm>
        </p:grpSpPr>
        <p:grpSp>
          <p:nvGrpSpPr>
            <p:cNvPr id="8203" name="Group 105"/>
            <p:cNvGrpSpPr>
              <a:grpSpLocks/>
            </p:cNvGrpSpPr>
            <p:nvPr/>
          </p:nvGrpSpPr>
          <p:grpSpPr bwMode="auto">
            <a:xfrm>
              <a:off x="753" y="230"/>
              <a:ext cx="1988" cy="1404"/>
              <a:chOff x="753" y="230"/>
              <a:chExt cx="1988" cy="1404"/>
            </a:xfrm>
          </p:grpSpPr>
          <p:sp>
            <p:nvSpPr>
              <p:cNvPr id="8205" name="Rectangle 106"/>
              <p:cNvSpPr>
                <a:spLocks noChangeArrowheads="1"/>
              </p:cNvSpPr>
              <p:nvPr/>
            </p:nvSpPr>
            <p:spPr bwMode="auto">
              <a:xfrm>
                <a:off x="753" y="230"/>
                <a:ext cx="149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rgbClr val="FFCC00"/>
                    </a:solidFill>
                    <a:cs typeface="Arial" charset="0"/>
                  </a:rPr>
                  <a:t>ELASTIC SOLID</a:t>
                </a:r>
                <a:endParaRPr lang="en-US" altLang="en-US">
                  <a:solidFill>
                    <a:srgbClr val="FFFF00"/>
                  </a:solidFill>
                  <a:latin typeface="Abadi MT Condensed Extra Bold" pitchFamily="34" charset="0"/>
                  <a:cs typeface="Arial" charset="0"/>
                </a:endParaRPr>
              </a:p>
            </p:txBody>
          </p:sp>
          <p:grpSp>
            <p:nvGrpSpPr>
              <p:cNvPr id="8206" name="Group 107"/>
              <p:cNvGrpSpPr>
                <a:grpSpLocks/>
              </p:cNvGrpSpPr>
              <p:nvPr/>
            </p:nvGrpSpPr>
            <p:grpSpPr bwMode="auto">
              <a:xfrm>
                <a:off x="1059" y="521"/>
                <a:ext cx="1682" cy="1113"/>
                <a:chOff x="768" y="528"/>
                <a:chExt cx="1682" cy="1113"/>
              </a:xfrm>
            </p:grpSpPr>
            <p:sp>
              <p:nvSpPr>
                <p:cNvPr id="8207" name="Line 108"/>
                <p:cNvSpPr>
                  <a:spLocks noChangeShapeType="1"/>
                </p:cNvSpPr>
                <p:nvPr/>
              </p:nvSpPr>
              <p:spPr bwMode="auto">
                <a:xfrm>
                  <a:off x="1125" y="561"/>
                  <a:ext cx="1" cy="11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8" name="Rectangle 109"/>
                <p:cNvSpPr>
                  <a:spLocks noChangeArrowheads="1"/>
                </p:cNvSpPr>
                <p:nvPr/>
              </p:nvSpPr>
              <p:spPr bwMode="auto">
                <a:xfrm>
                  <a:off x="1123" y="556"/>
                  <a:ext cx="14" cy="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209" name="Rectangle 11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768" y="528"/>
                  <a:ext cx="731" cy="63"/>
                </a:xfrm>
                <a:prstGeom prst="rect">
                  <a:avLst/>
                </a:prstGeom>
                <a:pattFill prst="wdDnDiag">
                  <a:fgClr>
                    <a:schemeClr val="bg1"/>
                  </a:fgClr>
                  <a:bgClr>
                    <a:schemeClr val="tx1"/>
                  </a:bgClr>
                </a:patt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210" name="Line 111"/>
                <p:cNvSpPr>
                  <a:spLocks noChangeShapeType="1"/>
                </p:cNvSpPr>
                <p:nvPr/>
              </p:nvSpPr>
              <p:spPr bwMode="auto">
                <a:xfrm>
                  <a:off x="1442" y="690"/>
                  <a:ext cx="1" cy="47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1" name="Freeform 112"/>
                <p:cNvSpPr>
                  <a:spLocks/>
                </p:cNvSpPr>
                <p:nvPr/>
              </p:nvSpPr>
              <p:spPr bwMode="auto">
                <a:xfrm>
                  <a:off x="1072" y="682"/>
                  <a:ext cx="176" cy="113"/>
                </a:xfrm>
                <a:custGeom>
                  <a:avLst/>
                  <a:gdLst>
                    <a:gd name="T0" fmla="*/ 1 w 934"/>
                    <a:gd name="T1" fmla="*/ 12 h 336"/>
                    <a:gd name="T2" fmla="*/ 3 w 934"/>
                    <a:gd name="T3" fmla="*/ 8 h 336"/>
                    <a:gd name="T4" fmla="*/ 5 w 934"/>
                    <a:gd name="T5" fmla="*/ 6 h 336"/>
                    <a:gd name="T6" fmla="*/ 10 w 934"/>
                    <a:gd name="T7" fmla="*/ 2 h 336"/>
                    <a:gd name="T8" fmla="*/ 20 w 934"/>
                    <a:gd name="T9" fmla="*/ 0 h 336"/>
                    <a:gd name="T10" fmla="*/ 26 w 934"/>
                    <a:gd name="T11" fmla="*/ 3 h 336"/>
                    <a:gd name="T12" fmla="*/ 29 w 934"/>
                    <a:gd name="T13" fmla="*/ 7 h 336"/>
                    <a:gd name="T14" fmla="*/ 31 w 934"/>
                    <a:gd name="T15" fmla="*/ 8 h 336"/>
                    <a:gd name="T16" fmla="*/ 32 w 934"/>
                    <a:gd name="T17" fmla="*/ 12 h 336"/>
                    <a:gd name="T18" fmla="*/ 33 w 934"/>
                    <a:gd name="T19" fmla="*/ 19 h 336"/>
                    <a:gd name="T20" fmla="*/ 33 w 934"/>
                    <a:gd name="T21" fmla="*/ 24 h 336"/>
                    <a:gd name="T22" fmla="*/ 31 w 934"/>
                    <a:gd name="T23" fmla="*/ 30 h 336"/>
                    <a:gd name="T24" fmla="*/ 28 w 934"/>
                    <a:gd name="T25" fmla="*/ 33 h 336"/>
                    <a:gd name="T26" fmla="*/ 23 w 934"/>
                    <a:gd name="T27" fmla="*/ 37 h 336"/>
                    <a:gd name="T28" fmla="*/ 14 w 934"/>
                    <a:gd name="T29" fmla="*/ 38 h 336"/>
                    <a:gd name="T30" fmla="*/ 5 w 934"/>
                    <a:gd name="T31" fmla="*/ 33 h 336"/>
                    <a:gd name="T32" fmla="*/ 3 w 934"/>
                    <a:gd name="T33" fmla="*/ 30 h 336"/>
                    <a:gd name="T34" fmla="*/ 0 w 934"/>
                    <a:gd name="T35" fmla="*/ 24 h 336"/>
                    <a:gd name="T36" fmla="*/ 0 w 934"/>
                    <a:gd name="T37" fmla="*/ 19 h 336"/>
                    <a:gd name="T38" fmla="*/ 2 w 934"/>
                    <a:gd name="T39" fmla="*/ 24 h 336"/>
                    <a:gd name="T40" fmla="*/ 3 w 934"/>
                    <a:gd name="T41" fmla="*/ 26 h 336"/>
                    <a:gd name="T42" fmla="*/ 10 w 934"/>
                    <a:gd name="T43" fmla="*/ 34 h 336"/>
                    <a:gd name="T44" fmla="*/ 20 w 934"/>
                    <a:gd name="T45" fmla="*/ 35 h 336"/>
                    <a:gd name="T46" fmla="*/ 26 w 934"/>
                    <a:gd name="T47" fmla="*/ 32 h 336"/>
                    <a:gd name="T48" fmla="*/ 31 w 934"/>
                    <a:gd name="T49" fmla="*/ 26 h 336"/>
                    <a:gd name="T50" fmla="*/ 31 w 934"/>
                    <a:gd name="T51" fmla="*/ 24 h 336"/>
                    <a:gd name="T52" fmla="*/ 31 w 934"/>
                    <a:gd name="T53" fmla="*/ 16 h 336"/>
                    <a:gd name="T54" fmla="*/ 30 w 934"/>
                    <a:gd name="T55" fmla="*/ 11 h 336"/>
                    <a:gd name="T56" fmla="*/ 28 w 934"/>
                    <a:gd name="T57" fmla="*/ 9 h 336"/>
                    <a:gd name="T58" fmla="*/ 23 w 934"/>
                    <a:gd name="T59" fmla="*/ 5 h 336"/>
                    <a:gd name="T60" fmla="*/ 14 w 934"/>
                    <a:gd name="T61" fmla="*/ 3 h 336"/>
                    <a:gd name="T62" fmla="*/ 8 w 934"/>
                    <a:gd name="T63" fmla="*/ 6 h 336"/>
                    <a:gd name="T64" fmla="*/ 3 w 934"/>
                    <a:gd name="T65" fmla="*/ 11 h 336"/>
                    <a:gd name="T66" fmla="*/ 2 w 934"/>
                    <a:gd name="T67" fmla="*/ 16 h 3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934" h="336">
                      <a:moveTo>
                        <a:pt x="11" y="142"/>
                      </a:moveTo>
                      <a:lnTo>
                        <a:pt x="38" y="107"/>
                      </a:lnTo>
                      <a:lnTo>
                        <a:pt x="38" y="98"/>
                      </a:lnTo>
                      <a:lnTo>
                        <a:pt x="74" y="71"/>
                      </a:lnTo>
                      <a:lnTo>
                        <a:pt x="86" y="71"/>
                      </a:lnTo>
                      <a:lnTo>
                        <a:pt x="147" y="53"/>
                      </a:lnTo>
                      <a:lnTo>
                        <a:pt x="220" y="27"/>
                      </a:lnTo>
                      <a:lnTo>
                        <a:pt x="293" y="18"/>
                      </a:lnTo>
                      <a:lnTo>
                        <a:pt x="381" y="0"/>
                      </a:lnTo>
                      <a:lnTo>
                        <a:pt x="565" y="0"/>
                      </a:lnTo>
                      <a:lnTo>
                        <a:pt x="651" y="18"/>
                      </a:lnTo>
                      <a:lnTo>
                        <a:pt x="724" y="27"/>
                      </a:lnTo>
                      <a:lnTo>
                        <a:pt x="736" y="27"/>
                      </a:lnTo>
                      <a:lnTo>
                        <a:pt x="822" y="62"/>
                      </a:lnTo>
                      <a:lnTo>
                        <a:pt x="848" y="71"/>
                      </a:lnTo>
                      <a:lnTo>
                        <a:pt x="858" y="71"/>
                      </a:lnTo>
                      <a:lnTo>
                        <a:pt x="896" y="98"/>
                      </a:lnTo>
                      <a:lnTo>
                        <a:pt x="896" y="107"/>
                      </a:lnTo>
                      <a:lnTo>
                        <a:pt x="921" y="142"/>
                      </a:lnTo>
                      <a:lnTo>
                        <a:pt x="934" y="168"/>
                      </a:lnTo>
                      <a:lnTo>
                        <a:pt x="921" y="203"/>
                      </a:lnTo>
                      <a:lnTo>
                        <a:pt x="921" y="213"/>
                      </a:lnTo>
                      <a:lnTo>
                        <a:pt x="896" y="239"/>
                      </a:lnTo>
                      <a:lnTo>
                        <a:pt x="858" y="266"/>
                      </a:lnTo>
                      <a:lnTo>
                        <a:pt x="798" y="292"/>
                      </a:lnTo>
                      <a:lnTo>
                        <a:pt x="785" y="292"/>
                      </a:lnTo>
                      <a:lnTo>
                        <a:pt x="724" y="310"/>
                      </a:lnTo>
                      <a:lnTo>
                        <a:pt x="651" y="328"/>
                      </a:lnTo>
                      <a:lnTo>
                        <a:pt x="565" y="336"/>
                      </a:lnTo>
                      <a:lnTo>
                        <a:pt x="381" y="336"/>
                      </a:lnTo>
                      <a:lnTo>
                        <a:pt x="293" y="328"/>
                      </a:lnTo>
                      <a:lnTo>
                        <a:pt x="147" y="292"/>
                      </a:lnTo>
                      <a:lnTo>
                        <a:pt x="134" y="292"/>
                      </a:lnTo>
                      <a:lnTo>
                        <a:pt x="74" y="266"/>
                      </a:lnTo>
                      <a:lnTo>
                        <a:pt x="38" y="239"/>
                      </a:lnTo>
                      <a:lnTo>
                        <a:pt x="11" y="213"/>
                      </a:lnTo>
                      <a:lnTo>
                        <a:pt x="11" y="203"/>
                      </a:lnTo>
                      <a:lnTo>
                        <a:pt x="0" y="168"/>
                      </a:lnTo>
                      <a:lnTo>
                        <a:pt x="38" y="168"/>
                      </a:lnTo>
                      <a:lnTo>
                        <a:pt x="48" y="213"/>
                      </a:lnTo>
                      <a:lnTo>
                        <a:pt x="61" y="221"/>
                      </a:lnTo>
                      <a:lnTo>
                        <a:pt x="74" y="231"/>
                      </a:lnTo>
                      <a:lnTo>
                        <a:pt x="172" y="275"/>
                      </a:lnTo>
                      <a:lnTo>
                        <a:pt x="293" y="302"/>
                      </a:lnTo>
                      <a:lnTo>
                        <a:pt x="381" y="310"/>
                      </a:lnTo>
                      <a:lnTo>
                        <a:pt x="565" y="310"/>
                      </a:lnTo>
                      <a:lnTo>
                        <a:pt x="651" y="302"/>
                      </a:lnTo>
                      <a:lnTo>
                        <a:pt x="724" y="284"/>
                      </a:lnTo>
                      <a:lnTo>
                        <a:pt x="749" y="275"/>
                      </a:lnTo>
                      <a:lnTo>
                        <a:pt x="858" y="231"/>
                      </a:lnTo>
                      <a:lnTo>
                        <a:pt x="871" y="221"/>
                      </a:lnTo>
                      <a:lnTo>
                        <a:pt x="884" y="213"/>
                      </a:lnTo>
                      <a:lnTo>
                        <a:pt x="896" y="168"/>
                      </a:lnTo>
                      <a:lnTo>
                        <a:pt x="884" y="142"/>
                      </a:lnTo>
                      <a:lnTo>
                        <a:pt x="858" y="107"/>
                      </a:lnTo>
                      <a:lnTo>
                        <a:pt x="848" y="98"/>
                      </a:lnTo>
                      <a:lnTo>
                        <a:pt x="785" y="80"/>
                      </a:lnTo>
                      <a:lnTo>
                        <a:pt x="774" y="80"/>
                      </a:lnTo>
                      <a:lnTo>
                        <a:pt x="712" y="53"/>
                      </a:lnTo>
                      <a:lnTo>
                        <a:pt x="651" y="45"/>
                      </a:lnTo>
                      <a:lnTo>
                        <a:pt x="565" y="27"/>
                      </a:lnTo>
                      <a:lnTo>
                        <a:pt x="381" y="27"/>
                      </a:lnTo>
                      <a:lnTo>
                        <a:pt x="293" y="45"/>
                      </a:lnTo>
                      <a:lnTo>
                        <a:pt x="220" y="53"/>
                      </a:lnTo>
                      <a:lnTo>
                        <a:pt x="147" y="80"/>
                      </a:lnTo>
                      <a:lnTo>
                        <a:pt x="86" y="98"/>
                      </a:lnTo>
                      <a:lnTo>
                        <a:pt x="74" y="107"/>
                      </a:lnTo>
                      <a:lnTo>
                        <a:pt x="48" y="142"/>
                      </a:lnTo>
                      <a:lnTo>
                        <a:pt x="11" y="14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2" name="Freeform 113"/>
                <p:cNvSpPr>
                  <a:spLocks/>
                </p:cNvSpPr>
                <p:nvPr/>
              </p:nvSpPr>
              <p:spPr bwMode="auto">
                <a:xfrm>
                  <a:off x="1072" y="729"/>
                  <a:ext cx="9" cy="9"/>
                </a:xfrm>
                <a:custGeom>
                  <a:avLst/>
                  <a:gdLst>
                    <a:gd name="T0" fmla="*/ 0 w 48"/>
                    <a:gd name="T1" fmla="*/ 3 h 26"/>
                    <a:gd name="T2" fmla="*/ 0 w 48"/>
                    <a:gd name="T3" fmla="*/ 0 h 26"/>
                    <a:gd name="T4" fmla="*/ 2 w 48"/>
                    <a:gd name="T5" fmla="*/ 0 h 26"/>
                    <a:gd name="T6" fmla="*/ 1 w 48"/>
                    <a:gd name="T7" fmla="*/ 3 h 26"/>
                    <a:gd name="T8" fmla="*/ 0 w 48"/>
                    <a:gd name="T9" fmla="*/ 3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26">
                      <a:moveTo>
                        <a:pt x="0" y="26"/>
                      </a:moveTo>
                      <a:lnTo>
                        <a:pt x="11" y="0"/>
                      </a:lnTo>
                      <a:lnTo>
                        <a:pt x="48" y="0"/>
                      </a:lnTo>
                      <a:lnTo>
                        <a:pt x="38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3" name="Freeform 114"/>
                <p:cNvSpPr>
                  <a:spLocks/>
                </p:cNvSpPr>
                <p:nvPr/>
              </p:nvSpPr>
              <p:spPr bwMode="auto">
                <a:xfrm>
                  <a:off x="1072" y="956"/>
                  <a:ext cx="176" cy="95"/>
                </a:xfrm>
                <a:custGeom>
                  <a:avLst/>
                  <a:gdLst>
                    <a:gd name="T0" fmla="*/ 0 w 934"/>
                    <a:gd name="T1" fmla="*/ 12 h 284"/>
                    <a:gd name="T2" fmla="*/ 3 w 934"/>
                    <a:gd name="T3" fmla="*/ 7 h 284"/>
                    <a:gd name="T4" fmla="*/ 5 w 934"/>
                    <a:gd name="T5" fmla="*/ 5 h 284"/>
                    <a:gd name="T6" fmla="*/ 14 w 934"/>
                    <a:gd name="T7" fmla="*/ 0 h 284"/>
                    <a:gd name="T8" fmla="*/ 23 w 934"/>
                    <a:gd name="T9" fmla="*/ 1 h 284"/>
                    <a:gd name="T10" fmla="*/ 30 w 934"/>
                    <a:gd name="T11" fmla="*/ 7 h 284"/>
                    <a:gd name="T12" fmla="*/ 32 w 934"/>
                    <a:gd name="T13" fmla="*/ 9 h 284"/>
                    <a:gd name="T14" fmla="*/ 33 w 934"/>
                    <a:gd name="T15" fmla="*/ 13 h 284"/>
                    <a:gd name="T16" fmla="*/ 33 w 934"/>
                    <a:gd name="T17" fmla="*/ 19 h 284"/>
                    <a:gd name="T18" fmla="*/ 32 w 934"/>
                    <a:gd name="T19" fmla="*/ 23 h 284"/>
                    <a:gd name="T20" fmla="*/ 28 w 934"/>
                    <a:gd name="T21" fmla="*/ 28 h 284"/>
                    <a:gd name="T22" fmla="*/ 25 w 934"/>
                    <a:gd name="T23" fmla="*/ 29 h 284"/>
                    <a:gd name="T24" fmla="*/ 20 w 934"/>
                    <a:gd name="T25" fmla="*/ 32 h 284"/>
                    <a:gd name="T26" fmla="*/ 10 w 934"/>
                    <a:gd name="T27" fmla="*/ 31 h 284"/>
                    <a:gd name="T28" fmla="*/ 5 w 934"/>
                    <a:gd name="T29" fmla="*/ 28 h 284"/>
                    <a:gd name="T30" fmla="*/ 3 w 934"/>
                    <a:gd name="T31" fmla="*/ 25 h 284"/>
                    <a:gd name="T32" fmla="*/ 0 w 934"/>
                    <a:gd name="T33" fmla="*/ 20 h 284"/>
                    <a:gd name="T34" fmla="*/ 0 w 934"/>
                    <a:gd name="T35" fmla="*/ 16 h 284"/>
                    <a:gd name="T36" fmla="*/ 2 w 934"/>
                    <a:gd name="T37" fmla="*/ 20 h 284"/>
                    <a:gd name="T38" fmla="*/ 3 w 934"/>
                    <a:gd name="T39" fmla="*/ 23 h 284"/>
                    <a:gd name="T40" fmla="*/ 8 w 934"/>
                    <a:gd name="T41" fmla="*/ 26 h 284"/>
                    <a:gd name="T42" fmla="*/ 14 w 934"/>
                    <a:gd name="T43" fmla="*/ 29 h 284"/>
                    <a:gd name="T44" fmla="*/ 23 w 934"/>
                    <a:gd name="T45" fmla="*/ 28 h 284"/>
                    <a:gd name="T46" fmla="*/ 28 w 934"/>
                    <a:gd name="T47" fmla="*/ 25 h 284"/>
                    <a:gd name="T48" fmla="*/ 31 w 934"/>
                    <a:gd name="T49" fmla="*/ 21 h 284"/>
                    <a:gd name="T50" fmla="*/ 32 w 934"/>
                    <a:gd name="T51" fmla="*/ 16 h 284"/>
                    <a:gd name="T52" fmla="*/ 31 w 934"/>
                    <a:gd name="T53" fmla="*/ 11 h 284"/>
                    <a:gd name="T54" fmla="*/ 28 w 934"/>
                    <a:gd name="T55" fmla="*/ 8 h 284"/>
                    <a:gd name="T56" fmla="*/ 20 w 934"/>
                    <a:gd name="T57" fmla="*/ 3 h 284"/>
                    <a:gd name="T58" fmla="*/ 10 w 934"/>
                    <a:gd name="T59" fmla="*/ 4 h 284"/>
                    <a:gd name="T60" fmla="*/ 3 w 934"/>
                    <a:gd name="T61" fmla="*/ 10 h 284"/>
                    <a:gd name="T62" fmla="*/ 1 w 934"/>
                    <a:gd name="T63" fmla="*/ 14 h 28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34" h="284">
                      <a:moveTo>
                        <a:pt x="11" y="116"/>
                      </a:moveTo>
                      <a:lnTo>
                        <a:pt x="11" y="106"/>
                      </a:lnTo>
                      <a:lnTo>
                        <a:pt x="38" y="80"/>
                      </a:lnTo>
                      <a:lnTo>
                        <a:pt x="74" y="62"/>
                      </a:lnTo>
                      <a:lnTo>
                        <a:pt x="86" y="62"/>
                      </a:lnTo>
                      <a:lnTo>
                        <a:pt x="147" y="45"/>
                      </a:lnTo>
                      <a:lnTo>
                        <a:pt x="293" y="9"/>
                      </a:lnTo>
                      <a:lnTo>
                        <a:pt x="381" y="0"/>
                      </a:lnTo>
                      <a:lnTo>
                        <a:pt x="552" y="0"/>
                      </a:lnTo>
                      <a:lnTo>
                        <a:pt x="638" y="9"/>
                      </a:lnTo>
                      <a:lnTo>
                        <a:pt x="785" y="45"/>
                      </a:lnTo>
                      <a:lnTo>
                        <a:pt x="848" y="62"/>
                      </a:lnTo>
                      <a:lnTo>
                        <a:pt x="858" y="62"/>
                      </a:lnTo>
                      <a:lnTo>
                        <a:pt x="896" y="80"/>
                      </a:lnTo>
                      <a:lnTo>
                        <a:pt x="921" y="106"/>
                      </a:lnTo>
                      <a:lnTo>
                        <a:pt x="921" y="116"/>
                      </a:lnTo>
                      <a:lnTo>
                        <a:pt x="934" y="142"/>
                      </a:lnTo>
                      <a:lnTo>
                        <a:pt x="921" y="169"/>
                      </a:lnTo>
                      <a:lnTo>
                        <a:pt x="921" y="177"/>
                      </a:lnTo>
                      <a:lnTo>
                        <a:pt x="896" y="204"/>
                      </a:lnTo>
                      <a:lnTo>
                        <a:pt x="858" y="222"/>
                      </a:lnTo>
                      <a:lnTo>
                        <a:pt x="798" y="248"/>
                      </a:lnTo>
                      <a:lnTo>
                        <a:pt x="785" y="248"/>
                      </a:lnTo>
                      <a:lnTo>
                        <a:pt x="712" y="257"/>
                      </a:lnTo>
                      <a:lnTo>
                        <a:pt x="638" y="274"/>
                      </a:lnTo>
                      <a:lnTo>
                        <a:pt x="552" y="284"/>
                      </a:lnTo>
                      <a:lnTo>
                        <a:pt x="381" y="284"/>
                      </a:lnTo>
                      <a:lnTo>
                        <a:pt x="293" y="274"/>
                      </a:lnTo>
                      <a:lnTo>
                        <a:pt x="220" y="257"/>
                      </a:lnTo>
                      <a:lnTo>
                        <a:pt x="147" y="248"/>
                      </a:lnTo>
                      <a:lnTo>
                        <a:pt x="134" y="248"/>
                      </a:lnTo>
                      <a:lnTo>
                        <a:pt x="74" y="222"/>
                      </a:lnTo>
                      <a:lnTo>
                        <a:pt x="38" y="204"/>
                      </a:lnTo>
                      <a:lnTo>
                        <a:pt x="11" y="177"/>
                      </a:lnTo>
                      <a:lnTo>
                        <a:pt x="11" y="169"/>
                      </a:lnTo>
                      <a:lnTo>
                        <a:pt x="0" y="142"/>
                      </a:lnTo>
                      <a:lnTo>
                        <a:pt x="38" y="142"/>
                      </a:lnTo>
                      <a:lnTo>
                        <a:pt x="48" y="177"/>
                      </a:lnTo>
                      <a:lnTo>
                        <a:pt x="61" y="186"/>
                      </a:lnTo>
                      <a:lnTo>
                        <a:pt x="98" y="204"/>
                      </a:lnTo>
                      <a:lnTo>
                        <a:pt x="159" y="222"/>
                      </a:lnTo>
                      <a:lnTo>
                        <a:pt x="220" y="230"/>
                      </a:lnTo>
                      <a:lnTo>
                        <a:pt x="293" y="248"/>
                      </a:lnTo>
                      <a:lnTo>
                        <a:pt x="381" y="257"/>
                      </a:lnTo>
                      <a:lnTo>
                        <a:pt x="552" y="257"/>
                      </a:lnTo>
                      <a:lnTo>
                        <a:pt x="638" y="248"/>
                      </a:lnTo>
                      <a:lnTo>
                        <a:pt x="712" y="230"/>
                      </a:lnTo>
                      <a:lnTo>
                        <a:pt x="774" y="222"/>
                      </a:lnTo>
                      <a:lnTo>
                        <a:pt x="835" y="204"/>
                      </a:lnTo>
                      <a:lnTo>
                        <a:pt x="871" y="186"/>
                      </a:lnTo>
                      <a:lnTo>
                        <a:pt x="884" y="177"/>
                      </a:lnTo>
                      <a:lnTo>
                        <a:pt x="896" y="142"/>
                      </a:lnTo>
                      <a:lnTo>
                        <a:pt x="884" y="106"/>
                      </a:lnTo>
                      <a:lnTo>
                        <a:pt x="871" y="97"/>
                      </a:lnTo>
                      <a:lnTo>
                        <a:pt x="858" y="89"/>
                      </a:lnTo>
                      <a:lnTo>
                        <a:pt x="785" y="71"/>
                      </a:lnTo>
                      <a:lnTo>
                        <a:pt x="638" y="36"/>
                      </a:lnTo>
                      <a:lnTo>
                        <a:pt x="552" y="26"/>
                      </a:lnTo>
                      <a:lnTo>
                        <a:pt x="381" y="26"/>
                      </a:lnTo>
                      <a:lnTo>
                        <a:pt x="293" y="36"/>
                      </a:lnTo>
                      <a:lnTo>
                        <a:pt x="147" y="71"/>
                      </a:lnTo>
                      <a:lnTo>
                        <a:pt x="74" y="89"/>
                      </a:lnTo>
                      <a:lnTo>
                        <a:pt x="61" y="97"/>
                      </a:lnTo>
                      <a:lnTo>
                        <a:pt x="38" y="125"/>
                      </a:lnTo>
                      <a:lnTo>
                        <a:pt x="11" y="1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4" name="Freeform 115"/>
                <p:cNvSpPr>
                  <a:spLocks/>
                </p:cNvSpPr>
                <p:nvPr/>
              </p:nvSpPr>
              <p:spPr bwMode="auto">
                <a:xfrm>
                  <a:off x="1072" y="995"/>
                  <a:ext cx="9" cy="9"/>
                </a:xfrm>
                <a:custGeom>
                  <a:avLst/>
                  <a:gdLst>
                    <a:gd name="T0" fmla="*/ 0 w 48"/>
                    <a:gd name="T1" fmla="*/ 3 h 26"/>
                    <a:gd name="T2" fmla="*/ 0 w 48"/>
                    <a:gd name="T3" fmla="*/ 0 h 26"/>
                    <a:gd name="T4" fmla="*/ 2 w 48"/>
                    <a:gd name="T5" fmla="*/ 0 h 26"/>
                    <a:gd name="T6" fmla="*/ 1 w 48"/>
                    <a:gd name="T7" fmla="*/ 3 h 26"/>
                    <a:gd name="T8" fmla="*/ 0 w 48"/>
                    <a:gd name="T9" fmla="*/ 3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26">
                      <a:moveTo>
                        <a:pt x="0" y="26"/>
                      </a:moveTo>
                      <a:lnTo>
                        <a:pt x="11" y="0"/>
                      </a:lnTo>
                      <a:lnTo>
                        <a:pt x="48" y="0"/>
                      </a:lnTo>
                      <a:lnTo>
                        <a:pt x="38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5" name="Freeform 116"/>
                <p:cNvSpPr>
                  <a:spLocks/>
                </p:cNvSpPr>
                <p:nvPr/>
              </p:nvSpPr>
              <p:spPr bwMode="auto">
                <a:xfrm>
                  <a:off x="1072" y="887"/>
                  <a:ext cx="176" cy="105"/>
                </a:xfrm>
                <a:custGeom>
                  <a:avLst/>
                  <a:gdLst>
                    <a:gd name="T0" fmla="*/ 0 w 934"/>
                    <a:gd name="T1" fmla="*/ 13 h 316"/>
                    <a:gd name="T2" fmla="*/ 0 w 934"/>
                    <a:gd name="T3" fmla="*/ 13 h 316"/>
                    <a:gd name="T4" fmla="*/ 1 w 934"/>
                    <a:gd name="T5" fmla="*/ 10 h 316"/>
                    <a:gd name="T6" fmla="*/ 3 w 934"/>
                    <a:gd name="T7" fmla="*/ 7 h 316"/>
                    <a:gd name="T8" fmla="*/ 3 w 934"/>
                    <a:gd name="T9" fmla="*/ 7 h 316"/>
                    <a:gd name="T10" fmla="*/ 5 w 934"/>
                    <a:gd name="T11" fmla="*/ 5 h 316"/>
                    <a:gd name="T12" fmla="*/ 10 w 934"/>
                    <a:gd name="T13" fmla="*/ 1 h 316"/>
                    <a:gd name="T14" fmla="*/ 14 w 934"/>
                    <a:gd name="T15" fmla="*/ 0 h 316"/>
                    <a:gd name="T16" fmla="*/ 20 w 934"/>
                    <a:gd name="T17" fmla="*/ 0 h 316"/>
                    <a:gd name="T18" fmla="*/ 23 w 934"/>
                    <a:gd name="T19" fmla="*/ 1 h 316"/>
                    <a:gd name="T20" fmla="*/ 28 w 934"/>
                    <a:gd name="T21" fmla="*/ 5 h 316"/>
                    <a:gd name="T22" fmla="*/ 30 w 934"/>
                    <a:gd name="T23" fmla="*/ 7 h 316"/>
                    <a:gd name="T24" fmla="*/ 31 w 934"/>
                    <a:gd name="T25" fmla="*/ 7 h 316"/>
                    <a:gd name="T26" fmla="*/ 32 w 934"/>
                    <a:gd name="T27" fmla="*/ 10 h 316"/>
                    <a:gd name="T28" fmla="*/ 33 w 934"/>
                    <a:gd name="T29" fmla="*/ 13 h 316"/>
                    <a:gd name="T30" fmla="*/ 33 w 934"/>
                    <a:gd name="T31" fmla="*/ 13 h 316"/>
                    <a:gd name="T32" fmla="*/ 33 w 934"/>
                    <a:gd name="T33" fmla="*/ 17 h 316"/>
                    <a:gd name="T34" fmla="*/ 33 w 934"/>
                    <a:gd name="T35" fmla="*/ 20 h 316"/>
                    <a:gd name="T36" fmla="*/ 33 w 934"/>
                    <a:gd name="T37" fmla="*/ 21 h 316"/>
                    <a:gd name="T38" fmla="*/ 32 w 934"/>
                    <a:gd name="T39" fmla="*/ 24 h 316"/>
                    <a:gd name="T40" fmla="*/ 31 w 934"/>
                    <a:gd name="T41" fmla="*/ 27 h 316"/>
                    <a:gd name="T42" fmla="*/ 28 w 934"/>
                    <a:gd name="T43" fmla="*/ 30 h 316"/>
                    <a:gd name="T44" fmla="*/ 28 w 934"/>
                    <a:gd name="T45" fmla="*/ 30 h 316"/>
                    <a:gd name="T46" fmla="*/ 23 w 934"/>
                    <a:gd name="T47" fmla="*/ 34 h 316"/>
                    <a:gd name="T48" fmla="*/ 20 w 934"/>
                    <a:gd name="T49" fmla="*/ 35 h 316"/>
                    <a:gd name="T50" fmla="*/ 14 w 934"/>
                    <a:gd name="T51" fmla="*/ 35 h 316"/>
                    <a:gd name="T52" fmla="*/ 10 w 934"/>
                    <a:gd name="T53" fmla="*/ 34 h 316"/>
                    <a:gd name="T54" fmla="*/ 5 w 934"/>
                    <a:gd name="T55" fmla="*/ 30 h 316"/>
                    <a:gd name="T56" fmla="*/ 5 w 934"/>
                    <a:gd name="T57" fmla="*/ 30 h 316"/>
                    <a:gd name="T58" fmla="*/ 3 w 934"/>
                    <a:gd name="T59" fmla="*/ 27 h 316"/>
                    <a:gd name="T60" fmla="*/ 1 w 934"/>
                    <a:gd name="T61" fmla="*/ 24 h 316"/>
                    <a:gd name="T62" fmla="*/ 0 w 934"/>
                    <a:gd name="T63" fmla="*/ 21 h 316"/>
                    <a:gd name="T64" fmla="*/ 0 w 934"/>
                    <a:gd name="T65" fmla="*/ 20 h 316"/>
                    <a:gd name="T66" fmla="*/ 0 w 934"/>
                    <a:gd name="T67" fmla="*/ 17 h 316"/>
                    <a:gd name="T68" fmla="*/ 1 w 934"/>
                    <a:gd name="T69" fmla="*/ 17 h 316"/>
                    <a:gd name="T70" fmla="*/ 2 w 934"/>
                    <a:gd name="T71" fmla="*/ 21 h 316"/>
                    <a:gd name="T72" fmla="*/ 2 w 934"/>
                    <a:gd name="T73" fmla="*/ 22 h 316"/>
                    <a:gd name="T74" fmla="*/ 3 w 934"/>
                    <a:gd name="T75" fmla="*/ 23 h 316"/>
                    <a:gd name="T76" fmla="*/ 6 w 934"/>
                    <a:gd name="T77" fmla="*/ 28 h 316"/>
                    <a:gd name="T78" fmla="*/ 10 w 934"/>
                    <a:gd name="T79" fmla="*/ 31 h 316"/>
                    <a:gd name="T80" fmla="*/ 14 w 934"/>
                    <a:gd name="T81" fmla="*/ 32 h 316"/>
                    <a:gd name="T82" fmla="*/ 20 w 934"/>
                    <a:gd name="T83" fmla="*/ 32 h 316"/>
                    <a:gd name="T84" fmla="*/ 23 w 934"/>
                    <a:gd name="T85" fmla="*/ 31 h 316"/>
                    <a:gd name="T86" fmla="*/ 27 w 934"/>
                    <a:gd name="T87" fmla="*/ 28 h 316"/>
                    <a:gd name="T88" fmla="*/ 31 w 934"/>
                    <a:gd name="T89" fmla="*/ 23 h 316"/>
                    <a:gd name="T90" fmla="*/ 31 w 934"/>
                    <a:gd name="T91" fmla="*/ 22 h 316"/>
                    <a:gd name="T92" fmla="*/ 31 w 934"/>
                    <a:gd name="T93" fmla="*/ 21 h 316"/>
                    <a:gd name="T94" fmla="*/ 32 w 934"/>
                    <a:gd name="T95" fmla="*/ 17 h 316"/>
                    <a:gd name="T96" fmla="*/ 31 w 934"/>
                    <a:gd name="T97" fmla="*/ 13 h 316"/>
                    <a:gd name="T98" fmla="*/ 31 w 934"/>
                    <a:gd name="T99" fmla="*/ 12 h 316"/>
                    <a:gd name="T100" fmla="*/ 30 w 934"/>
                    <a:gd name="T101" fmla="*/ 10 h 316"/>
                    <a:gd name="T102" fmla="*/ 28 w 934"/>
                    <a:gd name="T103" fmla="*/ 8 h 316"/>
                    <a:gd name="T104" fmla="*/ 23 w 934"/>
                    <a:gd name="T105" fmla="*/ 4 h 316"/>
                    <a:gd name="T106" fmla="*/ 20 w 934"/>
                    <a:gd name="T107" fmla="*/ 3 h 316"/>
                    <a:gd name="T108" fmla="*/ 14 w 934"/>
                    <a:gd name="T109" fmla="*/ 3 h 316"/>
                    <a:gd name="T110" fmla="*/ 10 w 934"/>
                    <a:gd name="T111" fmla="*/ 4 h 316"/>
                    <a:gd name="T112" fmla="*/ 5 w 934"/>
                    <a:gd name="T113" fmla="*/ 8 h 316"/>
                    <a:gd name="T114" fmla="*/ 3 w 934"/>
                    <a:gd name="T115" fmla="*/ 10 h 316"/>
                    <a:gd name="T116" fmla="*/ 2 w 934"/>
                    <a:gd name="T117" fmla="*/ 12 h 316"/>
                    <a:gd name="T118" fmla="*/ 1 w 934"/>
                    <a:gd name="T119" fmla="*/ 14 h 316"/>
                    <a:gd name="T120" fmla="*/ 0 w 934"/>
                    <a:gd name="T121" fmla="*/ 13 h 31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934" h="316">
                      <a:moveTo>
                        <a:pt x="11" y="121"/>
                      </a:moveTo>
                      <a:lnTo>
                        <a:pt x="11" y="114"/>
                      </a:lnTo>
                      <a:lnTo>
                        <a:pt x="38" y="86"/>
                      </a:lnTo>
                      <a:lnTo>
                        <a:pt x="74" y="59"/>
                      </a:lnTo>
                      <a:lnTo>
                        <a:pt x="86" y="59"/>
                      </a:lnTo>
                      <a:lnTo>
                        <a:pt x="147" y="42"/>
                      </a:lnTo>
                      <a:lnTo>
                        <a:pt x="293" y="7"/>
                      </a:lnTo>
                      <a:lnTo>
                        <a:pt x="381" y="0"/>
                      </a:lnTo>
                      <a:lnTo>
                        <a:pt x="552" y="0"/>
                      </a:lnTo>
                      <a:lnTo>
                        <a:pt x="638" y="7"/>
                      </a:lnTo>
                      <a:lnTo>
                        <a:pt x="785" y="42"/>
                      </a:lnTo>
                      <a:lnTo>
                        <a:pt x="848" y="59"/>
                      </a:lnTo>
                      <a:lnTo>
                        <a:pt x="858" y="59"/>
                      </a:lnTo>
                      <a:lnTo>
                        <a:pt x="896" y="86"/>
                      </a:lnTo>
                      <a:lnTo>
                        <a:pt x="921" y="114"/>
                      </a:lnTo>
                      <a:lnTo>
                        <a:pt x="921" y="121"/>
                      </a:lnTo>
                      <a:lnTo>
                        <a:pt x="934" y="157"/>
                      </a:lnTo>
                      <a:lnTo>
                        <a:pt x="921" y="185"/>
                      </a:lnTo>
                      <a:lnTo>
                        <a:pt x="921" y="193"/>
                      </a:lnTo>
                      <a:lnTo>
                        <a:pt x="896" y="219"/>
                      </a:lnTo>
                      <a:lnTo>
                        <a:pt x="858" y="246"/>
                      </a:lnTo>
                      <a:lnTo>
                        <a:pt x="798" y="272"/>
                      </a:lnTo>
                      <a:lnTo>
                        <a:pt x="785" y="272"/>
                      </a:lnTo>
                      <a:lnTo>
                        <a:pt x="638" y="307"/>
                      </a:lnTo>
                      <a:lnTo>
                        <a:pt x="552" y="316"/>
                      </a:lnTo>
                      <a:lnTo>
                        <a:pt x="381" y="316"/>
                      </a:lnTo>
                      <a:lnTo>
                        <a:pt x="293" y="307"/>
                      </a:lnTo>
                      <a:lnTo>
                        <a:pt x="147" y="272"/>
                      </a:lnTo>
                      <a:lnTo>
                        <a:pt x="134" y="272"/>
                      </a:lnTo>
                      <a:lnTo>
                        <a:pt x="74" y="246"/>
                      </a:lnTo>
                      <a:lnTo>
                        <a:pt x="38" y="219"/>
                      </a:lnTo>
                      <a:lnTo>
                        <a:pt x="11" y="193"/>
                      </a:lnTo>
                      <a:lnTo>
                        <a:pt x="11" y="185"/>
                      </a:lnTo>
                      <a:lnTo>
                        <a:pt x="0" y="157"/>
                      </a:lnTo>
                      <a:lnTo>
                        <a:pt x="38" y="157"/>
                      </a:lnTo>
                      <a:lnTo>
                        <a:pt x="48" y="193"/>
                      </a:lnTo>
                      <a:lnTo>
                        <a:pt x="61" y="201"/>
                      </a:lnTo>
                      <a:lnTo>
                        <a:pt x="74" y="210"/>
                      </a:lnTo>
                      <a:lnTo>
                        <a:pt x="172" y="255"/>
                      </a:lnTo>
                      <a:lnTo>
                        <a:pt x="293" y="281"/>
                      </a:lnTo>
                      <a:lnTo>
                        <a:pt x="381" y="290"/>
                      </a:lnTo>
                      <a:lnTo>
                        <a:pt x="552" y="290"/>
                      </a:lnTo>
                      <a:lnTo>
                        <a:pt x="638" y="281"/>
                      </a:lnTo>
                      <a:lnTo>
                        <a:pt x="762" y="255"/>
                      </a:lnTo>
                      <a:lnTo>
                        <a:pt x="858" y="210"/>
                      </a:lnTo>
                      <a:lnTo>
                        <a:pt x="871" y="201"/>
                      </a:lnTo>
                      <a:lnTo>
                        <a:pt x="884" y="193"/>
                      </a:lnTo>
                      <a:lnTo>
                        <a:pt x="896" y="157"/>
                      </a:lnTo>
                      <a:lnTo>
                        <a:pt x="884" y="114"/>
                      </a:lnTo>
                      <a:lnTo>
                        <a:pt x="871" y="104"/>
                      </a:lnTo>
                      <a:lnTo>
                        <a:pt x="848" y="86"/>
                      </a:lnTo>
                      <a:lnTo>
                        <a:pt x="785" y="70"/>
                      </a:lnTo>
                      <a:lnTo>
                        <a:pt x="638" y="33"/>
                      </a:lnTo>
                      <a:lnTo>
                        <a:pt x="552" y="25"/>
                      </a:lnTo>
                      <a:lnTo>
                        <a:pt x="381" y="25"/>
                      </a:lnTo>
                      <a:lnTo>
                        <a:pt x="293" y="33"/>
                      </a:lnTo>
                      <a:lnTo>
                        <a:pt x="147" y="70"/>
                      </a:lnTo>
                      <a:lnTo>
                        <a:pt x="86" y="86"/>
                      </a:lnTo>
                      <a:lnTo>
                        <a:pt x="61" y="104"/>
                      </a:lnTo>
                      <a:lnTo>
                        <a:pt x="38" y="130"/>
                      </a:lnTo>
                      <a:lnTo>
                        <a:pt x="11" y="1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6" name="Freeform 117"/>
                <p:cNvSpPr>
                  <a:spLocks/>
                </p:cNvSpPr>
                <p:nvPr/>
              </p:nvSpPr>
              <p:spPr bwMode="auto">
                <a:xfrm>
                  <a:off x="1072" y="927"/>
                  <a:ext cx="9" cy="12"/>
                </a:xfrm>
                <a:custGeom>
                  <a:avLst/>
                  <a:gdLst>
                    <a:gd name="T0" fmla="*/ 0 w 48"/>
                    <a:gd name="T1" fmla="*/ 4 h 36"/>
                    <a:gd name="T2" fmla="*/ 0 w 48"/>
                    <a:gd name="T3" fmla="*/ 0 h 36"/>
                    <a:gd name="T4" fmla="*/ 2 w 48"/>
                    <a:gd name="T5" fmla="*/ 0 h 36"/>
                    <a:gd name="T6" fmla="*/ 1 w 48"/>
                    <a:gd name="T7" fmla="*/ 4 h 36"/>
                    <a:gd name="T8" fmla="*/ 0 w 48"/>
                    <a:gd name="T9" fmla="*/ 4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36">
                      <a:moveTo>
                        <a:pt x="0" y="36"/>
                      </a:moveTo>
                      <a:lnTo>
                        <a:pt x="11" y="0"/>
                      </a:lnTo>
                      <a:lnTo>
                        <a:pt x="48" y="0"/>
                      </a:lnTo>
                      <a:lnTo>
                        <a:pt x="38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7" name="Freeform 118"/>
                <p:cNvSpPr>
                  <a:spLocks/>
                </p:cNvSpPr>
                <p:nvPr/>
              </p:nvSpPr>
              <p:spPr bwMode="auto">
                <a:xfrm>
                  <a:off x="1072" y="762"/>
                  <a:ext cx="176" cy="106"/>
                </a:xfrm>
                <a:custGeom>
                  <a:avLst/>
                  <a:gdLst>
                    <a:gd name="T0" fmla="*/ 0 w 934"/>
                    <a:gd name="T1" fmla="*/ 14 h 318"/>
                    <a:gd name="T2" fmla="*/ 0 w 934"/>
                    <a:gd name="T3" fmla="*/ 13 h 318"/>
                    <a:gd name="T4" fmla="*/ 1 w 934"/>
                    <a:gd name="T5" fmla="*/ 10 h 318"/>
                    <a:gd name="T6" fmla="*/ 3 w 934"/>
                    <a:gd name="T7" fmla="*/ 7 h 318"/>
                    <a:gd name="T8" fmla="*/ 3 w 934"/>
                    <a:gd name="T9" fmla="*/ 7 h 318"/>
                    <a:gd name="T10" fmla="*/ 5 w 934"/>
                    <a:gd name="T11" fmla="*/ 5 h 318"/>
                    <a:gd name="T12" fmla="*/ 10 w 934"/>
                    <a:gd name="T13" fmla="*/ 1 h 318"/>
                    <a:gd name="T14" fmla="*/ 14 w 934"/>
                    <a:gd name="T15" fmla="*/ 0 h 318"/>
                    <a:gd name="T16" fmla="*/ 20 w 934"/>
                    <a:gd name="T17" fmla="*/ 0 h 318"/>
                    <a:gd name="T18" fmla="*/ 23 w 934"/>
                    <a:gd name="T19" fmla="*/ 1 h 318"/>
                    <a:gd name="T20" fmla="*/ 28 w 934"/>
                    <a:gd name="T21" fmla="*/ 5 h 318"/>
                    <a:gd name="T22" fmla="*/ 30 w 934"/>
                    <a:gd name="T23" fmla="*/ 7 h 318"/>
                    <a:gd name="T24" fmla="*/ 31 w 934"/>
                    <a:gd name="T25" fmla="*/ 7 h 318"/>
                    <a:gd name="T26" fmla="*/ 32 w 934"/>
                    <a:gd name="T27" fmla="*/ 10 h 318"/>
                    <a:gd name="T28" fmla="*/ 33 w 934"/>
                    <a:gd name="T29" fmla="*/ 13 h 318"/>
                    <a:gd name="T30" fmla="*/ 33 w 934"/>
                    <a:gd name="T31" fmla="*/ 14 h 318"/>
                    <a:gd name="T32" fmla="*/ 33 w 934"/>
                    <a:gd name="T33" fmla="*/ 18 h 318"/>
                    <a:gd name="T34" fmla="*/ 33 w 934"/>
                    <a:gd name="T35" fmla="*/ 21 h 318"/>
                    <a:gd name="T36" fmla="*/ 33 w 934"/>
                    <a:gd name="T37" fmla="*/ 22 h 318"/>
                    <a:gd name="T38" fmla="*/ 32 w 934"/>
                    <a:gd name="T39" fmla="*/ 25 h 318"/>
                    <a:gd name="T40" fmla="*/ 31 w 934"/>
                    <a:gd name="T41" fmla="*/ 28 h 318"/>
                    <a:gd name="T42" fmla="*/ 28 w 934"/>
                    <a:gd name="T43" fmla="*/ 30 h 318"/>
                    <a:gd name="T44" fmla="*/ 28 w 934"/>
                    <a:gd name="T45" fmla="*/ 30 h 318"/>
                    <a:gd name="T46" fmla="*/ 23 w 934"/>
                    <a:gd name="T47" fmla="*/ 34 h 318"/>
                    <a:gd name="T48" fmla="*/ 20 w 934"/>
                    <a:gd name="T49" fmla="*/ 35 h 318"/>
                    <a:gd name="T50" fmla="*/ 14 w 934"/>
                    <a:gd name="T51" fmla="*/ 35 h 318"/>
                    <a:gd name="T52" fmla="*/ 10 w 934"/>
                    <a:gd name="T53" fmla="*/ 34 h 318"/>
                    <a:gd name="T54" fmla="*/ 5 w 934"/>
                    <a:gd name="T55" fmla="*/ 30 h 318"/>
                    <a:gd name="T56" fmla="*/ 5 w 934"/>
                    <a:gd name="T57" fmla="*/ 30 h 318"/>
                    <a:gd name="T58" fmla="*/ 3 w 934"/>
                    <a:gd name="T59" fmla="*/ 28 h 318"/>
                    <a:gd name="T60" fmla="*/ 1 w 934"/>
                    <a:gd name="T61" fmla="*/ 25 h 318"/>
                    <a:gd name="T62" fmla="*/ 0 w 934"/>
                    <a:gd name="T63" fmla="*/ 22 h 318"/>
                    <a:gd name="T64" fmla="*/ 0 w 934"/>
                    <a:gd name="T65" fmla="*/ 21 h 318"/>
                    <a:gd name="T66" fmla="*/ 0 w 934"/>
                    <a:gd name="T67" fmla="*/ 18 h 318"/>
                    <a:gd name="T68" fmla="*/ 1 w 934"/>
                    <a:gd name="T69" fmla="*/ 18 h 318"/>
                    <a:gd name="T70" fmla="*/ 2 w 934"/>
                    <a:gd name="T71" fmla="*/ 22 h 318"/>
                    <a:gd name="T72" fmla="*/ 2 w 934"/>
                    <a:gd name="T73" fmla="*/ 23 h 318"/>
                    <a:gd name="T74" fmla="*/ 3 w 934"/>
                    <a:gd name="T75" fmla="*/ 24 h 318"/>
                    <a:gd name="T76" fmla="*/ 6 w 934"/>
                    <a:gd name="T77" fmla="*/ 29 h 318"/>
                    <a:gd name="T78" fmla="*/ 10 w 934"/>
                    <a:gd name="T79" fmla="*/ 32 h 318"/>
                    <a:gd name="T80" fmla="*/ 14 w 934"/>
                    <a:gd name="T81" fmla="*/ 32 h 318"/>
                    <a:gd name="T82" fmla="*/ 20 w 934"/>
                    <a:gd name="T83" fmla="*/ 32 h 318"/>
                    <a:gd name="T84" fmla="*/ 23 w 934"/>
                    <a:gd name="T85" fmla="*/ 32 h 318"/>
                    <a:gd name="T86" fmla="*/ 27 w 934"/>
                    <a:gd name="T87" fmla="*/ 29 h 318"/>
                    <a:gd name="T88" fmla="*/ 31 w 934"/>
                    <a:gd name="T89" fmla="*/ 24 h 318"/>
                    <a:gd name="T90" fmla="*/ 31 w 934"/>
                    <a:gd name="T91" fmla="*/ 23 h 318"/>
                    <a:gd name="T92" fmla="*/ 31 w 934"/>
                    <a:gd name="T93" fmla="*/ 22 h 318"/>
                    <a:gd name="T94" fmla="*/ 32 w 934"/>
                    <a:gd name="T95" fmla="*/ 18 h 318"/>
                    <a:gd name="T96" fmla="*/ 31 w 934"/>
                    <a:gd name="T97" fmla="*/ 13 h 318"/>
                    <a:gd name="T98" fmla="*/ 31 w 934"/>
                    <a:gd name="T99" fmla="*/ 12 h 318"/>
                    <a:gd name="T100" fmla="*/ 30 w 934"/>
                    <a:gd name="T101" fmla="*/ 10 h 318"/>
                    <a:gd name="T102" fmla="*/ 28 w 934"/>
                    <a:gd name="T103" fmla="*/ 8 h 318"/>
                    <a:gd name="T104" fmla="*/ 23 w 934"/>
                    <a:gd name="T105" fmla="*/ 4 h 318"/>
                    <a:gd name="T106" fmla="*/ 20 w 934"/>
                    <a:gd name="T107" fmla="*/ 3 h 318"/>
                    <a:gd name="T108" fmla="*/ 14 w 934"/>
                    <a:gd name="T109" fmla="*/ 3 h 318"/>
                    <a:gd name="T110" fmla="*/ 10 w 934"/>
                    <a:gd name="T111" fmla="*/ 4 h 318"/>
                    <a:gd name="T112" fmla="*/ 5 w 934"/>
                    <a:gd name="T113" fmla="*/ 8 h 318"/>
                    <a:gd name="T114" fmla="*/ 3 w 934"/>
                    <a:gd name="T115" fmla="*/ 10 h 318"/>
                    <a:gd name="T116" fmla="*/ 2 w 934"/>
                    <a:gd name="T117" fmla="*/ 12 h 318"/>
                    <a:gd name="T118" fmla="*/ 1 w 934"/>
                    <a:gd name="T119" fmla="*/ 15 h 318"/>
                    <a:gd name="T120" fmla="*/ 0 w 934"/>
                    <a:gd name="T121" fmla="*/ 14 h 31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934" h="318">
                      <a:moveTo>
                        <a:pt x="11" y="124"/>
                      </a:moveTo>
                      <a:lnTo>
                        <a:pt x="11" y="115"/>
                      </a:lnTo>
                      <a:lnTo>
                        <a:pt x="38" y="89"/>
                      </a:lnTo>
                      <a:lnTo>
                        <a:pt x="74" y="63"/>
                      </a:lnTo>
                      <a:lnTo>
                        <a:pt x="86" y="63"/>
                      </a:lnTo>
                      <a:lnTo>
                        <a:pt x="147" y="45"/>
                      </a:lnTo>
                      <a:lnTo>
                        <a:pt x="293" y="8"/>
                      </a:lnTo>
                      <a:lnTo>
                        <a:pt x="381" y="0"/>
                      </a:lnTo>
                      <a:lnTo>
                        <a:pt x="552" y="0"/>
                      </a:lnTo>
                      <a:lnTo>
                        <a:pt x="638" y="8"/>
                      </a:lnTo>
                      <a:lnTo>
                        <a:pt x="785" y="45"/>
                      </a:lnTo>
                      <a:lnTo>
                        <a:pt x="848" y="63"/>
                      </a:lnTo>
                      <a:lnTo>
                        <a:pt x="858" y="63"/>
                      </a:lnTo>
                      <a:lnTo>
                        <a:pt x="896" y="89"/>
                      </a:lnTo>
                      <a:lnTo>
                        <a:pt x="921" y="115"/>
                      </a:lnTo>
                      <a:lnTo>
                        <a:pt x="921" y="124"/>
                      </a:lnTo>
                      <a:lnTo>
                        <a:pt x="934" y="159"/>
                      </a:lnTo>
                      <a:lnTo>
                        <a:pt x="921" y="186"/>
                      </a:lnTo>
                      <a:lnTo>
                        <a:pt x="921" y="195"/>
                      </a:lnTo>
                      <a:lnTo>
                        <a:pt x="896" y="222"/>
                      </a:lnTo>
                      <a:lnTo>
                        <a:pt x="858" y="248"/>
                      </a:lnTo>
                      <a:lnTo>
                        <a:pt x="798" y="274"/>
                      </a:lnTo>
                      <a:lnTo>
                        <a:pt x="785" y="274"/>
                      </a:lnTo>
                      <a:lnTo>
                        <a:pt x="638" y="310"/>
                      </a:lnTo>
                      <a:lnTo>
                        <a:pt x="552" y="318"/>
                      </a:lnTo>
                      <a:lnTo>
                        <a:pt x="381" y="318"/>
                      </a:lnTo>
                      <a:lnTo>
                        <a:pt x="293" y="310"/>
                      </a:lnTo>
                      <a:lnTo>
                        <a:pt x="147" y="274"/>
                      </a:lnTo>
                      <a:lnTo>
                        <a:pt x="134" y="274"/>
                      </a:lnTo>
                      <a:lnTo>
                        <a:pt x="74" y="248"/>
                      </a:lnTo>
                      <a:lnTo>
                        <a:pt x="38" y="222"/>
                      </a:lnTo>
                      <a:lnTo>
                        <a:pt x="11" y="195"/>
                      </a:lnTo>
                      <a:lnTo>
                        <a:pt x="11" y="186"/>
                      </a:lnTo>
                      <a:lnTo>
                        <a:pt x="0" y="159"/>
                      </a:lnTo>
                      <a:lnTo>
                        <a:pt x="38" y="159"/>
                      </a:lnTo>
                      <a:lnTo>
                        <a:pt x="48" y="195"/>
                      </a:lnTo>
                      <a:lnTo>
                        <a:pt x="61" y="204"/>
                      </a:lnTo>
                      <a:lnTo>
                        <a:pt x="74" y="213"/>
                      </a:lnTo>
                      <a:lnTo>
                        <a:pt x="172" y="257"/>
                      </a:lnTo>
                      <a:lnTo>
                        <a:pt x="293" y="284"/>
                      </a:lnTo>
                      <a:lnTo>
                        <a:pt x="381" y="292"/>
                      </a:lnTo>
                      <a:lnTo>
                        <a:pt x="552" y="292"/>
                      </a:lnTo>
                      <a:lnTo>
                        <a:pt x="638" y="284"/>
                      </a:lnTo>
                      <a:lnTo>
                        <a:pt x="762" y="257"/>
                      </a:lnTo>
                      <a:lnTo>
                        <a:pt x="858" y="213"/>
                      </a:lnTo>
                      <a:lnTo>
                        <a:pt x="871" y="204"/>
                      </a:lnTo>
                      <a:lnTo>
                        <a:pt x="884" y="195"/>
                      </a:lnTo>
                      <a:lnTo>
                        <a:pt x="896" y="159"/>
                      </a:lnTo>
                      <a:lnTo>
                        <a:pt x="884" y="115"/>
                      </a:lnTo>
                      <a:lnTo>
                        <a:pt x="871" y="107"/>
                      </a:lnTo>
                      <a:lnTo>
                        <a:pt x="848" y="89"/>
                      </a:lnTo>
                      <a:lnTo>
                        <a:pt x="785" y="71"/>
                      </a:lnTo>
                      <a:lnTo>
                        <a:pt x="638" y="36"/>
                      </a:lnTo>
                      <a:lnTo>
                        <a:pt x="552" y="27"/>
                      </a:lnTo>
                      <a:lnTo>
                        <a:pt x="381" y="27"/>
                      </a:lnTo>
                      <a:lnTo>
                        <a:pt x="293" y="36"/>
                      </a:lnTo>
                      <a:lnTo>
                        <a:pt x="147" y="71"/>
                      </a:lnTo>
                      <a:lnTo>
                        <a:pt x="86" y="89"/>
                      </a:lnTo>
                      <a:lnTo>
                        <a:pt x="61" y="107"/>
                      </a:lnTo>
                      <a:lnTo>
                        <a:pt x="38" y="134"/>
                      </a:lnTo>
                      <a:lnTo>
                        <a:pt x="11" y="1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8" name="Freeform 119"/>
                <p:cNvSpPr>
                  <a:spLocks/>
                </p:cNvSpPr>
                <p:nvPr/>
              </p:nvSpPr>
              <p:spPr bwMode="auto">
                <a:xfrm>
                  <a:off x="1072" y="804"/>
                  <a:ext cx="9" cy="11"/>
                </a:xfrm>
                <a:custGeom>
                  <a:avLst/>
                  <a:gdLst>
                    <a:gd name="T0" fmla="*/ 0 w 48"/>
                    <a:gd name="T1" fmla="*/ 3 h 35"/>
                    <a:gd name="T2" fmla="*/ 0 w 48"/>
                    <a:gd name="T3" fmla="*/ 0 h 35"/>
                    <a:gd name="T4" fmla="*/ 2 w 48"/>
                    <a:gd name="T5" fmla="*/ 0 h 35"/>
                    <a:gd name="T6" fmla="*/ 1 w 48"/>
                    <a:gd name="T7" fmla="*/ 3 h 35"/>
                    <a:gd name="T8" fmla="*/ 0 w 48"/>
                    <a:gd name="T9" fmla="*/ 3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35">
                      <a:moveTo>
                        <a:pt x="0" y="35"/>
                      </a:moveTo>
                      <a:lnTo>
                        <a:pt x="11" y="0"/>
                      </a:lnTo>
                      <a:lnTo>
                        <a:pt x="48" y="0"/>
                      </a:lnTo>
                      <a:lnTo>
                        <a:pt x="38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9" name="Freeform 120"/>
                <p:cNvSpPr>
                  <a:spLocks/>
                </p:cNvSpPr>
                <p:nvPr/>
              </p:nvSpPr>
              <p:spPr bwMode="auto">
                <a:xfrm>
                  <a:off x="1072" y="1016"/>
                  <a:ext cx="176" cy="100"/>
                </a:xfrm>
                <a:custGeom>
                  <a:avLst/>
                  <a:gdLst>
                    <a:gd name="T0" fmla="*/ 0 w 934"/>
                    <a:gd name="T1" fmla="*/ 14 h 302"/>
                    <a:gd name="T2" fmla="*/ 0 w 934"/>
                    <a:gd name="T3" fmla="*/ 13 h 302"/>
                    <a:gd name="T4" fmla="*/ 1 w 934"/>
                    <a:gd name="T5" fmla="*/ 10 h 302"/>
                    <a:gd name="T6" fmla="*/ 3 w 934"/>
                    <a:gd name="T7" fmla="*/ 7 h 302"/>
                    <a:gd name="T8" fmla="*/ 3 w 934"/>
                    <a:gd name="T9" fmla="*/ 7 h 302"/>
                    <a:gd name="T10" fmla="*/ 5 w 934"/>
                    <a:gd name="T11" fmla="*/ 5 h 302"/>
                    <a:gd name="T12" fmla="*/ 10 w 934"/>
                    <a:gd name="T13" fmla="*/ 1 h 302"/>
                    <a:gd name="T14" fmla="*/ 14 w 934"/>
                    <a:gd name="T15" fmla="*/ 0 h 302"/>
                    <a:gd name="T16" fmla="*/ 20 w 934"/>
                    <a:gd name="T17" fmla="*/ 0 h 302"/>
                    <a:gd name="T18" fmla="*/ 23 w 934"/>
                    <a:gd name="T19" fmla="*/ 1 h 302"/>
                    <a:gd name="T20" fmla="*/ 28 w 934"/>
                    <a:gd name="T21" fmla="*/ 5 h 302"/>
                    <a:gd name="T22" fmla="*/ 30 w 934"/>
                    <a:gd name="T23" fmla="*/ 7 h 302"/>
                    <a:gd name="T24" fmla="*/ 31 w 934"/>
                    <a:gd name="T25" fmla="*/ 7 h 302"/>
                    <a:gd name="T26" fmla="*/ 32 w 934"/>
                    <a:gd name="T27" fmla="*/ 10 h 302"/>
                    <a:gd name="T28" fmla="*/ 33 w 934"/>
                    <a:gd name="T29" fmla="*/ 13 h 302"/>
                    <a:gd name="T30" fmla="*/ 33 w 934"/>
                    <a:gd name="T31" fmla="*/ 14 h 302"/>
                    <a:gd name="T32" fmla="*/ 33 w 934"/>
                    <a:gd name="T33" fmla="*/ 17 h 302"/>
                    <a:gd name="T34" fmla="*/ 33 w 934"/>
                    <a:gd name="T35" fmla="*/ 20 h 302"/>
                    <a:gd name="T36" fmla="*/ 33 w 934"/>
                    <a:gd name="T37" fmla="*/ 20 h 302"/>
                    <a:gd name="T38" fmla="*/ 32 w 934"/>
                    <a:gd name="T39" fmla="*/ 24 h 302"/>
                    <a:gd name="T40" fmla="*/ 31 w 934"/>
                    <a:gd name="T41" fmla="*/ 26 h 302"/>
                    <a:gd name="T42" fmla="*/ 30 w 934"/>
                    <a:gd name="T43" fmla="*/ 26 h 302"/>
                    <a:gd name="T44" fmla="*/ 28 w 934"/>
                    <a:gd name="T45" fmla="*/ 28 h 302"/>
                    <a:gd name="T46" fmla="*/ 23 w 934"/>
                    <a:gd name="T47" fmla="*/ 32 h 302"/>
                    <a:gd name="T48" fmla="*/ 20 w 934"/>
                    <a:gd name="T49" fmla="*/ 33 h 302"/>
                    <a:gd name="T50" fmla="*/ 14 w 934"/>
                    <a:gd name="T51" fmla="*/ 33 h 302"/>
                    <a:gd name="T52" fmla="*/ 10 w 934"/>
                    <a:gd name="T53" fmla="*/ 32 h 302"/>
                    <a:gd name="T54" fmla="*/ 5 w 934"/>
                    <a:gd name="T55" fmla="*/ 28 h 302"/>
                    <a:gd name="T56" fmla="*/ 3 w 934"/>
                    <a:gd name="T57" fmla="*/ 26 h 302"/>
                    <a:gd name="T58" fmla="*/ 3 w 934"/>
                    <a:gd name="T59" fmla="*/ 26 h 302"/>
                    <a:gd name="T60" fmla="*/ 1 w 934"/>
                    <a:gd name="T61" fmla="*/ 24 h 302"/>
                    <a:gd name="T62" fmla="*/ 0 w 934"/>
                    <a:gd name="T63" fmla="*/ 20 h 302"/>
                    <a:gd name="T64" fmla="*/ 0 w 934"/>
                    <a:gd name="T65" fmla="*/ 20 h 302"/>
                    <a:gd name="T66" fmla="*/ 0 w 934"/>
                    <a:gd name="T67" fmla="*/ 17 h 302"/>
                    <a:gd name="T68" fmla="*/ 1 w 934"/>
                    <a:gd name="T69" fmla="*/ 17 h 302"/>
                    <a:gd name="T70" fmla="*/ 2 w 934"/>
                    <a:gd name="T71" fmla="*/ 20 h 302"/>
                    <a:gd name="T72" fmla="*/ 2 w 934"/>
                    <a:gd name="T73" fmla="*/ 22 h 302"/>
                    <a:gd name="T74" fmla="*/ 3 w 934"/>
                    <a:gd name="T75" fmla="*/ 24 h 302"/>
                    <a:gd name="T76" fmla="*/ 5 w 934"/>
                    <a:gd name="T77" fmla="*/ 25 h 302"/>
                    <a:gd name="T78" fmla="*/ 10 w 934"/>
                    <a:gd name="T79" fmla="*/ 29 h 302"/>
                    <a:gd name="T80" fmla="*/ 14 w 934"/>
                    <a:gd name="T81" fmla="*/ 30 h 302"/>
                    <a:gd name="T82" fmla="*/ 20 w 934"/>
                    <a:gd name="T83" fmla="*/ 30 h 302"/>
                    <a:gd name="T84" fmla="*/ 23 w 934"/>
                    <a:gd name="T85" fmla="*/ 29 h 302"/>
                    <a:gd name="T86" fmla="*/ 28 w 934"/>
                    <a:gd name="T87" fmla="*/ 25 h 302"/>
                    <a:gd name="T88" fmla="*/ 30 w 934"/>
                    <a:gd name="T89" fmla="*/ 24 h 302"/>
                    <a:gd name="T90" fmla="*/ 31 w 934"/>
                    <a:gd name="T91" fmla="*/ 22 h 302"/>
                    <a:gd name="T92" fmla="*/ 31 w 934"/>
                    <a:gd name="T93" fmla="*/ 20 h 302"/>
                    <a:gd name="T94" fmla="*/ 32 w 934"/>
                    <a:gd name="T95" fmla="*/ 17 h 302"/>
                    <a:gd name="T96" fmla="*/ 31 w 934"/>
                    <a:gd name="T97" fmla="*/ 13 h 302"/>
                    <a:gd name="T98" fmla="*/ 31 w 934"/>
                    <a:gd name="T99" fmla="*/ 12 h 302"/>
                    <a:gd name="T100" fmla="*/ 30 w 934"/>
                    <a:gd name="T101" fmla="*/ 10 h 302"/>
                    <a:gd name="T102" fmla="*/ 28 w 934"/>
                    <a:gd name="T103" fmla="*/ 8 h 302"/>
                    <a:gd name="T104" fmla="*/ 23 w 934"/>
                    <a:gd name="T105" fmla="*/ 4 h 302"/>
                    <a:gd name="T106" fmla="*/ 20 w 934"/>
                    <a:gd name="T107" fmla="*/ 3 h 302"/>
                    <a:gd name="T108" fmla="*/ 14 w 934"/>
                    <a:gd name="T109" fmla="*/ 3 h 302"/>
                    <a:gd name="T110" fmla="*/ 10 w 934"/>
                    <a:gd name="T111" fmla="*/ 4 h 302"/>
                    <a:gd name="T112" fmla="*/ 5 w 934"/>
                    <a:gd name="T113" fmla="*/ 8 h 302"/>
                    <a:gd name="T114" fmla="*/ 3 w 934"/>
                    <a:gd name="T115" fmla="*/ 10 h 302"/>
                    <a:gd name="T116" fmla="*/ 2 w 934"/>
                    <a:gd name="T117" fmla="*/ 12 h 302"/>
                    <a:gd name="T118" fmla="*/ 1 w 934"/>
                    <a:gd name="T119" fmla="*/ 15 h 302"/>
                    <a:gd name="T120" fmla="*/ 0 w 934"/>
                    <a:gd name="T121" fmla="*/ 14 h 30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934" h="302">
                      <a:moveTo>
                        <a:pt x="11" y="124"/>
                      </a:moveTo>
                      <a:lnTo>
                        <a:pt x="11" y="115"/>
                      </a:lnTo>
                      <a:lnTo>
                        <a:pt x="38" y="89"/>
                      </a:lnTo>
                      <a:lnTo>
                        <a:pt x="74" y="63"/>
                      </a:lnTo>
                      <a:lnTo>
                        <a:pt x="86" y="63"/>
                      </a:lnTo>
                      <a:lnTo>
                        <a:pt x="147" y="45"/>
                      </a:lnTo>
                      <a:lnTo>
                        <a:pt x="293" y="9"/>
                      </a:lnTo>
                      <a:lnTo>
                        <a:pt x="381" y="0"/>
                      </a:lnTo>
                      <a:lnTo>
                        <a:pt x="552" y="0"/>
                      </a:lnTo>
                      <a:lnTo>
                        <a:pt x="638" y="9"/>
                      </a:lnTo>
                      <a:lnTo>
                        <a:pt x="785" y="45"/>
                      </a:lnTo>
                      <a:lnTo>
                        <a:pt x="848" y="63"/>
                      </a:lnTo>
                      <a:lnTo>
                        <a:pt x="858" y="63"/>
                      </a:lnTo>
                      <a:lnTo>
                        <a:pt x="896" y="89"/>
                      </a:lnTo>
                      <a:lnTo>
                        <a:pt x="921" y="115"/>
                      </a:lnTo>
                      <a:lnTo>
                        <a:pt x="921" y="124"/>
                      </a:lnTo>
                      <a:lnTo>
                        <a:pt x="934" y="152"/>
                      </a:lnTo>
                      <a:lnTo>
                        <a:pt x="921" y="178"/>
                      </a:lnTo>
                      <a:lnTo>
                        <a:pt x="921" y="185"/>
                      </a:lnTo>
                      <a:lnTo>
                        <a:pt x="896" y="213"/>
                      </a:lnTo>
                      <a:lnTo>
                        <a:pt x="858" y="239"/>
                      </a:lnTo>
                      <a:lnTo>
                        <a:pt x="848" y="239"/>
                      </a:lnTo>
                      <a:lnTo>
                        <a:pt x="785" y="257"/>
                      </a:lnTo>
                      <a:lnTo>
                        <a:pt x="638" y="292"/>
                      </a:lnTo>
                      <a:lnTo>
                        <a:pt x="552" y="302"/>
                      </a:lnTo>
                      <a:lnTo>
                        <a:pt x="381" y="302"/>
                      </a:lnTo>
                      <a:lnTo>
                        <a:pt x="293" y="292"/>
                      </a:lnTo>
                      <a:lnTo>
                        <a:pt x="147" y="257"/>
                      </a:lnTo>
                      <a:lnTo>
                        <a:pt x="86" y="239"/>
                      </a:lnTo>
                      <a:lnTo>
                        <a:pt x="74" y="239"/>
                      </a:lnTo>
                      <a:lnTo>
                        <a:pt x="38" y="213"/>
                      </a:lnTo>
                      <a:lnTo>
                        <a:pt x="11" y="185"/>
                      </a:lnTo>
                      <a:lnTo>
                        <a:pt x="11" y="178"/>
                      </a:lnTo>
                      <a:lnTo>
                        <a:pt x="0" y="152"/>
                      </a:lnTo>
                      <a:lnTo>
                        <a:pt x="38" y="152"/>
                      </a:lnTo>
                      <a:lnTo>
                        <a:pt x="48" y="185"/>
                      </a:lnTo>
                      <a:lnTo>
                        <a:pt x="61" y="195"/>
                      </a:lnTo>
                      <a:lnTo>
                        <a:pt x="86" y="213"/>
                      </a:lnTo>
                      <a:lnTo>
                        <a:pt x="147" y="230"/>
                      </a:lnTo>
                      <a:lnTo>
                        <a:pt x="293" y="265"/>
                      </a:lnTo>
                      <a:lnTo>
                        <a:pt x="381" y="274"/>
                      </a:lnTo>
                      <a:lnTo>
                        <a:pt x="552" y="274"/>
                      </a:lnTo>
                      <a:lnTo>
                        <a:pt x="638" y="265"/>
                      </a:lnTo>
                      <a:lnTo>
                        <a:pt x="785" y="230"/>
                      </a:lnTo>
                      <a:lnTo>
                        <a:pt x="848" y="213"/>
                      </a:lnTo>
                      <a:lnTo>
                        <a:pt x="871" y="195"/>
                      </a:lnTo>
                      <a:lnTo>
                        <a:pt x="884" y="185"/>
                      </a:lnTo>
                      <a:lnTo>
                        <a:pt x="896" y="152"/>
                      </a:lnTo>
                      <a:lnTo>
                        <a:pt x="884" y="115"/>
                      </a:lnTo>
                      <a:lnTo>
                        <a:pt x="871" y="107"/>
                      </a:lnTo>
                      <a:lnTo>
                        <a:pt x="848" y="89"/>
                      </a:lnTo>
                      <a:lnTo>
                        <a:pt x="785" y="71"/>
                      </a:lnTo>
                      <a:lnTo>
                        <a:pt x="638" y="37"/>
                      </a:lnTo>
                      <a:lnTo>
                        <a:pt x="552" y="27"/>
                      </a:lnTo>
                      <a:lnTo>
                        <a:pt x="381" y="27"/>
                      </a:lnTo>
                      <a:lnTo>
                        <a:pt x="293" y="37"/>
                      </a:lnTo>
                      <a:lnTo>
                        <a:pt x="147" y="71"/>
                      </a:lnTo>
                      <a:lnTo>
                        <a:pt x="86" y="89"/>
                      </a:lnTo>
                      <a:lnTo>
                        <a:pt x="61" y="107"/>
                      </a:lnTo>
                      <a:lnTo>
                        <a:pt x="38" y="134"/>
                      </a:lnTo>
                      <a:lnTo>
                        <a:pt x="11" y="1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0" name="Freeform 121"/>
                <p:cNvSpPr>
                  <a:spLocks/>
                </p:cNvSpPr>
                <p:nvPr/>
              </p:nvSpPr>
              <p:spPr bwMode="auto">
                <a:xfrm>
                  <a:off x="1072" y="1058"/>
                  <a:ext cx="9" cy="8"/>
                </a:xfrm>
                <a:custGeom>
                  <a:avLst/>
                  <a:gdLst>
                    <a:gd name="T0" fmla="*/ 0 w 48"/>
                    <a:gd name="T1" fmla="*/ 2 h 28"/>
                    <a:gd name="T2" fmla="*/ 0 w 48"/>
                    <a:gd name="T3" fmla="*/ 0 h 28"/>
                    <a:gd name="T4" fmla="*/ 2 w 48"/>
                    <a:gd name="T5" fmla="*/ 0 h 28"/>
                    <a:gd name="T6" fmla="*/ 1 w 48"/>
                    <a:gd name="T7" fmla="*/ 2 h 28"/>
                    <a:gd name="T8" fmla="*/ 0 w 48"/>
                    <a:gd name="T9" fmla="*/ 2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28">
                      <a:moveTo>
                        <a:pt x="0" y="28"/>
                      </a:moveTo>
                      <a:lnTo>
                        <a:pt x="11" y="0"/>
                      </a:lnTo>
                      <a:lnTo>
                        <a:pt x="48" y="0"/>
                      </a:lnTo>
                      <a:lnTo>
                        <a:pt x="38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1" name="Freeform 122"/>
                <p:cNvSpPr>
                  <a:spLocks/>
                </p:cNvSpPr>
                <p:nvPr/>
              </p:nvSpPr>
              <p:spPr bwMode="auto">
                <a:xfrm>
                  <a:off x="1072" y="827"/>
                  <a:ext cx="176" cy="100"/>
                </a:xfrm>
                <a:custGeom>
                  <a:avLst/>
                  <a:gdLst>
                    <a:gd name="T0" fmla="*/ 0 w 934"/>
                    <a:gd name="T1" fmla="*/ 14 h 299"/>
                    <a:gd name="T2" fmla="*/ 0 w 934"/>
                    <a:gd name="T3" fmla="*/ 13 h 299"/>
                    <a:gd name="T4" fmla="*/ 1 w 934"/>
                    <a:gd name="T5" fmla="*/ 10 h 299"/>
                    <a:gd name="T6" fmla="*/ 3 w 934"/>
                    <a:gd name="T7" fmla="*/ 7 h 299"/>
                    <a:gd name="T8" fmla="*/ 3 w 934"/>
                    <a:gd name="T9" fmla="*/ 7 h 299"/>
                    <a:gd name="T10" fmla="*/ 5 w 934"/>
                    <a:gd name="T11" fmla="*/ 5 h 299"/>
                    <a:gd name="T12" fmla="*/ 10 w 934"/>
                    <a:gd name="T13" fmla="*/ 1 h 299"/>
                    <a:gd name="T14" fmla="*/ 14 w 934"/>
                    <a:gd name="T15" fmla="*/ 0 h 299"/>
                    <a:gd name="T16" fmla="*/ 20 w 934"/>
                    <a:gd name="T17" fmla="*/ 0 h 299"/>
                    <a:gd name="T18" fmla="*/ 23 w 934"/>
                    <a:gd name="T19" fmla="*/ 1 h 299"/>
                    <a:gd name="T20" fmla="*/ 28 w 934"/>
                    <a:gd name="T21" fmla="*/ 5 h 299"/>
                    <a:gd name="T22" fmla="*/ 30 w 934"/>
                    <a:gd name="T23" fmla="*/ 7 h 299"/>
                    <a:gd name="T24" fmla="*/ 31 w 934"/>
                    <a:gd name="T25" fmla="*/ 7 h 299"/>
                    <a:gd name="T26" fmla="*/ 32 w 934"/>
                    <a:gd name="T27" fmla="*/ 10 h 299"/>
                    <a:gd name="T28" fmla="*/ 33 w 934"/>
                    <a:gd name="T29" fmla="*/ 13 h 299"/>
                    <a:gd name="T30" fmla="*/ 33 w 934"/>
                    <a:gd name="T31" fmla="*/ 14 h 299"/>
                    <a:gd name="T32" fmla="*/ 33 w 934"/>
                    <a:gd name="T33" fmla="*/ 17 h 299"/>
                    <a:gd name="T34" fmla="*/ 33 w 934"/>
                    <a:gd name="T35" fmla="*/ 20 h 299"/>
                    <a:gd name="T36" fmla="*/ 33 w 934"/>
                    <a:gd name="T37" fmla="*/ 21 h 299"/>
                    <a:gd name="T38" fmla="*/ 32 w 934"/>
                    <a:gd name="T39" fmla="*/ 24 h 299"/>
                    <a:gd name="T40" fmla="*/ 31 w 934"/>
                    <a:gd name="T41" fmla="*/ 26 h 299"/>
                    <a:gd name="T42" fmla="*/ 30 w 934"/>
                    <a:gd name="T43" fmla="*/ 26 h 299"/>
                    <a:gd name="T44" fmla="*/ 28 w 934"/>
                    <a:gd name="T45" fmla="*/ 29 h 299"/>
                    <a:gd name="T46" fmla="*/ 23 w 934"/>
                    <a:gd name="T47" fmla="*/ 33 h 299"/>
                    <a:gd name="T48" fmla="*/ 20 w 934"/>
                    <a:gd name="T49" fmla="*/ 33 h 299"/>
                    <a:gd name="T50" fmla="*/ 14 w 934"/>
                    <a:gd name="T51" fmla="*/ 33 h 299"/>
                    <a:gd name="T52" fmla="*/ 10 w 934"/>
                    <a:gd name="T53" fmla="*/ 33 h 299"/>
                    <a:gd name="T54" fmla="*/ 5 w 934"/>
                    <a:gd name="T55" fmla="*/ 29 h 299"/>
                    <a:gd name="T56" fmla="*/ 3 w 934"/>
                    <a:gd name="T57" fmla="*/ 26 h 299"/>
                    <a:gd name="T58" fmla="*/ 3 w 934"/>
                    <a:gd name="T59" fmla="*/ 26 h 299"/>
                    <a:gd name="T60" fmla="*/ 1 w 934"/>
                    <a:gd name="T61" fmla="*/ 24 h 299"/>
                    <a:gd name="T62" fmla="*/ 0 w 934"/>
                    <a:gd name="T63" fmla="*/ 21 h 299"/>
                    <a:gd name="T64" fmla="*/ 0 w 934"/>
                    <a:gd name="T65" fmla="*/ 20 h 299"/>
                    <a:gd name="T66" fmla="*/ 0 w 934"/>
                    <a:gd name="T67" fmla="*/ 17 h 299"/>
                    <a:gd name="T68" fmla="*/ 1 w 934"/>
                    <a:gd name="T69" fmla="*/ 17 h 299"/>
                    <a:gd name="T70" fmla="*/ 2 w 934"/>
                    <a:gd name="T71" fmla="*/ 21 h 299"/>
                    <a:gd name="T72" fmla="*/ 2 w 934"/>
                    <a:gd name="T73" fmla="*/ 22 h 299"/>
                    <a:gd name="T74" fmla="*/ 3 w 934"/>
                    <a:gd name="T75" fmla="*/ 24 h 299"/>
                    <a:gd name="T76" fmla="*/ 5 w 934"/>
                    <a:gd name="T77" fmla="*/ 26 h 299"/>
                    <a:gd name="T78" fmla="*/ 10 w 934"/>
                    <a:gd name="T79" fmla="*/ 29 h 299"/>
                    <a:gd name="T80" fmla="*/ 14 w 934"/>
                    <a:gd name="T81" fmla="*/ 31 h 299"/>
                    <a:gd name="T82" fmla="*/ 20 w 934"/>
                    <a:gd name="T83" fmla="*/ 31 h 299"/>
                    <a:gd name="T84" fmla="*/ 23 w 934"/>
                    <a:gd name="T85" fmla="*/ 29 h 299"/>
                    <a:gd name="T86" fmla="*/ 28 w 934"/>
                    <a:gd name="T87" fmla="*/ 26 h 299"/>
                    <a:gd name="T88" fmla="*/ 30 w 934"/>
                    <a:gd name="T89" fmla="*/ 24 h 299"/>
                    <a:gd name="T90" fmla="*/ 31 w 934"/>
                    <a:gd name="T91" fmla="*/ 22 h 299"/>
                    <a:gd name="T92" fmla="*/ 31 w 934"/>
                    <a:gd name="T93" fmla="*/ 21 h 299"/>
                    <a:gd name="T94" fmla="*/ 32 w 934"/>
                    <a:gd name="T95" fmla="*/ 17 h 299"/>
                    <a:gd name="T96" fmla="*/ 31 w 934"/>
                    <a:gd name="T97" fmla="*/ 13 h 299"/>
                    <a:gd name="T98" fmla="*/ 31 w 934"/>
                    <a:gd name="T99" fmla="*/ 12 h 299"/>
                    <a:gd name="T100" fmla="*/ 30 w 934"/>
                    <a:gd name="T101" fmla="*/ 10 h 299"/>
                    <a:gd name="T102" fmla="*/ 28 w 934"/>
                    <a:gd name="T103" fmla="*/ 8 h 299"/>
                    <a:gd name="T104" fmla="*/ 23 w 934"/>
                    <a:gd name="T105" fmla="*/ 4 h 299"/>
                    <a:gd name="T106" fmla="*/ 20 w 934"/>
                    <a:gd name="T107" fmla="*/ 3 h 299"/>
                    <a:gd name="T108" fmla="*/ 14 w 934"/>
                    <a:gd name="T109" fmla="*/ 3 h 299"/>
                    <a:gd name="T110" fmla="*/ 10 w 934"/>
                    <a:gd name="T111" fmla="*/ 4 h 299"/>
                    <a:gd name="T112" fmla="*/ 5 w 934"/>
                    <a:gd name="T113" fmla="*/ 8 h 299"/>
                    <a:gd name="T114" fmla="*/ 3 w 934"/>
                    <a:gd name="T115" fmla="*/ 10 h 299"/>
                    <a:gd name="T116" fmla="*/ 2 w 934"/>
                    <a:gd name="T117" fmla="*/ 12 h 299"/>
                    <a:gd name="T118" fmla="*/ 1 w 934"/>
                    <a:gd name="T119" fmla="*/ 15 h 299"/>
                    <a:gd name="T120" fmla="*/ 0 w 934"/>
                    <a:gd name="T121" fmla="*/ 14 h 29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934" h="299">
                      <a:moveTo>
                        <a:pt x="11" y="123"/>
                      </a:moveTo>
                      <a:lnTo>
                        <a:pt x="11" y="115"/>
                      </a:lnTo>
                      <a:lnTo>
                        <a:pt x="38" y="89"/>
                      </a:lnTo>
                      <a:lnTo>
                        <a:pt x="74" y="62"/>
                      </a:lnTo>
                      <a:lnTo>
                        <a:pt x="86" y="62"/>
                      </a:lnTo>
                      <a:lnTo>
                        <a:pt x="147" y="44"/>
                      </a:lnTo>
                      <a:lnTo>
                        <a:pt x="293" y="9"/>
                      </a:lnTo>
                      <a:lnTo>
                        <a:pt x="381" y="0"/>
                      </a:lnTo>
                      <a:lnTo>
                        <a:pt x="552" y="0"/>
                      </a:lnTo>
                      <a:lnTo>
                        <a:pt x="638" y="9"/>
                      </a:lnTo>
                      <a:lnTo>
                        <a:pt x="785" y="44"/>
                      </a:lnTo>
                      <a:lnTo>
                        <a:pt x="848" y="62"/>
                      </a:lnTo>
                      <a:lnTo>
                        <a:pt x="858" y="62"/>
                      </a:lnTo>
                      <a:lnTo>
                        <a:pt x="896" y="89"/>
                      </a:lnTo>
                      <a:lnTo>
                        <a:pt x="921" y="115"/>
                      </a:lnTo>
                      <a:lnTo>
                        <a:pt x="921" y="123"/>
                      </a:lnTo>
                      <a:lnTo>
                        <a:pt x="934" y="150"/>
                      </a:lnTo>
                      <a:lnTo>
                        <a:pt x="921" y="178"/>
                      </a:lnTo>
                      <a:lnTo>
                        <a:pt x="921" y="185"/>
                      </a:lnTo>
                      <a:lnTo>
                        <a:pt x="896" y="211"/>
                      </a:lnTo>
                      <a:lnTo>
                        <a:pt x="858" y="237"/>
                      </a:lnTo>
                      <a:lnTo>
                        <a:pt x="848" y="237"/>
                      </a:lnTo>
                      <a:lnTo>
                        <a:pt x="785" y="256"/>
                      </a:lnTo>
                      <a:lnTo>
                        <a:pt x="638" y="292"/>
                      </a:lnTo>
                      <a:lnTo>
                        <a:pt x="552" y="299"/>
                      </a:lnTo>
                      <a:lnTo>
                        <a:pt x="381" y="299"/>
                      </a:lnTo>
                      <a:lnTo>
                        <a:pt x="293" y="292"/>
                      </a:lnTo>
                      <a:lnTo>
                        <a:pt x="147" y="256"/>
                      </a:lnTo>
                      <a:lnTo>
                        <a:pt x="86" y="237"/>
                      </a:lnTo>
                      <a:lnTo>
                        <a:pt x="74" y="237"/>
                      </a:lnTo>
                      <a:lnTo>
                        <a:pt x="38" y="211"/>
                      </a:lnTo>
                      <a:lnTo>
                        <a:pt x="11" y="185"/>
                      </a:lnTo>
                      <a:lnTo>
                        <a:pt x="11" y="178"/>
                      </a:lnTo>
                      <a:lnTo>
                        <a:pt x="0" y="150"/>
                      </a:lnTo>
                      <a:lnTo>
                        <a:pt x="38" y="150"/>
                      </a:lnTo>
                      <a:lnTo>
                        <a:pt x="48" y="185"/>
                      </a:lnTo>
                      <a:lnTo>
                        <a:pt x="61" y="194"/>
                      </a:lnTo>
                      <a:lnTo>
                        <a:pt x="86" y="211"/>
                      </a:lnTo>
                      <a:lnTo>
                        <a:pt x="147" y="229"/>
                      </a:lnTo>
                      <a:lnTo>
                        <a:pt x="293" y="264"/>
                      </a:lnTo>
                      <a:lnTo>
                        <a:pt x="381" y="274"/>
                      </a:lnTo>
                      <a:lnTo>
                        <a:pt x="552" y="274"/>
                      </a:lnTo>
                      <a:lnTo>
                        <a:pt x="638" y="264"/>
                      </a:lnTo>
                      <a:lnTo>
                        <a:pt x="785" y="229"/>
                      </a:lnTo>
                      <a:lnTo>
                        <a:pt x="848" y="211"/>
                      </a:lnTo>
                      <a:lnTo>
                        <a:pt x="871" y="194"/>
                      </a:lnTo>
                      <a:lnTo>
                        <a:pt x="884" y="185"/>
                      </a:lnTo>
                      <a:lnTo>
                        <a:pt x="896" y="150"/>
                      </a:lnTo>
                      <a:lnTo>
                        <a:pt x="884" y="115"/>
                      </a:lnTo>
                      <a:lnTo>
                        <a:pt x="871" y="107"/>
                      </a:lnTo>
                      <a:lnTo>
                        <a:pt x="848" y="89"/>
                      </a:lnTo>
                      <a:lnTo>
                        <a:pt x="785" y="70"/>
                      </a:lnTo>
                      <a:lnTo>
                        <a:pt x="638" y="35"/>
                      </a:lnTo>
                      <a:lnTo>
                        <a:pt x="552" y="27"/>
                      </a:lnTo>
                      <a:lnTo>
                        <a:pt x="381" y="27"/>
                      </a:lnTo>
                      <a:lnTo>
                        <a:pt x="293" y="35"/>
                      </a:lnTo>
                      <a:lnTo>
                        <a:pt x="147" y="70"/>
                      </a:lnTo>
                      <a:lnTo>
                        <a:pt x="86" y="89"/>
                      </a:lnTo>
                      <a:lnTo>
                        <a:pt x="61" y="107"/>
                      </a:lnTo>
                      <a:lnTo>
                        <a:pt x="38" y="133"/>
                      </a:lnTo>
                      <a:lnTo>
                        <a:pt x="11" y="12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2" name="Freeform 123"/>
                <p:cNvSpPr>
                  <a:spLocks/>
                </p:cNvSpPr>
                <p:nvPr/>
              </p:nvSpPr>
              <p:spPr bwMode="auto">
                <a:xfrm>
                  <a:off x="1072" y="868"/>
                  <a:ext cx="9" cy="9"/>
                </a:xfrm>
                <a:custGeom>
                  <a:avLst/>
                  <a:gdLst>
                    <a:gd name="T0" fmla="*/ 0 w 48"/>
                    <a:gd name="T1" fmla="*/ 3 h 27"/>
                    <a:gd name="T2" fmla="*/ 0 w 48"/>
                    <a:gd name="T3" fmla="*/ 0 h 27"/>
                    <a:gd name="T4" fmla="*/ 2 w 48"/>
                    <a:gd name="T5" fmla="*/ 0 h 27"/>
                    <a:gd name="T6" fmla="*/ 1 w 48"/>
                    <a:gd name="T7" fmla="*/ 3 h 27"/>
                    <a:gd name="T8" fmla="*/ 0 w 48"/>
                    <a:gd name="T9" fmla="*/ 3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27">
                      <a:moveTo>
                        <a:pt x="0" y="27"/>
                      </a:moveTo>
                      <a:lnTo>
                        <a:pt x="11" y="0"/>
                      </a:lnTo>
                      <a:lnTo>
                        <a:pt x="48" y="0"/>
                      </a:lnTo>
                      <a:lnTo>
                        <a:pt x="38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3" name="Freeform 124"/>
                <p:cNvSpPr>
                  <a:spLocks/>
                </p:cNvSpPr>
                <p:nvPr/>
              </p:nvSpPr>
              <p:spPr bwMode="auto">
                <a:xfrm>
                  <a:off x="1072" y="1087"/>
                  <a:ext cx="176" cy="100"/>
                </a:xfrm>
                <a:custGeom>
                  <a:avLst/>
                  <a:gdLst>
                    <a:gd name="T0" fmla="*/ 0 w 934"/>
                    <a:gd name="T1" fmla="*/ 14 h 301"/>
                    <a:gd name="T2" fmla="*/ 0 w 934"/>
                    <a:gd name="T3" fmla="*/ 13 h 301"/>
                    <a:gd name="T4" fmla="*/ 1 w 934"/>
                    <a:gd name="T5" fmla="*/ 10 h 301"/>
                    <a:gd name="T6" fmla="*/ 3 w 934"/>
                    <a:gd name="T7" fmla="*/ 7 h 301"/>
                    <a:gd name="T8" fmla="*/ 3 w 934"/>
                    <a:gd name="T9" fmla="*/ 7 h 301"/>
                    <a:gd name="T10" fmla="*/ 5 w 934"/>
                    <a:gd name="T11" fmla="*/ 5 h 301"/>
                    <a:gd name="T12" fmla="*/ 10 w 934"/>
                    <a:gd name="T13" fmla="*/ 1 h 301"/>
                    <a:gd name="T14" fmla="*/ 14 w 934"/>
                    <a:gd name="T15" fmla="*/ 0 h 301"/>
                    <a:gd name="T16" fmla="*/ 20 w 934"/>
                    <a:gd name="T17" fmla="*/ 0 h 301"/>
                    <a:gd name="T18" fmla="*/ 23 w 934"/>
                    <a:gd name="T19" fmla="*/ 1 h 301"/>
                    <a:gd name="T20" fmla="*/ 28 w 934"/>
                    <a:gd name="T21" fmla="*/ 5 h 301"/>
                    <a:gd name="T22" fmla="*/ 30 w 934"/>
                    <a:gd name="T23" fmla="*/ 7 h 301"/>
                    <a:gd name="T24" fmla="*/ 31 w 934"/>
                    <a:gd name="T25" fmla="*/ 7 h 301"/>
                    <a:gd name="T26" fmla="*/ 32 w 934"/>
                    <a:gd name="T27" fmla="*/ 10 h 301"/>
                    <a:gd name="T28" fmla="*/ 33 w 934"/>
                    <a:gd name="T29" fmla="*/ 13 h 301"/>
                    <a:gd name="T30" fmla="*/ 33 w 934"/>
                    <a:gd name="T31" fmla="*/ 14 h 301"/>
                    <a:gd name="T32" fmla="*/ 33 w 934"/>
                    <a:gd name="T33" fmla="*/ 17 h 301"/>
                    <a:gd name="T34" fmla="*/ 33 w 934"/>
                    <a:gd name="T35" fmla="*/ 20 h 301"/>
                    <a:gd name="T36" fmla="*/ 33 w 934"/>
                    <a:gd name="T37" fmla="*/ 21 h 301"/>
                    <a:gd name="T38" fmla="*/ 32 w 934"/>
                    <a:gd name="T39" fmla="*/ 23 h 301"/>
                    <a:gd name="T40" fmla="*/ 31 w 934"/>
                    <a:gd name="T41" fmla="*/ 26 h 301"/>
                    <a:gd name="T42" fmla="*/ 30 w 934"/>
                    <a:gd name="T43" fmla="*/ 26 h 301"/>
                    <a:gd name="T44" fmla="*/ 28 w 934"/>
                    <a:gd name="T45" fmla="*/ 28 h 301"/>
                    <a:gd name="T46" fmla="*/ 23 w 934"/>
                    <a:gd name="T47" fmla="*/ 32 h 301"/>
                    <a:gd name="T48" fmla="*/ 20 w 934"/>
                    <a:gd name="T49" fmla="*/ 33 h 301"/>
                    <a:gd name="T50" fmla="*/ 14 w 934"/>
                    <a:gd name="T51" fmla="*/ 33 h 301"/>
                    <a:gd name="T52" fmla="*/ 10 w 934"/>
                    <a:gd name="T53" fmla="*/ 32 h 301"/>
                    <a:gd name="T54" fmla="*/ 5 w 934"/>
                    <a:gd name="T55" fmla="*/ 28 h 301"/>
                    <a:gd name="T56" fmla="*/ 3 w 934"/>
                    <a:gd name="T57" fmla="*/ 26 h 301"/>
                    <a:gd name="T58" fmla="*/ 3 w 934"/>
                    <a:gd name="T59" fmla="*/ 26 h 301"/>
                    <a:gd name="T60" fmla="*/ 1 w 934"/>
                    <a:gd name="T61" fmla="*/ 23 h 301"/>
                    <a:gd name="T62" fmla="*/ 0 w 934"/>
                    <a:gd name="T63" fmla="*/ 21 h 301"/>
                    <a:gd name="T64" fmla="*/ 0 w 934"/>
                    <a:gd name="T65" fmla="*/ 20 h 301"/>
                    <a:gd name="T66" fmla="*/ 0 w 934"/>
                    <a:gd name="T67" fmla="*/ 17 h 301"/>
                    <a:gd name="T68" fmla="*/ 1 w 934"/>
                    <a:gd name="T69" fmla="*/ 17 h 301"/>
                    <a:gd name="T70" fmla="*/ 2 w 934"/>
                    <a:gd name="T71" fmla="*/ 21 h 301"/>
                    <a:gd name="T72" fmla="*/ 2 w 934"/>
                    <a:gd name="T73" fmla="*/ 21 h 301"/>
                    <a:gd name="T74" fmla="*/ 3 w 934"/>
                    <a:gd name="T75" fmla="*/ 23 h 301"/>
                    <a:gd name="T76" fmla="*/ 5 w 934"/>
                    <a:gd name="T77" fmla="*/ 25 h 301"/>
                    <a:gd name="T78" fmla="*/ 10 w 934"/>
                    <a:gd name="T79" fmla="*/ 29 h 301"/>
                    <a:gd name="T80" fmla="*/ 14 w 934"/>
                    <a:gd name="T81" fmla="*/ 30 h 301"/>
                    <a:gd name="T82" fmla="*/ 20 w 934"/>
                    <a:gd name="T83" fmla="*/ 30 h 301"/>
                    <a:gd name="T84" fmla="*/ 23 w 934"/>
                    <a:gd name="T85" fmla="*/ 29 h 301"/>
                    <a:gd name="T86" fmla="*/ 28 w 934"/>
                    <a:gd name="T87" fmla="*/ 25 h 301"/>
                    <a:gd name="T88" fmla="*/ 30 w 934"/>
                    <a:gd name="T89" fmla="*/ 23 h 301"/>
                    <a:gd name="T90" fmla="*/ 31 w 934"/>
                    <a:gd name="T91" fmla="*/ 21 h 301"/>
                    <a:gd name="T92" fmla="*/ 31 w 934"/>
                    <a:gd name="T93" fmla="*/ 21 h 301"/>
                    <a:gd name="T94" fmla="*/ 32 w 934"/>
                    <a:gd name="T95" fmla="*/ 17 h 301"/>
                    <a:gd name="T96" fmla="*/ 31 w 934"/>
                    <a:gd name="T97" fmla="*/ 13 h 301"/>
                    <a:gd name="T98" fmla="*/ 31 w 934"/>
                    <a:gd name="T99" fmla="*/ 12 h 301"/>
                    <a:gd name="T100" fmla="*/ 30 w 934"/>
                    <a:gd name="T101" fmla="*/ 10 h 301"/>
                    <a:gd name="T102" fmla="*/ 28 w 934"/>
                    <a:gd name="T103" fmla="*/ 8 h 301"/>
                    <a:gd name="T104" fmla="*/ 23 w 934"/>
                    <a:gd name="T105" fmla="*/ 4 h 301"/>
                    <a:gd name="T106" fmla="*/ 20 w 934"/>
                    <a:gd name="T107" fmla="*/ 3 h 301"/>
                    <a:gd name="T108" fmla="*/ 14 w 934"/>
                    <a:gd name="T109" fmla="*/ 3 h 301"/>
                    <a:gd name="T110" fmla="*/ 10 w 934"/>
                    <a:gd name="T111" fmla="*/ 4 h 301"/>
                    <a:gd name="T112" fmla="*/ 5 w 934"/>
                    <a:gd name="T113" fmla="*/ 8 h 301"/>
                    <a:gd name="T114" fmla="*/ 3 w 934"/>
                    <a:gd name="T115" fmla="*/ 10 h 301"/>
                    <a:gd name="T116" fmla="*/ 2 w 934"/>
                    <a:gd name="T117" fmla="*/ 12 h 301"/>
                    <a:gd name="T118" fmla="*/ 1 w 934"/>
                    <a:gd name="T119" fmla="*/ 15 h 301"/>
                    <a:gd name="T120" fmla="*/ 0 w 934"/>
                    <a:gd name="T121" fmla="*/ 14 h 301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934" h="301">
                      <a:moveTo>
                        <a:pt x="11" y="124"/>
                      </a:moveTo>
                      <a:lnTo>
                        <a:pt x="11" y="115"/>
                      </a:lnTo>
                      <a:lnTo>
                        <a:pt x="38" y="89"/>
                      </a:lnTo>
                      <a:lnTo>
                        <a:pt x="74" y="61"/>
                      </a:lnTo>
                      <a:lnTo>
                        <a:pt x="86" y="61"/>
                      </a:lnTo>
                      <a:lnTo>
                        <a:pt x="147" y="44"/>
                      </a:lnTo>
                      <a:lnTo>
                        <a:pt x="293" y="9"/>
                      </a:lnTo>
                      <a:lnTo>
                        <a:pt x="381" y="0"/>
                      </a:lnTo>
                      <a:lnTo>
                        <a:pt x="552" y="0"/>
                      </a:lnTo>
                      <a:lnTo>
                        <a:pt x="638" y="9"/>
                      </a:lnTo>
                      <a:lnTo>
                        <a:pt x="785" y="44"/>
                      </a:lnTo>
                      <a:lnTo>
                        <a:pt x="848" y="61"/>
                      </a:lnTo>
                      <a:lnTo>
                        <a:pt x="858" y="61"/>
                      </a:lnTo>
                      <a:lnTo>
                        <a:pt x="896" y="89"/>
                      </a:lnTo>
                      <a:lnTo>
                        <a:pt x="921" y="115"/>
                      </a:lnTo>
                      <a:lnTo>
                        <a:pt x="921" y="124"/>
                      </a:lnTo>
                      <a:lnTo>
                        <a:pt x="934" y="150"/>
                      </a:lnTo>
                      <a:lnTo>
                        <a:pt x="921" y="177"/>
                      </a:lnTo>
                      <a:lnTo>
                        <a:pt x="921" y="186"/>
                      </a:lnTo>
                      <a:lnTo>
                        <a:pt x="896" y="212"/>
                      </a:lnTo>
                      <a:lnTo>
                        <a:pt x="858" y="237"/>
                      </a:lnTo>
                      <a:lnTo>
                        <a:pt x="848" y="237"/>
                      </a:lnTo>
                      <a:lnTo>
                        <a:pt x="785" y="256"/>
                      </a:lnTo>
                      <a:lnTo>
                        <a:pt x="638" y="291"/>
                      </a:lnTo>
                      <a:lnTo>
                        <a:pt x="552" y="301"/>
                      </a:lnTo>
                      <a:lnTo>
                        <a:pt x="381" y="301"/>
                      </a:lnTo>
                      <a:lnTo>
                        <a:pt x="293" y="291"/>
                      </a:lnTo>
                      <a:lnTo>
                        <a:pt x="147" y="256"/>
                      </a:lnTo>
                      <a:lnTo>
                        <a:pt x="86" y="237"/>
                      </a:lnTo>
                      <a:lnTo>
                        <a:pt x="74" y="237"/>
                      </a:lnTo>
                      <a:lnTo>
                        <a:pt x="38" y="212"/>
                      </a:lnTo>
                      <a:lnTo>
                        <a:pt x="11" y="186"/>
                      </a:lnTo>
                      <a:lnTo>
                        <a:pt x="11" y="177"/>
                      </a:lnTo>
                      <a:lnTo>
                        <a:pt x="0" y="150"/>
                      </a:lnTo>
                      <a:lnTo>
                        <a:pt x="38" y="150"/>
                      </a:lnTo>
                      <a:lnTo>
                        <a:pt x="48" y="186"/>
                      </a:lnTo>
                      <a:lnTo>
                        <a:pt x="61" y="194"/>
                      </a:lnTo>
                      <a:lnTo>
                        <a:pt x="86" y="212"/>
                      </a:lnTo>
                      <a:lnTo>
                        <a:pt x="147" y="230"/>
                      </a:lnTo>
                      <a:lnTo>
                        <a:pt x="293" y="265"/>
                      </a:lnTo>
                      <a:lnTo>
                        <a:pt x="381" y="275"/>
                      </a:lnTo>
                      <a:lnTo>
                        <a:pt x="552" y="275"/>
                      </a:lnTo>
                      <a:lnTo>
                        <a:pt x="638" y="265"/>
                      </a:lnTo>
                      <a:lnTo>
                        <a:pt x="785" y="230"/>
                      </a:lnTo>
                      <a:lnTo>
                        <a:pt x="848" y="212"/>
                      </a:lnTo>
                      <a:lnTo>
                        <a:pt x="871" y="194"/>
                      </a:lnTo>
                      <a:lnTo>
                        <a:pt x="884" y="186"/>
                      </a:lnTo>
                      <a:lnTo>
                        <a:pt x="896" y="150"/>
                      </a:lnTo>
                      <a:lnTo>
                        <a:pt x="884" y="115"/>
                      </a:lnTo>
                      <a:lnTo>
                        <a:pt x="871" y="106"/>
                      </a:lnTo>
                      <a:lnTo>
                        <a:pt x="848" y="89"/>
                      </a:lnTo>
                      <a:lnTo>
                        <a:pt x="785" y="71"/>
                      </a:lnTo>
                      <a:lnTo>
                        <a:pt x="638" y="35"/>
                      </a:lnTo>
                      <a:lnTo>
                        <a:pt x="552" y="26"/>
                      </a:lnTo>
                      <a:lnTo>
                        <a:pt x="381" y="26"/>
                      </a:lnTo>
                      <a:lnTo>
                        <a:pt x="293" y="35"/>
                      </a:lnTo>
                      <a:lnTo>
                        <a:pt x="147" y="71"/>
                      </a:lnTo>
                      <a:lnTo>
                        <a:pt x="86" y="89"/>
                      </a:lnTo>
                      <a:lnTo>
                        <a:pt x="61" y="106"/>
                      </a:lnTo>
                      <a:lnTo>
                        <a:pt x="38" y="132"/>
                      </a:lnTo>
                      <a:lnTo>
                        <a:pt x="11" y="1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4" name="Freeform 125"/>
                <p:cNvSpPr>
                  <a:spLocks/>
                </p:cNvSpPr>
                <p:nvPr/>
              </p:nvSpPr>
              <p:spPr bwMode="auto">
                <a:xfrm>
                  <a:off x="1072" y="1128"/>
                  <a:ext cx="9" cy="8"/>
                </a:xfrm>
                <a:custGeom>
                  <a:avLst/>
                  <a:gdLst>
                    <a:gd name="T0" fmla="*/ 0 w 48"/>
                    <a:gd name="T1" fmla="*/ 2 h 26"/>
                    <a:gd name="T2" fmla="*/ 0 w 48"/>
                    <a:gd name="T3" fmla="*/ 0 h 26"/>
                    <a:gd name="T4" fmla="*/ 2 w 48"/>
                    <a:gd name="T5" fmla="*/ 0 h 26"/>
                    <a:gd name="T6" fmla="*/ 1 w 48"/>
                    <a:gd name="T7" fmla="*/ 2 h 26"/>
                    <a:gd name="T8" fmla="*/ 0 w 48"/>
                    <a:gd name="T9" fmla="*/ 2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26">
                      <a:moveTo>
                        <a:pt x="0" y="26"/>
                      </a:moveTo>
                      <a:lnTo>
                        <a:pt x="11" y="0"/>
                      </a:lnTo>
                      <a:lnTo>
                        <a:pt x="48" y="0"/>
                      </a:lnTo>
                      <a:lnTo>
                        <a:pt x="38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5" name="Freeform 126"/>
                <p:cNvSpPr>
                  <a:spLocks/>
                </p:cNvSpPr>
                <p:nvPr/>
              </p:nvSpPr>
              <p:spPr bwMode="auto">
                <a:xfrm>
                  <a:off x="1118" y="665"/>
                  <a:ext cx="62" cy="40"/>
                </a:xfrm>
                <a:custGeom>
                  <a:avLst/>
                  <a:gdLst>
                    <a:gd name="T0" fmla="*/ 2 w 332"/>
                    <a:gd name="T1" fmla="*/ 0 h 123"/>
                    <a:gd name="T2" fmla="*/ 3 w 332"/>
                    <a:gd name="T3" fmla="*/ 3 h 123"/>
                    <a:gd name="T4" fmla="*/ 5 w 332"/>
                    <a:gd name="T5" fmla="*/ 7 h 123"/>
                    <a:gd name="T6" fmla="*/ 3 w 332"/>
                    <a:gd name="T7" fmla="*/ 5 h 123"/>
                    <a:gd name="T8" fmla="*/ 7 w 332"/>
                    <a:gd name="T9" fmla="*/ 7 h 123"/>
                    <a:gd name="T10" fmla="*/ 7 w 332"/>
                    <a:gd name="T11" fmla="*/ 7 h 123"/>
                    <a:gd name="T12" fmla="*/ 8 w 332"/>
                    <a:gd name="T13" fmla="*/ 6 h 123"/>
                    <a:gd name="T14" fmla="*/ 8 w 332"/>
                    <a:gd name="T15" fmla="*/ 5 h 123"/>
                    <a:gd name="T16" fmla="*/ 9 w 332"/>
                    <a:gd name="T17" fmla="*/ 0 h 123"/>
                    <a:gd name="T18" fmla="*/ 12 w 332"/>
                    <a:gd name="T19" fmla="*/ 2 h 123"/>
                    <a:gd name="T20" fmla="*/ 11 w 332"/>
                    <a:gd name="T21" fmla="*/ 7 h 123"/>
                    <a:gd name="T22" fmla="*/ 10 w 332"/>
                    <a:gd name="T23" fmla="*/ 7 h 123"/>
                    <a:gd name="T24" fmla="*/ 9 w 332"/>
                    <a:gd name="T25" fmla="*/ 10 h 123"/>
                    <a:gd name="T26" fmla="*/ 9 w 332"/>
                    <a:gd name="T27" fmla="*/ 11 h 123"/>
                    <a:gd name="T28" fmla="*/ 7 w 332"/>
                    <a:gd name="T29" fmla="*/ 13 h 123"/>
                    <a:gd name="T30" fmla="*/ 6 w 332"/>
                    <a:gd name="T31" fmla="*/ 13 h 123"/>
                    <a:gd name="T32" fmla="*/ 4 w 332"/>
                    <a:gd name="T33" fmla="*/ 12 h 123"/>
                    <a:gd name="T34" fmla="*/ 4 w 332"/>
                    <a:gd name="T35" fmla="*/ 12 h 123"/>
                    <a:gd name="T36" fmla="*/ 3 w 332"/>
                    <a:gd name="T37" fmla="*/ 11 h 123"/>
                    <a:gd name="T38" fmla="*/ 3 w 332"/>
                    <a:gd name="T39" fmla="*/ 10 h 123"/>
                    <a:gd name="T40" fmla="*/ 2 w 332"/>
                    <a:gd name="T41" fmla="*/ 7 h 123"/>
                    <a:gd name="T42" fmla="*/ 1 w 332"/>
                    <a:gd name="T43" fmla="*/ 7 h 123"/>
                    <a:gd name="T44" fmla="*/ 0 w 332"/>
                    <a:gd name="T45" fmla="*/ 3 h 123"/>
                    <a:gd name="T46" fmla="*/ 2 w 332"/>
                    <a:gd name="T47" fmla="*/ 0 h 1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2" h="123">
                      <a:moveTo>
                        <a:pt x="62" y="0"/>
                      </a:moveTo>
                      <a:lnTo>
                        <a:pt x="86" y="25"/>
                      </a:lnTo>
                      <a:lnTo>
                        <a:pt x="148" y="70"/>
                      </a:lnTo>
                      <a:lnTo>
                        <a:pt x="75" y="44"/>
                      </a:lnTo>
                      <a:lnTo>
                        <a:pt x="185" y="70"/>
                      </a:lnTo>
                      <a:lnTo>
                        <a:pt x="185" y="62"/>
                      </a:lnTo>
                      <a:lnTo>
                        <a:pt x="223" y="52"/>
                      </a:lnTo>
                      <a:lnTo>
                        <a:pt x="235" y="44"/>
                      </a:lnTo>
                      <a:lnTo>
                        <a:pt x="259" y="0"/>
                      </a:lnTo>
                      <a:lnTo>
                        <a:pt x="332" y="17"/>
                      </a:lnTo>
                      <a:lnTo>
                        <a:pt x="308" y="62"/>
                      </a:lnTo>
                      <a:lnTo>
                        <a:pt x="296" y="70"/>
                      </a:lnTo>
                      <a:lnTo>
                        <a:pt x="259" y="97"/>
                      </a:lnTo>
                      <a:lnTo>
                        <a:pt x="246" y="105"/>
                      </a:lnTo>
                      <a:lnTo>
                        <a:pt x="198" y="123"/>
                      </a:lnTo>
                      <a:lnTo>
                        <a:pt x="162" y="123"/>
                      </a:lnTo>
                      <a:lnTo>
                        <a:pt x="122" y="114"/>
                      </a:lnTo>
                      <a:lnTo>
                        <a:pt x="112" y="114"/>
                      </a:lnTo>
                      <a:lnTo>
                        <a:pt x="86" y="105"/>
                      </a:lnTo>
                      <a:lnTo>
                        <a:pt x="86" y="97"/>
                      </a:lnTo>
                      <a:lnTo>
                        <a:pt x="49" y="70"/>
                      </a:lnTo>
                      <a:lnTo>
                        <a:pt x="38" y="70"/>
                      </a:lnTo>
                      <a:lnTo>
                        <a:pt x="0" y="25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6" name="Line 127"/>
                <p:cNvSpPr>
                  <a:spLocks noChangeShapeType="1"/>
                </p:cNvSpPr>
                <p:nvPr/>
              </p:nvSpPr>
              <p:spPr bwMode="auto">
                <a:xfrm>
                  <a:off x="1142" y="682"/>
                  <a:ext cx="2" cy="2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7" name="Line 128"/>
                <p:cNvSpPr>
                  <a:spLocks noChangeShapeType="1"/>
                </p:cNvSpPr>
                <p:nvPr/>
              </p:nvSpPr>
              <p:spPr bwMode="auto">
                <a:xfrm>
                  <a:off x="1148" y="682"/>
                  <a:ext cx="2" cy="2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8" name="Line 129"/>
                <p:cNvSpPr>
                  <a:spLocks noChangeShapeType="1"/>
                </p:cNvSpPr>
                <p:nvPr/>
              </p:nvSpPr>
              <p:spPr bwMode="auto">
                <a:xfrm>
                  <a:off x="1154" y="682"/>
                  <a:ext cx="2" cy="2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9" name="Line 130"/>
                <p:cNvSpPr>
                  <a:spLocks noChangeShapeType="1"/>
                </p:cNvSpPr>
                <p:nvPr/>
              </p:nvSpPr>
              <p:spPr bwMode="auto">
                <a:xfrm>
                  <a:off x="1160" y="682"/>
                  <a:ext cx="2" cy="2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0" name="Line 131"/>
                <p:cNvSpPr>
                  <a:spLocks noChangeShapeType="1"/>
                </p:cNvSpPr>
                <p:nvPr/>
              </p:nvSpPr>
              <p:spPr bwMode="auto">
                <a:xfrm>
                  <a:off x="1166" y="682"/>
                  <a:ext cx="2" cy="2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1" name="Line 132"/>
                <p:cNvSpPr>
                  <a:spLocks noChangeShapeType="1"/>
                </p:cNvSpPr>
                <p:nvPr/>
              </p:nvSpPr>
              <p:spPr bwMode="auto">
                <a:xfrm>
                  <a:off x="1171" y="682"/>
                  <a:ext cx="2" cy="2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2" name="Freeform 133"/>
                <p:cNvSpPr>
                  <a:spLocks/>
                </p:cNvSpPr>
                <p:nvPr/>
              </p:nvSpPr>
              <p:spPr bwMode="auto">
                <a:xfrm>
                  <a:off x="1086" y="1142"/>
                  <a:ext cx="156" cy="93"/>
                </a:xfrm>
                <a:custGeom>
                  <a:avLst/>
                  <a:gdLst>
                    <a:gd name="T0" fmla="*/ 0 w 833"/>
                    <a:gd name="T1" fmla="*/ 6 h 281"/>
                    <a:gd name="T2" fmla="*/ 4 w 833"/>
                    <a:gd name="T3" fmla="*/ 2 h 281"/>
                    <a:gd name="T4" fmla="*/ 14 w 833"/>
                    <a:gd name="T5" fmla="*/ 0 h 281"/>
                    <a:gd name="T6" fmla="*/ 17 w 833"/>
                    <a:gd name="T7" fmla="*/ 0 h 281"/>
                    <a:gd name="T8" fmla="*/ 18 w 833"/>
                    <a:gd name="T9" fmla="*/ 0 h 281"/>
                    <a:gd name="T10" fmla="*/ 19 w 833"/>
                    <a:gd name="T11" fmla="*/ 0 h 281"/>
                    <a:gd name="T12" fmla="*/ 25 w 833"/>
                    <a:gd name="T13" fmla="*/ 3 h 281"/>
                    <a:gd name="T14" fmla="*/ 27 w 833"/>
                    <a:gd name="T15" fmla="*/ 6 h 281"/>
                    <a:gd name="T16" fmla="*/ 28 w 833"/>
                    <a:gd name="T17" fmla="*/ 8 h 281"/>
                    <a:gd name="T18" fmla="*/ 29 w 833"/>
                    <a:gd name="T19" fmla="*/ 12 h 281"/>
                    <a:gd name="T20" fmla="*/ 29 w 833"/>
                    <a:gd name="T21" fmla="*/ 14 h 281"/>
                    <a:gd name="T22" fmla="*/ 29 w 833"/>
                    <a:gd name="T23" fmla="*/ 19 h 281"/>
                    <a:gd name="T24" fmla="*/ 27 w 833"/>
                    <a:gd name="T25" fmla="*/ 23 h 281"/>
                    <a:gd name="T26" fmla="*/ 25 w 833"/>
                    <a:gd name="T27" fmla="*/ 24 h 281"/>
                    <a:gd name="T28" fmla="*/ 23 w 833"/>
                    <a:gd name="T29" fmla="*/ 28 h 281"/>
                    <a:gd name="T30" fmla="*/ 22 w 833"/>
                    <a:gd name="T31" fmla="*/ 29 h 281"/>
                    <a:gd name="T32" fmla="*/ 20 w 833"/>
                    <a:gd name="T33" fmla="*/ 31 h 28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33" h="281">
                      <a:moveTo>
                        <a:pt x="0" y="57"/>
                      </a:moveTo>
                      <a:lnTo>
                        <a:pt x="114" y="15"/>
                      </a:lnTo>
                      <a:lnTo>
                        <a:pt x="397" y="1"/>
                      </a:lnTo>
                      <a:lnTo>
                        <a:pt x="473" y="0"/>
                      </a:lnTo>
                      <a:lnTo>
                        <a:pt x="514" y="0"/>
                      </a:lnTo>
                      <a:lnTo>
                        <a:pt x="548" y="1"/>
                      </a:lnTo>
                      <a:lnTo>
                        <a:pt x="700" y="29"/>
                      </a:lnTo>
                      <a:lnTo>
                        <a:pt x="775" y="57"/>
                      </a:lnTo>
                      <a:lnTo>
                        <a:pt x="814" y="71"/>
                      </a:lnTo>
                      <a:lnTo>
                        <a:pt x="833" y="113"/>
                      </a:lnTo>
                      <a:lnTo>
                        <a:pt x="833" y="127"/>
                      </a:lnTo>
                      <a:lnTo>
                        <a:pt x="833" y="169"/>
                      </a:lnTo>
                      <a:lnTo>
                        <a:pt x="775" y="211"/>
                      </a:lnTo>
                      <a:lnTo>
                        <a:pt x="718" y="225"/>
                      </a:lnTo>
                      <a:lnTo>
                        <a:pt x="663" y="253"/>
                      </a:lnTo>
                      <a:lnTo>
                        <a:pt x="625" y="267"/>
                      </a:lnTo>
                      <a:lnTo>
                        <a:pt x="568" y="281"/>
                      </a:lnTo>
                    </a:path>
                  </a:pathLst>
                </a:custGeom>
                <a:noFill/>
                <a:ln w="17463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3" name="Rectangle 134"/>
                <p:cNvSpPr>
                  <a:spLocks noChangeArrowheads="1"/>
                </p:cNvSpPr>
                <p:nvPr/>
              </p:nvSpPr>
              <p:spPr bwMode="auto">
                <a:xfrm>
                  <a:off x="1570" y="828"/>
                  <a:ext cx="128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 b="1">
                      <a:solidFill>
                        <a:schemeClr val="bg1"/>
                      </a:solidFill>
                      <a:cs typeface="Arial" charset="0"/>
                    </a:rPr>
                    <a:t>L</a:t>
                  </a:r>
                  <a:endParaRPr lang="en-US" altLang="en-US">
                    <a:latin typeface="Abadi MT Condensed Extra Bold" pitchFamily="34" charset="0"/>
                    <a:cs typeface="Arial" charset="0"/>
                  </a:endParaRPr>
                </a:p>
              </p:txBody>
            </p:sp>
            <p:sp>
              <p:nvSpPr>
                <p:cNvPr id="8234" name="Line 135"/>
                <p:cNvSpPr>
                  <a:spLocks noChangeShapeType="1"/>
                </p:cNvSpPr>
                <p:nvPr/>
              </p:nvSpPr>
              <p:spPr bwMode="auto">
                <a:xfrm>
                  <a:off x="1161" y="119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5" name="Line 136"/>
                <p:cNvSpPr>
                  <a:spLocks noChangeShapeType="1"/>
                </p:cNvSpPr>
                <p:nvPr/>
              </p:nvSpPr>
              <p:spPr bwMode="auto">
                <a:xfrm>
                  <a:off x="1190" y="681"/>
                  <a:ext cx="336" cy="0"/>
                </a:xfrm>
                <a:prstGeom prst="line">
                  <a:avLst/>
                </a:prstGeom>
                <a:noFill/>
                <a:ln w="9525" cap="rnd">
                  <a:solidFill>
                    <a:srgbClr val="FFFF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6" name="Line 137"/>
                <p:cNvSpPr>
                  <a:spLocks noChangeShapeType="1"/>
                </p:cNvSpPr>
                <p:nvPr/>
              </p:nvSpPr>
              <p:spPr bwMode="auto">
                <a:xfrm>
                  <a:off x="1218" y="1178"/>
                  <a:ext cx="336" cy="0"/>
                </a:xfrm>
                <a:prstGeom prst="line">
                  <a:avLst/>
                </a:prstGeom>
                <a:noFill/>
                <a:ln w="9525" cap="rnd">
                  <a:solidFill>
                    <a:srgbClr val="FFFF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7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301" y="1254"/>
                  <a:ext cx="3" cy="373"/>
                </a:xfrm>
                <a:prstGeom prst="line">
                  <a:avLst/>
                </a:prstGeom>
                <a:noFill/>
                <a:ln w="15875">
                  <a:solidFill>
                    <a:schemeClr val="bg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238" name="Group 139"/>
                <p:cNvGrpSpPr>
                  <a:grpSpLocks/>
                </p:cNvGrpSpPr>
                <p:nvPr/>
              </p:nvGrpSpPr>
              <p:grpSpPr bwMode="auto">
                <a:xfrm>
                  <a:off x="1024" y="1271"/>
                  <a:ext cx="169" cy="195"/>
                  <a:chOff x="720" y="1606"/>
                  <a:chExt cx="175" cy="262"/>
                </a:xfrm>
              </p:grpSpPr>
              <p:sp>
                <p:nvSpPr>
                  <p:cNvPr id="8240" name="Freeform 140"/>
                  <p:cNvSpPr>
                    <a:spLocks/>
                  </p:cNvSpPr>
                  <p:nvPr/>
                </p:nvSpPr>
                <p:spPr bwMode="auto">
                  <a:xfrm>
                    <a:off x="720" y="1608"/>
                    <a:ext cx="175" cy="260"/>
                  </a:xfrm>
                  <a:custGeom>
                    <a:avLst/>
                    <a:gdLst>
                      <a:gd name="T0" fmla="*/ 8 w 721"/>
                      <a:gd name="T1" fmla="*/ 85 h 778"/>
                      <a:gd name="T2" fmla="*/ 7 w 721"/>
                      <a:gd name="T3" fmla="*/ 79 h 778"/>
                      <a:gd name="T4" fmla="*/ 6 w 721"/>
                      <a:gd name="T5" fmla="*/ 75 h 778"/>
                      <a:gd name="T6" fmla="*/ 4 w 721"/>
                      <a:gd name="T7" fmla="*/ 71 h 778"/>
                      <a:gd name="T8" fmla="*/ 3 w 721"/>
                      <a:gd name="T9" fmla="*/ 65 h 778"/>
                      <a:gd name="T10" fmla="*/ 1 w 721"/>
                      <a:gd name="T11" fmla="*/ 57 h 778"/>
                      <a:gd name="T12" fmla="*/ 0 w 721"/>
                      <a:gd name="T13" fmla="*/ 50 h 778"/>
                      <a:gd name="T14" fmla="*/ 0 w 721"/>
                      <a:gd name="T15" fmla="*/ 42 h 778"/>
                      <a:gd name="T16" fmla="*/ 0 w 721"/>
                      <a:gd name="T17" fmla="*/ 33 h 778"/>
                      <a:gd name="T18" fmla="*/ 0 w 721"/>
                      <a:gd name="T19" fmla="*/ 27 h 778"/>
                      <a:gd name="T20" fmla="*/ 0 w 721"/>
                      <a:gd name="T21" fmla="*/ 20 h 778"/>
                      <a:gd name="T22" fmla="*/ 0 w 721"/>
                      <a:gd name="T23" fmla="*/ 15 h 778"/>
                      <a:gd name="T24" fmla="*/ 2 w 721"/>
                      <a:gd name="T25" fmla="*/ 12 h 778"/>
                      <a:gd name="T26" fmla="*/ 30 w 721"/>
                      <a:gd name="T27" fmla="*/ 21 h 778"/>
                      <a:gd name="T28" fmla="*/ 33 w 721"/>
                      <a:gd name="T29" fmla="*/ 9 h 778"/>
                      <a:gd name="T30" fmla="*/ 34 w 721"/>
                      <a:gd name="T31" fmla="*/ 5 h 778"/>
                      <a:gd name="T32" fmla="*/ 35 w 721"/>
                      <a:gd name="T33" fmla="*/ 3 h 778"/>
                      <a:gd name="T34" fmla="*/ 37 w 721"/>
                      <a:gd name="T35" fmla="*/ 1 h 778"/>
                      <a:gd name="T36" fmla="*/ 40 w 721"/>
                      <a:gd name="T37" fmla="*/ 0 h 778"/>
                      <a:gd name="T38" fmla="*/ 41 w 721"/>
                      <a:gd name="T39" fmla="*/ 0 h 778"/>
                      <a:gd name="T40" fmla="*/ 42 w 721"/>
                      <a:gd name="T41" fmla="*/ 1 h 778"/>
                      <a:gd name="T42" fmla="*/ 42 w 721"/>
                      <a:gd name="T43" fmla="*/ 3 h 778"/>
                      <a:gd name="T44" fmla="*/ 41 w 721"/>
                      <a:gd name="T45" fmla="*/ 6 h 778"/>
                      <a:gd name="T46" fmla="*/ 40 w 721"/>
                      <a:gd name="T47" fmla="*/ 13 h 778"/>
                      <a:gd name="T48" fmla="*/ 40 w 721"/>
                      <a:gd name="T49" fmla="*/ 18 h 778"/>
                      <a:gd name="T50" fmla="*/ 40 w 721"/>
                      <a:gd name="T51" fmla="*/ 23 h 778"/>
                      <a:gd name="T52" fmla="*/ 39 w 721"/>
                      <a:gd name="T53" fmla="*/ 27 h 778"/>
                      <a:gd name="T54" fmla="*/ 38 w 721"/>
                      <a:gd name="T55" fmla="*/ 33 h 778"/>
                      <a:gd name="T56" fmla="*/ 38 w 721"/>
                      <a:gd name="T57" fmla="*/ 38 h 778"/>
                      <a:gd name="T58" fmla="*/ 38 w 721"/>
                      <a:gd name="T59" fmla="*/ 45 h 778"/>
                      <a:gd name="T60" fmla="*/ 38 w 721"/>
                      <a:gd name="T61" fmla="*/ 49 h 778"/>
                      <a:gd name="T62" fmla="*/ 38 w 721"/>
                      <a:gd name="T63" fmla="*/ 54 h 778"/>
                      <a:gd name="T64" fmla="*/ 37 w 721"/>
                      <a:gd name="T65" fmla="*/ 60 h 778"/>
                      <a:gd name="T66" fmla="*/ 34 w 721"/>
                      <a:gd name="T67" fmla="*/ 71 h 778"/>
                      <a:gd name="T68" fmla="*/ 32 w 721"/>
                      <a:gd name="T69" fmla="*/ 77 h 778"/>
                      <a:gd name="T70" fmla="*/ 31 w 721"/>
                      <a:gd name="T71" fmla="*/ 83 h 778"/>
                      <a:gd name="T72" fmla="*/ 31 w 721"/>
                      <a:gd name="T73" fmla="*/ 87 h 778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721" h="778">
                        <a:moveTo>
                          <a:pt x="129" y="778"/>
                        </a:moveTo>
                        <a:lnTo>
                          <a:pt x="129" y="759"/>
                        </a:lnTo>
                        <a:lnTo>
                          <a:pt x="118" y="729"/>
                        </a:lnTo>
                        <a:lnTo>
                          <a:pt x="118" y="709"/>
                        </a:lnTo>
                        <a:lnTo>
                          <a:pt x="109" y="689"/>
                        </a:lnTo>
                        <a:lnTo>
                          <a:pt x="100" y="669"/>
                        </a:lnTo>
                        <a:lnTo>
                          <a:pt x="90" y="660"/>
                        </a:lnTo>
                        <a:lnTo>
                          <a:pt x="70" y="630"/>
                        </a:lnTo>
                        <a:lnTo>
                          <a:pt x="59" y="610"/>
                        </a:lnTo>
                        <a:lnTo>
                          <a:pt x="49" y="580"/>
                        </a:lnTo>
                        <a:lnTo>
                          <a:pt x="30" y="551"/>
                        </a:lnTo>
                        <a:lnTo>
                          <a:pt x="20" y="511"/>
                        </a:lnTo>
                        <a:lnTo>
                          <a:pt x="9" y="473"/>
                        </a:lnTo>
                        <a:lnTo>
                          <a:pt x="9" y="452"/>
                        </a:lnTo>
                        <a:lnTo>
                          <a:pt x="0" y="403"/>
                        </a:lnTo>
                        <a:lnTo>
                          <a:pt x="0" y="374"/>
                        </a:lnTo>
                        <a:lnTo>
                          <a:pt x="0" y="334"/>
                        </a:lnTo>
                        <a:lnTo>
                          <a:pt x="9" y="295"/>
                        </a:lnTo>
                        <a:lnTo>
                          <a:pt x="9" y="285"/>
                        </a:lnTo>
                        <a:lnTo>
                          <a:pt x="0" y="245"/>
                        </a:lnTo>
                        <a:lnTo>
                          <a:pt x="0" y="216"/>
                        </a:lnTo>
                        <a:lnTo>
                          <a:pt x="9" y="177"/>
                        </a:lnTo>
                        <a:lnTo>
                          <a:pt x="9" y="157"/>
                        </a:lnTo>
                        <a:lnTo>
                          <a:pt x="9" y="136"/>
                        </a:lnTo>
                        <a:lnTo>
                          <a:pt x="20" y="128"/>
                        </a:lnTo>
                        <a:lnTo>
                          <a:pt x="30" y="108"/>
                        </a:lnTo>
                        <a:lnTo>
                          <a:pt x="148" y="186"/>
                        </a:lnTo>
                        <a:lnTo>
                          <a:pt x="514" y="186"/>
                        </a:lnTo>
                        <a:lnTo>
                          <a:pt x="542" y="108"/>
                        </a:lnTo>
                        <a:lnTo>
                          <a:pt x="553" y="78"/>
                        </a:lnTo>
                        <a:lnTo>
                          <a:pt x="563" y="58"/>
                        </a:lnTo>
                        <a:lnTo>
                          <a:pt x="572" y="48"/>
                        </a:lnTo>
                        <a:lnTo>
                          <a:pt x="581" y="37"/>
                        </a:lnTo>
                        <a:lnTo>
                          <a:pt x="592" y="29"/>
                        </a:lnTo>
                        <a:lnTo>
                          <a:pt x="612" y="19"/>
                        </a:lnTo>
                        <a:lnTo>
                          <a:pt x="631" y="9"/>
                        </a:lnTo>
                        <a:lnTo>
                          <a:pt x="651" y="0"/>
                        </a:lnTo>
                        <a:lnTo>
                          <a:pt x="671" y="0"/>
                        </a:lnTo>
                        <a:lnTo>
                          <a:pt x="681" y="0"/>
                        </a:lnTo>
                        <a:lnTo>
                          <a:pt x="690" y="0"/>
                        </a:lnTo>
                        <a:lnTo>
                          <a:pt x="699" y="0"/>
                        </a:lnTo>
                        <a:lnTo>
                          <a:pt x="711" y="9"/>
                        </a:lnTo>
                        <a:lnTo>
                          <a:pt x="721" y="19"/>
                        </a:lnTo>
                        <a:lnTo>
                          <a:pt x="721" y="29"/>
                        </a:lnTo>
                        <a:lnTo>
                          <a:pt x="711" y="37"/>
                        </a:lnTo>
                        <a:lnTo>
                          <a:pt x="699" y="58"/>
                        </a:lnTo>
                        <a:lnTo>
                          <a:pt x="690" y="87"/>
                        </a:lnTo>
                        <a:lnTo>
                          <a:pt x="681" y="117"/>
                        </a:lnTo>
                        <a:lnTo>
                          <a:pt x="681" y="147"/>
                        </a:lnTo>
                        <a:lnTo>
                          <a:pt x="671" y="166"/>
                        </a:lnTo>
                        <a:lnTo>
                          <a:pt x="671" y="177"/>
                        </a:lnTo>
                        <a:lnTo>
                          <a:pt x="671" y="207"/>
                        </a:lnTo>
                        <a:lnTo>
                          <a:pt x="671" y="216"/>
                        </a:lnTo>
                        <a:lnTo>
                          <a:pt x="661" y="245"/>
                        </a:lnTo>
                        <a:lnTo>
                          <a:pt x="661" y="264"/>
                        </a:lnTo>
                        <a:lnTo>
                          <a:pt x="651" y="295"/>
                        </a:lnTo>
                        <a:lnTo>
                          <a:pt x="651" y="324"/>
                        </a:lnTo>
                        <a:lnTo>
                          <a:pt x="651" y="344"/>
                        </a:lnTo>
                        <a:lnTo>
                          <a:pt x="651" y="384"/>
                        </a:lnTo>
                        <a:lnTo>
                          <a:pt x="651" y="403"/>
                        </a:lnTo>
                        <a:lnTo>
                          <a:pt x="651" y="423"/>
                        </a:lnTo>
                        <a:lnTo>
                          <a:pt x="651" y="443"/>
                        </a:lnTo>
                        <a:lnTo>
                          <a:pt x="641" y="461"/>
                        </a:lnTo>
                        <a:lnTo>
                          <a:pt x="641" y="482"/>
                        </a:lnTo>
                        <a:lnTo>
                          <a:pt x="631" y="502"/>
                        </a:lnTo>
                        <a:lnTo>
                          <a:pt x="621" y="540"/>
                        </a:lnTo>
                        <a:lnTo>
                          <a:pt x="602" y="580"/>
                        </a:lnTo>
                        <a:lnTo>
                          <a:pt x="572" y="630"/>
                        </a:lnTo>
                        <a:lnTo>
                          <a:pt x="563" y="660"/>
                        </a:lnTo>
                        <a:lnTo>
                          <a:pt x="542" y="689"/>
                        </a:lnTo>
                        <a:lnTo>
                          <a:pt x="542" y="709"/>
                        </a:lnTo>
                        <a:lnTo>
                          <a:pt x="533" y="738"/>
                        </a:lnTo>
                        <a:lnTo>
                          <a:pt x="533" y="759"/>
                        </a:lnTo>
                        <a:lnTo>
                          <a:pt x="533" y="778"/>
                        </a:lnTo>
                        <a:lnTo>
                          <a:pt x="129" y="778"/>
                        </a:lnTo>
                        <a:close/>
                      </a:path>
                    </a:pathLst>
                  </a:custGeom>
                  <a:solidFill>
                    <a:srgbClr val="FFEF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1" name="Freeform 141"/>
                  <p:cNvSpPr>
                    <a:spLocks/>
                  </p:cNvSpPr>
                  <p:nvPr/>
                </p:nvSpPr>
                <p:spPr bwMode="auto">
                  <a:xfrm>
                    <a:off x="720" y="1608"/>
                    <a:ext cx="175" cy="260"/>
                  </a:xfrm>
                  <a:custGeom>
                    <a:avLst/>
                    <a:gdLst>
                      <a:gd name="T0" fmla="*/ 8 w 721"/>
                      <a:gd name="T1" fmla="*/ 85 h 778"/>
                      <a:gd name="T2" fmla="*/ 7 w 721"/>
                      <a:gd name="T3" fmla="*/ 79 h 778"/>
                      <a:gd name="T4" fmla="*/ 6 w 721"/>
                      <a:gd name="T5" fmla="*/ 75 h 778"/>
                      <a:gd name="T6" fmla="*/ 4 w 721"/>
                      <a:gd name="T7" fmla="*/ 71 h 778"/>
                      <a:gd name="T8" fmla="*/ 3 w 721"/>
                      <a:gd name="T9" fmla="*/ 65 h 778"/>
                      <a:gd name="T10" fmla="*/ 1 w 721"/>
                      <a:gd name="T11" fmla="*/ 57 h 778"/>
                      <a:gd name="T12" fmla="*/ 0 w 721"/>
                      <a:gd name="T13" fmla="*/ 50 h 778"/>
                      <a:gd name="T14" fmla="*/ 0 w 721"/>
                      <a:gd name="T15" fmla="*/ 42 h 778"/>
                      <a:gd name="T16" fmla="*/ 0 w 721"/>
                      <a:gd name="T17" fmla="*/ 33 h 778"/>
                      <a:gd name="T18" fmla="*/ 0 w 721"/>
                      <a:gd name="T19" fmla="*/ 27 h 778"/>
                      <a:gd name="T20" fmla="*/ 0 w 721"/>
                      <a:gd name="T21" fmla="*/ 20 h 778"/>
                      <a:gd name="T22" fmla="*/ 0 w 721"/>
                      <a:gd name="T23" fmla="*/ 15 h 778"/>
                      <a:gd name="T24" fmla="*/ 2 w 721"/>
                      <a:gd name="T25" fmla="*/ 12 h 778"/>
                      <a:gd name="T26" fmla="*/ 30 w 721"/>
                      <a:gd name="T27" fmla="*/ 21 h 778"/>
                      <a:gd name="T28" fmla="*/ 33 w 721"/>
                      <a:gd name="T29" fmla="*/ 9 h 778"/>
                      <a:gd name="T30" fmla="*/ 34 w 721"/>
                      <a:gd name="T31" fmla="*/ 5 h 778"/>
                      <a:gd name="T32" fmla="*/ 35 w 721"/>
                      <a:gd name="T33" fmla="*/ 3 h 778"/>
                      <a:gd name="T34" fmla="*/ 37 w 721"/>
                      <a:gd name="T35" fmla="*/ 1 h 778"/>
                      <a:gd name="T36" fmla="*/ 40 w 721"/>
                      <a:gd name="T37" fmla="*/ 0 h 778"/>
                      <a:gd name="T38" fmla="*/ 41 w 721"/>
                      <a:gd name="T39" fmla="*/ 0 h 778"/>
                      <a:gd name="T40" fmla="*/ 42 w 721"/>
                      <a:gd name="T41" fmla="*/ 1 h 778"/>
                      <a:gd name="T42" fmla="*/ 42 w 721"/>
                      <a:gd name="T43" fmla="*/ 3 h 778"/>
                      <a:gd name="T44" fmla="*/ 41 w 721"/>
                      <a:gd name="T45" fmla="*/ 6 h 778"/>
                      <a:gd name="T46" fmla="*/ 40 w 721"/>
                      <a:gd name="T47" fmla="*/ 13 h 778"/>
                      <a:gd name="T48" fmla="*/ 40 w 721"/>
                      <a:gd name="T49" fmla="*/ 18 h 778"/>
                      <a:gd name="T50" fmla="*/ 40 w 721"/>
                      <a:gd name="T51" fmla="*/ 23 h 778"/>
                      <a:gd name="T52" fmla="*/ 39 w 721"/>
                      <a:gd name="T53" fmla="*/ 27 h 778"/>
                      <a:gd name="T54" fmla="*/ 38 w 721"/>
                      <a:gd name="T55" fmla="*/ 33 h 778"/>
                      <a:gd name="T56" fmla="*/ 38 w 721"/>
                      <a:gd name="T57" fmla="*/ 38 h 778"/>
                      <a:gd name="T58" fmla="*/ 38 w 721"/>
                      <a:gd name="T59" fmla="*/ 45 h 778"/>
                      <a:gd name="T60" fmla="*/ 38 w 721"/>
                      <a:gd name="T61" fmla="*/ 49 h 778"/>
                      <a:gd name="T62" fmla="*/ 38 w 721"/>
                      <a:gd name="T63" fmla="*/ 54 h 778"/>
                      <a:gd name="T64" fmla="*/ 37 w 721"/>
                      <a:gd name="T65" fmla="*/ 60 h 778"/>
                      <a:gd name="T66" fmla="*/ 34 w 721"/>
                      <a:gd name="T67" fmla="*/ 71 h 778"/>
                      <a:gd name="T68" fmla="*/ 32 w 721"/>
                      <a:gd name="T69" fmla="*/ 77 h 778"/>
                      <a:gd name="T70" fmla="*/ 31 w 721"/>
                      <a:gd name="T71" fmla="*/ 83 h 778"/>
                      <a:gd name="T72" fmla="*/ 31 w 721"/>
                      <a:gd name="T73" fmla="*/ 87 h 778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721" h="778">
                        <a:moveTo>
                          <a:pt x="129" y="778"/>
                        </a:moveTo>
                        <a:lnTo>
                          <a:pt x="129" y="759"/>
                        </a:lnTo>
                        <a:lnTo>
                          <a:pt x="118" y="729"/>
                        </a:lnTo>
                        <a:lnTo>
                          <a:pt x="118" y="709"/>
                        </a:lnTo>
                        <a:lnTo>
                          <a:pt x="109" y="689"/>
                        </a:lnTo>
                        <a:lnTo>
                          <a:pt x="100" y="669"/>
                        </a:lnTo>
                        <a:lnTo>
                          <a:pt x="90" y="660"/>
                        </a:lnTo>
                        <a:lnTo>
                          <a:pt x="70" y="630"/>
                        </a:lnTo>
                        <a:lnTo>
                          <a:pt x="59" y="610"/>
                        </a:lnTo>
                        <a:lnTo>
                          <a:pt x="49" y="580"/>
                        </a:lnTo>
                        <a:lnTo>
                          <a:pt x="30" y="551"/>
                        </a:lnTo>
                        <a:lnTo>
                          <a:pt x="20" y="511"/>
                        </a:lnTo>
                        <a:lnTo>
                          <a:pt x="9" y="473"/>
                        </a:lnTo>
                        <a:lnTo>
                          <a:pt x="9" y="452"/>
                        </a:lnTo>
                        <a:lnTo>
                          <a:pt x="0" y="403"/>
                        </a:lnTo>
                        <a:lnTo>
                          <a:pt x="0" y="374"/>
                        </a:lnTo>
                        <a:lnTo>
                          <a:pt x="0" y="334"/>
                        </a:lnTo>
                        <a:lnTo>
                          <a:pt x="9" y="295"/>
                        </a:lnTo>
                        <a:lnTo>
                          <a:pt x="9" y="285"/>
                        </a:lnTo>
                        <a:lnTo>
                          <a:pt x="0" y="245"/>
                        </a:lnTo>
                        <a:lnTo>
                          <a:pt x="0" y="216"/>
                        </a:lnTo>
                        <a:lnTo>
                          <a:pt x="9" y="177"/>
                        </a:lnTo>
                        <a:lnTo>
                          <a:pt x="9" y="157"/>
                        </a:lnTo>
                        <a:lnTo>
                          <a:pt x="9" y="136"/>
                        </a:lnTo>
                        <a:lnTo>
                          <a:pt x="20" y="128"/>
                        </a:lnTo>
                        <a:lnTo>
                          <a:pt x="30" y="108"/>
                        </a:lnTo>
                        <a:lnTo>
                          <a:pt x="148" y="186"/>
                        </a:lnTo>
                        <a:lnTo>
                          <a:pt x="514" y="186"/>
                        </a:lnTo>
                        <a:lnTo>
                          <a:pt x="542" y="108"/>
                        </a:lnTo>
                        <a:lnTo>
                          <a:pt x="553" y="78"/>
                        </a:lnTo>
                        <a:lnTo>
                          <a:pt x="563" y="58"/>
                        </a:lnTo>
                        <a:lnTo>
                          <a:pt x="572" y="48"/>
                        </a:lnTo>
                        <a:lnTo>
                          <a:pt x="581" y="37"/>
                        </a:lnTo>
                        <a:lnTo>
                          <a:pt x="592" y="29"/>
                        </a:lnTo>
                        <a:lnTo>
                          <a:pt x="612" y="19"/>
                        </a:lnTo>
                        <a:lnTo>
                          <a:pt x="631" y="9"/>
                        </a:lnTo>
                        <a:lnTo>
                          <a:pt x="651" y="0"/>
                        </a:lnTo>
                        <a:lnTo>
                          <a:pt x="671" y="0"/>
                        </a:lnTo>
                        <a:lnTo>
                          <a:pt x="681" y="0"/>
                        </a:lnTo>
                        <a:lnTo>
                          <a:pt x="690" y="0"/>
                        </a:lnTo>
                        <a:lnTo>
                          <a:pt x="699" y="0"/>
                        </a:lnTo>
                        <a:lnTo>
                          <a:pt x="711" y="9"/>
                        </a:lnTo>
                        <a:lnTo>
                          <a:pt x="721" y="19"/>
                        </a:lnTo>
                        <a:lnTo>
                          <a:pt x="721" y="29"/>
                        </a:lnTo>
                        <a:lnTo>
                          <a:pt x="711" y="37"/>
                        </a:lnTo>
                        <a:lnTo>
                          <a:pt x="699" y="58"/>
                        </a:lnTo>
                        <a:lnTo>
                          <a:pt x="690" y="87"/>
                        </a:lnTo>
                        <a:lnTo>
                          <a:pt x="681" y="117"/>
                        </a:lnTo>
                        <a:lnTo>
                          <a:pt x="681" y="147"/>
                        </a:lnTo>
                        <a:lnTo>
                          <a:pt x="671" y="166"/>
                        </a:lnTo>
                        <a:lnTo>
                          <a:pt x="671" y="177"/>
                        </a:lnTo>
                        <a:lnTo>
                          <a:pt x="671" y="207"/>
                        </a:lnTo>
                        <a:lnTo>
                          <a:pt x="671" y="216"/>
                        </a:lnTo>
                        <a:lnTo>
                          <a:pt x="661" y="245"/>
                        </a:lnTo>
                        <a:lnTo>
                          <a:pt x="661" y="264"/>
                        </a:lnTo>
                        <a:lnTo>
                          <a:pt x="651" y="295"/>
                        </a:lnTo>
                        <a:lnTo>
                          <a:pt x="651" y="324"/>
                        </a:lnTo>
                        <a:lnTo>
                          <a:pt x="651" y="344"/>
                        </a:lnTo>
                        <a:lnTo>
                          <a:pt x="651" y="384"/>
                        </a:lnTo>
                        <a:lnTo>
                          <a:pt x="651" y="403"/>
                        </a:lnTo>
                        <a:lnTo>
                          <a:pt x="651" y="423"/>
                        </a:lnTo>
                        <a:lnTo>
                          <a:pt x="651" y="443"/>
                        </a:lnTo>
                        <a:lnTo>
                          <a:pt x="641" y="461"/>
                        </a:lnTo>
                        <a:lnTo>
                          <a:pt x="641" y="482"/>
                        </a:lnTo>
                        <a:lnTo>
                          <a:pt x="631" y="502"/>
                        </a:lnTo>
                        <a:lnTo>
                          <a:pt x="621" y="540"/>
                        </a:lnTo>
                        <a:lnTo>
                          <a:pt x="602" y="580"/>
                        </a:lnTo>
                        <a:lnTo>
                          <a:pt x="572" y="630"/>
                        </a:lnTo>
                        <a:lnTo>
                          <a:pt x="563" y="660"/>
                        </a:lnTo>
                        <a:lnTo>
                          <a:pt x="542" y="689"/>
                        </a:lnTo>
                        <a:lnTo>
                          <a:pt x="542" y="709"/>
                        </a:lnTo>
                        <a:lnTo>
                          <a:pt x="533" y="738"/>
                        </a:lnTo>
                        <a:lnTo>
                          <a:pt x="533" y="759"/>
                        </a:lnTo>
                        <a:lnTo>
                          <a:pt x="533" y="778"/>
                        </a:lnTo>
                        <a:lnTo>
                          <a:pt x="129" y="778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2" name="Freeform 142"/>
                  <p:cNvSpPr>
                    <a:spLocks/>
                  </p:cNvSpPr>
                  <p:nvPr/>
                </p:nvSpPr>
                <p:spPr bwMode="auto">
                  <a:xfrm>
                    <a:off x="790" y="1711"/>
                    <a:ext cx="50" cy="137"/>
                  </a:xfrm>
                  <a:custGeom>
                    <a:avLst/>
                    <a:gdLst>
                      <a:gd name="T0" fmla="*/ 12 w 207"/>
                      <a:gd name="T1" fmla="*/ 0 h 413"/>
                      <a:gd name="T2" fmla="*/ 11 w 207"/>
                      <a:gd name="T3" fmla="*/ 5 h 413"/>
                      <a:gd name="T4" fmla="*/ 10 w 207"/>
                      <a:gd name="T5" fmla="*/ 6 h 413"/>
                      <a:gd name="T6" fmla="*/ 10 w 207"/>
                      <a:gd name="T7" fmla="*/ 8 h 413"/>
                      <a:gd name="T8" fmla="*/ 9 w 207"/>
                      <a:gd name="T9" fmla="*/ 9 h 413"/>
                      <a:gd name="T10" fmla="*/ 7 w 207"/>
                      <a:gd name="T11" fmla="*/ 10 h 413"/>
                      <a:gd name="T12" fmla="*/ 6 w 207"/>
                      <a:gd name="T13" fmla="*/ 11 h 413"/>
                      <a:gd name="T14" fmla="*/ 5 w 207"/>
                      <a:gd name="T15" fmla="*/ 13 h 413"/>
                      <a:gd name="T16" fmla="*/ 3 w 207"/>
                      <a:gd name="T17" fmla="*/ 15 h 413"/>
                      <a:gd name="T18" fmla="*/ 3 w 207"/>
                      <a:gd name="T19" fmla="*/ 17 h 413"/>
                      <a:gd name="T20" fmla="*/ 2 w 207"/>
                      <a:gd name="T21" fmla="*/ 20 h 413"/>
                      <a:gd name="T22" fmla="*/ 1 w 207"/>
                      <a:gd name="T23" fmla="*/ 22 h 413"/>
                      <a:gd name="T24" fmla="*/ 1 w 207"/>
                      <a:gd name="T25" fmla="*/ 23 h 413"/>
                      <a:gd name="T26" fmla="*/ 1 w 207"/>
                      <a:gd name="T27" fmla="*/ 25 h 413"/>
                      <a:gd name="T28" fmla="*/ 0 w 207"/>
                      <a:gd name="T29" fmla="*/ 27 h 413"/>
                      <a:gd name="T30" fmla="*/ 0 w 207"/>
                      <a:gd name="T31" fmla="*/ 29 h 413"/>
                      <a:gd name="T32" fmla="*/ 0 w 207"/>
                      <a:gd name="T33" fmla="*/ 33 h 413"/>
                      <a:gd name="T34" fmla="*/ 1 w 207"/>
                      <a:gd name="T35" fmla="*/ 34 h 413"/>
                      <a:gd name="T36" fmla="*/ 1 w 207"/>
                      <a:gd name="T37" fmla="*/ 37 h 413"/>
                      <a:gd name="T38" fmla="*/ 1 w 207"/>
                      <a:gd name="T39" fmla="*/ 39 h 413"/>
                      <a:gd name="T40" fmla="*/ 1 w 207"/>
                      <a:gd name="T41" fmla="*/ 40 h 413"/>
                      <a:gd name="T42" fmla="*/ 2 w 207"/>
                      <a:gd name="T43" fmla="*/ 42 h 413"/>
                      <a:gd name="T44" fmla="*/ 3 w 207"/>
                      <a:gd name="T45" fmla="*/ 43 h 413"/>
                      <a:gd name="T46" fmla="*/ 3 w 207"/>
                      <a:gd name="T47" fmla="*/ 44 h 413"/>
                      <a:gd name="T48" fmla="*/ 5 w 207"/>
                      <a:gd name="T49" fmla="*/ 45 h 41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207" h="413">
                        <a:moveTo>
                          <a:pt x="207" y="0"/>
                        </a:moveTo>
                        <a:lnTo>
                          <a:pt x="187" y="48"/>
                        </a:lnTo>
                        <a:lnTo>
                          <a:pt x="178" y="58"/>
                        </a:lnTo>
                        <a:lnTo>
                          <a:pt x="167" y="69"/>
                        </a:lnTo>
                        <a:lnTo>
                          <a:pt x="147" y="79"/>
                        </a:lnTo>
                        <a:lnTo>
                          <a:pt x="129" y="89"/>
                        </a:lnTo>
                        <a:lnTo>
                          <a:pt x="98" y="98"/>
                        </a:lnTo>
                        <a:lnTo>
                          <a:pt x="80" y="118"/>
                        </a:lnTo>
                        <a:lnTo>
                          <a:pt x="60" y="138"/>
                        </a:lnTo>
                        <a:lnTo>
                          <a:pt x="49" y="156"/>
                        </a:lnTo>
                        <a:lnTo>
                          <a:pt x="30" y="177"/>
                        </a:lnTo>
                        <a:lnTo>
                          <a:pt x="19" y="197"/>
                        </a:lnTo>
                        <a:lnTo>
                          <a:pt x="19" y="206"/>
                        </a:lnTo>
                        <a:lnTo>
                          <a:pt x="11" y="227"/>
                        </a:lnTo>
                        <a:lnTo>
                          <a:pt x="0" y="246"/>
                        </a:lnTo>
                        <a:lnTo>
                          <a:pt x="0" y="266"/>
                        </a:lnTo>
                        <a:lnTo>
                          <a:pt x="0" y="296"/>
                        </a:lnTo>
                        <a:lnTo>
                          <a:pt x="11" y="314"/>
                        </a:lnTo>
                        <a:lnTo>
                          <a:pt x="11" y="334"/>
                        </a:lnTo>
                        <a:lnTo>
                          <a:pt x="19" y="355"/>
                        </a:lnTo>
                        <a:lnTo>
                          <a:pt x="19" y="364"/>
                        </a:lnTo>
                        <a:lnTo>
                          <a:pt x="40" y="384"/>
                        </a:lnTo>
                        <a:lnTo>
                          <a:pt x="49" y="394"/>
                        </a:lnTo>
                        <a:lnTo>
                          <a:pt x="60" y="404"/>
                        </a:lnTo>
                        <a:lnTo>
                          <a:pt x="80" y="413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3" name="Freeform 143"/>
                  <p:cNvSpPr>
                    <a:spLocks/>
                  </p:cNvSpPr>
                  <p:nvPr/>
                </p:nvSpPr>
                <p:spPr bwMode="auto">
                  <a:xfrm>
                    <a:off x="775" y="1760"/>
                    <a:ext cx="15" cy="39"/>
                  </a:xfrm>
                  <a:custGeom>
                    <a:avLst/>
                    <a:gdLst>
                      <a:gd name="T0" fmla="*/ 0 w 59"/>
                      <a:gd name="T1" fmla="*/ 0 h 119"/>
                      <a:gd name="T2" fmla="*/ 1 w 59"/>
                      <a:gd name="T3" fmla="*/ 0 h 119"/>
                      <a:gd name="T4" fmla="*/ 1 w 59"/>
                      <a:gd name="T5" fmla="*/ 1 h 119"/>
                      <a:gd name="T6" fmla="*/ 2 w 59"/>
                      <a:gd name="T7" fmla="*/ 1 h 119"/>
                      <a:gd name="T8" fmla="*/ 3 w 59"/>
                      <a:gd name="T9" fmla="*/ 2 h 119"/>
                      <a:gd name="T10" fmla="*/ 3 w 59"/>
                      <a:gd name="T11" fmla="*/ 3 h 119"/>
                      <a:gd name="T12" fmla="*/ 3 w 59"/>
                      <a:gd name="T13" fmla="*/ 4 h 119"/>
                      <a:gd name="T14" fmla="*/ 3 w 59"/>
                      <a:gd name="T15" fmla="*/ 5 h 119"/>
                      <a:gd name="T16" fmla="*/ 4 w 59"/>
                      <a:gd name="T17" fmla="*/ 6 h 119"/>
                      <a:gd name="T18" fmla="*/ 4 w 59"/>
                      <a:gd name="T19" fmla="*/ 8 h 119"/>
                      <a:gd name="T20" fmla="*/ 4 w 59"/>
                      <a:gd name="T21" fmla="*/ 10 h 119"/>
                      <a:gd name="T22" fmla="*/ 4 w 59"/>
                      <a:gd name="T23" fmla="*/ 13 h 11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9" h="119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21" y="9"/>
                        </a:lnTo>
                        <a:lnTo>
                          <a:pt x="30" y="9"/>
                        </a:lnTo>
                        <a:lnTo>
                          <a:pt x="39" y="21"/>
                        </a:lnTo>
                        <a:lnTo>
                          <a:pt x="39" y="30"/>
                        </a:lnTo>
                        <a:lnTo>
                          <a:pt x="48" y="39"/>
                        </a:lnTo>
                        <a:lnTo>
                          <a:pt x="48" y="50"/>
                        </a:lnTo>
                        <a:lnTo>
                          <a:pt x="59" y="59"/>
                        </a:lnTo>
                        <a:lnTo>
                          <a:pt x="59" y="70"/>
                        </a:lnTo>
                        <a:lnTo>
                          <a:pt x="59" y="88"/>
                        </a:lnTo>
                        <a:lnTo>
                          <a:pt x="59" y="119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4" name="Freeform 144"/>
                  <p:cNvSpPr>
                    <a:spLocks/>
                  </p:cNvSpPr>
                  <p:nvPr/>
                </p:nvSpPr>
                <p:spPr bwMode="auto">
                  <a:xfrm>
                    <a:off x="725" y="1638"/>
                    <a:ext cx="41" cy="92"/>
                  </a:xfrm>
                  <a:custGeom>
                    <a:avLst/>
                    <a:gdLst>
                      <a:gd name="T0" fmla="*/ 0 w 168"/>
                      <a:gd name="T1" fmla="*/ 5 h 276"/>
                      <a:gd name="T2" fmla="*/ 0 w 168"/>
                      <a:gd name="T3" fmla="*/ 5 h 276"/>
                      <a:gd name="T4" fmla="*/ 0 w 168"/>
                      <a:gd name="T5" fmla="*/ 7 h 276"/>
                      <a:gd name="T6" fmla="*/ 0 w 168"/>
                      <a:gd name="T7" fmla="*/ 8 h 276"/>
                      <a:gd name="T8" fmla="*/ 0 w 168"/>
                      <a:gd name="T9" fmla="*/ 9 h 276"/>
                      <a:gd name="T10" fmla="*/ 2 w 168"/>
                      <a:gd name="T11" fmla="*/ 20 h 276"/>
                      <a:gd name="T12" fmla="*/ 3 w 168"/>
                      <a:gd name="T13" fmla="*/ 27 h 276"/>
                      <a:gd name="T14" fmla="*/ 3 w 168"/>
                      <a:gd name="T15" fmla="*/ 29 h 276"/>
                      <a:gd name="T16" fmla="*/ 4 w 168"/>
                      <a:gd name="T17" fmla="*/ 30 h 276"/>
                      <a:gd name="T18" fmla="*/ 5 w 168"/>
                      <a:gd name="T19" fmla="*/ 31 h 276"/>
                      <a:gd name="T20" fmla="*/ 6 w 168"/>
                      <a:gd name="T21" fmla="*/ 31 h 276"/>
                      <a:gd name="T22" fmla="*/ 7 w 168"/>
                      <a:gd name="T23" fmla="*/ 31 h 276"/>
                      <a:gd name="T24" fmla="*/ 7 w 168"/>
                      <a:gd name="T25" fmla="*/ 31 h 276"/>
                      <a:gd name="T26" fmla="*/ 8 w 168"/>
                      <a:gd name="T27" fmla="*/ 31 h 276"/>
                      <a:gd name="T28" fmla="*/ 9 w 168"/>
                      <a:gd name="T29" fmla="*/ 31 h 276"/>
                      <a:gd name="T30" fmla="*/ 10 w 168"/>
                      <a:gd name="T31" fmla="*/ 30 h 276"/>
                      <a:gd name="T32" fmla="*/ 10 w 168"/>
                      <a:gd name="T33" fmla="*/ 29 h 276"/>
                      <a:gd name="T34" fmla="*/ 10 w 168"/>
                      <a:gd name="T35" fmla="*/ 27 h 276"/>
                      <a:gd name="T36" fmla="*/ 10 w 168"/>
                      <a:gd name="T37" fmla="*/ 26 h 276"/>
                      <a:gd name="T38" fmla="*/ 10 w 168"/>
                      <a:gd name="T39" fmla="*/ 25 h 276"/>
                      <a:gd name="T40" fmla="*/ 10 w 168"/>
                      <a:gd name="T41" fmla="*/ 24 h 276"/>
                      <a:gd name="T42" fmla="*/ 7 w 168"/>
                      <a:gd name="T43" fmla="*/ 5 h 276"/>
                      <a:gd name="T44" fmla="*/ 7 w 168"/>
                      <a:gd name="T45" fmla="*/ 3 h 276"/>
                      <a:gd name="T46" fmla="*/ 7 w 168"/>
                      <a:gd name="T47" fmla="*/ 2 h 276"/>
                      <a:gd name="T48" fmla="*/ 7 w 168"/>
                      <a:gd name="T49" fmla="*/ 1 h 276"/>
                      <a:gd name="T50" fmla="*/ 6 w 168"/>
                      <a:gd name="T51" fmla="*/ 0 h 276"/>
                      <a:gd name="T52" fmla="*/ 5 w 168"/>
                      <a:gd name="T53" fmla="*/ 0 h 276"/>
                      <a:gd name="T54" fmla="*/ 4 w 168"/>
                      <a:gd name="T55" fmla="*/ 0 h 276"/>
                      <a:gd name="T56" fmla="*/ 3 w 168"/>
                      <a:gd name="T57" fmla="*/ 0 h 276"/>
                      <a:gd name="T58" fmla="*/ 3 w 168"/>
                      <a:gd name="T59" fmla="*/ 0 h 276"/>
                      <a:gd name="T60" fmla="*/ 2 w 168"/>
                      <a:gd name="T61" fmla="*/ 0 h 276"/>
                      <a:gd name="T62" fmla="*/ 1 w 168"/>
                      <a:gd name="T63" fmla="*/ 1 h 276"/>
                      <a:gd name="T64" fmla="*/ 0 w 168"/>
                      <a:gd name="T65" fmla="*/ 2 h 276"/>
                      <a:gd name="T66" fmla="*/ 0 w 168"/>
                      <a:gd name="T67" fmla="*/ 3 h 276"/>
                      <a:gd name="T68" fmla="*/ 0 w 168"/>
                      <a:gd name="T69" fmla="*/ 3 h 276"/>
                      <a:gd name="T70" fmla="*/ 0 w 168"/>
                      <a:gd name="T71" fmla="*/ 5 h 27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168" h="276">
                        <a:moveTo>
                          <a:pt x="0" y="41"/>
                        </a:moveTo>
                        <a:lnTo>
                          <a:pt x="0" y="49"/>
                        </a:lnTo>
                        <a:lnTo>
                          <a:pt x="0" y="60"/>
                        </a:lnTo>
                        <a:lnTo>
                          <a:pt x="0" y="70"/>
                        </a:lnTo>
                        <a:lnTo>
                          <a:pt x="0" y="79"/>
                        </a:lnTo>
                        <a:lnTo>
                          <a:pt x="29" y="177"/>
                        </a:lnTo>
                        <a:lnTo>
                          <a:pt x="59" y="247"/>
                        </a:lnTo>
                        <a:lnTo>
                          <a:pt x="59" y="257"/>
                        </a:lnTo>
                        <a:lnTo>
                          <a:pt x="70" y="266"/>
                        </a:lnTo>
                        <a:lnTo>
                          <a:pt x="80" y="276"/>
                        </a:lnTo>
                        <a:lnTo>
                          <a:pt x="98" y="276"/>
                        </a:lnTo>
                        <a:lnTo>
                          <a:pt x="109" y="276"/>
                        </a:lnTo>
                        <a:lnTo>
                          <a:pt x="120" y="276"/>
                        </a:lnTo>
                        <a:lnTo>
                          <a:pt x="138" y="276"/>
                        </a:lnTo>
                        <a:lnTo>
                          <a:pt x="147" y="276"/>
                        </a:lnTo>
                        <a:lnTo>
                          <a:pt x="158" y="266"/>
                        </a:lnTo>
                        <a:lnTo>
                          <a:pt x="158" y="257"/>
                        </a:lnTo>
                        <a:lnTo>
                          <a:pt x="168" y="247"/>
                        </a:lnTo>
                        <a:lnTo>
                          <a:pt x="168" y="237"/>
                        </a:lnTo>
                        <a:lnTo>
                          <a:pt x="168" y="227"/>
                        </a:lnTo>
                        <a:lnTo>
                          <a:pt x="168" y="218"/>
                        </a:lnTo>
                        <a:lnTo>
                          <a:pt x="120" y="41"/>
                        </a:lnTo>
                        <a:lnTo>
                          <a:pt x="120" y="30"/>
                        </a:lnTo>
                        <a:lnTo>
                          <a:pt x="109" y="21"/>
                        </a:lnTo>
                        <a:lnTo>
                          <a:pt x="109" y="11"/>
                        </a:lnTo>
                        <a:lnTo>
                          <a:pt x="98" y="0"/>
                        </a:lnTo>
                        <a:lnTo>
                          <a:pt x="89" y="0"/>
                        </a:lnTo>
                        <a:lnTo>
                          <a:pt x="70" y="0"/>
                        </a:lnTo>
                        <a:lnTo>
                          <a:pt x="59" y="0"/>
                        </a:lnTo>
                        <a:lnTo>
                          <a:pt x="50" y="0"/>
                        </a:lnTo>
                        <a:lnTo>
                          <a:pt x="29" y="0"/>
                        </a:lnTo>
                        <a:lnTo>
                          <a:pt x="20" y="11"/>
                        </a:lnTo>
                        <a:lnTo>
                          <a:pt x="10" y="21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41"/>
                        </a:lnTo>
                        <a:close/>
                      </a:path>
                    </a:pathLst>
                  </a:custGeom>
                  <a:solidFill>
                    <a:srgbClr val="FFEF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5" name="Freeform 145"/>
                  <p:cNvSpPr>
                    <a:spLocks/>
                  </p:cNvSpPr>
                  <p:nvPr/>
                </p:nvSpPr>
                <p:spPr bwMode="auto">
                  <a:xfrm>
                    <a:off x="725" y="1638"/>
                    <a:ext cx="41" cy="92"/>
                  </a:xfrm>
                  <a:custGeom>
                    <a:avLst/>
                    <a:gdLst>
                      <a:gd name="T0" fmla="*/ 0 w 168"/>
                      <a:gd name="T1" fmla="*/ 5 h 276"/>
                      <a:gd name="T2" fmla="*/ 0 w 168"/>
                      <a:gd name="T3" fmla="*/ 5 h 276"/>
                      <a:gd name="T4" fmla="*/ 0 w 168"/>
                      <a:gd name="T5" fmla="*/ 7 h 276"/>
                      <a:gd name="T6" fmla="*/ 0 w 168"/>
                      <a:gd name="T7" fmla="*/ 8 h 276"/>
                      <a:gd name="T8" fmla="*/ 0 w 168"/>
                      <a:gd name="T9" fmla="*/ 9 h 276"/>
                      <a:gd name="T10" fmla="*/ 2 w 168"/>
                      <a:gd name="T11" fmla="*/ 20 h 276"/>
                      <a:gd name="T12" fmla="*/ 3 w 168"/>
                      <a:gd name="T13" fmla="*/ 27 h 276"/>
                      <a:gd name="T14" fmla="*/ 3 w 168"/>
                      <a:gd name="T15" fmla="*/ 29 h 276"/>
                      <a:gd name="T16" fmla="*/ 4 w 168"/>
                      <a:gd name="T17" fmla="*/ 30 h 276"/>
                      <a:gd name="T18" fmla="*/ 5 w 168"/>
                      <a:gd name="T19" fmla="*/ 31 h 276"/>
                      <a:gd name="T20" fmla="*/ 6 w 168"/>
                      <a:gd name="T21" fmla="*/ 31 h 276"/>
                      <a:gd name="T22" fmla="*/ 7 w 168"/>
                      <a:gd name="T23" fmla="*/ 31 h 276"/>
                      <a:gd name="T24" fmla="*/ 7 w 168"/>
                      <a:gd name="T25" fmla="*/ 31 h 276"/>
                      <a:gd name="T26" fmla="*/ 8 w 168"/>
                      <a:gd name="T27" fmla="*/ 31 h 276"/>
                      <a:gd name="T28" fmla="*/ 9 w 168"/>
                      <a:gd name="T29" fmla="*/ 31 h 276"/>
                      <a:gd name="T30" fmla="*/ 10 w 168"/>
                      <a:gd name="T31" fmla="*/ 30 h 276"/>
                      <a:gd name="T32" fmla="*/ 10 w 168"/>
                      <a:gd name="T33" fmla="*/ 29 h 276"/>
                      <a:gd name="T34" fmla="*/ 10 w 168"/>
                      <a:gd name="T35" fmla="*/ 27 h 276"/>
                      <a:gd name="T36" fmla="*/ 10 w 168"/>
                      <a:gd name="T37" fmla="*/ 26 h 276"/>
                      <a:gd name="T38" fmla="*/ 10 w 168"/>
                      <a:gd name="T39" fmla="*/ 25 h 276"/>
                      <a:gd name="T40" fmla="*/ 10 w 168"/>
                      <a:gd name="T41" fmla="*/ 24 h 276"/>
                      <a:gd name="T42" fmla="*/ 7 w 168"/>
                      <a:gd name="T43" fmla="*/ 5 h 276"/>
                      <a:gd name="T44" fmla="*/ 7 w 168"/>
                      <a:gd name="T45" fmla="*/ 3 h 276"/>
                      <a:gd name="T46" fmla="*/ 7 w 168"/>
                      <a:gd name="T47" fmla="*/ 2 h 276"/>
                      <a:gd name="T48" fmla="*/ 7 w 168"/>
                      <a:gd name="T49" fmla="*/ 1 h 276"/>
                      <a:gd name="T50" fmla="*/ 6 w 168"/>
                      <a:gd name="T51" fmla="*/ 0 h 276"/>
                      <a:gd name="T52" fmla="*/ 5 w 168"/>
                      <a:gd name="T53" fmla="*/ 0 h 276"/>
                      <a:gd name="T54" fmla="*/ 4 w 168"/>
                      <a:gd name="T55" fmla="*/ 0 h 276"/>
                      <a:gd name="T56" fmla="*/ 3 w 168"/>
                      <a:gd name="T57" fmla="*/ 0 h 276"/>
                      <a:gd name="T58" fmla="*/ 3 w 168"/>
                      <a:gd name="T59" fmla="*/ 0 h 276"/>
                      <a:gd name="T60" fmla="*/ 2 w 168"/>
                      <a:gd name="T61" fmla="*/ 0 h 276"/>
                      <a:gd name="T62" fmla="*/ 1 w 168"/>
                      <a:gd name="T63" fmla="*/ 1 h 276"/>
                      <a:gd name="T64" fmla="*/ 0 w 168"/>
                      <a:gd name="T65" fmla="*/ 2 h 276"/>
                      <a:gd name="T66" fmla="*/ 0 w 168"/>
                      <a:gd name="T67" fmla="*/ 3 h 276"/>
                      <a:gd name="T68" fmla="*/ 0 w 168"/>
                      <a:gd name="T69" fmla="*/ 3 h 276"/>
                      <a:gd name="T70" fmla="*/ 0 w 168"/>
                      <a:gd name="T71" fmla="*/ 5 h 27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168" h="276">
                        <a:moveTo>
                          <a:pt x="0" y="41"/>
                        </a:moveTo>
                        <a:lnTo>
                          <a:pt x="0" y="49"/>
                        </a:lnTo>
                        <a:lnTo>
                          <a:pt x="0" y="60"/>
                        </a:lnTo>
                        <a:lnTo>
                          <a:pt x="0" y="70"/>
                        </a:lnTo>
                        <a:lnTo>
                          <a:pt x="0" y="79"/>
                        </a:lnTo>
                        <a:lnTo>
                          <a:pt x="29" y="177"/>
                        </a:lnTo>
                        <a:lnTo>
                          <a:pt x="59" y="247"/>
                        </a:lnTo>
                        <a:lnTo>
                          <a:pt x="59" y="257"/>
                        </a:lnTo>
                        <a:lnTo>
                          <a:pt x="70" y="266"/>
                        </a:lnTo>
                        <a:lnTo>
                          <a:pt x="80" y="276"/>
                        </a:lnTo>
                        <a:lnTo>
                          <a:pt x="98" y="276"/>
                        </a:lnTo>
                        <a:lnTo>
                          <a:pt x="109" y="276"/>
                        </a:lnTo>
                        <a:lnTo>
                          <a:pt x="120" y="276"/>
                        </a:lnTo>
                        <a:lnTo>
                          <a:pt x="138" y="276"/>
                        </a:lnTo>
                        <a:lnTo>
                          <a:pt x="147" y="276"/>
                        </a:lnTo>
                        <a:lnTo>
                          <a:pt x="158" y="266"/>
                        </a:lnTo>
                        <a:lnTo>
                          <a:pt x="158" y="257"/>
                        </a:lnTo>
                        <a:lnTo>
                          <a:pt x="168" y="247"/>
                        </a:lnTo>
                        <a:lnTo>
                          <a:pt x="168" y="237"/>
                        </a:lnTo>
                        <a:lnTo>
                          <a:pt x="168" y="227"/>
                        </a:lnTo>
                        <a:lnTo>
                          <a:pt x="168" y="218"/>
                        </a:lnTo>
                        <a:lnTo>
                          <a:pt x="120" y="41"/>
                        </a:lnTo>
                        <a:lnTo>
                          <a:pt x="120" y="30"/>
                        </a:lnTo>
                        <a:lnTo>
                          <a:pt x="109" y="21"/>
                        </a:lnTo>
                        <a:lnTo>
                          <a:pt x="109" y="11"/>
                        </a:lnTo>
                        <a:lnTo>
                          <a:pt x="98" y="0"/>
                        </a:lnTo>
                        <a:lnTo>
                          <a:pt x="89" y="0"/>
                        </a:lnTo>
                        <a:lnTo>
                          <a:pt x="70" y="0"/>
                        </a:lnTo>
                        <a:lnTo>
                          <a:pt x="59" y="0"/>
                        </a:lnTo>
                        <a:lnTo>
                          <a:pt x="50" y="0"/>
                        </a:lnTo>
                        <a:lnTo>
                          <a:pt x="29" y="0"/>
                        </a:lnTo>
                        <a:lnTo>
                          <a:pt x="20" y="11"/>
                        </a:lnTo>
                        <a:lnTo>
                          <a:pt x="10" y="21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41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6" name="Freeform 146"/>
                  <p:cNvSpPr>
                    <a:spLocks/>
                  </p:cNvSpPr>
                  <p:nvPr/>
                </p:nvSpPr>
                <p:spPr bwMode="auto">
                  <a:xfrm>
                    <a:off x="754" y="1622"/>
                    <a:ext cx="38" cy="108"/>
                  </a:xfrm>
                  <a:custGeom>
                    <a:avLst/>
                    <a:gdLst>
                      <a:gd name="T0" fmla="*/ 0 w 157"/>
                      <a:gd name="T1" fmla="*/ 9 h 326"/>
                      <a:gd name="T2" fmla="*/ 0 w 157"/>
                      <a:gd name="T3" fmla="*/ 7 h 326"/>
                      <a:gd name="T4" fmla="*/ 0 w 157"/>
                      <a:gd name="T5" fmla="*/ 6 h 326"/>
                      <a:gd name="T6" fmla="*/ 0 w 157"/>
                      <a:gd name="T7" fmla="*/ 5 h 326"/>
                      <a:gd name="T8" fmla="*/ 0 w 157"/>
                      <a:gd name="T9" fmla="*/ 3 h 326"/>
                      <a:gd name="T10" fmla="*/ 0 w 157"/>
                      <a:gd name="T11" fmla="*/ 2 h 326"/>
                      <a:gd name="T12" fmla="*/ 1 w 157"/>
                      <a:gd name="T13" fmla="*/ 2 h 326"/>
                      <a:gd name="T14" fmla="*/ 2 w 157"/>
                      <a:gd name="T15" fmla="*/ 1 h 326"/>
                      <a:gd name="T16" fmla="*/ 3 w 157"/>
                      <a:gd name="T17" fmla="*/ 0 h 326"/>
                      <a:gd name="T18" fmla="*/ 4 w 157"/>
                      <a:gd name="T19" fmla="*/ 0 h 326"/>
                      <a:gd name="T20" fmla="*/ 5 w 157"/>
                      <a:gd name="T21" fmla="*/ 0 h 326"/>
                      <a:gd name="T22" fmla="*/ 6 w 157"/>
                      <a:gd name="T23" fmla="*/ 0 h 326"/>
                      <a:gd name="T24" fmla="*/ 6 w 157"/>
                      <a:gd name="T25" fmla="*/ 1 h 326"/>
                      <a:gd name="T26" fmla="*/ 7 w 157"/>
                      <a:gd name="T27" fmla="*/ 1 h 326"/>
                      <a:gd name="T28" fmla="*/ 7 w 157"/>
                      <a:gd name="T29" fmla="*/ 2 h 326"/>
                      <a:gd name="T30" fmla="*/ 7 w 157"/>
                      <a:gd name="T31" fmla="*/ 2 h 326"/>
                      <a:gd name="T32" fmla="*/ 7 w 157"/>
                      <a:gd name="T33" fmla="*/ 3 h 326"/>
                      <a:gd name="T34" fmla="*/ 8 w 157"/>
                      <a:gd name="T35" fmla="*/ 5 h 326"/>
                      <a:gd name="T36" fmla="*/ 8 w 157"/>
                      <a:gd name="T37" fmla="*/ 6 h 326"/>
                      <a:gd name="T38" fmla="*/ 9 w 157"/>
                      <a:gd name="T39" fmla="*/ 29 h 326"/>
                      <a:gd name="T40" fmla="*/ 9 w 157"/>
                      <a:gd name="T41" fmla="*/ 30 h 326"/>
                      <a:gd name="T42" fmla="*/ 9 w 157"/>
                      <a:gd name="T43" fmla="*/ 31 h 326"/>
                      <a:gd name="T44" fmla="*/ 9 w 157"/>
                      <a:gd name="T45" fmla="*/ 32 h 326"/>
                      <a:gd name="T46" fmla="*/ 8 w 157"/>
                      <a:gd name="T47" fmla="*/ 34 h 326"/>
                      <a:gd name="T48" fmla="*/ 8 w 157"/>
                      <a:gd name="T49" fmla="*/ 35 h 326"/>
                      <a:gd name="T50" fmla="*/ 7 w 157"/>
                      <a:gd name="T51" fmla="*/ 35 h 326"/>
                      <a:gd name="T52" fmla="*/ 7 w 157"/>
                      <a:gd name="T53" fmla="*/ 36 h 326"/>
                      <a:gd name="T54" fmla="*/ 6 w 157"/>
                      <a:gd name="T55" fmla="*/ 36 h 326"/>
                      <a:gd name="T56" fmla="*/ 5 w 157"/>
                      <a:gd name="T57" fmla="*/ 36 h 326"/>
                      <a:gd name="T58" fmla="*/ 5 w 157"/>
                      <a:gd name="T59" fmla="*/ 35 h 326"/>
                      <a:gd name="T60" fmla="*/ 4 w 157"/>
                      <a:gd name="T61" fmla="*/ 35 h 326"/>
                      <a:gd name="T62" fmla="*/ 3 w 157"/>
                      <a:gd name="T63" fmla="*/ 35 h 326"/>
                      <a:gd name="T64" fmla="*/ 3 w 157"/>
                      <a:gd name="T65" fmla="*/ 34 h 326"/>
                      <a:gd name="T66" fmla="*/ 3 w 157"/>
                      <a:gd name="T67" fmla="*/ 32 h 326"/>
                      <a:gd name="T68" fmla="*/ 3 w 157"/>
                      <a:gd name="T69" fmla="*/ 31 h 326"/>
                      <a:gd name="T70" fmla="*/ 0 w 157"/>
                      <a:gd name="T71" fmla="*/ 9 h 32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157" h="326">
                        <a:moveTo>
                          <a:pt x="0" y="80"/>
                        </a:moveTo>
                        <a:lnTo>
                          <a:pt x="0" y="61"/>
                        </a:lnTo>
                        <a:lnTo>
                          <a:pt x="0" y="50"/>
                        </a:lnTo>
                        <a:lnTo>
                          <a:pt x="0" y="41"/>
                        </a:lnTo>
                        <a:lnTo>
                          <a:pt x="8" y="31"/>
                        </a:lnTo>
                        <a:lnTo>
                          <a:pt x="8" y="21"/>
                        </a:lnTo>
                        <a:lnTo>
                          <a:pt x="18" y="21"/>
                        </a:lnTo>
                        <a:lnTo>
                          <a:pt x="38" y="11"/>
                        </a:lnTo>
                        <a:lnTo>
                          <a:pt x="57" y="0"/>
                        </a:lnTo>
                        <a:lnTo>
                          <a:pt x="68" y="0"/>
                        </a:lnTo>
                        <a:lnTo>
                          <a:pt x="77" y="0"/>
                        </a:lnTo>
                        <a:lnTo>
                          <a:pt x="96" y="0"/>
                        </a:lnTo>
                        <a:lnTo>
                          <a:pt x="108" y="11"/>
                        </a:lnTo>
                        <a:lnTo>
                          <a:pt x="117" y="11"/>
                        </a:lnTo>
                        <a:lnTo>
                          <a:pt x="117" y="21"/>
                        </a:lnTo>
                        <a:lnTo>
                          <a:pt x="126" y="21"/>
                        </a:lnTo>
                        <a:lnTo>
                          <a:pt x="126" y="31"/>
                        </a:lnTo>
                        <a:lnTo>
                          <a:pt x="135" y="41"/>
                        </a:lnTo>
                        <a:lnTo>
                          <a:pt x="135" y="50"/>
                        </a:lnTo>
                        <a:lnTo>
                          <a:pt x="157" y="268"/>
                        </a:lnTo>
                        <a:lnTo>
                          <a:pt x="157" y="277"/>
                        </a:lnTo>
                        <a:lnTo>
                          <a:pt x="157" y="287"/>
                        </a:lnTo>
                        <a:lnTo>
                          <a:pt x="157" y="297"/>
                        </a:lnTo>
                        <a:lnTo>
                          <a:pt x="146" y="307"/>
                        </a:lnTo>
                        <a:lnTo>
                          <a:pt x="135" y="316"/>
                        </a:lnTo>
                        <a:lnTo>
                          <a:pt x="126" y="316"/>
                        </a:lnTo>
                        <a:lnTo>
                          <a:pt x="117" y="326"/>
                        </a:lnTo>
                        <a:lnTo>
                          <a:pt x="108" y="326"/>
                        </a:lnTo>
                        <a:lnTo>
                          <a:pt x="87" y="326"/>
                        </a:lnTo>
                        <a:lnTo>
                          <a:pt x="77" y="316"/>
                        </a:lnTo>
                        <a:lnTo>
                          <a:pt x="68" y="316"/>
                        </a:lnTo>
                        <a:lnTo>
                          <a:pt x="57" y="316"/>
                        </a:lnTo>
                        <a:lnTo>
                          <a:pt x="57" y="307"/>
                        </a:lnTo>
                        <a:lnTo>
                          <a:pt x="48" y="297"/>
                        </a:lnTo>
                        <a:lnTo>
                          <a:pt x="48" y="287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solidFill>
                    <a:srgbClr val="FFEF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7" name="Freeform 147"/>
                  <p:cNvSpPr>
                    <a:spLocks/>
                  </p:cNvSpPr>
                  <p:nvPr/>
                </p:nvSpPr>
                <p:spPr bwMode="auto">
                  <a:xfrm>
                    <a:off x="754" y="1622"/>
                    <a:ext cx="38" cy="108"/>
                  </a:xfrm>
                  <a:custGeom>
                    <a:avLst/>
                    <a:gdLst>
                      <a:gd name="T0" fmla="*/ 0 w 157"/>
                      <a:gd name="T1" fmla="*/ 9 h 326"/>
                      <a:gd name="T2" fmla="*/ 0 w 157"/>
                      <a:gd name="T3" fmla="*/ 7 h 326"/>
                      <a:gd name="T4" fmla="*/ 0 w 157"/>
                      <a:gd name="T5" fmla="*/ 6 h 326"/>
                      <a:gd name="T6" fmla="*/ 0 w 157"/>
                      <a:gd name="T7" fmla="*/ 5 h 326"/>
                      <a:gd name="T8" fmla="*/ 0 w 157"/>
                      <a:gd name="T9" fmla="*/ 3 h 326"/>
                      <a:gd name="T10" fmla="*/ 0 w 157"/>
                      <a:gd name="T11" fmla="*/ 2 h 326"/>
                      <a:gd name="T12" fmla="*/ 1 w 157"/>
                      <a:gd name="T13" fmla="*/ 2 h 326"/>
                      <a:gd name="T14" fmla="*/ 2 w 157"/>
                      <a:gd name="T15" fmla="*/ 1 h 326"/>
                      <a:gd name="T16" fmla="*/ 3 w 157"/>
                      <a:gd name="T17" fmla="*/ 0 h 326"/>
                      <a:gd name="T18" fmla="*/ 4 w 157"/>
                      <a:gd name="T19" fmla="*/ 0 h 326"/>
                      <a:gd name="T20" fmla="*/ 5 w 157"/>
                      <a:gd name="T21" fmla="*/ 0 h 326"/>
                      <a:gd name="T22" fmla="*/ 6 w 157"/>
                      <a:gd name="T23" fmla="*/ 0 h 326"/>
                      <a:gd name="T24" fmla="*/ 6 w 157"/>
                      <a:gd name="T25" fmla="*/ 1 h 326"/>
                      <a:gd name="T26" fmla="*/ 7 w 157"/>
                      <a:gd name="T27" fmla="*/ 1 h 326"/>
                      <a:gd name="T28" fmla="*/ 7 w 157"/>
                      <a:gd name="T29" fmla="*/ 2 h 326"/>
                      <a:gd name="T30" fmla="*/ 7 w 157"/>
                      <a:gd name="T31" fmla="*/ 2 h 326"/>
                      <a:gd name="T32" fmla="*/ 7 w 157"/>
                      <a:gd name="T33" fmla="*/ 3 h 326"/>
                      <a:gd name="T34" fmla="*/ 8 w 157"/>
                      <a:gd name="T35" fmla="*/ 5 h 326"/>
                      <a:gd name="T36" fmla="*/ 8 w 157"/>
                      <a:gd name="T37" fmla="*/ 6 h 326"/>
                      <a:gd name="T38" fmla="*/ 9 w 157"/>
                      <a:gd name="T39" fmla="*/ 29 h 326"/>
                      <a:gd name="T40" fmla="*/ 9 w 157"/>
                      <a:gd name="T41" fmla="*/ 30 h 326"/>
                      <a:gd name="T42" fmla="*/ 9 w 157"/>
                      <a:gd name="T43" fmla="*/ 31 h 326"/>
                      <a:gd name="T44" fmla="*/ 9 w 157"/>
                      <a:gd name="T45" fmla="*/ 32 h 326"/>
                      <a:gd name="T46" fmla="*/ 8 w 157"/>
                      <a:gd name="T47" fmla="*/ 34 h 326"/>
                      <a:gd name="T48" fmla="*/ 8 w 157"/>
                      <a:gd name="T49" fmla="*/ 35 h 326"/>
                      <a:gd name="T50" fmla="*/ 7 w 157"/>
                      <a:gd name="T51" fmla="*/ 35 h 326"/>
                      <a:gd name="T52" fmla="*/ 7 w 157"/>
                      <a:gd name="T53" fmla="*/ 36 h 326"/>
                      <a:gd name="T54" fmla="*/ 6 w 157"/>
                      <a:gd name="T55" fmla="*/ 36 h 326"/>
                      <a:gd name="T56" fmla="*/ 5 w 157"/>
                      <a:gd name="T57" fmla="*/ 36 h 326"/>
                      <a:gd name="T58" fmla="*/ 5 w 157"/>
                      <a:gd name="T59" fmla="*/ 35 h 326"/>
                      <a:gd name="T60" fmla="*/ 4 w 157"/>
                      <a:gd name="T61" fmla="*/ 35 h 326"/>
                      <a:gd name="T62" fmla="*/ 3 w 157"/>
                      <a:gd name="T63" fmla="*/ 35 h 326"/>
                      <a:gd name="T64" fmla="*/ 3 w 157"/>
                      <a:gd name="T65" fmla="*/ 34 h 326"/>
                      <a:gd name="T66" fmla="*/ 3 w 157"/>
                      <a:gd name="T67" fmla="*/ 32 h 326"/>
                      <a:gd name="T68" fmla="*/ 3 w 157"/>
                      <a:gd name="T69" fmla="*/ 31 h 326"/>
                      <a:gd name="T70" fmla="*/ 0 w 157"/>
                      <a:gd name="T71" fmla="*/ 9 h 32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157" h="326">
                        <a:moveTo>
                          <a:pt x="0" y="80"/>
                        </a:moveTo>
                        <a:lnTo>
                          <a:pt x="0" y="61"/>
                        </a:lnTo>
                        <a:lnTo>
                          <a:pt x="0" y="50"/>
                        </a:lnTo>
                        <a:lnTo>
                          <a:pt x="0" y="41"/>
                        </a:lnTo>
                        <a:lnTo>
                          <a:pt x="8" y="31"/>
                        </a:lnTo>
                        <a:lnTo>
                          <a:pt x="8" y="21"/>
                        </a:lnTo>
                        <a:lnTo>
                          <a:pt x="18" y="21"/>
                        </a:lnTo>
                        <a:lnTo>
                          <a:pt x="38" y="11"/>
                        </a:lnTo>
                        <a:lnTo>
                          <a:pt x="57" y="0"/>
                        </a:lnTo>
                        <a:lnTo>
                          <a:pt x="68" y="0"/>
                        </a:lnTo>
                        <a:lnTo>
                          <a:pt x="77" y="0"/>
                        </a:lnTo>
                        <a:lnTo>
                          <a:pt x="96" y="0"/>
                        </a:lnTo>
                        <a:lnTo>
                          <a:pt x="108" y="11"/>
                        </a:lnTo>
                        <a:lnTo>
                          <a:pt x="117" y="11"/>
                        </a:lnTo>
                        <a:lnTo>
                          <a:pt x="117" y="21"/>
                        </a:lnTo>
                        <a:lnTo>
                          <a:pt x="126" y="21"/>
                        </a:lnTo>
                        <a:lnTo>
                          <a:pt x="126" y="31"/>
                        </a:lnTo>
                        <a:lnTo>
                          <a:pt x="135" y="41"/>
                        </a:lnTo>
                        <a:lnTo>
                          <a:pt x="135" y="50"/>
                        </a:lnTo>
                        <a:lnTo>
                          <a:pt x="157" y="268"/>
                        </a:lnTo>
                        <a:lnTo>
                          <a:pt x="157" y="277"/>
                        </a:lnTo>
                        <a:lnTo>
                          <a:pt x="157" y="287"/>
                        </a:lnTo>
                        <a:lnTo>
                          <a:pt x="157" y="297"/>
                        </a:lnTo>
                        <a:lnTo>
                          <a:pt x="146" y="307"/>
                        </a:lnTo>
                        <a:lnTo>
                          <a:pt x="135" y="316"/>
                        </a:lnTo>
                        <a:lnTo>
                          <a:pt x="126" y="316"/>
                        </a:lnTo>
                        <a:lnTo>
                          <a:pt x="117" y="326"/>
                        </a:lnTo>
                        <a:lnTo>
                          <a:pt x="108" y="326"/>
                        </a:lnTo>
                        <a:lnTo>
                          <a:pt x="87" y="326"/>
                        </a:lnTo>
                        <a:lnTo>
                          <a:pt x="77" y="316"/>
                        </a:lnTo>
                        <a:lnTo>
                          <a:pt x="68" y="316"/>
                        </a:lnTo>
                        <a:lnTo>
                          <a:pt x="57" y="316"/>
                        </a:lnTo>
                        <a:lnTo>
                          <a:pt x="57" y="307"/>
                        </a:lnTo>
                        <a:lnTo>
                          <a:pt x="48" y="297"/>
                        </a:lnTo>
                        <a:lnTo>
                          <a:pt x="48" y="287"/>
                        </a:lnTo>
                        <a:lnTo>
                          <a:pt x="0" y="80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8" name="Freeform 148"/>
                  <p:cNvSpPr>
                    <a:spLocks/>
                  </p:cNvSpPr>
                  <p:nvPr/>
                </p:nvSpPr>
                <p:spPr bwMode="auto">
                  <a:xfrm>
                    <a:off x="787" y="1612"/>
                    <a:ext cx="36" cy="118"/>
                  </a:xfrm>
                  <a:custGeom>
                    <a:avLst/>
                    <a:gdLst>
                      <a:gd name="T0" fmla="*/ 1 w 149"/>
                      <a:gd name="T1" fmla="*/ 34 h 354"/>
                      <a:gd name="T2" fmla="*/ 0 w 149"/>
                      <a:gd name="T3" fmla="*/ 9 h 354"/>
                      <a:gd name="T4" fmla="*/ 0 w 149"/>
                      <a:gd name="T5" fmla="*/ 7 h 354"/>
                      <a:gd name="T6" fmla="*/ 0 w 149"/>
                      <a:gd name="T7" fmla="*/ 5 h 354"/>
                      <a:gd name="T8" fmla="*/ 0 w 149"/>
                      <a:gd name="T9" fmla="*/ 4 h 354"/>
                      <a:gd name="T10" fmla="*/ 1 w 149"/>
                      <a:gd name="T11" fmla="*/ 3 h 354"/>
                      <a:gd name="T12" fmla="*/ 1 w 149"/>
                      <a:gd name="T13" fmla="*/ 2 h 354"/>
                      <a:gd name="T14" fmla="*/ 1 w 149"/>
                      <a:gd name="T15" fmla="*/ 1 h 354"/>
                      <a:gd name="T16" fmla="*/ 2 w 149"/>
                      <a:gd name="T17" fmla="*/ 1 h 354"/>
                      <a:gd name="T18" fmla="*/ 2 w 149"/>
                      <a:gd name="T19" fmla="*/ 0 h 354"/>
                      <a:gd name="T20" fmla="*/ 3 w 149"/>
                      <a:gd name="T21" fmla="*/ 0 h 354"/>
                      <a:gd name="T22" fmla="*/ 4 w 149"/>
                      <a:gd name="T23" fmla="*/ 0 h 354"/>
                      <a:gd name="T24" fmla="*/ 5 w 149"/>
                      <a:gd name="T25" fmla="*/ 0 h 354"/>
                      <a:gd name="T26" fmla="*/ 5 w 149"/>
                      <a:gd name="T27" fmla="*/ 0 h 354"/>
                      <a:gd name="T28" fmla="*/ 6 w 149"/>
                      <a:gd name="T29" fmla="*/ 0 h 354"/>
                      <a:gd name="T30" fmla="*/ 6 w 149"/>
                      <a:gd name="T31" fmla="*/ 0 h 354"/>
                      <a:gd name="T32" fmla="*/ 7 w 149"/>
                      <a:gd name="T33" fmla="*/ 1 h 354"/>
                      <a:gd name="T34" fmla="*/ 7 w 149"/>
                      <a:gd name="T35" fmla="*/ 1 h 354"/>
                      <a:gd name="T36" fmla="*/ 7 w 149"/>
                      <a:gd name="T37" fmla="*/ 2 h 354"/>
                      <a:gd name="T38" fmla="*/ 8 w 149"/>
                      <a:gd name="T39" fmla="*/ 2 h 354"/>
                      <a:gd name="T40" fmla="*/ 8 w 149"/>
                      <a:gd name="T41" fmla="*/ 3 h 354"/>
                      <a:gd name="T42" fmla="*/ 8 w 149"/>
                      <a:gd name="T43" fmla="*/ 4 h 354"/>
                      <a:gd name="T44" fmla="*/ 8 w 149"/>
                      <a:gd name="T45" fmla="*/ 5 h 354"/>
                      <a:gd name="T46" fmla="*/ 9 w 149"/>
                      <a:gd name="T47" fmla="*/ 32 h 354"/>
                      <a:gd name="T48" fmla="*/ 9 w 149"/>
                      <a:gd name="T49" fmla="*/ 33 h 354"/>
                      <a:gd name="T50" fmla="*/ 8 w 149"/>
                      <a:gd name="T51" fmla="*/ 34 h 354"/>
                      <a:gd name="T52" fmla="*/ 8 w 149"/>
                      <a:gd name="T53" fmla="*/ 36 h 354"/>
                      <a:gd name="T54" fmla="*/ 7 w 149"/>
                      <a:gd name="T55" fmla="*/ 37 h 354"/>
                      <a:gd name="T56" fmla="*/ 7 w 149"/>
                      <a:gd name="T57" fmla="*/ 38 h 354"/>
                      <a:gd name="T58" fmla="*/ 6 w 149"/>
                      <a:gd name="T59" fmla="*/ 38 h 354"/>
                      <a:gd name="T60" fmla="*/ 6 w 149"/>
                      <a:gd name="T61" fmla="*/ 38 h 354"/>
                      <a:gd name="T62" fmla="*/ 5 w 149"/>
                      <a:gd name="T63" fmla="*/ 39 h 354"/>
                      <a:gd name="T64" fmla="*/ 5 w 149"/>
                      <a:gd name="T65" fmla="*/ 39 h 354"/>
                      <a:gd name="T66" fmla="*/ 4 w 149"/>
                      <a:gd name="T67" fmla="*/ 39 h 354"/>
                      <a:gd name="T68" fmla="*/ 3 w 149"/>
                      <a:gd name="T69" fmla="*/ 38 h 354"/>
                      <a:gd name="T70" fmla="*/ 3 w 149"/>
                      <a:gd name="T71" fmla="*/ 38 h 354"/>
                      <a:gd name="T72" fmla="*/ 2 w 149"/>
                      <a:gd name="T73" fmla="*/ 37 h 354"/>
                      <a:gd name="T74" fmla="*/ 2 w 149"/>
                      <a:gd name="T75" fmla="*/ 37 h 354"/>
                      <a:gd name="T76" fmla="*/ 2 w 149"/>
                      <a:gd name="T77" fmla="*/ 36 h 354"/>
                      <a:gd name="T78" fmla="*/ 2 w 149"/>
                      <a:gd name="T79" fmla="*/ 35 h 354"/>
                      <a:gd name="T80" fmla="*/ 1 w 149"/>
                      <a:gd name="T81" fmla="*/ 34 h 35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49" h="354">
                        <a:moveTo>
                          <a:pt x="22" y="305"/>
                        </a:moveTo>
                        <a:lnTo>
                          <a:pt x="0" y="78"/>
                        </a:lnTo>
                        <a:lnTo>
                          <a:pt x="0" y="59"/>
                        </a:lnTo>
                        <a:lnTo>
                          <a:pt x="0" y="49"/>
                        </a:lnTo>
                        <a:lnTo>
                          <a:pt x="0" y="39"/>
                        </a:lnTo>
                        <a:lnTo>
                          <a:pt x="11" y="28"/>
                        </a:lnTo>
                        <a:lnTo>
                          <a:pt x="22" y="20"/>
                        </a:lnTo>
                        <a:lnTo>
                          <a:pt x="22" y="10"/>
                        </a:lnTo>
                        <a:lnTo>
                          <a:pt x="30" y="10"/>
                        </a:lnTo>
                        <a:lnTo>
                          <a:pt x="41" y="0"/>
                        </a:lnTo>
                        <a:lnTo>
                          <a:pt x="60" y="0"/>
                        </a:lnTo>
                        <a:lnTo>
                          <a:pt x="71" y="0"/>
                        </a:lnTo>
                        <a:lnTo>
                          <a:pt x="80" y="0"/>
                        </a:lnTo>
                        <a:lnTo>
                          <a:pt x="91" y="0"/>
                        </a:lnTo>
                        <a:lnTo>
                          <a:pt x="100" y="0"/>
                        </a:lnTo>
                        <a:lnTo>
                          <a:pt x="109" y="0"/>
                        </a:lnTo>
                        <a:lnTo>
                          <a:pt x="121" y="10"/>
                        </a:lnTo>
                        <a:lnTo>
                          <a:pt x="130" y="10"/>
                        </a:lnTo>
                        <a:lnTo>
                          <a:pt x="130" y="20"/>
                        </a:lnTo>
                        <a:lnTo>
                          <a:pt x="140" y="20"/>
                        </a:lnTo>
                        <a:lnTo>
                          <a:pt x="140" y="28"/>
                        </a:lnTo>
                        <a:lnTo>
                          <a:pt x="140" y="39"/>
                        </a:lnTo>
                        <a:lnTo>
                          <a:pt x="140" y="49"/>
                        </a:lnTo>
                        <a:lnTo>
                          <a:pt x="149" y="286"/>
                        </a:lnTo>
                        <a:lnTo>
                          <a:pt x="149" y="296"/>
                        </a:lnTo>
                        <a:lnTo>
                          <a:pt x="140" y="305"/>
                        </a:lnTo>
                        <a:lnTo>
                          <a:pt x="140" y="325"/>
                        </a:lnTo>
                        <a:lnTo>
                          <a:pt x="130" y="335"/>
                        </a:lnTo>
                        <a:lnTo>
                          <a:pt x="121" y="344"/>
                        </a:lnTo>
                        <a:lnTo>
                          <a:pt x="109" y="344"/>
                        </a:lnTo>
                        <a:lnTo>
                          <a:pt x="100" y="344"/>
                        </a:lnTo>
                        <a:lnTo>
                          <a:pt x="91" y="354"/>
                        </a:lnTo>
                        <a:lnTo>
                          <a:pt x="80" y="354"/>
                        </a:lnTo>
                        <a:lnTo>
                          <a:pt x="71" y="354"/>
                        </a:lnTo>
                        <a:lnTo>
                          <a:pt x="60" y="344"/>
                        </a:lnTo>
                        <a:lnTo>
                          <a:pt x="51" y="344"/>
                        </a:lnTo>
                        <a:lnTo>
                          <a:pt x="41" y="335"/>
                        </a:lnTo>
                        <a:lnTo>
                          <a:pt x="30" y="335"/>
                        </a:lnTo>
                        <a:lnTo>
                          <a:pt x="30" y="325"/>
                        </a:lnTo>
                        <a:lnTo>
                          <a:pt x="30" y="315"/>
                        </a:lnTo>
                        <a:lnTo>
                          <a:pt x="22" y="305"/>
                        </a:lnTo>
                        <a:close/>
                      </a:path>
                    </a:pathLst>
                  </a:custGeom>
                  <a:solidFill>
                    <a:srgbClr val="FFEF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49" name="Freeform 149"/>
                  <p:cNvSpPr>
                    <a:spLocks/>
                  </p:cNvSpPr>
                  <p:nvPr/>
                </p:nvSpPr>
                <p:spPr bwMode="auto">
                  <a:xfrm>
                    <a:off x="787" y="1612"/>
                    <a:ext cx="36" cy="118"/>
                  </a:xfrm>
                  <a:custGeom>
                    <a:avLst/>
                    <a:gdLst>
                      <a:gd name="T0" fmla="*/ 1 w 149"/>
                      <a:gd name="T1" fmla="*/ 34 h 354"/>
                      <a:gd name="T2" fmla="*/ 0 w 149"/>
                      <a:gd name="T3" fmla="*/ 9 h 354"/>
                      <a:gd name="T4" fmla="*/ 0 w 149"/>
                      <a:gd name="T5" fmla="*/ 7 h 354"/>
                      <a:gd name="T6" fmla="*/ 0 w 149"/>
                      <a:gd name="T7" fmla="*/ 5 h 354"/>
                      <a:gd name="T8" fmla="*/ 0 w 149"/>
                      <a:gd name="T9" fmla="*/ 4 h 354"/>
                      <a:gd name="T10" fmla="*/ 1 w 149"/>
                      <a:gd name="T11" fmla="*/ 3 h 354"/>
                      <a:gd name="T12" fmla="*/ 1 w 149"/>
                      <a:gd name="T13" fmla="*/ 2 h 354"/>
                      <a:gd name="T14" fmla="*/ 1 w 149"/>
                      <a:gd name="T15" fmla="*/ 1 h 354"/>
                      <a:gd name="T16" fmla="*/ 2 w 149"/>
                      <a:gd name="T17" fmla="*/ 1 h 354"/>
                      <a:gd name="T18" fmla="*/ 2 w 149"/>
                      <a:gd name="T19" fmla="*/ 0 h 354"/>
                      <a:gd name="T20" fmla="*/ 3 w 149"/>
                      <a:gd name="T21" fmla="*/ 0 h 354"/>
                      <a:gd name="T22" fmla="*/ 4 w 149"/>
                      <a:gd name="T23" fmla="*/ 0 h 354"/>
                      <a:gd name="T24" fmla="*/ 5 w 149"/>
                      <a:gd name="T25" fmla="*/ 0 h 354"/>
                      <a:gd name="T26" fmla="*/ 5 w 149"/>
                      <a:gd name="T27" fmla="*/ 0 h 354"/>
                      <a:gd name="T28" fmla="*/ 6 w 149"/>
                      <a:gd name="T29" fmla="*/ 0 h 354"/>
                      <a:gd name="T30" fmla="*/ 6 w 149"/>
                      <a:gd name="T31" fmla="*/ 0 h 354"/>
                      <a:gd name="T32" fmla="*/ 7 w 149"/>
                      <a:gd name="T33" fmla="*/ 1 h 354"/>
                      <a:gd name="T34" fmla="*/ 7 w 149"/>
                      <a:gd name="T35" fmla="*/ 1 h 354"/>
                      <a:gd name="T36" fmla="*/ 7 w 149"/>
                      <a:gd name="T37" fmla="*/ 2 h 354"/>
                      <a:gd name="T38" fmla="*/ 8 w 149"/>
                      <a:gd name="T39" fmla="*/ 2 h 354"/>
                      <a:gd name="T40" fmla="*/ 8 w 149"/>
                      <a:gd name="T41" fmla="*/ 3 h 354"/>
                      <a:gd name="T42" fmla="*/ 8 w 149"/>
                      <a:gd name="T43" fmla="*/ 4 h 354"/>
                      <a:gd name="T44" fmla="*/ 8 w 149"/>
                      <a:gd name="T45" fmla="*/ 5 h 354"/>
                      <a:gd name="T46" fmla="*/ 9 w 149"/>
                      <a:gd name="T47" fmla="*/ 32 h 354"/>
                      <a:gd name="T48" fmla="*/ 9 w 149"/>
                      <a:gd name="T49" fmla="*/ 33 h 354"/>
                      <a:gd name="T50" fmla="*/ 8 w 149"/>
                      <a:gd name="T51" fmla="*/ 34 h 354"/>
                      <a:gd name="T52" fmla="*/ 8 w 149"/>
                      <a:gd name="T53" fmla="*/ 36 h 354"/>
                      <a:gd name="T54" fmla="*/ 7 w 149"/>
                      <a:gd name="T55" fmla="*/ 37 h 354"/>
                      <a:gd name="T56" fmla="*/ 7 w 149"/>
                      <a:gd name="T57" fmla="*/ 38 h 354"/>
                      <a:gd name="T58" fmla="*/ 6 w 149"/>
                      <a:gd name="T59" fmla="*/ 38 h 354"/>
                      <a:gd name="T60" fmla="*/ 6 w 149"/>
                      <a:gd name="T61" fmla="*/ 38 h 354"/>
                      <a:gd name="T62" fmla="*/ 5 w 149"/>
                      <a:gd name="T63" fmla="*/ 39 h 354"/>
                      <a:gd name="T64" fmla="*/ 5 w 149"/>
                      <a:gd name="T65" fmla="*/ 39 h 354"/>
                      <a:gd name="T66" fmla="*/ 4 w 149"/>
                      <a:gd name="T67" fmla="*/ 39 h 354"/>
                      <a:gd name="T68" fmla="*/ 3 w 149"/>
                      <a:gd name="T69" fmla="*/ 38 h 354"/>
                      <a:gd name="T70" fmla="*/ 3 w 149"/>
                      <a:gd name="T71" fmla="*/ 38 h 354"/>
                      <a:gd name="T72" fmla="*/ 2 w 149"/>
                      <a:gd name="T73" fmla="*/ 37 h 354"/>
                      <a:gd name="T74" fmla="*/ 2 w 149"/>
                      <a:gd name="T75" fmla="*/ 37 h 354"/>
                      <a:gd name="T76" fmla="*/ 2 w 149"/>
                      <a:gd name="T77" fmla="*/ 36 h 354"/>
                      <a:gd name="T78" fmla="*/ 2 w 149"/>
                      <a:gd name="T79" fmla="*/ 35 h 354"/>
                      <a:gd name="T80" fmla="*/ 1 w 149"/>
                      <a:gd name="T81" fmla="*/ 34 h 35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49" h="354">
                        <a:moveTo>
                          <a:pt x="22" y="305"/>
                        </a:moveTo>
                        <a:lnTo>
                          <a:pt x="0" y="78"/>
                        </a:lnTo>
                        <a:lnTo>
                          <a:pt x="0" y="59"/>
                        </a:lnTo>
                        <a:lnTo>
                          <a:pt x="0" y="49"/>
                        </a:lnTo>
                        <a:lnTo>
                          <a:pt x="0" y="39"/>
                        </a:lnTo>
                        <a:lnTo>
                          <a:pt x="11" y="28"/>
                        </a:lnTo>
                        <a:lnTo>
                          <a:pt x="22" y="20"/>
                        </a:lnTo>
                        <a:lnTo>
                          <a:pt x="22" y="10"/>
                        </a:lnTo>
                        <a:lnTo>
                          <a:pt x="30" y="10"/>
                        </a:lnTo>
                        <a:lnTo>
                          <a:pt x="41" y="0"/>
                        </a:lnTo>
                        <a:lnTo>
                          <a:pt x="60" y="0"/>
                        </a:lnTo>
                        <a:lnTo>
                          <a:pt x="71" y="0"/>
                        </a:lnTo>
                        <a:lnTo>
                          <a:pt x="80" y="0"/>
                        </a:lnTo>
                        <a:lnTo>
                          <a:pt x="91" y="0"/>
                        </a:lnTo>
                        <a:lnTo>
                          <a:pt x="100" y="0"/>
                        </a:lnTo>
                        <a:lnTo>
                          <a:pt x="109" y="0"/>
                        </a:lnTo>
                        <a:lnTo>
                          <a:pt x="121" y="10"/>
                        </a:lnTo>
                        <a:lnTo>
                          <a:pt x="130" y="10"/>
                        </a:lnTo>
                        <a:lnTo>
                          <a:pt x="130" y="20"/>
                        </a:lnTo>
                        <a:lnTo>
                          <a:pt x="140" y="20"/>
                        </a:lnTo>
                        <a:lnTo>
                          <a:pt x="140" y="28"/>
                        </a:lnTo>
                        <a:lnTo>
                          <a:pt x="140" y="39"/>
                        </a:lnTo>
                        <a:lnTo>
                          <a:pt x="140" y="49"/>
                        </a:lnTo>
                        <a:lnTo>
                          <a:pt x="149" y="286"/>
                        </a:lnTo>
                        <a:lnTo>
                          <a:pt x="149" y="296"/>
                        </a:lnTo>
                        <a:lnTo>
                          <a:pt x="140" y="305"/>
                        </a:lnTo>
                        <a:lnTo>
                          <a:pt x="140" y="325"/>
                        </a:lnTo>
                        <a:lnTo>
                          <a:pt x="130" y="335"/>
                        </a:lnTo>
                        <a:lnTo>
                          <a:pt x="121" y="344"/>
                        </a:lnTo>
                        <a:lnTo>
                          <a:pt x="109" y="344"/>
                        </a:lnTo>
                        <a:lnTo>
                          <a:pt x="100" y="344"/>
                        </a:lnTo>
                        <a:lnTo>
                          <a:pt x="91" y="354"/>
                        </a:lnTo>
                        <a:lnTo>
                          <a:pt x="80" y="354"/>
                        </a:lnTo>
                        <a:lnTo>
                          <a:pt x="71" y="354"/>
                        </a:lnTo>
                        <a:lnTo>
                          <a:pt x="60" y="344"/>
                        </a:lnTo>
                        <a:lnTo>
                          <a:pt x="51" y="344"/>
                        </a:lnTo>
                        <a:lnTo>
                          <a:pt x="41" y="335"/>
                        </a:lnTo>
                        <a:lnTo>
                          <a:pt x="30" y="335"/>
                        </a:lnTo>
                        <a:lnTo>
                          <a:pt x="30" y="325"/>
                        </a:lnTo>
                        <a:lnTo>
                          <a:pt x="30" y="315"/>
                        </a:lnTo>
                        <a:lnTo>
                          <a:pt x="22" y="305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0" name="Freeform 150"/>
                  <p:cNvSpPr>
                    <a:spLocks/>
                  </p:cNvSpPr>
                  <p:nvPr/>
                </p:nvSpPr>
                <p:spPr bwMode="auto">
                  <a:xfrm>
                    <a:off x="820" y="1606"/>
                    <a:ext cx="34" cy="114"/>
                  </a:xfrm>
                  <a:custGeom>
                    <a:avLst/>
                    <a:gdLst>
                      <a:gd name="T0" fmla="*/ 0 w 138"/>
                      <a:gd name="T1" fmla="*/ 32 h 345"/>
                      <a:gd name="T2" fmla="*/ 0 w 138"/>
                      <a:gd name="T3" fmla="*/ 6 h 345"/>
                      <a:gd name="T4" fmla="*/ 0 w 138"/>
                      <a:gd name="T5" fmla="*/ 5 h 345"/>
                      <a:gd name="T6" fmla="*/ 0 w 138"/>
                      <a:gd name="T7" fmla="*/ 4 h 345"/>
                      <a:gd name="T8" fmla="*/ 0 w 138"/>
                      <a:gd name="T9" fmla="*/ 3 h 345"/>
                      <a:gd name="T10" fmla="*/ 0 w 138"/>
                      <a:gd name="T11" fmla="*/ 2 h 345"/>
                      <a:gd name="T12" fmla="*/ 1 w 138"/>
                      <a:gd name="T13" fmla="*/ 2 h 345"/>
                      <a:gd name="T14" fmla="*/ 1 w 138"/>
                      <a:gd name="T15" fmla="*/ 1 h 345"/>
                      <a:gd name="T16" fmla="*/ 2 w 138"/>
                      <a:gd name="T17" fmla="*/ 1 h 345"/>
                      <a:gd name="T18" fmla="*/ 2 w 138"/>
                      <a:gd name="T19" fmla="*/ 1 h 345"/>
                      <a:gd name="T20" fmla="*/ 3 w 138"/>
                      <a:gd name="T21" fmla="*/ 0 h 345"/>
                      <a:gd name="T22" fmla="*/ 3 w 138"/>
                      <a:gd name="T23" fmla="*/ 0 h 345"/>
                      <a:gd name="T24" fmla="*/ 4 w 138"/>
                      <a:gd name="T25" fmla="*/ 0 h 345"/>
                      <a:gd name="T26" fmla="*/ 5 w 138"/>
                      <a:gd name="T27" fmla="*/ 0 h 345"/>
                      <a:gd name="T28" fmla="*/ 5 w 138"/>
                      <a:gd name="T29" fmla="*/ 1 h 345"/>
                      <a:gd name="T30" fmla="*/ 6 w 138"/>
                      <a:gd name="T31" fmla="*/ 1 h 345"/>
                      <a:gd name="T32" fmla="*/ 7 w 138"/>
                      <a:gd name="T33" fmla="*/ 1 h 345"/>
                      <a:gd name="T34" fmla="*/ 7 w 138"/>
                      <a:gd name="T35" fmla="*/ 2 h 345"/>
                      <a:gd name="T36" fmla="*/ 7 w 138"/>
                      <a:gd name="T37" fmla="*/ 3 h 345"/>
                      <a:gd name="T38" fmla="*/ 8 w 138"/>
                      <a:gd name="T39" fmla="*/ 4 h 345"/>
                      <a:gd name="T40" fmla="*/ 8 w 138"/>
                      <a:gd name="T41" fmla="*/ 5 h 345"/>
                      <a:gd name="T42" fmla="*/ 8 w 138"/>
                      <a:gd name="T43" fmla="*/ 6 h 345"/>
                      <a:gd name="T44" fmla="*/ 8 w 138"/>
                      <a:gd name="T45" fmla="*/ 8 h 345"/>
                      <a:gd name="T46" fmla="*/ 8 w 138"/>
                      <a:gd name="T47" fmla="*/ 9 h 345"/>
                      <a:gd name="T48" fmla="*/ 8 w 138"/>
                      <a:gd name="T49" fmla="*/ 11 h 345"/>
                      <a:gd name="T50" fmla="*/ 8 w 138"/>
                      <a:gd name="T51" fmla="*/ 13 h 345"/>
                      <a:gd name="T52" fmla="*/ 8 w 138"/>
                      <a:gd name="T53" fmla="*/ 19 h 345"/>
                      <a:gd name="T54" fmla="*/ 8 w 138"/>
                      <a:gd name="T55" fmla="*/ 22 h 345"/>
                      <a:gd name="T56" fmla="*/ 8 w 138"/>
                      <a:gd name="T57" fmla="*/ 26 h 345"/>
                      <a:gd name="T58" fmla="*/ 8 w 138"/>
                      <a:gd name="T59" fmla="*/ 29 h 345"/>
                      <a:gd name="T60" fmla="*/ 7 w 138"/>
                      <a:gd name="T61" fmla="*/ 32 h 345"/>
                      <a:gd name="T62" fmla="*/ 7 w 138"/>
                      <a:gd name="T63" fmla="*/ 33 h 345"/>
                      <a:gd name="T64" fmla="*/ 7 w 138"/>
                      <a:gd name="T65" fmla="*/ 34 h 345"/>
                      <a:gd name="T66" fmla="*/ 7 w 138"/>
                      <a:gd name="T67" fmla="*/ 34 h 345"/>
                      <a:gd name="T68" fmla="*/ 7 w 138"/>
                      <a:gd name="T69" fmla="*/ 35 h 345"/>
                      <a:gd name="T70" fmla="*/ 6 w 138"/>
                      <a:gd name="T71" fmla="*/ 37 h 345"/>
                      <a:gd name="T72" fmla="*/ 5 w 138"/>
                      <a:gd name="T73" fmla="*/ 37 h 345"/>
                      <a:gd name="T74" fmla="*/ 5 w 138"/>
                      <a:gd name="T75" fmla="*/ 37 h 345"/>
                      <a:gd name="T76" fmla="*/ 4 w 138"/>
                      <a:gd name="T77" fmla="*/ 38 h 345"/>
                      <a:gd name="T78" fmla="*/ 3 w 138"/>
                      <a:gd name="T79" fmla="*/ 38 h 345"/>
                      <a:gd name="T80" fmla="*/ 3 w 138"/>
                      <a:gd name="T81" fmla="*/ 38 h 345"/>
                      <a:gd name="T82" fmla="*/ 2 w 138"/>
                      <a:gd name="T83" fmla="*/ 37 h 345"/>
                      <a:gd name="T84" fmla="*/ 2 w 138"/>
                      <a:gd name="T85" fmla="*/ 37 h 345"/>
                      <a:gd name="T86" fmla="*/ 1 w 138"/>
                      <a:gd name="T87" fmla="*/ 37 h 345"/>
                      <a:gd name="T88" fmla="*/ 1 w 138"/>
                      <a:gd name="T89" fmla="*/ 35 h 345"/>
                      <a:gd name="T90" fmla="*/ 0 w 138"/>
                      <a:gd name="T91" fmla="*/ 35 h 345"/>
                      <a:gd name="T92" fmla="*/ 0 w 138"/>
                      <a:gd name="T93" fmla="*/ 34 h 345"/>
                      <a:gd name="T94" fmla="*/ 0 w 138"/>
                      <a:gd name="T95" fmla="*/ 33 h 345"/>
                      <a:gd name="T96" fmla="*/ 0 w 138"/>
                      <a:gd name="T97" fmla="*/ 32 h 34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138" h="345">
                        <a:moveTo>
                          <a:pt x="9" y="296"/>
                        </a:moveTo>
                        <a:lnTo>
                          <a:pt x="0" y="59"/>
                        </a:lnTo>
                        <a:lnTo>
                          <a:pt x="0" y="48"/>
                        </a:lnTo>
                        <a:lnTo>
                          <a:pt x="9" y="40"/>
                        </a:lnTo>
                        <a:lnTo>
                          <a:pt x="9" y="30"/>
                        </a:lnTo>
                        <a:lnTo>
                          <a:pt x="9" y="20"/>
                        </a:lnTo>
                        <a:lnTo>
                          <a:pt x="18" y="20"/>
                        </a:lnTo>
                        <a:lnTo>
                          <a:pt x="18" y="11"/>
                        </a:lnTo>
                        <a:lnTo>
                          <a:pt x="29" y="11"/>
                        </a:lnTo>
                        <a:lnTo>
                          <a:pt x="38" y="11"/>
                        </a:lnTo>
                        <a:lnTo>
                          <a:pt x="49" y="0"/>
                        </a:lnTo>
                        <a:lnTo>
                          <a:pt x="58" y="0"/>
                        </a:lnTo>
                        <a:lnTo>
                          <a:pt x="68" y="0"/>
                        </a:lnTo>
                        <a:lnTo>
                          <a:pt x="78" y="0"/>
                        </a:lnTo>
                        <a:lnTo>
                          <a:pt x="88" y="11"/>
                        </a:lnTo>
                        <a:lnTo>
                          <a:pt x="99" y="11"/>
                        </a:lnTo>
                        <a:lnTo>
                          <a:pt x="108" y="11"/>
                        </a:lnTo>
                        <a:lnTo>
                          <a:pt x="118" y="20"/>
                        </a:lnTo>
                        <a:lnTo>
                          <a:pt x="118" y="30"/>
                        </a:lnTo>
                        <a:lnTo>
                          <a:pt x="127" y="40"/>
                        </a:lnTo>
                        <a:lnTo>
                          <a:pt x="127" y="48"/>
                        </a:lnTo>
                        <a:lnTo>
                          <a:pt x="127" y="59"/>
                        </a:lnTo>
                        <a:lnTo>
                          <a:pt x="127" y="69"/>
                        </a:lnTo>
                        <a:lnTo>
                          <a:pt x="138" y="79"/>
                        </a:lnTo>
                        <a:lnTo>
                          <a:pt x="138" y="98"/>
                        </a:lnTo>
                        <a:lnTo>
                          <a:pt x="138" y="119"/>
                        </a:lnTo>
                        <a:lnTo>
                          <a:pt x="138" y="168"/>
                        </a:lnTo>
                        <a:lnTo>
                          <a:pt x="127" y="207"/>
                        </a:lnTo>
                        <a:lnTo>
                          <a:pt x="127" y="236"/>
                        </a:lnTo>
                        <a:lnTo>
                          <a:pt x="127" y="267"/>
                        </a:lnTo>
                        <a:lnTo>
                          <a:pt x="118" y="296"/>
                        </a:lnTo>
                        <a:lnTo>
                          <a:pt x="118" y="306"/>
                        </a:lnTo>
                        <a:lnTo>
                          <a:pt x="118" y="316"/>
                        </a:lnTo>
                        <a:lnTo>
                          <a:pt x="108" y="316"/>
                        </a:lnTo>
                        <a:lnTo>
                          <a:pt x="108" y="325"/>
                        </a:lnTo>
                        <a:lnTo>
                          <a:pt x="99" y="335"/>
                        </a:lnTo>
                        <a:lnTo>
                          <a:pt x="88" y="335"/>
                        </a:lnTo>
                        <a:lnTo>
                          <a:pt x="78" y="335"/>
                        </a:lnTo>
                        <a:lnTo>
                          <a:pt x="68" y="345"/>
                        </a:lnTo>
                        <a:lnTo>
                          <a:pt x="58" y="345"/>
                        </a:lnTo>
                        <a:lnTo>
                          <a:pt x="49" y="345"/>
                        </a:lnTo>
                        <a:lnTo>
                          <a:pt x="38" y="335"/>
                        </a:lnTo>
                        <a:lnTo>
                          <a:pt x="29" y="335"/>
                        </a:lnTo>
                        <a:lnTo>
                          <a:pt x="18" y="335"/>
                        </a:lnTo>
                        <a:lnTo>
                          <a:pt x="18" y="325"/>
                        </a:lnTo>
                        <a:lnTo>
                          <a:pt x="9" y="325"/>
                        </a:lnTo>
                        <a:lnTo>
                          <a:pt x="9" y="316"/>
                        </a:lnTo>
                        <a:lnTo>
                          <a:pt x="9" y="306"/>
                        </a:lnTo>
                        <a:lnTo>
                          <a:pt x="9" y="296"/>
                        </a:lnTo>
                        <a:close/>
                      </a:path>
                    </a:pathLst>
                  </a:custGeom>
                  <a:solidFill>
                    <a:srgbClr val="FFEF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1" name="Freeform 151"/>
                  <p:cNvSpPr>
                    <a:spLocks/>
                  </p:cNvSpPr>
                  <p:nvPr/>
                </p:nvSpPr>
                <p:spPr bwMode="auto">
                  <a:xfrm>
                    <a:off x="820" y="1606"/>
                    <a:ext cx="34" cy="114"/>
                  </a:xfrm>
                  <a:custGeom>
                    <a:avLst/>
                    <a:gdLst>
                      <a:gd name="T0" fmla="*/ 0 w 138"/>
                      <a:gd name="T1" fmla="*/ 32 h 345"/>
                      <a:gd name="T2" fmla="*/ 0 w 138"/>
                      <a:gd name="T3" fmla="*/ 6 h 345"/>
                      <a:gd name="T4" fmla="*/ 0 w 138"/>
                      <a:gd name="T5" fmla="*/ 5 h 345"/>
                      <a:gd name="T6" fmla="*/ 0 w 138"/>
                      <a:gd name="T7" fmla="*/ 4 h 345"/>
                      <a:gd name="T8" fmla="*/ 0 w 138"/>
                      <a:gd name="T9" fmla="*/ 3 h 345"/>
                      <a:gd name="T10" fmla="*/ 0 w 138"/>
                      <a:gd name="T11" fmla="*/ 2 h 345"/>
                      <a:gd name="T12" fmla="*/ 1 w 138"/>
                      <a:gd name="T13" fmla="*/ 2 h 345"/>
                      <a:gd name="T14" fmla="*/ 1 w 138"/>
                      <a:gd name="T15" fmla="*/ 1 h 345"/>
                      <a:gd name="T16" fmla="*/ 2 w 138"/>
                      <a:gd name="T17" fmla="*/ 1 h 345"/>
                      <a:gd name="T18" fmla="*/ 2 w 138"/>
                      <a:gd name="T19" fmla="*/ 1 h 345"/>
                      <a:gd name="T20" fmla="*/ 3 w 138"/>
                      <a:gd name="T21" fmla="*/ 0 h 345"/>
                      <a:gd name="T22" fmla="*/ 3 w 138"/>
                      <a:gd name="T23" fmla="*/ 0 h 345"/>
                      <a:gd name="T24" fmla="*/ 4 w 138"/>
                      <a:gd name="T25" fmla="*/ 0 h 345"/>
                      <a:gd name="T26" fmla="*/ 5 w 138"/>
                      <a:gd name="T27" fmla="*/ 0 h 345"/>
                      <a:gd name="T28" fmla="*/ 5 w 138"/>
                      <a:gd name="T29" fmla="*/ 1 h 345"/>
                      <a:gd name="T30" fmla="*/ 6 w 138"/>
                      <a:gd name="T31" fmla="*/ 1 h 345"/>
                      <a:gd name="T32" fmla="*/ 7 w 138"/>
                      <a:gd name="T33" fmla="*/ 1 h 345"/>
                      <a:gd name="T34" fmla="*/ 7 w 138"/>
                      <a:gd name="T35" fmla="*/ 2 h 345"/>
                      <a:gd name="T36" fmla="*/ 7 w 138"/>
                      <a:gd name="T37" fmla="*/ 3 h 345"/>
                      <a:gd name="T38" fmla="*/ 8 w 138"/>
                      <a:gd name="T39" fmla="*/ 4 h 345"/>
                      <a:gd name="T40" fmla="*/ 8 w 138"/>
                      <a:gd name="T41" fmla="*/ 5 h 345"/>
                      <a:gd name="T42" fmla="*/ 8 w 138"/>
                      <a:gd name="T43" fmla="*/ 6 h 345"/>
                      <a:gd name="T44" fmla="*/ 8 w 138"/>
                      <a:gd name="T45" fmla="*/ 8 h 345"/>
                      <a:gd name="T46" fmla="*/ 8 w 138"/>
                      <a:gd name="T47" fmla="*/ 9 h 345"/>
                      <a:gd name="T48" fmla="*/ 8 w 138"/>
                      <a:gd name="T49" fmla="*/ 11 h 345"/>
                      <a:gd name="T50" fmla="*/ 8 w 138"/>
                      <a:gd name="T51" fmla="*/ 13 h 345"/>
                      <a:gd name="T52" fmla="*/ 8 w 138"/>
                      <a:gd name="T53" fmla="*/ 19 h 345"/>
                      <a:gd name="T54" fmla="*/ 8 w 138"/>
                      <a:gd name="T55" fmla="*/ 22 h 345"/>
                      <a:gd name="T56" fmla="*/ 8 w 138"/>
                      <a:gd name="T57" fmla="*/ 26 h 345"/>
                      <a:gd name="T58" fmla="*/ 8 w 138"/>
                      <a:gd name="T59" fmla="*/ 29 h 345"/>
                      <a:gd name="T60" fmla="*/ 7 w 138"/>
                      <a:gd name="T61" fmla="*/ 32 h 345"/>
                      <a:gd name="T62" fmla="*/ 7 w 138"/>
                      <a:gd name="T63" fmla="*/ 33 h 345"/>
                      <a:gd name="T64" fmla="*/ 7 w 138"/>
                      <a:gd name="T65" fmla="*/ 34 h 345"/>
                      <a:gd name="T66" fmla="*/ 7 w 138"/>
                      <a:gd name="T67" fmla="*/ 34 h 345"/>
                      <a:gd name="T68" fmla="*/ 7 w 138"/>
                      <a:gd name="T69" fmla="*/ 35 h 345"/>
                      <a:gd name="T70" fmla="*/ 6 w 138"/>
                      <a:gd name="T71" fmla="*/ 37 h 345"/>
                      <a:gd name="T72" fmla="*/ 5 w 138"/>
                      <a:gd name="T73" fmla="*/ 37 h 345"/>
                      <a:gd name="T74" fmla="*/ 5 w 138"/>
                      <a:gd name="T75" fmla="*/ 37 h 345"/>
                      <a:gd name="T76" fmla="*/ 4 w 138"/>
                      <a:gd name="T77" fmla="*/ 38 h 345"/>
                      <a:gd name="T78" fmla="*/ 3 w 138"/>
                      <a:gd name="T79" fmla="*/ 38 h 345"/>
                      <a:gd name="T80" fmla="*/ 3 w 138"/>
                      <a:gd name="T81" fmla="*/ 38 h 345"/>
                      <a:gd name="T82" fmla="*/ 2 w 138"/>
                      <a:gd name="T83" fmla="*/ 37 h 345"/>
                      <a:gd name="T84" fmla="*/ 2 w 138"/>
                      <a:gd name="T85" fmla="*/ 37 h 345"/>
                      <a:gd name="T86" fmla="*/ 1 w 138"/>
                      <a:gd name="T87" fmla="*/ 37 h 345"/>
                      <a:gd name="T88" fmla="*/ 1 w 138"/>
                      <a:gd name="T89" fmla="*/ 35 h 345"/>
                      <a:gd name="T90" fmla="*/ 0 w 138"/>
                      <a:gd name="T91" fmla="*/ 35 h 345"/>
                      <a:gd name="T92" fmla="*/ 0 w 138"/>
                      <a:gd name="T93" fmla="*/ 34 h 345"/>
                      <a:gd name="T94" fmla="*/ 0 w 138"/>
                      <a:gd name="T95" fmla="*/ 33 h 345"/>
                      <a:gd name="T96" fmla="*/ 0 w 138"/>
                      <a:gd name="T97" fmla="*/ 32 h 345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138" h="345">
                        <a:moveTo>
                          <a:pt x="9" y="296"/>
                        </a:moveTo>
                        <a:lnTo>
                          <a:pt x="0" y="59"/>
                        </a:lnTo>
                        <a:lnTo>
                          <a:pt x="0" y="48"/>
                        </a:lnTo>
                        <a:lnTo>
                          <a:pt x="9" y="40"/>
                        </a:lnTo>
                        <a:lnTo>
                          <a:pt x="9" y="30"/>
                        </a:lnTo>
                        <a:lnTo>
                          <a:pt x="9" y="20"/>
                        </a:lnTo>
                        <a:lnTo>
                          <a:pt x="18" y="20"/>
                        </a:lnTo>
                        <a:lnTo>
                          <a:pt x="18" y="11"/>
                        </a:lnTo>
                        <a:lnTo>
                          <a:pt x="29" y="11"/>
                        </a:lnTo>
                        <a:lnTo>
                          <a:pt x="38" y="11"/>
                        </a:lnTo>
                        <a:lnTo>
                          <a:pt x="49" y="0"/>
                        </a:lnTo>
                        <a:lnTo>
                          <a:pt x="58" y="0"/>
                        </a:lnTo>
                        <a:lnTo>
                          <a:pt x="68" y="0"/>
                        </a:lnTo>
                        <a:lnTo>
                          <a:pt x="78" y="0"/>
                        </a:lnTo>
                        <a:lnTo>
                          <a:pt x="88" y="11"/>
                        </a:lnTo>
                        <a:lnTo>
                          <a:pt x="99" y="11"/>
                        </a:lnTo>
                        <a:lnTo>
                          <a:pt x="108" y="11"/>
                        </a:lnTo>
                        <a:lnTo>
                          <a:pt x="118" y="20"/>
                        </a:lnTo>
                        <a:lnTo>
                          <a:pt x="118" y="30"/>
                        </a:lnTo>
                        <a:lnTo>
                          <a:pt x="127" y="40"/>
                        </a:lnTo>
                        <a:lnTo>
                          <a:pt x="127" y="48"/>
                        </a:lnTo>
                        <a:lnTo>
                          <a:pt x="127" y="59"/>
                        </a:lnTo>
                        <a:lnTo>
                          <a:pt x="127" y="69"/>
                        </a:lnTo>
                        <a:lnTo>
                          <a:pt x="138" y="79"/>
                        </a:lnTo>
                        <a:lnTo>
                          <a:pt x="138" y="98"/>
                        </a:lnTo>
                        <a:lnTo>
                          <a:pt x="138" y="119"/>
                        </a:lnTo>
                        <a:lnTo>
                          <a:pt x="138" y="168"/>
                        </a:lnTo>
                        <a:lnTo>
                          <a:pt x="127" y="207"/>
                        </a:lnTo>
                        <a:lnTo>
                          <a:pt x="127" y="236"/>
                        </a:lnTo>
                        <a:lnTo>
                          <a:pt x="127" y="267"/>
                        </a:lnTo>
                        <a:lnTo>
                          <a:pt x="118" y="296"/>
                        </a:lnTo>
                        <a:lnTo>
                          <a:pt x="118" y="306"/>
                        </a:lnTo>
                        <a:lnTo>
                          <a:pt x="118" y="316"/>
                        </a:lnTo>
                        <a:lnTo>
                          <a:pt x="108" y="316"/>
                        </a:lnTo>
                        <a:lnTo>
                          <a:pt x="108" y="325"/>
                        </a:lnTo>
                        <a:lnTo>
                          <a:pt x="99" y="335"/>
                        </a:lnTo>
                        <a:lnTo>
                          <a:pt x="88" y="335"/>
                        </a:lnTo>
                        <a:lnTo>
                          <a:pt x="78" y="335"/>
                        </a:lnTo>
                        <a:lnTo>
                          <a:pt x="68" y="345"/>
                        </a:lnTo>
                        <a:lnTo>
                          <a:pt x="58" y="345"/>
                        </a:lnTo>
                        <a:lnTo>
                          <a:pt x="49" y="345"/>
                        </a:lnTo>
                        <a:lnTo>
                          <a:pt x="38" y="335"/>
                        </a:lnTo>
                        <a:lnTo>
                          <a:pt x="29" y="335"/>
                        </a:lnTo>
                        <a:lnTo>
                          <a:pt x="18" y="335"/>
                        </a:lnTo>
                        <a:lnTo>
                          <a:pt x="18" y="325"/>
                        </a:lnTo>
                        <a:lnTo>
                          <a:pt x="9" y="325"/>
                        </a:lnTo>
                        <a:lnTo>
                          <a:pt x="9" y="316"/>
                        </a:lnTo>
                        <a:lnTo>
                          <a:pt x="9" y="306"/>
                        </a:lnTo>
                        <a:lnTo>
                          <a:pt x="9" y="296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2" name="Freeform 152"/>
                  <p:cNvSpPr>
                    <a:spLocks/>
                  </p:cNvSpPr>
                  <p:nvPr/>
                </p:nvSpPr>
                <p:spPr bwMode="auto">
                  <a:xfrm>
                    <a:off x="744" y="1704"/>
                    <a:ext cx="17" cy="23"/>
                  </a:xfrm>
                  <a:custGeom>
                    <a:avLst/>
                    <a:gdLst>
                      <a:gd name="T0" fmla="*/ 0 w 67"/>
                      <a:gd name="T1" fmla="*/ 2 h 68"/>
                      <a:gd name="T2" fmla="*/ 0 w 67"/>
                      <a:gd name="T3" fmla="*/ 3 h 68"/>
                      <a:gd name="T4" fmla="*/ 0 w 67"/>
                      <a:gd name="T5" fmla="*/ 4 h 68"/>
                      <a:gd name="T6" fmla="*/ 0 w 67"/>
                      <a:gd name="T7" fmla="*/ 6 h 68"/>
                      <a:gd name="T8" fmla="*/ 0 w 67"/>
                      <a:gd name="T9" fmla="*/ 7 h 68"/>
                      <a:gd name="T10" fmla="*/ 1 w 67"/>
                      <a:gd name="T11" fmla="*/ 7 h 68"/>
                      <a:gd name="T12" fmla="*/ 1 w 67"/>
                      <a:gd name="T13" fmla="*/ 8 h 68"/>
                      <a:gd name="T14" fmla="*/ 1 w 67"/>
                      <a:gd name="T15" fmla="*/ 8 h 68"/>
                      <a:gd name="T16" fmla="*/ 2 w 67"/>
                      <a:gd name="T17" fmla="*/ 8 h 68"/>
                      <a:gd name="T18" fmla="*/ 3 w 67"/>
                      <a:gd name="T19" fmla="*/ 8 h 68"/>
                      <a:gd name="T20" fmla="*/ 3 w 67"/>
                      <a:gd name="T21" fmla="*/ 8 h 68"/>
                      <a:gd name="T22" fmla="*/ 4 w 67"/>
                      <a:gd name="T23" fmla="*/ 8 h 68"/>
                      <a:gd name="T24" fmla="*/ 4 w 67"/>
                      <a:gd name="T25" fmla="*/ 7 h 68"/>
                      <a:gd name="T26" fmla="*/ 4 w 67"/>
                      <a:gd name="T27" fmla="*/ 6 h 68"/>
                      <a:gd name="T28" fmla="*/ 4 w 67"/>
                      <a:gd name="T29" fmla="*/ 4 h 68"/>
                      <a:gd name="T30" fmla="*/ 4 w 67"/>
                      <a:gd name="T31" fmla="*/ 3 h 68"/>
                      <a:gd name="T32" fmla="*/ 4 w 67"/>
                      <a:gd name="T33" fmla="*/ 2 h 68"/>
                      <a:gd name="T34" fmla="*/ 4 w 67"/>
                      <a:gd name="T35" fmla="*/ 1 h 68"/>
                      <a:gd name="T36" fmla="*/ 4 w 67"/>
                      <a:gd name="T37" fmla="*/ 0 h 68"/>
                      <a:gd name="T38" fmla="*/ 3 w 67"/>
                      <a:gd name="T39" fmla="*/ 0 h 68"/>
                      <a:gd name="T40" fmla="*/ 3 w 67"/>
                      <a:gd name="T41" fmla="*/ 0 h 68"/>
                      <a:gd name="T42" fmla="*/ 2 w 67"/>
                      <a:gd name="T43" fmla="*/ 0 h 68"/>
                      <a:gd name="T44" fmla="*/ 1 w 67"/>
                      <a:gd name="T45" fmla="*/ 0 h 68"/>
                      <a:gd name="T46" fmla="*/ 1 w 67"/>
                      <a:gd name="T47" fmla="*/ 1 h 68"/>
                      <a:gd name="T48" fmla="*/ 0 w 67"/>
                      <a:gd name="T49" fmla="*/ 1 h 68"/>
                      <a:gd name="T50" fmla="*/ 0 w 67"/>
                      <a:gd name="T51" fmla="*/ 2 h 6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0" t="0" r="r" b="b"/>
                    <a:pathLst>
                      <a:path w="67" h="68">
                        <a:moveTo>
                          <a:pt x="0" y="20"/>
                        </a:moveTo>
                        <a:lnTo>
                          <a:pt x="0" y="29"/>
                        </a:lnTo>
                        <a:lnTo>
                          <a:pt x="0" y="39"/>
                        </a:lnTo>
                        <a:lnTo>
                          <a:pt x="0" y="49"/>
                        </a:lnTo>
                        <a:lnTo>
                          <a:pt x="0" y="59"/>
                        </a:lnTo>
                        <a:lnTo>
                          <a:pt x="9" y="59"/>
                        </a:lnTo>
                        <a:lnTo>
                          <a:pt x="9" y="68"/>
                        </a:lnTo>
                        <a:lnTo>
                          <a:pt x="18" y="68"/>
                        </a:lnTo>
                        <a:lnTo>
                          <a:pt x="29" y="68"/>
                        </a:lnTo>
                        <a:lnTo>
                          <a:pt x="40" y="68"/>
                        </a:lnTo>
                        <a:lnTo>
                          <a:pt x="48" y="68"/>
                        </a:lnTo>
                        <a:lnTo>
                          <a:pt x="58" y="68"/>
                        </a:lnTo>
                        <a:lnTo>
                          <a:pt x="67" y="59"/>
                        </a:lnTo>
                        <a:lnTo>
                          <a:pt x="67" y="49"/>
                        </a:lnTo>
                        <a:lnTo>
                          <a:pt x="67" y="39"/>
                        </a:lnTo>
                        <a:lnTo>
                          <a:pt x="67" y="29"/>
                        </a:lnTo>
                        <a:lnTo>
                          <a:pt x="58" y="20"/>
                        </a:lnTo>
                        <a:lnTo>
                          <a:pt x="58" y="10"/>
                        </a:lnTo>
                        <a:lnTo>
                          <a:pt x="58" y="0"/>
                        </a:lnTo>
                        <a:lnTo>
                          <a:pt x="48" y="0"/>
                        </a:lnTo>
                        <a:lnTo>
                          <a:pt x="40" y="0"/>
                        </a:lnTo>
                        <a:lnTo>
                          <a:pt x="29" y="0"/>
                        </a:lnTo>
                        <a:lnTo>
                          <a:pt x="18" y="0"/>
                        </a:lnTo>
                        <a:lnTo>
                          <a:pt x="9" y="10"/>
                        </a:lnTo>
                        <a:lnTo>
                          <a:pt x="0" y="10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3" name="Freeform 153"/>
                  <p:cNvSpPr>
                    <a:spLocks/>
                  </p:cNvSpPr>
                  <p:nvPr/>
                </p:nvSpPr>
                <p:spPr bwMode="auto">
                  <a:xfrm>
                    <a:off x="744" y="1704"/>
                    <a:ext cx="17" cy="23"/>
                  </a:xfrm>
                  <a:custGeom>
                    <a:avLst/>
                    <a:gdLst>
                      <a:gd name="T0" fmla="*/ 0 w 67"/>
                      <a:gd name="T1" fmla="*/ 2 h 68"/>
                      <a:gd name="T2" fmla="*/ 0 w 67"/>
                      <a:gd name="T3" fmla="*/ 3 h 68"/>
                      <a:gd name="T4" fmla="*/ 0 w 67"/>
                      <a:gd name="T5" fmla="*/ 4 h 68"/>
                      <a:gd name="T6" fmla="*/ 0 w 67"/>
                      <a:gd name="T7" fmla="*/ 6 h 68"/>
                      <a:gd name="T8" fmla="*/ 0 w 67"/>
                      <a:gd name="T9" fmla="*/ 7 h 68"/>
                      <a:gd name="T10" fmla="*/ 1 w 67"/>
                      <a:gd name="T11" fmla="*/ 7 h 68"/>
                      <a:gd name="T12" fmla="*/ 1 w 67"/>
                      <a:gd name="T13" fmla="*/ 8 h 68"/>
                      <a:gd name="T14" fmla="*/ 1 w 67"/>
                      <a:gd name="T15" fmla="*/ 8 h 68"/>
                      <a:gd name="T16" fmla="*/ 2 w 67"/>
                      <a:gd name="T17" fmla="*/ 8 h 68"/>
                      <a:gd name="T18" fmla="*/ 3 w 67"/>
                      <a:gd name="T19" fmla="*/ 8 h 68"/>
                      <a:gd name="T20" fmla="*/ 3 w 67"/>
                      <a:gd name="T21" fmla="*/ 8 h 68"/>
                      <a:gd name="T22" fmla="*/ 4 w 67"/>
                      <a:gd name="T23" fmla="*/ 8 h 68"/>
                      <a:gd name="T24" fmla="*/ 4 w 67"/>
                      <a:gd name="T25" fmla="*/ 7 h 68"/>
                      <a:gd name="T26" fmla="*/ 4 w 67"/>
                      <a:gd name="T27" fmla="*/ 6 h 68"/>
                      <a:gd name="T28" fmla="*/ 4 w 67"/>
                      <a:gd name="T29" fmla="*/ 4 h 68"/>
                      <a:gd name="T30" fmla="*/ 4 w 67"/>
                      <a:gd name="T31" fmla="*/ 3 h 68"/>
                      <a:gd name="T32" fmla="*/ 4 w 67"/>
                      <a:gd name="T33" fmla="*/ 2 h 68"/>
                      <a:gd name="T34" fmla="*/ 4 w 67"/>
                      <a:gd name="T35" fmla="*/ 1 h 68"/>
                      <a:gd name="T36" fmla="*/ 4 w 67"/>
                      <a:gd name="T37" fmla="*/ 0 h 68"/>
                      <a:gd name="T38" fmla="*/ 3 w 67"/>
                      <a:gd name="T39" fmla="*/ 0 h 68"/>
                      <a:gd name="T40" fmla="*/ 3 w 67"/>
                      <a:gd name="T41" fmla="*/ 0 h 68"/>
                      <a:gd name="T42" fmla="*/ 2 w 67"/>
                      <a:gd name="T43" fmla="*/ 0 h 68"/>
                      <a:gd name="T44" fmla="*/ 1 w 67"/>
                      <a:gd name="T45" fmla="*/ 0 h 68"/>
                      <a:gd name="T46" fmla="*/ 1 w 67"/>
                      <a:gd name="T47" fmla="*/ 1 h 68"/>
                      <a:gd name="T48" fmla="*/ 0 w 67"/>
                      <a:gd name="T49" fmla="*/ 1 h 68"/>
                      <a:gd name="T50" fmla="*/ 0 w 67"/>
                      <a:gd name="T51" fmla="*/ 2 h 6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0" t="0" r="r" b="b"/>
                    <a:pathLst>
                      <a:path w="67" h="68">
                        <a:moveTo>
                          <a:pt x="0" y="20"/>
                        </a:moveTo>
                        <a:lnTo>
                          <a:pt x="0" y="29"/>
                        </a:lnTo>
                        <a:lnTo>
                          <a:pt x="0" y="39"/>
                        </a:lnTo>
                        <a:lnTo>
                          <a:pt x="0" y="49"/>
                        </a:lnTo>
                        <a:lnTo>
                          <a:pt x="0" y="59"/>
                        </a:lnTo>
                        <a:lnTo>
                          <a:pt x="9" y="59"/>
                        </a:lnTo>
                        <a:lnTo>
                          <a:pt x="9" y="68"/>
                        </a:lnTo>
                        <a:lnTo>
                          <a:pt x="18" y="68"/>
                        </a:lnTo>
                        <a:lnTo>
                          <a:pt x="29" y="68"/>
                        </a:lnTo>
                        <a:lnTo>
                          <a:pt x="40" y="68"/>
                        </a:lnTo>
                        <a:lnTo>
                          <a:pt x="48" y="68"/>
                        </a:lnTo>
                        <a:lnTo>
                          <a:pt x="58" y="68"/>
                        </a:lnTo>
                        <a:lnTo>
                          <a:pt x="67" y="59"/>
                        </a:lnTo>
                        <a:lnTo>
                          <a:pt x="67" y="49"/>
                        </a:lnTo>
                        <a:lnTo>
                          <a:pt x="67" y="39"/>
                        </a:lnTo>
                        <a:lnTo>
                          <a:pt x="67" y="29"/>
                        </a:lnTo>
                        <a:lnTo>
                          <a:pt x="58" y="20"/>
                        </a:lnTo>
                        <a:lnTo>
                          <a:pt x="58" y="10"/>
                        </a:lnTo>
                        <a:lnTo>
                          <a:pt x="58" y="0"/>
                        </a:lnTo>
                        <a:lnTo>
                          <a:pt x="48" y="0"/>
                        </a:lnTo>
                        <a:lnTo>
                          <a:pt x="40" y="0"/>
                        </a:lnTo>
                        <a:lnTo>
                          <a:pt x="29" y="0"/>
                        </a:lnTo>
                        <a:lnTo>
                          <a:pt x="18" y="0"/>
                        </a:lnTo>
                        <a:lnTo>
                          <a:pt x="9" y="10"/>
                        </a:lnTo>
                        <a:lnTo>
                          <a:pt x="0" y="10"/>
                        </a:lnTo>
                        <a:lnTo>
                          <a:pt x="0" y="20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4" name="Freeform 154"/>
                  <p:cNvSpPr>
                    <a:spLocks/>
                  </p:cNvSpPr>
                  <p:nvPr/>
                </p:nvSpPr>
                <p:spPr bwMode="auto">
                  <a:xfrm>
                    <a:off x="768" y="1698"/>
                    <a:ext cx="22" cy="29"/>
                  </a:xfrm>
                  <a:custGeom>
                    <a:avLst/>
                    <a:gdLst>
                      <a:gd name="T0" fmla="*/ 0 w 89"/>
                      <a:gd name="T1" fmla="*/ 2 h 89"/>
                      <a:gd name="T2" fmla="*/ 0 w 89"/>
                      <a:gd name="T3" fmla="*/ 3 h 89"/>
                      <a:gd name="T4" fmla="*/ 0 w 89"/>
                      <a:gd name="T5" fmla="*/ 5 h 89"/>
                      <a:gd name="T6" fmla="*/ 1 w 89"/>
                      <a:gd name="T7" fmla="*/ 7 h 89"/>
                      <a:gd name="T8" fmla="*/ 1 w 89"/>
                      <a:gd name="T9" fmla="*/ 7 h 89"/>
                      <a:gd name="T10" fmla="*/ 1 w 89"/>
                      <a:gd name="T11" fmla="*/ 8 h 89"/>
                      <a:gd name="T12" fmla="*/ 1 w 89"/>
                      <a:gd name="T13" fmla="*/ 8 h 89"/>
                      <a:gd name="T14" fmla="*/ 2 w 89"/>
                      <a:gd name="T15" fmla="*/ 9 h 89"/>
                      <a:gd name="T16" fmla="*/ 2 w 89"/>
                      <a:gd name="T17" fmla="*/ 9 h 89"/>
                      <a:gd name="T18" fmla="*/ 3 w 89"/>
                      <a:gd name="T19" fmla="*/ 9 h 89"/>
                      <a:gd name="T20" fmla="*/ 4 w 89"/>
                      <a:gd name="T21" fmla="*/ 8 h 89"/>
                      <a:gd name="T22" fmla="*/ 4 w 89"/>
                      <a:gd name="T23" fmla="*/ 8 h 89"/>
                      <a:gd name="T24" fmla="*/ 5 w 89"/>
                      <a:gd name="T25" fmla="*/ 8 h 89"/>
                      <a:gd name="T26" fmla="*/ 5 w 89"/>
                      <a:gd name="T27" fmla="*/ 7 h 89"/>
                      <a:gd name="T28" fmla="*/ 5 w 89"/>
                      <a:gd name="T29" fmla="*/ 7 h 89"/>
                      <a:gd name="T30" fmla="*/ 5 w 89"/>
                      <a:gd name="T31" fmla="*/ 5 h 89"/>
                      <a:gd name="T32" fmla="*/ 5 w 89"/>
                      <a:gd name="T33" fmla="*/ 3 h 89"/>
                      <a:gd name="T34" fmla="*/ 5 w 89"/>
                      <a:gd name="T35" fmla="*/ 2 h 89"/>
                      <a:gd name="T36" fmla="*/ 5 w 89"/>
                      <a:gd name="T37" fmla="*/ 1 h 89"/>
                      <a:gd name="T38" fmla="*/ 4 w 89"/>
                      <a:gd name="T39" fmla="*/ 0 h 89"/>
                      <a:gd name="T40" fmla="*/ 4 w 89"/>
                      <a:gd name="T41" fmla="*/ 0 h 89"/>
                      <a:gd name="T42" fmla="*/ 3 w 89"/>
                      <a:gd name="T43" fmla="*/ 0 h 89"/>
                      <a:gd name="T44" fmla="*/ 2 w 89"/>
                      <a:gd name="T45" fmla="*/ 0 h 89"/>
                      <a:gd name="T46" fmla="*/ 1 w 89"/>
                      <a:gd name="T47" fmla="*/ 1 h 89"/>
                      <a:gd name="T48" fmla="*/ 1 w 89"/>
                      <a:gd name="T49" fmla="*/ 1 h 89"/>
                      <a:gd name="T50" fmla="*/ 1 w 89"/>
                      <a:gd name="T51" fmla="*/ 2 h 89"/>
                      <a:gd name="T52" fmla="*/ 0 w 89"/>
                      <a:gd name="T53" fmla="*/ 2 h 89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89" h="89">
                        <a:moveTo>
                          <a:pt x="0" y="21"/>
                        </a:moveTo>
                        <a:lnTo>
                          <a:pt x="0" y="31"/>
                        </a:lnTo>
                        <a:lnTo>
                          <a:pt x="0" y="50"/>
                        </a:lnTo>
                        <a:lnTo>
                          <a:pt x="11" y="60"/>
                        </a:lnTo>
                        <a:lnTo>
                          <a:pt x="11" y="70"/>
                        </a:lnTo>
                        <a:lnTo>
                          <a:pt x="11" y="80"/>
                        </a:lnTo>
                        <a:lnTo>
                          <a:pt x="20" y="80"/>
                        </a:lnTo>
                        <a:lnTo>
                          <a:pt x="30" y="89"/>
                        </a:lnTo>
                        <a:lnTo>
                          <a:pt x="39" y="89"/>
                        </a:lnTo>
                        <a:lnTo>
                          <a:pt x="51" y="89"/>
                        </a:lnTo>
                        <a:lnTo>
                          <a:pt x="60" y="80"/>
                        </a:lnTo>
                        <a:lnTo>
                          <a:pt x="69" y="80"/>
                        </a:lnTo>
                        <a:lnTo>
                          <a:pt x="78" y="80"/>
                        </a:lnTo>
                        <a:lnTo>
                          <a:pt x="78" y="70"/>
                        </a:lnTo>
                        <a:lnTo>
                          <a:pt x="78" y="60"/>
                        </a:lnTo>
                        <a:lnTo>
                          <a:pt x="78" y="50"/>
                        </a:lnTo>
                        <a:lnTo>
                          <a:pt x="89" y="31"/>
                        </a:lnTo>
                        <a:lnTo>
                          <a:pt x="78" y="21"/>
                        </a:lnTo>
                        <a:lnTo>
                          <a:pt x="78" y="11"/>
                        </a:lnTo>
                        <a:lnTo>
                          <a:pt x="69" y="0"/>
                        </a:lnTo>
                        <a:lnTo>
                          <a:pt x="60" y="0"/>
                        </a:lnTo>
                        <a:lnTo>
                          <a:pt x="51" y="0"/>
                        </a:lnTo>
                        <a:lnTo>
                          <a:pt x="30" y="0"/>
                        </a:lnTo>
                        <a:lnTo>
                          <a:pt x="20" y="11"/>
                        </a:lnTo>
                        <a:lnTo>
                          <a:pt x="11" y="11"/>
                        </a:lnTo>
                        <a:lnTo>
                          <a:pt x="11" y="21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5" name="Freeform 155"/>
                  <p:cNvSpPr>
                    <a:spLocks/>
                  </p:cNvSpPr>
                  <p:nvPr/>
                </p:nvSpPr>
                <p:spPr bwMode="auto">
                  <a:xfrm>
                    <a:off x="768" y="1698"/>
                    <a:ext cx="22" cy="29"/>
                  </a:xfrm>
                  <a:custGeom>
                    <a:avLst/>
                    <a:gdLst>
                      <a:gd name="T0" fmla="*/ 0 w 89"/>
                      <a:gd name="T1" fmla="*/ 2 h 89"/>
                      <a:gd name="T2" fmla="*/ 0 w 89"/>
                      <a:gd name="T3" fmla="*/ 3 h 89"/>
                      <a:gd name="T4" fmla="*/ 0 w 89"/>
                      <a:gd name="T5" fmla="*/ 5 h 89"/>
                      <a:gd name="T6" fmla="*/ 1 w 89"/>
                      <a:gd name="T7" fmla="*/ 7 h 89"/>
                      <a:gd name="T8" fmla="*/ 1 w 89"/>
                      <a:gd name="T9" fmla="*/ 7 h 89"/>
                      <a:gd name="T10" fmla="*/ 1 w 89"/>
                      <a:gd name="T11" fmla="*/ 8 h 89"/>
                      <a:gd name="T12" fmla="*/ 1 w 89"/>
                      <a:gd name="T13" fmla="*/ 8 h 89"/>
                      <a:gd name="T14" fmla="*/ 2 w 89"/>
                      <a:gd name="T15" fmla="*/ 9 h 89"/>
                      <a:gd name="T16" fmla="*/ 2 w 89"/>
                      <a:gd name="T17" fmla="*/ 9 h 89"/>
                      <a:gd name="T18" fmla="*/ 3 w 89"/>
                      <a:gd name="T19" fmla="*/ 9 h 89"/>
                      <a:gd name="T20" fmla="*/ 4 w 89"/>
                      <a:gd name="T21" fmla="*/ 8 h 89"/>
                      <a:gd name="T22" fmla="*/ 4 w 89"/>
                      <a:gd name="T23" fmla="*/ 8 h 89"/>
                      <a:gd name="T24" fmla="*/ 5 w 89"/>
                      <a:gd name="T25" fmla="*/ 8 h 89"/>
                      <a:gd name="T26" fmla="*/ 5 w 89"/>
                      <a:gd name="T27" fmla="*/ 7 h 89"/>
                      <a:gd name="T28" fmla="*/ 5 w 89"/>
                      <a:gd name="T29" fmla="*/ 7 h 89"/>
                      <a:gd name="T30" fmla="*/ 5 w 89"/>
                      <a:gd name="T31" fmla="*/ 5 h 89"/>
                      <a:gd name="T32" fmla="*/ 5 w 89"/>
                      <a:gd name="T33" fmla="*/ 3 h 89"/>
                      <a:gd name="T34" fmla="*/ 5 w 89"/>
                      <a:gd name="T35" fmla="*/ 2 h 89"/>
                      <a:gd name="T36" fmla="*/ 5 w 89"/>
                      <a:gd name="T37" fmla="*/ 1 h 89"/>
                      <a:gd name="T38" fmla="*/ 4 w 89"/>
                      <a:gd name="T39" fmla="*/ 0 h 89"/>
                      <a:gd name="T40" fmla="*/ 4 w 89"/>
                      <a:gd name="T41" fmla="*/ 0 h 89"/>
                      <a:gd name="T42" fmla="*/ 3 w 89"/>
                      <a:gd name="T43" fmla="*/ 0 h 89"/>
                      <a:gd name="T44" fmla="*/ 2 w 89"/>
                      <a:gd name="T45" fmla="*/ 0 h 89"/>
                      <a:gd name="T46" fmla="*/ 1 w 89"/>
                      <a:gd name="T47" fmla="*/ 1 h 89"/>
                      <a:gd name="T48" fmla="*/ 1 w 89"/>
                      <a:gd name="T49" fmla="*/ 1 h 89"/>
                      <a:gd name="T50" fmla="*/ 1 w 89"/>
                      <a:gd name="T51" fmla="*/ 2 h 89"/>
                      <a:gd name="T52" fmla="*/ 0 w 89"/>
                      <a:gd name="T53" fmla="*/ 2 h 89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89" h="89">
                        <a:moveTo>
                          <a:pt x="0" y="21"/>
                        </a:moveTo>
                        <a:lnTo>
                          <a:pt x="0" y="31"/>
                        </a:lnTo>
                        <a:lnTo>
                          <a:pt x="0" y="50"/>
                        </a:lnTo>
                        <a:lnTo>
                          <a:pt x="11" y="60"/>
                        </a:lnTo>
                        <a:lnTo>
                          <a:pt x="11" y="70"/>
                        </a:lnTo>
                        <a:lnTo>
                          <a:pt x="11" y="80"/>
                        </a:lnTo>
                        <a:lnTo>
                          <a:pt x="20" y="80"/>
                        </a:lnTo>
                        <a:lnTo>
                          <a:pt x="30" y="89"/>
                        </a:lnTo>
                        <a:lnTo>
                          <a:pt x="39" y="89"/>
                        </a:lnTo>
                        <a:lnTo>
                          <a:pt x="51" y="89"/>
                        </a:lnTo>
                        <a:lnTo>
                          <a:pt x="60" y="80"/>
                        </a:lnTo>
                        <a:lnTo>
                          <a:pt x="69" y="80"/>
                        </a:lnTo>
                        <a:lnTo>
                          <a:pt x="78" y="80"/>
                        </a:lnTo>
                        <a:lnTo>
                          <a:pt x="78" y="70"/>
                        </a:lnTo>
                        <a:lnTo>
                          <a:pt x="78" y="60"/>
                        </a:lnTo>
                        <a:lnTo>
                          <a:pt x="78" y="50"/>
                        </a:lnTo>
                        <a:lnTo>
                          <a:pt x="89" y="31"/>
                        </a:lnTo>
                        <a:lnTo>
                          <a:pt x="78" y="21"/>
                        </a:lnTo>
                        <a:lnTo>
                          <a:pt x="78" y="11"/>
                        </a:lnTo>
                        <a:lnTo>
                          <a:pt x="69" y="0"/>
                        </a:lnTo>
                        <a:lnTo>
                          <a:pt x="60" y="0"/>
                        </a:lnTo>
                        <a:lnTo>
                          <a:pt x="51" y="0"/>
                        </a:lnTo>
                        <a:lnTo>
                          <a:pt x="30" y="0"/>
                        </a:lnTo>
                        <a:lnTo>
                          <a:pt x="20" y="11"/>
                        </a:lnTo>
                        <a:lnTo>
                          <a:pt x="11" y="11"/>
                        </a:lnTo>
                        <a:lnTo>
                          <a:pt x="11" y="21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6" name="Freeform 156"/>
                  <p:cNvSpPr>
                    <a:spLocks/>
                  </p:cNvSpPr>
                  <p:nvPr/>
                </p:nvSpPr>
                <p:spPr bwMode="auto">
                  <a:xfrm>
                    <a:off x="796" y="1694"/>
                    <a:ext cx="23" cy="29"/>
                  </a:xfrm>
                  <a:custGeom>
                    <a:avLst/>
                    <a:gdLst>
                      <a:gd name="T0" fmla="*/ 0 w 89"/>
                      <a:gd name="T1" fmla="*/ 2 h 88"/>
                      <a:gd name="T2" fmla="*/ 0 w 89"/>
                      <a:gd name="T3" fmla="*/ 3 h 88"/>
                      <a:gd name="T4" fmla="*/ 0 w 89"/>
                      <a:gd name="T5" fmla="*/ 5 h 88"/>
                      <a:gd name="T6" fmla="*/ 0 w 89"/>
                      <a:gd name="T7" fmla="*/ 6 h 88"/>
                      <a:gd name="T8" fmla="*/ 1 w 89"/>
                      <a:gd name="T9" fmla="*/ 7 h 88"/>
                      <a:gd name="T10" fmla="*/ 1 w 89"/>
                      <a:gd name="T11" fmla="*/ 9 h 88"/>
                      <a:gd name="T12" fmla="*/ 1 w 89"/>
                      <a:gd name="T13" fmla="*/ 10 h 88"/>
                      <a:gd name="T14" fmla="*/ 2 w 89"/>
                      <a:gd name="T15" fmla="*/ 10 h 88"/>
                      <a:gd name="T16" fmla="*/ 3 w 89"/>
                      <a:gd name="T17" fmla="*/ 10 h 88"/>
                      <a:gd name="T18" fmla="*/ 3 w 89"/>
                      <a:gd name="T19" fmla="*/ 10 h 88"/>
                      <a:gd name="T20" fmla="*/ 4 w 89"/>
                      <a:gd name="T21" fmla="*/ 10 h 88"/>
                      <a:gd name="T22" fmla="*/ 5 w 89"/>
                      <a:gd name="T23" fmla="*/ 10 h 88"/>
                      <a:gd name="T24" fmla="*/ 5 w 89"/>
                      <a:gd name="T25" fmla="*/ 9 h 88"/>
                      <a:gd name="T26" fmla="*/ 6 w 89"/>
                      <a:gd name="T27" fmla="*/ 6 h 88"/>
                      <a:gd name="T28" fmla="*/ 6 w 89"/>
                      <a:gd name="T29" fmla="*/ 5 h 88"/>
                      <a:gd name="T30" fmla="*/ 6 w 89"/>
                      <a:gd name="T31" fmla="*/ 4 h 88"/>
                      <a:gd name="T32" fmla="*/ 6 w 89"/>
                      <a:gd name="T33" fmla="*/ 2 h 88"/>
                      <a:gd name="T34" fmla="*/ 5 w 89"/>
                      <a:gd name="T35" fmla="*/ 1 h 88"/>
                      <a:gd name="T36" fmla="*/ 5 w 89"/>
                      <a:gd name="T37" fmla="*/ 0 h 88"/>
                      <a:gd name="T38" fmla="*/ 5 w 89"/>
                      <a:gd name="T39" fmla="*/ 0 h 88"/>
                      <a:gd name="T40" fmla="*/ 3 w 89"/>
                      <a:gd name="T41" fmla="*/ 0 h 88"/>
                      <a:gd name="T42" fmla="*/ 3 w 89"/>
                      <a:gd name="T43" fmla="*/ 0 h 88"/>
                      <a:gd name="T44" fmla="*/ 2 w 89"/>
                      <a:gd name="T45" fmla="*/ 0 h 88"/>
                      <a:gd name="T46" fmla="*/ 1 w 89"/>
                      <a:gd name="T47" fmla="*/ 0 h 88"/>
                      <a:gd name="T48" fmla="*/ 1 w 89"/>
                      <a:gd name="T49" fmla="*/ 0 h 88"/>
                      <a:gd name="T50" fmla="*/ 1 w 89"/>
                      <a:gd name="T51" fmla="*/ 1 h 88"/>
                      <a:gd name="T52" fmla="*/ 0 w 89"/>
                      <a:gd name="T53" fmla="*/ 1 h 88"/>
                      <a:gd name="T54" fmla="*/ 0 w 89"/>
                      <a:gd name="T55" fmla="*/ 2 h 88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89" h="88">
                        <a:moveTo>
                          <a:pt x="0" y="19"/>
                        </a:moveTo>
                        <a:lnTo>
                          <a:pt x="0" y="29"/>
                        </a:lnTo>
                        <a:lnTo>
                          <a:pt x="0" y="49"/>
                        </a:lnTo>
                        <a:lnTo>
                          <a:pt x="0" y="58"/>
                        </a:lnTo>
                        <a:lnTo>
                          <a:pt x="10" y="68"/>
                        </a:lnTo>
                        <a:lnTo>
                          <a:pt x="10" y="78"/>
                        </a:lnTo>
                        <a:lnTo>
                          <a:pt x="19" y="88"/>
                        </a:lnTo>
                        <a:lnTo>
                          <a:pt x="30" y="88"/>
                        </a:lnTo>
                        <a:lnTo>
                          <a:pt x="39" y="88"/>
                        </a:lnTo>
                        <a:lnTo>
                          <a:pt x="50" y="88"/>
                        </a:lnTo>
                        <a:lnTo>
                          <a:pt x="59" y="88"/>
                        </a:lnTo>
                        <a:lnTo>
                          <a:pt x="68" y="88"/>
                        </a:lnTo>
                        <a:lnTo>
                          <a:pt x="80" y="78"/>
                        </a:lnTo>
                        <a:lnTo>
                          <a:pt x="89" y="58"/>
                        </a:lnTo>
                        <a:lnTo>
                          <a:pt x="89" y="49"/>
                        </a:lnTo>
                        <a:lnTo>
                          <a:pt x="89" y="39"/>
                        </a:lnTo>
                        <a:lnTo>
                          <a:pt x="89" y="19"/>
                        </a:lnTo>
                        <a:lnTo>
                          <a:pt x="80" y="8"/>
                        </a:lnTo>
                        <a:lnTo>
                          <a:pt x="80" y="0"/>
                        </a:lnTo>
                        <a:lnTo>
                          <a:pt x="68" y="0"/>
                        </a:lnTo>
                        <a:lnTo>
                          <a:pt x="50" y="0"/>
                        </a:lnTo>
                        <a:lnTo>
                          <a:pt x="39" y="0"/>
                        </a:lnTo>
                        <a:lnTo>
                          <a:pt x="30" y="0"/>
                        </a:lnTo>
                        <a:lnTo>
                          <a:pt x="19" y="0"/>
                        </a:ln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7" name="Freeform 157"/>
                  <p:cNvSpPr>
                    <a:spLocks/>
                  </p:cNvSpPr>
                  <p:nvPr/>
                </p:nvSpPr>
                <p:spPr bwMode="auto">
                  <a:xfrm>
                    <a:off x="796" y="1694"/>
                    <a:ext cx="23" cy="29"/>
                  </a:xfrm>
                  <a:custGeom>
                    <a:avLst/>
                    <a:gdLst>
                      <a:gd name="T0" fmla="*/ 0 w 89"/>
                      <a:gd name="T1" fmla="*/ 2 h 88"/>
                      <a:gd name="T2" fmla="*/ 0 w 89"/>
                      <a:gd name="T3" fmla="*/ 3 h 88"/>
                      <a:gd name="T4" fmla="*/ 0 w 89"/>
                      <a:gd name="T5" fmla="*/ 5 h 88"/>
                      <a:gd name="T6" fmla="*/ 0 w 89"/>
                      <a:gd name="T7" fmla="*/ 6 h 88"/>
                      <a:gd name="T8" fmla="*/ 1 w 89"/>
                      <a:gd name="T9" fmla="*/ 7 h 88"/>
                      <a:gd name="T10" fmla="*/ 1 w 89"/>
                      <a:gd name="T11" fmla="*/ 9 h 88"/>
                      <a:gd name="T12" fmla="*/ 1 w 89"/>
                      <a:gd name="T13" fmla="*/ 10 h 88"/>
                      <a:gd name="T14" fmla="*/ 2 w 89"/>
                      <a:gd name="T15" fmla="*/ 10 h 88"/>
                      <a:gd name="T16" fmla="*/ 3 w 89"/>
                      <a:gd name="T17" fmla="*/ 10 h 88"/>
                      <a:gd name="T18" fmla="*/ 3 w 89"/>
                      <a:gd name="T19" fmla="*/ 10 h 88"/>
                      <a:gd name="T20" fmla="*/ 4 w 89"/>
                      <a:gd name="T21" fmla="*/ 10 h 88"/>
                      <a:gd name="T22" fmla="*/ 5 w 89"/>
                      <a:gd name="T23" fmla="*/ 10 h 88"/>
                      <a:gd name="T24" fmla="*/ 5 w 89"/>
                      <a:gd name="T25" fmla="*/ 9 h 88"/>
                      <a:gd name="T26" fmla="*/ 6 w 89"/>
                      <a:gd name="T27" fmla="*/ 6 h 88"/>
                      <a:gd name="T28" fmla="*/ 6 w 89"/>
                      <a:gd name="T29" fmla="*/ 5 h 88"/>
                      <a:gd name="T30" fmla="*/ 6 w 89"/>
                      <a:gd name="T31" fmla="*/ 4 h 88"/>
                      <a:gd name="T32" fmla="*/ 6 w 89"/>
                      <a:gd name="T33" fmla="*/ 2 h 88"/>
                      <a:gd name="T34" fmla="*/ 5 w 89"/>
                      <a:gd name="T35" fmla="*/ 1 h 88"/>
                      <a:gd name="T36" fmla="*/ 5 w 89"/>
                      <a:gd name="T37" fmla="*/ 0 h 88"/>
                      <a:gd name="T38" fmla="*/ 5 w 89"/>
                      <a:gd name="T39" fmla="*/ 0 h 88"/>
                      <a:gd name="T40" fmla="*/ 3 w 89"/>
                      <a:gd name="T41" fmla="*/ 0 h 88"/>
                      <a:gd name="T42" fmla="*/ 3 w 89"/>
                      <a:gd name="T43" fmla="*/ 0 h 88"/>
                      <a:gd name="T44" fmla="*/ 2 w 89"/>
                      <a:gd name="T45" fmla="*/ 0 h 88"/>
                      <a:gd name="T46" fmla="*/ 1 w 89"/>
                      <a:gd name="T47" fmla="*/ 0 h 88"/>
                      <a:gd name="T48" fmla="*/ 1 w 89"/>
                      <a:gd name="T49" fmla="*/ 0 h 88"/>
                      <a:gd name="T50" fmla="*/ 1 w 89"/>
                      <a:gd name="T51" fmla="*/ 1 h 88"/>
                      <a:gd name="T52" fmla="*/ 0 w 89"/>
                      <a:gd name="T53" fmla="*/ 1 h 88"/>
                      <a:gd name="T54" fmla="*/ 0 w 89"/>
                      <a:gd name="T55" fmla="*/ 2 h 88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89" h="88">
                        <a:moveTo>
                          <a:pt x="0" y="19"/>
                        </a:moveTo>
                        <a:lnTo>
                          <a:pt x="0" y="29"/>
                        </a:lnTo>
                        <a:lnTo>
                          <a:pt x="0" y="49"/>
                        </a:lnTo>
                        <a:lnTo>
                          <a:pt x="0" y="58"/>
                        </a:lnTo>
                        <a:lnTo>
                          <a:pt x="10" y="68"/>
                        </a:lnTo>
                        <a:lnTo>
                          <a:pt x="10" y="78"/>
                        </a:lnTo>
                        <a:lnTo>
                          <a:pt x="19" y="88"/>
                        </a:lnTo>
                        <a:lnTo>
                          <a:pt x="30" y="88"/>
                        </a:lnTo>
                        <a:lnTo>
                          <a:pt x="39" y="88"/>
                        </a:lnTo>
                        <a:lnTo>
                          <a:pt x="50" y="88"/>
                        </a:lnTo>
                        <a:lnTo>
                          <a:pt x="59" y="88"/>
                        </a:lnTo>
                        <a:lnTo>
                          <a:pt x="68" y="88"/>
                        </a:lnTo>
                        <a:lnTo>
                          <a:pt x="80" y="78"/>
                        </a:lnTo>
                        <a:lnTo>
                          <a:pt x="89" y="58"/>
                        </a:lnTo>
                        <a:lnTo>
                          <a:pt x="89" y="49"/>
                        </a:lnTo>
                        <a:lnTo>
                          <a:pt x="89" y="39"/>
                        </a:lnTo>
                        <a:lnTo>
                          <a:pt x="89" y="19"/>
                        </a:lnTo>
                        <a:lnTo>
                          <a:pt x="80" y="8"/>
                        </a:lnTo>
                        <a:lnTo>
                          <a:pt x="80" y="0"/>
                        </a:lnTo>
                        <a:lnTo>
                          <a:pt x="68" y="0"/>
                        </a:lnTo>
                        <a:lnTo>
                          <a:pt x="50" y="0"/>
                        </a:lnTo>
                        <a:lnTo>
                          <a:pt x="39" y="0"/>
                        </a:lnTo>
                        <a:lnTo>
                          <a:pt x="30" y="0"/>
                        </a:lnTo>
                        <a:lnTo>
                          <a:pt x="19" y="0"/>
                        </a:lnTo>
                        <a:lnTo>
                          <a:pt x="10" y="0"/>
                        </a:lnTo>
                        <a:lnTo>
                          <a:pt x="10" y="8"/>
                        </a:lnTo>
                        <a:lnTo>
                          <a:pt x="0" y="8"/>
                        </a:lnTo>
                        <a:lnTo>
                          <a:pt x="0" y="19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8" name="Freeform 158"/>
                  <p:cNvSpPr>
                    <a:spLocks/>
                  </p:cNvSpPr>
                  <p:nvPr/>
                </p:nvSpPr>
                <p:spPr bwMode="auto">
                  <a:xfrm>
                    <a:off x="825" y="1684"/>
                    <a:ext cx="22" cy="30"/>
                  </a:xfrm>
                  <a:custGeom>
                    <a:avLst/>
                    <a:gdLst>
                      <a:gd name="T0" fmla="*/ 1 w 90"/>
                      <a:gd name="T1" fmla="*/ 3 h 89"/>
                      <a:gd name="T2" fmla="*/ 0 w 90"/>
                      <a:gd name="T3" fmla="*/ 4 h 89"/>
                      <a:gd name="T4" fmla="*/ 0 w 90"/>
                      <a:gd name="T5" fmla="*/ 6 h 89"/>
                      <a:gd name="T6" fmla="*/ 1 w 90"/>
                      <a:gd name="T7" fmla="*/ 7 h 89"/>
                      <a:gd name="T8" fmla="*/ 1 w 90"/>
                      <a:gd name="T9" fmla="*/ 8 h 89"/>
                      <a:gd name="T10" fmla="*/ 1 w 90"/>
                      <a:gd name="T11" fmla="*/ 9 h 89"/>
                      <a:gd name="T12" fmla="*/ 1 w 90"/>
                      <a:gd name="T13" fmla="*/ 10 h 89"/>
                      <a:gd name="T14" fmla="*/ 1 w 90"/>
                      <a:gd name="T15" fmla="*/ 10 h 89"/>
                      <a:gd name="T16" fmla="*/ 2 w 90"/>
                      <a:gd name="T17" fmla="*/ 10 h 89"/>
                      <a:gd name="T18" fmla="*/ 2 w 90"/>
                      <a:gd name="T19" fmla="*/ 10 h 89"/>
                      <a:gd name="T20" fmla="*/ 3 w 90"/>
                      <a:gd name="T21" fmla="*/ 10 h 89"/>
                      <a:gd name="T22" fmla="*/ 4 w 90"/>
                      <a:gd name="T23" fmla="*/ 10 h 89"/>
                      <a:gd name="T24" fmla="*/ 4 w 90"/>
                      <a:gd name="T25" fmla="*/ 9 h 89"/>
                      <a:gd name="T26" fmla="*/ 5 w 90"/>
                      <a:gd name="T27" fmla="*/ 9 h 89"/>
                      <a:gd name="T28" fmla="*/ 5 w 90"/>
                      <a:gd name="T29" fmla="*/ 8 h 89"/>
                      <a:gd name="T30" fmla="*/ 5 w 90"/>
                      <a:gd name="T31" fmla="*/ 7 h 89"/>
                      <a:gd name="T32" fmla="*/ 5 w 90"/>
                      <a:gd name="T33" fmla="*/ 6 h 89"/>
                      <a:gd name="T34" fmla="*/ 5 w 90"/>
                      <a:gd name="T35" fmla="*/ 4 h 89"/>
                      <a:gd name="T36" fmla="*/ 5 w 90"/>
                      <a:gd name="T37" fmla="*/ 2 h 89"/>
                      <a:gd name="T38" fmla="*/ 5 w 90"/>
                      <a:gd name="T39" fmla="*/ 1 h 89"/>
                      <a:gd name="T40" fmla="*/ 5 w 90"/>
                      <a:gd name="T41" fmla="*/ 1 h 89"/>
                      <a:gd name="T42" fmla="*/ 5 w 90"/>
                      <a:gd name="T43" fmla="*/ 0 h 89"/>
                      <a:gd name="T44" fmla="*/ 4 w 90"/>
                      <a:gd name="T45" fmla="*/ 0 h 89"/>
                      <a:gd name="T46" fmla="*/ 4 w 90"/>
                      <a:gd name="T47" fmla="*/ 0 h 89"/>
                      <a:gd name="T48" fmla="*/ 3 w 90"/>
                      <a:gd name="T49" fmla="*/ 0 h 89"/>
                      <a:gd name="T50" fmla="*/ 2 w 90"/>
                      <a:gd name="T51" fmla="*/ 0 h 89"/>
                      <a:gd name="T52" fmla="*/ 2 w 90"/>
                      <a:gd name="T53" fmla="*/ 0 h 89"/>
                      <a:gd name="T54" fmla="*/ 1 w 90"/>
                      <a:gd name="T55" fmla="*/ 0 h 89"/>
                      <a:gd name="T56" fmla="*/ 1 w 90"/>
                      <a:gd name="T57" fmla="*/ 1 h 89"/>
                      <a:gd name="T58" fmla="*/ 1 w 90"/>
                      <a:gd name="T59" fmla="*/ 2 h 89"/>
                      <a:gd name="T60" fmla="*/ 1 w 90"/>
                      <a:gd name="T61" fmla="*/ 3 h 89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90" h="89">
                        <a:moveTo>
                          <a:pt x="11" y="31"/>
                        </a:moveTo>
                        <a:lnTo>
                          <a:pt x="0" y="39"/>
                        </a:lnTo>
                        <a:lnTo>
                          <a:pt x="0" y="50"/>
                        </a:lnTo>
                        <a:lnTo>
                          <a:pt x="11" y="60"/>
                        </a:lnTo>
                        <a:lnTo>
                          <a:pt x="11" y="70"/>
                        </a:lnTo>
                        <a:lnTo>
                          <a:pt x="11" y="80"/>
                        </a:lnTo>
                        <a:lnTo>
                          <a:pt x="11" y="89"/>
                        </a:lnTo>
                        <a:lnTo>
                          <a:pt x="20" y="89"/>
                        </a:lnTo>
                        <a:lnTo>
                          <a:pt x="31" y="89"/>
                        </a:lnTo>
                        <a:lnTo>
                          <a:pt x="40" y="89"/>
                        </a:lnTo>
                        <a:lnTo>
                          <a:pt x="50" y="89"/>
                        </a:lnTo>
                        <a:lnTo>
                          <a:pt x="60" y="89"/>
                        </a:lnTo>
                        <a:lnTo>
                          <a:pt x="70" y="80"/>
                        </a:lnTo>
                        <a:lnTo>
                          <a:pt x="81" y="80"/>
                        </a:lnTo>
                        <a:lnTo>
                          <a:pt x="81" y="70"/>
                        </a:lnTo>
                        <a:lnTo>
                          <a:pt x="81" y="60"/>
                        </a:lnTo>
                        <a:lnTo>
                          <a:pt x="90" y="50"/>
                        </a:lnTo>
                        <a:lnTo>
                          <a:pt x="90" y="39"/>
                        </a:lnTo>
                        <a:lnTo>
                          <a:pt x="90" y="20"/>
                        </a:lnTo>
                        <a:lnTo>
                          <a:pt x="90" y="10"/>
                        </a:lnTo>
                        <a:lnTo>
                          <a:pt x="81" y="10"/>
                        </a:lnTo>
                        <a:lnTo>
                          <a:pt x="81" y="0"/>
                        </a:lnTo>
                        <a:lnTo>
                          <a:pt x="70" y="0"/>
                        </a:lnTo>
                        <a:lnTo>
                          <a:pt x="60" y="0"/>
                        </a:lnTo>
                        <a:lnTo>
                          <a:pt x="50" y="0"/>
                        </a:lnTo>
                        <a:lnTo>
                          <a:pt x="40" y="0"/>
                        </a:lnTo>
                        <a:lnTo>
                          <a:pt x="31" y="0"/>
                        </a:lnTo>
                        <a:lnTo>
                          <a:pt x="20" y="0"/>
                        </a:lnTo>
                        <a:lnTo>
                          <a:pt x="11" y="10"/>
                        </a:lnTo>
                        <a:lnTo>
                          <a:pt x="11" y="20"/>
                        </a:lnTo>
                        <a:lnTo>
                          <a:pt x="11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59" name="Freeform 159"/>
                  <p:cNvSpPr>
                    <a:spLocks/>
                  </p:cNvSpPr>
                  <p:nvPr/>
                </p:nvSpPr>
                <p:spPr bwMode="auto">
                  <a:xfrm>
                    <a:off x="825" y="1684"/>
                    <a:ext cx="22" cy="30"/>
                  </a:xfrm>
                  <a:custGeom>
                    <a:avLst/>
                    <a:gdLst>
                      <a:gd name="T0" fmla="*/ 1 w 90"/>
                      <a:gd name="T1" fmla="*/ 3 h 89"/>
                      <a:gd name="T2" fmla="*/ 0 w 90"/>
                      <a:gd name="T3" fmla="*/ 4 h 89"/>
                      <a:gd name="T4" fmla="*/ 0 w 90"/>
                      <a:gd name="T5" fmla="*/ 6 h 89"/>
                      <a:gd name="T6" fmla="*/ 1 w 90"/>
                      <a:gd name="T7" fmla="*/ 7 h 89"/>
                      <a:gd name="T8" fmla="*/ 1 w 90"/>
                      <a:gd name="T9" fmla="*/ 8 h 89"/>
                      <a:gd name="T10" fmla="*/ 1 w 90"/>
                      <a:gd name="T11" fmla="*/ 9 h 89"/>
                      <a:gd name="T12" fmla="*/ 1 w 90"/>
                      <a:gd name="T13" fmla="*/ 10 h 89"/>
                      <a:gd name="T14" fmla="*/ 1 w 90"/>
                      <a:gd name="T15" fmla="*/ 10 h 89"/>
                      <a:gd name="T16" fmla="*/ 2 w 90"/>
                      <a:gd name="T17" fmla="*/ 10 h 89"/>
                      <a:gd name="T18" fmla="*/ 2 w 90"/>
                      <a:gd name="T19" fmla="*/ 10 h 89"/>
                      <a:gd name="T20" fmla="*/ 3 w 90"/>
                      <a:gd name="T21" fmla="*/ 10 h 89"/>
                      <a:gd name="T22" fmla="*/ 4 w 90"/>
                      <a:gd name="T23" fmla="*/ 10 h 89"/>
                      <a:gd name="T24" fmla="*/ 4 w 90"/>
                      <a:gd name="T25" fmla="*/ 9 h 89"/>
                      <a:gd name="T26" fmla="*/ 5 w 90"/>
                      <a:gd name="T27" fmla="*/ 9 h 89"/>
                      <a:gd name="T28" fmla="*/ 5 w 90"/>
                      <a:gd name="T29" fmla="*/ 8 h 89"/>
                      <a:gd name="T30" fmla="*/ 5 w 90"/>
                      <a:gd name="T31" fmla="*/ 7 h 89"/>
                      <a:gd name="T32" fmla="*/ 5 w 90"/>
                      <a:gd name="T33" fmla="*/ 6 h 89"/>
                      <a:gd name="T34" fmla="*/ 5 w 90"/>
                      <a:gd name="T35" fmla="*/ 4 h 89"/>
                      <a:gd name="T36" fmla="*/ 5 w 90"/>
                      <a:gd name="T37" fmla="*/ 2 h 89"/>
                      <a:gd name="T38" fmla="*/ 5 w 90"/>
                      <a:gd name="T39" fmla="*/ 1 h 89"/>
                      <a:gd name="T40" fmla="*/ 5 w 90"/>
                      <a:gd name="T41" fmla="*/ 1 h 89"/>
                      <a:gd name="T42" fmla="*/ 5 w 90"/>
                      <a:gd name="T43" fmla="*/ 0 h 89"/>
                      <a:gd name="T44" fmla="*/ 4 w 90"/>
                      <a:gd name="T45" fmla="*/ 0 h 89"/>
                      <a:gd name="T46" fmla="*/ 4 w 90"/>
                      <a:gd name="T47" fmla="*/ 0 h 89"/>
                      <a:gd name="T48" fmla="*/ 3 w 90"/>
                      <a:gd name="T49" fmla="*/ 0 h 89"/>
                      <a:gd name="T50" fmla="*/ 2 w 90"/>
                      <a:gd name="T51" fmla="*/ 0 h 89"/>
                      <a:gd name="T52" fmla="*/ 2 w 90"/>
                      <a:gd name="T53" fmla="*/ 0 h 89"/>
                      <a:gd name="T54" fmla="*/ 1 w 90"/>
                      <a:gd name="T55" fmla="*/ 0 h 89"/>
                      <a:gd name="T56" fmla="*/ 1 w 90"/>
                      <a:gd name="T57" fmla="*/ 1 h 89"/>
                      <a:gd name="T58" fmla="*/ 1 w 90"/>
                      <a:gd name="T59" fmla="*/ 2 h 89"/>
                      <a:gd name="T60" fmla="*/ 1 w 90"/>
                      <a:gd name="T61" fmla="*/ 3 h 89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90" h="89">
                        <a:moveTo>
                          <a:pt x="11" y="31"/>
                        </a:moveTo>
                        <a:lnTo>
                          <a:pt x="0" y="39"/>
                        </a:lnTo>
                        <a:lnTo>
                          <a:pt x="0" y="50"/>
                        </a:lnTo>
                        <a:lnTo>
                          <a:pt x="11" y="60"/>
                        </a:lnTo>
                        <a:lnTo>
                          <a:pt x="11" y="70"/>
                        </a:lnTo>
                        <a:lnTo>
                          <a:pt x="11" y="80"/>
                        </a:lnTo>
                        <a:lnTo>
                          <a:pt x="11" y="89"/>
                        </a:lnTo>
                        <a:lnTo>
                          <a:pt x="20" y="89"/>
                        </a:lnTo>
                        <a:lnTo>
                          <a:pt x="31" y="89"/>
                        </a:lnTo>
                        <a:lnTo>
                          <a:pt x="40" y="89"/>
                        </a:lnTo>
                        <a:lnTo>
                          <a:pt x="50" y="89"/>
                        </a:lnTo>
                        <a:lnTo>
                          <a:pt x="60" y="89"/>
                        </a:lnTo>
                        <a:lnTo>
                          <a:pt x="70" y="80"/>
                        </a:lnTo>
                        <a:lnTo>
                          <a:pt x="81" y="80"/>
                        </a:lnTo>
                        <a:lnTo>
                          <a:pt x="81" y="70"/>
                        </a:lnTo>
                        <a:lnTo>
                          <a:pt x="81" y="60"/>
                        </a:lnTo>
                        <a:lnTo>
                          <a:pt x="90" y="50"/>
                        </a:lnTo>
                        <a:lnTo>
                          <a:pt x="90" y="39"/>
                        </a:lnTo>
                        <a:lnTo>
                          <a:pt x="90" y="20"/>
                        </a:lnTo>
                        <a:lnTo>
                          <a:pt x="90" y="10"/>
                        </a:lnTo>
                        <a:lnTo>
                          <a:pt x="81" y="10"/>
                        </a:lnTo>
                        <a:lnTo>
                          <a:pt x="81" y="0"/>
                        </a:lnTo>
                        <a:lnTo>
                          <a:pt x="70" y="0"/>
                        </a:lnTo>
                        <a:lnTo>
                          <a:pt x="60" y="0"/>
                        </a:lnTo>
                        <a:lnTo>
                          <a:pt x="50" y="0"/>
                        </a:lnTo>
                        <a:lnTo>
                          <a:pt x="40" y="0"/>
                        </a:lnTo>
                        <a:lnTo>
                          <a:pt x="31" y="0"/>
                        </a:lnTo>
                        <a:lnTo>
                          <a:pt x="20" y="0"/>
                        </a:lnTo>
                        <a:lnTo>
                          <a:pt x="11" y="10"/>
                        </a:lnTo>
                        <a:lnTo>
                          <a:pt x="11" y="20"/>
                        </a:lnTo>
                        <a:lnTo>
                          <a:pt x="11" y="31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60" name="Freeform 160"/>
                  <p:cNvSpPr>
                    <a:spLocks/>
                  </p:cNvSpPr>
                  <p:nvPr/>
                </p:nvSpPr>
                <p:spPr bwMode="auto">
                  <a:xfrm>
                    <a:off x="880" y="1615"/>
                    <a:ext cx="15" cy="33"/>
                  </a:xfrm>
                  <a:custGeom>
                    <a:avLst/>
                    <a:gdLst>
                      <a:gd name="T0" fmla="*/ 4 w 60"/>
                      <a:gd name="T1" fmla="*/ 0 h 98"/>
                      <a:gd name="T2" fmla="*/ 3 w 60"/>
                      <a:gd name="T3" fmla="*/ 0 h 98"/>
                      <a:gd name="T4" fmla="*/ 3 w 60"/>
                      <a:gd name="T5" fmla="*/ 0 h 98"/>
                      <a:gd name="T6" fmla="*/ 2 w 60"/>
                      <a:gd name="T7" fmla="*/ 0 h 98"/>
                      <a:gd name="T8" fmla="*/ 2 w 60"/>
                      <a:gd name="T9" fmla="*/ 1 h 98"/>
                      <a:gd name="T10" fmla="*/ 1 w 60"/>
                      <a:gd name="T11" fmla="*/ 1 h 98"/>
                      <a:gd name="T12" fmla="*/ 1 w 60"/>
                      <a:gd name="T13" fmla="*/ 2 h 98"/>
                      <a:gd name="T14" fmla="*/ 1 w 60"/>
                      <a:gd name="T15" fmla="*/ 3 h 98"/>
                      <a:gd name="T16" fmla="*/ 0 w 60"/>
                      <a:gd name="T17" fmla="*/ 4 h 98"/>
                      <a:gd name="T18" fmla="*/ 0 w 60"/>
                      <a:gd name="T19" fmla="*/ 7 h 98"/>
                      <a:gd name="T20" fmla="*/ 0 w 60"/>
                      <a:gd name="T21" fmla="*/ 8 h 98"/>
                      <a:gd name="T22" fmla="*/ 0 w 60"/>
                      <a:gd name="T23" fmla="*/ 9 h 98"/>
                      <a:gd name="T24" fmla="*/ 0 w 60"/>
                      <a:gd name="T25" fmla="*/ 10 h 98"/>
                      <a:gd name="T26" fmla="*/ 1 w 60"/>
                      <a:gd name="T27" fmla="*/ 11 h 98"/>
                      <a:gd name="T28" fmla="*/ 1 w 60"/>
                      <a:gd name="T29" fmla="*/ 11 h 98"/>
                      <a:gd name="T30" fmla="*/ 2 w 60"/>
                      <a:gd name="T31" fmla="*/ 8 h 98"/>
                      <a:gd name="T32" fmla="*/ 3 w 60"/>
                      <a:gd name="T33" fmla="*/ 6 h 98"/>
                      <a:gd name="T34" fmla="*/ 3 w 60"/>
                      <a:gd name="T35" fmla="*/ 3 h 98"/>
                      <a:gd name="T36" fmla="*/ 3 w 60"/>
                      <a:gd name="T37" fmla="*/ 2 h 98"/>
                      <a:gd name="T38" fmla="*/ 4 w 60"/>
                      <a:gd name="T39" fmla="*/ 2 h 98"/>
                      <a:gd name="T40" fmla="*/ 4 w 60"/>
                      <a:gd name="T41" fmla="*/ 1 h 98"/>
                      <a:gd name="T42" fmla="*/ 4 w 60"/>
                      <a:gd name="T43" fmla="*/ 0 h 9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60" h="98">
                        <a:moveTo>
                          <a:pt x="60" y="0"/>
                        </a:moveTo>
                        <a:lnTo>
                          <a:pt x="50" y="0"/>
                        </a:lnTo>
                        <a:lnTo>
                          <a:pt x="38" y="0"/>
                        </a:lnTo>
                        <a:lnTo>
                          <a:pt x="29" y="0"/>
                        </a:lnTo>
                        <a:lnTo>
                          <a:pt x="29" y="10"/>
                        </a:lnTo>
                        <a:lnTo>
                          <a:pt x="20" y="10"/>
                        </a:lnTo>
                        <a:lnTo>
                          <a:pt x="10" y="18"/>
                        </a:lnTo>
                        <a:lnTo>
                          <a:pt x="10" y="29"/>
                        </a:lnTo>
                        <a:lnTo>
                          <a:pt x="0" y="39"/>
                        </a:lnTo>
                        <a:lnTo>
                          <a:pt x="0" y="59"/>
                        </a:lnTo>
                        <a:lnTo>
                          <a:pt x="0" y="68"/>
                        </a:lnTo>
                        <a:lnTo>
                          <a:pt x="0" y="79"/>
                        </a:lnTo>
                        <a:lnTo>
                          <a:pt x="0" y="89"/>
                        </a:lnTo>
                        <a:lnTo>
                          <a:pt x="10" y="98"/>
                        </a:lnTo>
                        <a:lnTo>
                          <a:pt x="20" y="98"/>
                        </a:lnTo>
                        <a:lnTo>
                          <a:pt x="29" y="68"/>
                        </a:lnTo>
                        <a:lnTo>
                          <a:pt x="38" y="49"/>
                        </a:lnTo>
                        <a:lnTo>
                          <a:pt x="50" y="29"/>
                        </a:lnTo>
                        <a:lnTo>
                          <a:pt x="50" y="18"/>
                        </a:lnTo>
                        <a:lnTo>
                          <a:pt x="60" y="18"/>
                        </a:lnTo>
                        <a:lnTo>
                          <a:pt x="60" y="10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61" name="Freeform 161"/>
                  <p:cNvSpPr>
                    <a:spLocks/>
                  </p:cNvSpPr>
                  <p:nvPr/>
                </p:nvSpPr>
                <p:spPr bwMode="auto">
                  <a:xfrm>
                    <a:off x="880" y="1615"/>
                    <a:ext cx="15" cy="33"/>
                  </a:xfrm>
                  <a:custGeom>
                    <a:avLst/>
                    <a:gdLst>
                      <a:gd name="T0" fmla="*/ 4 w 60"/>
                      <a:gd name="T1" fmla="*/ 0 h 98"/>
                      <a:gd name="T2" fmla="*/ 3 w 60"/>
                      <a:gd name="T3" fmla="*/ 0 h 98"/>
                      <a:gd name="T4" fmla="*/ 3 w 60"/>
                      <a:gd name="T5" fmla="*/ 0 h 98"/>
                      <a:gd name="T6" fmla="*/ 2 w 60"/>
                      <a:gd name="T7" fmla="*/ 0 h 98"/>
                      <a:gd name="T8" fmla="*/ 2 w 60"/>
                      <a:gd name="T9" fmla="*/ 1 h 98"/>
                      <a:gd name="T10" fmla="*/ 1 w 60"/>
                      <a:gd name="T11" fmla="*/ 1 h 98"/>
                      <a:gd name="T12" fmla="*/ 1 w 60"/>
                      <a:gd name="T13" fmla="*/ 2 h 98"/>
                      <a:gd name="T14" fmla="*/ 1 w 60"/>
                      <a:gd name="T15" fmla="*/ 3 h 98"/>
                      <a:gd name="T16" fmla="*/ 0 w 60"/>
                      <a:gd name="T17" fmla="*/ 4 h 98"/>
                      <a:gd name="T18" fmla="*/ 0 w 60"/>
                      <a:gd name="T19" fmla="*/ 7 h 98"/>
                      <a:gd name="T20" fmla="*/ 0 w 60"/>
                      <a:gd name="T21" fmla="*/ 8 h 98"/>
                      <a:gd name="T22" fmla="*/ 0 w 60"/>
                      <a:gd name="T23" fmla="*/ 9 h 98"/>
                      <a:gd name="T24" fmla="*/ 0 w 60"/>
                      <a:gd name="T25" fmla="*/ 10 h 98"/>
                      <a:gd name="T26" fmla="*/ 1 w 60"/>
                      <a:gd name="T27" fmla="*/ 11 h 98"/>
                      <a:gd name="T28" fmla="*/ 1 w 60"/>
                      <a:gd name="T29" fmla="*/ 11 h 98"/>
                      <a:gd name="T30" fmla="*/ 2 w 60"/>
                      <a:gd name="T31" fmla="*/ 8 h 98"/>
                      <a:gd name="T32" fmla="*/ 3 w 60"/>
                      <a:gd name="T33" fmla="*/ 6 h 98"/>
                      <a:gd name="T34" fmla="*/ 3 w 60"/>
                      <a:gd name="T35" fmla="*/ 3 h 98"/>
                      <a:gd name="T36" fmla="*/ 3 w 60"/>
                      <a:gd name="T37" fmla="*/ 2 h 98"/>
                      <a:gd name="T38" fmla="*/ 4 w 60"/>
                      <a:gd name="T39" fmla="*/ 2 h 98"/>
                      <a:gd name="T40" fmla="*/ 4 w 60"/>
                      <a:gd name="T41" fmla="*/ 1 h 98"/>
                      <a:gd name="T42" fmla="*/ 4 w 60"/>
                      <a:gd name="T43" fmla="*/ 0 h 9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60" h="98">
                        <a:moveTo>
                          <a:pt x="60" y="0"/>
                        </a:moveTo>
                        <a:lnTo>
                          <a:pt x="50" y="0"/>
                        </a:lnTo>
                        <a:lnTo>
                          <a:pt x="38" y="0"/>
                        </a:lnTo>
                        <a:lnTo>
                          <a:pt x="29" y="0"/>
                        </a:lnTo>
                        <a:lnTo>
                          <a:pt x="29" y="10"/>
                        </a:lnTo>
                        <a:lnTo>
                          <a:pt x="20" y="10"/>
                        </a:lnTo>
                        <a:lnTo>
                          <a:pt x="10" y="18"/>
                        </a:lnTo>
                        <a:lnTo>
                          <a:pt x="10" y="29"/>
                        </a:lnTo>
                        <a:lnTo>
                          <a:pt x="0" y="39"/>
                        </a:lnTo>
                        <a:lnTo>
                          <a:pt x="0" y="59"/>
                        </a:lnTo>
                        <a:lnTo>
                          <a:pt x="0" y="68"/>
                        </a:lnTo>
                        <a:lnTo>
                          <a:pt x="0" y="79"/>
                        </a:lnTo>
                        <a:lnTo>
                          <a:pt x="0" y="89"/>
                        </a:lnTo>
                        <a:lnTo>
                          <a:pt x="10" y="98"/>
                        </a:lnTo>
                        <a:lnTo>
                          <a:pt x="20" y="98"/>
                        </a:lnTo>
                        <a:lnTo>
                          <a:pt x="29" y="68"/>
                        </a:lnTo>
                        <a:lnTo>
                          <a:pt x="38" y="49"/>
                        </a:lnTo>
                        <a:lnTo>
                          <a:pt x="50" y="29"/>
                        </a:lnTo>
                        <a:lnTo>
                          <a:pt x="50" y="18"/>
                        </a:lnTo>
                        <a:lnTo>
                          <a:pt x="60" y="18"/>
                        </a:lnTo>
                        <a:lnTo>
                          <a:pt x="60" y="10"/>
                        </a:lnTo>
                        <a:lnTo>
                          <a:pt x="60" y="0"/>
                        </a:lnTo>
                      </a:path>
                    </a:pathLst>
                  </a:custGeom>
                  <a:noFill/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3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390" y="1237"/>
                  <a:ext cx="1060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 sz="1800" b="1">
                      <a:solidFill>
                        <a:schemeClr val="bg1"/>
                      </a:solidFill>
                      <a:cs typeface="Arial" charset="0"/>
                    </a:rPr>
                    <a:t>F proportional </a:t>
                  </a:r>
                </a:p>
                <a:p>
                  <a:pPr algn="ctr"/>
                  <a:r>
                    <a:rPr lang="en-US" altLang="en-US" sz="1800" b="1">
                      <a:solidFill>
                        <a:schemeClr val="bg1"/>
                      </a:solidFill>
                      <a:cs typeface="Arial" charset="0"/>
                    </a:rPr>
                    <a:t>to Deformation</a:t>
                  </a:r>
                  <a:endParaRPr lang="en-US" altLang="en-US" sz="1400" b="1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</p:grpSp>
        </p:grpSp>
        <p:sp>
          <p:nvSpPr>
            <p:cNvPr id="8204" name="Rectangle 163"/>
            <p:cNvSpPr>
              <a:spLocks noChangeArrowheads="1"/>
            </p:cNvSpPr>
            <p:nvPr/>
          </p:nvSpPr>
          <p:spPr bwMode="auto">
            <a:xfrm>
              <a:off x="90" y="837"/>
              <a:ext cx="110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300" b="1">
                  <a:solidFill>
                    <a:srgbClr val="FFFFFF"/>
                  </a:solidFill>
                  <a:cs typeface="Arial" charset="0"/>
                </a:rPr>
                <a:t>" SPRING " ~ SOLID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427" grpId="0" autoUpdateAnimBg="0"/>
      <p:bldP spid="144428" grpId="0" autoUpdateAnimBg="0"/>
      <p:bldP spid="1444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2859A8-A6B2-419F-9D9D-D8B35CAEA8E2}" type="slidenum">
              <a:rPr lang="en-US" altLang="en-US" sz="1400" smtClean="0"/>
              <a:pPr/>
              <a:t>12</a:t>
            </a:fld>
            <a:endParaRPr lang="en-US" altLang="en-US" sz="1400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3278188" y="2716213"/>
          <a:ext cx="23034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Equation" r:id="rId3" imgW="1009616" imgH="190479" progId="Equation.3">
                  <p:embed/>
                </p:oleObj>
              </mc:Choice>
              <mc:Fallback>
                <p:oleObj name="Equation" r:id="rId3" imgW="1009616" imgH="19047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2716213"/>
                        <a:ext cx="2303462" cy="4079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411" name="Group 3"/>
          <p:cNvGrpSpPr>
            <a:grpSpLocks/>
          </p:cNvGrpSpPr>
          <p:nvPr/>
        </p:nvGrpSpPr>
        <p:grpSpPr bwMode="auto">
          <a:xfrm>
            <a:off x="6269038" y="3859213"/>
            <a:ext cx="2393950" cy="1357312"/>
            <a:chOff x="3949" y="2431"/>
            <a:chExt cx="1508" cy="855"/>
          </a:xfrm>
        </p:grpSpPr>
        <p:graphicFrame>
          <p:nvGraphicFramePr>
            <p:cNvPr id="9297" name="Object 4"/>
            <p:cNvGraphicFramePr>
              <a:graphicFrameLocks noChangeAspect="1"/>
            </p:cNvGraphicFramePr>
            <p:nvPr/>
          </p:nvGraphicFramePr>
          <p:xfrm>
            <a:off x="4092" y="2775"/>
            <a:ext cx="1261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8" name="Equation" r:id="rId5" imgW="1028767" imgH="419054" progId="Equation.3">
                    <p:embed/>
                  </p:oleObj>
                </mc:Choice>
                <mc:Fallback>
                  <p:oleObj name="Equation" r:id="rId5" imgW="1028767" imgH="41905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2775"/>
                          <a:ext cx="1261" cy="51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8" name="Text Box 5"/>
            <p:cNvSpPr txBox="1">
              <a:spLocks noChangeArrowheads="1"/>
            </p:cNvSpPr>
            <p:nvPr/>
          </p:nvSpPr>
          <p:spPr bwMode="auto">
            <a:xfrm>
              <a:off x="3949" y="2431"/>
              <a:ext cx="1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accent2"/>
                  </a:solidFill>
                  <a:latin typeface="Abadi MT Condensed Extra Bold" pitchFamily="34" charset="0"/>
                  <a:cs typeface="Arial" charset="0"/>
                </a:rPr>
                <a:t>Loss Tangent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</p:grpSp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901950" y="5051425"/>
          <a:ext cx="3619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7" imgW="2000351" imgH="685724" progId="Equation.3">
                  <p:embed/>
                </p:oleObj>
              </mc:Choice>
              <mc:Fallback>
                <p:oleObj name="Equation" r:id="rId7" imgW="2000351" imgH="6857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5051425"/>
                        <a:ext cx="3619500" cy="1222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1323975" y="322263"/>
            <a:ext cx="5483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solidFill>
                  <a:srgbClr val="FF3300"/>
                </a:solidFill>
                <a:latin typeface="Abadi MT Condensed Extra Bold" pitchFamily="34" charset="0"/>
                <a:cs typeface="Arial" charset="0"/>
              </a:rPr>
              <a:t>Viscoelastic Measurements</a:t>
            </a:r>
            <a:endParaRPr lang="en-US" altLang="en-US">
              <a:latin typeface="Abadi MT Condensed Extra Bold" pitchFamily="34" charset="0"/>
              <a:cs typeface="Arial" charset="0"/>
            </a:endParaRPr>
          </a:p>
        </p:txBody>
      </p:sp>
      <p:grpSp>
        <p:nvGrpSpPr>
          <p:cNvPr id="145416" name="Group 8"/>
          <p:cNvGrpSpPr>
            <a:grpSpLocks/>
          </p:cNvGrpSpPr>
          <p:nvPr/>
        </p:nvGrpSpPr>
        <p:grpSpPr bwMode="auto">
          <a:xfrm>
            <a:off x="323850" y="936625"/>
            <a:ext cx="3883025" cy="4467225"/>
            <a:chOff x="204" y="619"/>
            <a:chExt cx="2446" cy="2814"/>
          </a:xfrm>
        </p:grpSpPr>
        <p:sp>
          <p:nvSpPr>
            <p:cNvPr id="9231" name="Text Box 9"/>
            <p:cNvSpPr txBox="1">
              <a:spLocks noChangeArrowheads="1"/>
            </p:cNvSpPr>
            <p:nvPr/>
          </p:nvSpPr>
          <p:spPr bwMode="auto">
            <a:xfrm>
              <a:off x="1392" y="619"/>
              <a:ext cx="1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solidFill>
                    <a:srgbClr val="FF3300"/>
                  </a:solidFill>
                  <a:latin typeface="Abadi MT Condensed Extra Bold" pitchFamily="34" charset="0"/>
                  <a:cs typeface="Arial" charset="0"/>
                </a:rPr>
                <a:t>Torque bar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grpSp>
          <p:nvGrpSpPr>
            <p:cNvPr id="9232" name="Group 10"/>
            <p:cNvGrpSpPr>
              <a:grpSpLocks/>
            </p:cNvGrpSpPr>
            <p:nvPr/>
          </p:nvGrpSpPr>
          <p:grpSpPr bwMode="auto">
            <a:xfrm>
              <a:off x="204" y="810"/>
              <a:ext cx="2446" cy="2623"/>
              <a:chOff x="148" y="854"/>
              <a:chExt cx="2446" cy="2623"/>
            </a:xfrm>
          </p:grpSpPr>
          <p:sp>
            <p:nvSpPr>
              <p:cNvPr id="9233" name="Oval 11"/>
              <p:cNvSpPr>
                <a:spLocks noChangeArrowheads="1"/>
              </p:cNvSpPr>
              <p:nvPr/>
            </p:nvSpPr>
            <p:spPr bwMode="auto">
              <a:xfrm>
                <a:off x="676" y="1172"/>
                <a:ext cx="488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34" name="Rectangle 12"/>
              <p:cNvSpPr>
                <a:spLocks noChangeArrowheads="1"/>
              </p:cNvSpPr>
              <p:nvPr/>
            </p:nvSpPr>
            <p:spPr bwMode="auto">
              <a:xfrm>
                <a:off x="676" y="1230"/>
                <a:ext cx="488" cy="705"/>
              </a:xfrm>
              <a:prstGeom prst="rect">
                <a:avLst/>
              </a:prstGeom>
              <a:gradFill rotWithShape="0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35" name="Oval 13"/>
              <p:cNvSpPr>
                <a:spLocks noChangeArrowheads="1"/>
              </p:cNvSpPr>
              <p:nvPr/>
            </p:nvSpPr>
            <p:spPr bwMode="auto">
              <a:xfrm>
                <a:off x="676" y="1172"/>
                <a:ext cx="488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36" name="Oval 14"/>
              <p:cNvSpPr>
                <a:spLocks noChangeArrowheads="1"/>
              </p:cNvSpPr>
              <p:nvPr/>
            </p:nvSpPr>
            <p:spPr bwMode="auto">
              <a:xfrm>
                <a:off x="698" y="1192"/>
                <a:ext cx="444" cy="137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37" name="Group 15"/>
              <p:cNvGrpSpPr>
                <a:grpSpLocks/>
              </p:cNvGrpSpPr>
              <p:nvPr/>
            </p:nvGrpSpPr>
            <p:grpSpPr bwMode="auto">
              <a:xfrm>
                <a:off x="787" y="1153"/>
                <a:ext cx="243" cy="156"/>
                <a:chOff x="2640" y="1872"/>
                <a:chExt cx="816" cy="864"/>
              </a:xfrm>
            </p:grpSpPr>
            <p:sp>
              <p:nvSpPr>
                <p:cNvPr id="9294" name="Rectangle 16"/>
                <p:cNvSpPr>
                  <a:spLocks noChangeArrowheads="1"/>
                </p:cNvSpPr>
                <p:nvPr/>
              </p:nvSpPr>
              <p:spPr bwMode="auto">
                <a:xfrm>
                  <a:off x="2640" y="2016"/>
                  <a:ext cx="816" cy="57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95" name="Oval 17"/>
                <p:cNvSpPr>
                  <a:spLocks noChangeArrowheads="1"/>
                </p:cNvSpPr>
                <p:nvPr/>
              </p:nvSpPr>
              <p:spPr bwMode="auto">
                <a:xfrm>
                  <a:off x="2640" y="1872"/>
                  <a:ext cx="816" cy="288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96" name="Oval 18"/>
                <p:cNvSpPr>
                  <a:spLocks noChangeArrowheads="1"/>
                </p:cNvSpPr>
                <p:nvPr/>
              </p:nvSpPr>
              <p:spPr bwMode="auto">
                <a:xfrm>
                  <a:off x="2640" y="2448"/>
                  <a:ext cx="816" cy="28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238" name="Rectangle 19"/>
              <p:cNvSpPr>
                <a:spLocks noChangeArrowheads="1"/>
              </p:cNvSpPr>
              <p:nvPr/>
            </p:nvSpPr>
            <p:spPr bwMode="auto">
              <a:xfrm>
                <a:off x="898" y="919"/>
                <a:ext cx="22" cy="253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767600"/>
                  </a:gs>
                  <a:gs pos="100000">
                    <a:srgbClr val="FFFF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39" name="Group 20"/>
              <p:cNvGrpSpPr>
                <a:grpSpLocks/>
              </p:cNvGrpSpPr>
              <p:nvPr/>
            </p:nvGrpSpPr>
            <p:grpSpPr bwMode="auto">
              <a:xfrm>
                <a:off x="696" y="869"/>
                <a:ext cx="478" cy="68"/>
                <a:chOff x="2060" y="440"/>
                <a:chExt cx="964" cy="431"/>
              </a:xfrm>
            </p:grpSpPr>
            <p:sp>
              <p:nvSpPr>
                <p:cNvPr id="9288" name="AutoShape 21"/>
                <p:cNvSpPr>
                  <a:spLocks noChangeArrowheads="1"/>
                </p:cNvSpPr>
                <p:nvPr/>
              </p:nvSpPr>
              <p:spPr bwMode="auto">
                <a:xfrm>
                  <a:off x="2060" y="440"/>
                  <a:ext cx="960" cy="384"/>
                </a:xfrm>
                <a:prstGeom prst="parallelogram">
                  <a:avLst>
                    <a:gd name="adj" fmla="val 62500"/>
                  </a:avLst>
                </a:prstGeom>
                <a:gradFill rotWithShape="0">
                  <a:gsLst>
                    <a:gs pos="0">
                      <a:srgbClr val="767600"/>
                    </a:gs>
                    <a:gs pos="5000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89" name="Line 22"/>
                <p:cNvSpPr>
                  <a:spLocks noChangeShapeType="1"/>
                </p:cNvSpPr>
                <p:nvPr/>
              </p:nvSpPr>
              <p:spPr bwMode="auto">
                <a:xfrm>
                  <a:off x="3020" y="444"/>
                  <a:ext cx="0" cy="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Line 23"/>
                <p:cNvSpPr>
                  <a:spLocks noChangeShapeType="1"/>
                </p:cNvSpPr>
                <p:nvPr/>
              </p:nvSpPr>
              <p:spPr bwMode="auto">
                <a:xfrm>
                  <a:off x="2784" y="824"/>
                  <a:ext cx="0" cy="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789" y="480"/>
                  <a:ext cx="235" cy="3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Line 25"/>
                <p:cNvSpPr>
                  <a:spLocks noChangeShapeType="1"/>
                </p:cNvSpPr>
                <p:nvPr/>
              </p:nvSpPr>
              <p:spPr bwMode="auto">
                <a:xfrm>
                  <a:off x="2064" y="827"/>
                  <a:ext cx="0" cy="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Line 26"/>
                <p:cNvSpPr>
                  <a:spLocks noChangeShapeType="1"/>
                </p:cNvSpPr>
                <p:nvPr/>
              </p:nvSpPr>
              <p:spPr bwMode="auto">
                <a:xfrm>
                  <a:off x="2067" y="867"/>
                  <a:ext cx="7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40" name="Line 27"/>
              <p:cNvSpPr>
                <a:spLocks noChangeShapeType="1"/>
              </p:cNvSpPr>
              <p:nvPr/>
            </p:nvSpPr>
            <p:spPr bwMode="auto">
              <a:xfrm flipH="1">
                <a:off x="590" y="990"/>
                <a:ext cx="316" cy="21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28"/>
              <p:cNvSpPr>
                <a:spLocks noChangeShapeType="1"/>
              </p:cNvSpPr>
              <p:nvPr/>
            </p:nvSpPr>
            <p:spPr bwMode="auto">
              <a:xfrm flipH="1">
                <a:off x="1083" y="1197"/>
                <a:ext cx="221" cy="5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Text Box 29"/>
              <p:cNvSpPr txBox="1">
                <a:spLocks noChangeArrowheads="1"/>
              </p:cNvSpPr>
              <p:nvPr/>
            </p:nvSpPr>
            <p:spPr bwMode="auto">
              <a:xfrm>
                <a:off x="1328" y="1099"/>
                <a:ext cx="7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</a:rPr>
                  <a:t>Sample</a:t>
                </a:r>
              </a:p>
            </p:txBody>
          </p:sp>
          <p:sp>
            <p:nvSpPr>
              <p:cNvPr id="9243" name="Line 30"/>
              <p:cNvSpPr>
                <a:spLocks noChangeShapeType="1"/>
              </p:cNvSpPr>
              <p:nvPr/>
            </p:nvSpPr>
            <p:spPr bwMode="auto">
              <a:xfrm flipH="1">
                <a:off x="1075" y="1557"/>
                <a:ext cx="371" cy="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4" name="Text Box 31"/>
              <p:cNvSpPr txBox="1">
                <a:spLocks noChangeArrowheads="1"/>
              </p:cNvSpPr>
              <p:nvPr/>
            </p:nvSpPr>
            <p:spPr bwMode="auto">
              <a:xfrm>
                <a:off x="1502" y="1467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</a:rPr>
                  <a:t>Cup</a:t>
                </a:r>
                <a:endParaRPr lang="en-US" altLang="en-US">
                  <a:latin typeface="Abadi MT Condensed Extra Bold" pitchFamily="34" charset="0"/>
                  <a:cs typeface="Arial" charset="0"/>
                </a:endParaRPr>
              </a:p>
            </p:txBody>
          </p:sp>
          <p:sp>
            <p:nvSpPr>
              <p:cNvPr id="9245" name="Line 32"/>
              <p:cNvSpPr>
                <a:spLocks noChangeShapeType="1"/>
              </p:cNvSpPr>
              <p:nvPr/>
            </p:nvSpPr>
            <p:spPr bwMode="auto">
              <a:xfrm flipH="1">
                <a:off x="992" y="986"/>
                <a:ext cx="299" cy="18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Text Box 33"/>
              <p:cNvSpPr txBox="1">
                <a:spLocks noChangeArrowheads="1"/>
              </p:cNvSpPr>
              <p:nvPr/>
            </p:nvSpPr>
            <p:spPr bwMode="auto">
              <a:xfrm>
                <a:off x="1362" y="870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</a:rPr>
                  <a:t>Bob</a:t>
                </a:r>
                <a:endParaRPr lang="en-US" altLang="en-US">
                  <a:latin typeface="Abadi MT Condensed Extra Bold" pitchFamily="34" charset="0"/>
                  <a:cs typeface="Arial" charset="0"/>
                </a:endParaRPr>
              </a:p>
            </p:txBody>
          </p:sp>
          <p:sp>
            <p:nvSpPr>
              <p:cNvPr id="9247" name="Line 34"/>
              <p:cNvSpPr>
                <a:spLocks noChangeShapeType="1"/>
              </p:cNvSpPr>
              <p:nvPr/>
            </p:nvSpPr>
            <p:spPr bwMode="auto">
              <a:xfrm flipH="1">
                <a:off x="917" y="854"/>
                <a:ext cx="465" cy="19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Arc 35"/>
              <p:cNvSpPr>
                <a:spLocks/>
              </p:cNvSpPr>
              <p:nvPr/>
            </p:nvSpPr>
            <p:spPr bwMode="auto">
              <a:xfrm rot="7379614">
                <a:off x="773" y="1515"/>
                <a:ext cx="372" cy="360"/>
              </a:xfrm>
              <a:custGeom>
                <a:avLst/>
                <a:gdLst>
                  <a:gd name="T0" fmla="*/ 3 w 21600"/>
                  <a:gd name="T1" fmla="*/ 0 h 19511"/>
                  <a:gd name="T2" fmla="*/ 6 w 21600"/>
                  <a:gd name="T3" fmla="*/ 7 h 19511"/>
                  <a:gd name="T4" fmla="*/ 0 w 21600"/>
                  <a:gd name="T5" fmla="*/ 7 h 195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9511" fill="none" extrusionOk="0">
                    <a:moveTo>
                      <a:pt x="9267" y="0"/>
                    </a:moveTo>
                    <a:cubicBezTo>
                      <a:pt x="16800" y="3578"/>
                      <a:pt x="21600" y="11172"/>
                      <a:pt x="21600" y="19511"/>
                    </a:cubicBezTo>
                  </a:path>
                  <a:path w="21600" h="19511" stroke="0" extrusionOk="0">
                    <a:moveTo>
                      <a:pt x="9267" y="0"/>
                    </a:moveTo>
                    <a:cubicBezTo>
                      <a:pt x="16800" y="3578"/>
                      <a:pt x="21600" y="11172"/>
                      <a:pt x="21600" y="19511"/>
                    </a:cubicBezTo>
                    <a:lnTo>
                      <a:pt x="0" y="19511"/>
                    </a:lnTo>
                    <a:lnTo>
                      <a:pt x="9267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9" name="AutoShape 36"/>
              <p:cNvSpPr>
                <a:spLocks noChangeArrowheads="1"/>
              </p:cNvSpPr>
              <p:nvPr/>
            </p:nvSpPr>
            <p:spPr bwMode="auto">
              <a:xfrm>
                <a:off x="148" y="2455"/>
                <a:ext cx="913" cy="1022"/>
              </a:xfrm>
              <a:prstGeom prst="parallelogram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50" name="Oval 37"/>
              <p:cNvSpPr>
                <a:spLocks noChangeArrowheads="1"/>
              </p:cNvSpPr>
              <p:nvPr/>
            </p:nvSpPr>
            <p:spPr bwMode="auto">
              <a:xfrm>
                <a:off x="1027" y="2466"/>
                <a:ext cx="67" cy="1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51" name="Line 38"/>
              <p:cNvSpPr>
                <a:spLocks noChangeShapeType="1"/>
              </p:cNvSpPr>
              <p:nvPr/>
            </p:nvSpPr>
            <p:spPr bwMode="auto">
              <a:xfrm flipH="1">
                <a:off x="1003" y="2666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2" name="Line 39"/>
              <p:cNvSpPr>
                <a:spLocks noChangeShapeType="1"/>
              </p:cNvSpPr>
              <p:nvPr/>
            </p:nvSpPr>
            <p:spPr bwMode="auto">
              <a:xfrm flipH="1">
                <a:off x="1066" y="2571"/>
                <a:ext cx="1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3" name="Freeform 40"/>
              <p:cNvSpPr>
                <a:spLocks/>
              </p:cNvSpPr>
              <p:nvPr/>
            </p:nvSpPr>
            <p:spPr bwMode="auto">
              <a:xfrm>
                <a:off x="270" y="2591"/>
                <a:ext cx="352" cy="683"/>
              </a:xfrm>
              <a:custGeom>
                <a:avLst/>
                <a:gdLst>
                  <a:gd name="T0" fmla="*/ 79 w 1136"/>
                  <a:gd name="T1" fmla="*/ 321 h 1454"/>
                  <a:gd name="T2" fmla="*/ 4 w 1136"/>
                  <a:gd name="T3" fmla="*/ 212 h 1454"/>
                  <a:gd name="T4" fmla="*/ 106 w 1136"/>
                  <a:gd name="T5" fmla="*/ 172 h 1454"/>
                  <a:gd name="T6" fmla="*/ 24 w 1136"/>
                  <a:gd name="T7" fmla="*/ 38 h 1454"/>
                  <a:gd name="T8" fmla="*/ 92 w 1136"/>
                  <a:gd name="T9" fmla="*/ 6 h 1454"/>
                  <a:gd name="T10" fmla="*/ 99 w 1136"/>
                  <a:gd name="T11" fmla="*/ 3 h 14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6" h="1454">
                    <a:moveTo>
                      <a:pt x="826" y="1454"/>
                    </a:moveTo>
                    <a:cubicBezTo>
                      <a:pt x="413" y="1264"/>
                      <a:pt x="0" y="1074"/>
                      <a:pt x="46" y="962"/>
                    </a:cubicBezTo>
                    <a:cubicBezTo>
                      <a:pt x="92" y="850"/>
                      <a:pt x="1068" y="914"/>
                      <a:pt x="1102" y="782"/>
                    </a:cubicBezTo>
                    <a:cubicBezTo>
                      <a:pt x="1136" y="650"/>
                      <a:pt x="274" y="296"/>
                      <a:pt x="250" y="170"/>
                    </a:cubicBezTo>
                    <a:cubicBezTo>
                      <a:pt x="226" y="44"/>
                      <a:pt x="828" y="52"/>
                      <a:pt x="958" y="26"/>
                    </a:cubicBezTo>
                    <a:cubicBezTo>
                      <a:pt x="1088" y="0"/>
                      <a:pt x="1059" y="7"/>
                      <a:pt x="1030" y="14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4" name="Freeform 41"/>
              <p:cNvSpPr>
                <a:spLocks/>
              </p:cNvSpPr>
              <p:nvPr/>
            </p:nvSpPr>
            <p:spPr bwMode="auto">
              <a:xfrm>
                <a:off x="330" y="2534"/>
                <a:ext cx="379" cy="693"/>
              </a:xfrm>
              <a:custGeom>
                <a:avLst/>
                <a:gdLst>
                  <a:gd name="T0" fmla="*/ 92 w 1136"/>
                  <a:gd name="T1" fmla="*/ 330 h 1454"/>
                  <a:gd name="T2" fmla="*/ 5 w 1136"/>
                  <a:gd name="T3" fmla="*/ 219 h 1454"/>
                  <a:gd name="T4" fmla="*/ 123 w 1136"/>
                  <a:gd name="T5" fmla="*/ 178 h 1454"/>
                  <a:gd name="T6" fmla="*/ 28 w 1136"/>
                  <a:gd name="T7" fmla="*/ 39 h 1454"/>
                  <a:gd name="T8" fmla="*/ 107 w 1136"/>
                  <a:gd name="T9" fmla="*/ 6 h 1454"/>
                  <a:gd name="T10" fmla="*/ 115 w 1136"/>
                  <a:gd name="T11" fmla="*/ 3 h 14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36" h="1454">
                    <a:moveTo>
                      <a:pt x="826" y="1454"/>
                    </a:moveTo>
                    <a:cubicBezTo>
                      <a:pt x="413" y="1264"/>
                      <a:pt x="0" y="1074"/>
                      <a:pt x="46" y="962"/>
                    </a:cubicBezTo>
                    <a:cubicBezTo>
                      <a:pt x="92" y="850"/>
                      <a:pt x="1068" y="914"/>
                      <a:pt x="1102" y="782"/>
                    </a:cubicBezTo>
                    <a:cubicBezTo>
                      <a:pt x="1136" y="650"/>
                      <a:pt x="274" y="296"/>
                      <a:pt x="250" y="170"/>
                    </a:cubicBezTo>
                    <a:cubicBezTo>
                      <a:pt x="226" y="44"/>
                      <a:pt x="828" y="52"/>
                      <a:pt x="958" y="26"/>
                    </a:cubicBezTo>
                    <a:cubicBezTo>
                      <a:pt x="1088" y="0"/>
                      <a:pt x="1059" y="7"/>
                      <a:pt x="1030" y="1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5" name="Line 42"/>
              <p:cNvSpPr>
                <a:spLocks noChangeShapeType="1"/>
              </p:cNvSpPr>
              <p:nvPr/>
            </p:nvSpPr>
            <p:spPr bwMode="auto">
              <a:xfrm flipV="1">
                <a:off x="401" y="2645"/>
                <a:ext cx="195" cy="62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6" name="Line 43"/>
              <p:cNvSpPr>
                <a:spLocks noChangeShapeType="1"/>
              </p:cNvSpPr>
              <p:nvPr/>
            </p:nvSpPr>
            <p:spPr bwMode="auto">
              <a:xfrm flipH="1" flipV="1">
                <a:off x="284" y="3047"/>
                <a:ext cx="160" cy="67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7" name="Line 44"/>
              <p:cNvSpPr>
                <a:spLocks noChangeShapeType="1"/>
              </p:cNvSpPr>
              <p:nvPr/>
            </p:nvSpPr>
            <p:spPr bwMode="auto">
              <a:xfrm flipH="1" flipV="1">
                <a:off x="354" y="2992"/>
                <a:ext cx="114" cy="4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8" name="Line 45"/>
              <p:cNvSpPr>
                <a:spLocks noChangeShapeType="1"/>
              </p:cNvSpPr>
              <p:nvPr/>
            </p:nvSpPr>
            <p:spPr bwMode="auto">
              <a:xfrm flipH="1" flipV="1">
                <a:off x="696" y="2878"/>
                <a:ext cx="444" cy="4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9" name="Line 46"/>
              <p:cNvSpPr>
                <a:spLocks noChangeShapeType="1"/>
              </p:cNvSpPr>
              <p:nvPr/>
            </p:nvSpPr>
            <p:spPr bwMode="auto">
              <a:xfrm flipH="1">
                <a:off x="434" y="3164"/>
                <a:ext cx="509" cy="3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Text Box 47"/>
              <p:cNvSpPr txBox="1">
                <a:spLocks noChangeArrowheads="1"/>
              </p:cNvSpPr>
              <p:nvPr/>
            </p:nvSpPr>
            <p:spPr bwMode="auto">
              <a:xfrm>
                <a:off x="1153" y="2797"/>
                <a:ext cx="9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</a:rPr>
                  <a:t>Strain </a:t>
                </a:r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  <a:sym typeface="Symbol" pitchFamily="18" charset="2"/>
                  </a:rPr>
                  <a:t></a:t>
                </a:r>
                <a:endParaRPr lang="en-US" altLang="en-US">
                  <a:latin typeface="Abadi MT Condensed Extra Bold" pitchFamily="34" charset="0"/>
                  <a:cs typeface="Arial" charset="0"/>
                </a:endParaRPr>
              </a:p>
            </p:txBody>
          </p:sp>
          <p:sp>
            <p:nvSpPr>
              <p:cNvPr id="9261" name="Text Box 48"/>
              <p:cNvSpPr txBox="1">
                <a:spLocks noChangeArrowheads="1"/>
              </p:cNvSpPr>
              <p:nvPr/>
            </p:nvSpPr>
            <p:spPr bwMode="auto">
              <a:xfrm>
                <a:off x="952" y="3043"/>
                <a:ext cx="8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</a:rPr>
                  <a:t>Stress </a:t>
                </a:r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  <a:sym typeface="Symbol" pitchFamily="18" charset="2"/>
                  </a:rPr>
                  <a:t></a:t>
                </a:r>
                <a:endParaRPr lang="en-US" altLang="en-US">
                  <a:latin typeface="Abadi MT Condensed Extra Bold" pitchFamily="34" charset="0"/>
                  <a:cs typeface="Arial" charset="0"/>
                </a:endParaRPr>
              </a:p>
            </p:txBody>
          </p:sp>
          <p:graphicFrame>
            <p:nvGraphicFramePr>
              <p:cNvPr id="9262" name="Object 49"/>
              <p:cNvGraphicFramePr>
                <a:graphicFrameLocks noChangeAspect="1"/>
              </p:cNvGraphicFramePr>
              <p:nvPr/>
            </p:nvGraphicFramePr>
            <p:xfrm>
              <a:off x="201" y="3215"/>
              <a:ext cx="166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0" name="Equation" r:id="rId9" imgW="171551" imgH="209662" progId="Equation.3">
                      <p:embed/>
                    </p:oleObj>
                  </mc:Choice>
                  <mc:Fallback>
                    <p:oleObj name="Equation" r:id="rId9" imgW="171551" imgH="209662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" y="3215"/>
                            <a:ext cx="166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63" name="Object 50"/>
              <p:cNvGraphicFramePr>
                <a:graphicFrameLocks noChangeAspect="1"/>
              </p:cNvGraphicFramePr>
              <p:nvPr/>
            </p:nvGraphicFramePr>
            <p:xfrm>
              <a:off x="723" y="2898"/>
              <a:ext cx="15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1" name="Equation" r:id="rId11" imgW="161841" imgH="209662" progId="Equation.3">
                      <p:embed/>
                    </p:oleObj>
                  </mc:Choice>
                  <mc:Fallback>
                    <p:oleObj name="Equation" r:id="rId11" imgW="161841" imgH="209662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" y="2898"/>
                            <a:ext cx="152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4" name="Line 51"/>
              <p:cNvSpPr>
                <a:spLocks noChangeShapeType="1"/>
              </p:cNvSpPr>
              <p:nvPr/>
            </p:nvSpPr>
            <p:spPr bwMode="auto">
              <a:xfrm flipH="1">
                <a:off x="483" y="3023"/>
                <a:ext cx="252" cy="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5" name="Line 52"/>
              <p:cNvSpPr>
                <a:spLocks noChangeShapeType="1"/>
              </p:cNvSpPr>
              <p:nvPr/>
            </p:nvSpPr>
            <p:spPr bwMode="auto">
              <a:xfrm flipV="1">
                <a:off x="297" y="3089"/>
                <a:ext cx="74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266" name="Group 53"/>
              <p:cNvGrpSpPr>
                <a:grpSpLocks/>
              </p:cNvGrpSpPr>
              <p:nvPr/>
            </p:nvGrpSpPr>
            <p:grpSpPr bwMode="auto">
              <a:xfrm>
                <a:off x="682" y="1854"/>
                <a:ext cx="487" cy="169"/>
                <a:chOff x="1716" y="1617"/>
                <a:chExt cx="704" cy="260"/>
              </a:xfrm>
            </p:grpSpPr>
            <p:sp>
              <p:nvSpPr>
                <p:cNvPr id="9286" name="Oval 54"/>
                <p:cNvSpPr>
                  <a:spLocks noChangeArrowheads="1"/>
                </p:cNvSpPr>
                <p:nvPr/>
              </p:nvSpPr>
              <p:spPr bwMode="auto">
                <a:xfrm>
                  <a:off x="1716" y="1623"/>
                  <a:ext cx="70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87" name="Oval 55"/>
                <p:cNvSpPr>
                  <a:spLocks noChangeArrowheads="1"/>
                </p:cNvSpPr>
                <p:nvPr/>
              </p:nvSpPr>
              <p:spPr bwMode="auto">
                <a:xfrm>
                  <a:off x="1716" y="1617"/>
                  <a:ext cx="701" cy="25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267" name="Group 56"/>
              <p:cNvGrpSpPr>
                <a:grpSpLocks/>
              </p:cNvGrpSpPr>
              <p:nvPr/>
            </p:nvGrpSpPr>
            <p:grpSpPr bwMode="auto">
              <a:xfrm>
                <a:off x="690" y="2060"/>
                <a:ext cx="479" cy="331"/>
                <a:chOff x="956" y="2166"/>
                <a:chExt cx="692" cy="512"/>
              </a:xfrm>
            </p:grpSpPr>
            <p:grpSp>
              <p:nvGrpSpPr>
                <p:cNvPr id="9279" name="Group 57"/>
                <p:cNvGrpSpPr>
                  <a:grpSpLocks/>
                </p:cNvGrpSpPr>
                <p:nvPr/>
              </p:nvGrpSpPr>
              <p:grpSpPr bwMode="auto">
                <a:xfrm>
                  <a:off x="968" y="2418"/>
                  <a:ext cx="656" cy="260"/>
                  <a:chOff x="1716" y="1617"/>
                  <a:chExt cx="704" cy="260"/>
                </a:xfrm>
              </p:grpSpPr>
              <p:sp>
                <p:nvSpPr>
                  <p:cNvPr id="9284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1623"/>
                    <a:ext cx="704" cy="254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85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1617"/>
                    <a:ext cx="701" cy="251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9280" name="Rectangle 60"/>
                <p:cNvSpPr>
                  <a:spLocks noChangeArrowheads="1"/>
                </p:cNvSpPr>
                <p:nvPr/>
              </p:nvSpPr>
              <p:spPr bwMode="auto">
                <a:xfrm>
                  <a:off x="972" y="2304"/>
                  <a:ext cx="660" cy="22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81" name="Group 61"/>
                <p:cNvGrpSpPr>
                  <a:grpSpLocks/>
                </p:cNvGrpSpPr>
                <p:nvPr/>
              </p:nvGrpSpPr>
              <p:grpSpPr bwMode="auto">
                <a:xfrm>
                  <a:off x="956" y="2166"/>
                  <a:ext cx="692" cy="236"/>
                  <a:chOff x="1716" y="1617"/>
                  <a:chExt cx="704" cy="260"/>
                </a:xfrm>
              </p:grpSpPr>
              <p:sp>
                <p:nvSpPr>
                  <p:cNvPr id="928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1623"/>
                    <a:ext cx="704" cy="25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76760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83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1617"/>
                    <a:ext cx="701" cy="2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00"/>
                      </a:gs>
                      <a:gs pos="100000">
                        <a:srgbClr val="76760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sp>
            <p:nvSpPr>
              <p:cNvPr id="9268" name="Rectangle 64"/>
              <p:cNvSpPr>
                <a:spLocks noChangeArrowheads="1"/>
              </p:cNvSpPr>
              <p:nvPr/>
            </p:nvSpPr>
            <p:spPr bwMode="auto">
              <a:xfrm>
                <a:off x="901" y="2009"/>
                <a:ext cx="47" cy="12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69" name="Line 65"/>
              <p:cNvSpPr>
                <a:spLocks noChangeShapeType="1"/>
              </p:cNvSpPr>
              <p:nvPr/>
            </p:nvSpPr>
            <p:spPr bwMode="auto">
              <a:xfrm flipH="1" flipV="1">
                <a:off x="1154" y="2246"/>
                <a:ext cx="290" cy="10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0" name="Text Box 66"/>
              <p:cNvSpPr txBox="1">
                <a:spLocks noChangeArrowheads="1"/>
              </p:cNvSpPr>
              <p:nvPr/>
            </p:nvSpPr>
            <p:spPr bwMode="auto">
              <a:xfrm>
                <a:off x="1434" y="2250"/>
                <a:ext cx="10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</a:rPr>
                  <a:t>Oscillator</a:t>
                </a:r>
                <a:endParaRPr lang="en-US" altLang="en-US">
                  <a:latin typeface="Abadi MT Condensed Extra Bold" pitchFamily="34" charset="0"/>
                  <a:cs typeface="Arial" charset="0"/>
                </a:endParaRPr>
              </a:p>
            </p:txBody>
          </p:sp>
          <p:sp>
            <p:nvSpPr>
              <p:cNvPr id="9271" name="Line 67"/>
              <p:cNvSpPr>
                <a:spLocks noChangeShapeType="1"/>
              </p:cNvSpPr>
              <p:nvPr/>
            </p:nvSpPr>
            <p:spPr bwMode="auto">
              <a:xfrm flipH="1">
                <a:off x="677" y="1862"/>
                <a:ext cx="229" cy="17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2" name="Line 68"/>
              <p:cNvSpPr>
                <a:spLocks noChangeShapeType="1"/>
              </p:cNvSpPr>
              <p:nvPr/>
            </p:nvSpPr>
            <p:spPr bwMode="auto">
              <a:xfrm>
                <a:off x="677" y="2027"/>
                <a:ext cx="0" cy="5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3" name="Line 69"/>
              <p:cNvSpPr>
                <a:spLocks noChangeShapeType="1"/>
              </p:cNvSpPr>
              <p:nvPr/>
            </p:nvSpPr>
            <p:spPr bwMode="auto">
              <a:xfrm flipH="1">
                <a:off x="592" y="1203"/>
                <a:ext cx="1" cy="13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4" name="Line 70"/>
              <p:cNvSpPr>
                <a:spLocks noChangeShapeType="1"/>
              </p:cNvSpPr>
              <p:nvPr/>
            </p:nvSpPr>
            <p:spPr bwMode="auto">
              <a:xfrm flipH="1">
                <a:off x="516" y="2622"/>
                <a:ext cx="3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5" name="Line 71"/>
              <p:cNvSpPr>
                <a:spLocks noChangeShapeType="1"/>
              </p:cNvSpPr>
              <p:nvPr/>
            </p:nvSpPr>
            <p:spPr bwMode="auto">
              <a:xfrm flipV="1">
                <a:off x="432" y="2808"/>
                <a:ext cx="4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6" name="Line 72"/>
              <p:cNvSpPr>
                <a:spLocks noChangeShapeType="1"/>
              </p:cNvSpPr>
              <p:nvPr/>
            </p:nvSpPr>
            <p:spPr bwMode="auto">
              <a:xfrm flipH="1">
                <a:off x="480" y="2724"/>
                <a:ext cx="30" cy="9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7" name="Line 73"/>
              <p:cNvSpPr>
                <a:spLocks noChangeShapeType="1"/>
              </p:cNvSpPr>
              <p:nvPr/>
            </p:nvSpPr>
            <p:spPr bwMode="auto">
              <a:xfrm flipH="1">
                <a:off x="504" y="2730"/>
                <a:ext cx="660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8" name="Text Box 74"/>
              <p:cNvSpPr txBox="1">
                <a:spLocks noChangeArrowheads="1"/>
              </p:cNvSpPr>
              <p:nvPr/>
            </p:nvSpPr>
            <p:spPr bwMode="auto">
              <a:xfrm>
                <a:off x="1178" y="2561"/>
                <a:ext cx="14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</a:rPr>
                  <a:t>Phase Angle </a:t>
                </a:r>
                <a:r>
                  <a:rPr lang="en-US" altLang="en-US" b="1">
                    <a:solidFill>
                      <a:srgbClr val="FF3300"/>
                    </a:solidFill>
                    <a:latin typeface="Abadi MT Condensed Extra Bold" pitchFamily="34" charset="0"/>
                    <a:cs typeface="Arial" charset="0"/>
                    <a:sym typeface="Symbol" pitchFamily="18" charset="2"/>
                  </a:rPr>
                  <a:t></a:t>
                </a:r>
                <a:endParaRPr lang="en-US" altLang="en-US">
                  <a:latin typeface="Abadi MT Condensed Extra Bold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145483" name="Group 75"/>
          <p:cNvGrpSpPr>
            <a:grpSpLocks/>
          </p:cNvGrpSpPr>
          <p:nvPr/>
        </p:nvGrpSpPr>
        <p:grpSpPr bwMode="auto">
          <a:xfrm>
            <a:off x="4686300" y="952500"/>
            <a:ext cx="4111625" cy="2852738"/>
            <a:chOff x="2952" y="600"/>
            <a:chExt cx="2590" cy="1797"/>
          </a:xfrm>
        </p:grpSpPr>
        <p:graphicFrame>
          <p:nvGraphicFramePr>
            <p:cNvPr id="9225" name="Object 76"/>
            <p:cNvGraphicFramePr>
              <a:graphicFrameLocks noChangeAspect="1"/>
            </p:cNvGraphicFramePr>
            <p:nvPr/>
          </p:nvGraphicFramePr>
          <p:xfrm>
            <a:off x="3991" y="965"/>
            <a:ext cx="145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2" name="Equation" r:id="rId13" imgW="1123984" imgH="419054" progId="Equation.3">
                    <p:embed/>
                  </p:oleObj>
                </mc:Choice>
                <mc:Fallback>
                  <p:oleObj name="Equation" r:id="rId13" imgW="1123984" imgH="419054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965"/>
                          <a:ext cx="1456" cy="49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Text Box 77"/>
            <p:cNvSpPr txBox="1">
              <a:spLocks noChangeArrowheads="1"/>
            </p:cNvSpPr>
            <p:nvPr/>
          </p:nvSpPr>
          <p:spPr bwMode="auto">
            <a:xfrm>
              <a:off x="3870" y="600"/>
              <a:ext cx="1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accent2"/>
                  </a:solidFill>
                  <a:latin typeface="Abadi MT Condensed Extra Bold" pitchFamily="34" charset="0"/>
                  <a:cs typeface="Arial" charset="0"/>
                </a:rPr>
                <a:t>Storage Modulus</a:t>
              </a:r>
              <a:endParaRPr lang="en-US" altLang="en-US" u="sng">
                <a:solidFill>
                  <a:schemeClr val="accent2"/>
                </a:solidFill>
                <a:latin typeface="Abadi MT Condensed Extra Bold" pitchFamily="34" charset="0"/>
                <a:cs typeface="Arial" charset="0"/>
              </a:endParaRPr>
            </a:p>
          </p:txBody>
        </p:sp>
        <p:graphicFrame>
          <p:nvGraphicFramePr>
            <p:cNvPr id="9227" name="Object 78"/>
            <p:cNvGraphicFramePr>
              <a:graphicFrameLocks noChangeAspect="1"/>
            </p:cNvGraphicFramePr>
            <p:nvPr/>
          </p:nvGraphicFramePr>
          <p:xfrm>
            <a:off x="4036" y="1919"/>
            <a:ext cx="132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3" name="Equation" r:id="rId15" imgW="1152576" imgH="419054" progId="Equation.3">
                    <p:embed/>
                  </p:oleObj>
                </mc:Choice>
                <mc:Fallback>
                  <p:oleObj name="Equation" r:id="rId15" imgW="1152576" imgH="419054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1919"/>
                          <a:ext cx="1326" cy="47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Text Box 79"/>
            <p:cNvSpPr txBox="1">
              <a:spLocks noChangeArrowheads="1"/>
            </p:cNvSpPr>
            <p:nvPr/>
          </p:nvSpPr>
          <p:spPr bwMode="auto">
            <a:xfrm>
              <a:off x="3928" y="1589"/>
              <a:ext cx="1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 u="sng">
                  <a:solidFill>
                    <a:schemeClr val="accent2"/>
                  </a:solidFill>
                  <a:latin typeface="Abadi MT Condensed Extra Bold" pitchFamily="34" charset="0"/>
                  <a:cs typeface="Arial" charset="0"/>
                </a:rPr>
                <a:t>Loss Modulus</a:t>
              </a:r>
              <a:endParaRPr lang="en-US" altLang="en-US" b="1">
                <a:solidFill>
                  <a:schemeClr val="accent2"/>
                </a:solidFill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9229" name="Line 80"/>
            <p:cNvSpPr>
              <a:spLocks noChangeShapeType="1"/>
            </p:cNvSpPr>
            <p:nvPr/>
          </p:nvSpPr>
          <p:spPr bwMode="auto">
            <a:xfrm flipV="1">
              <a:off x="2952" y="1163"/>
              <a:ext cx="917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81"/>
            <p:cNvSpPr>
              <a:spLocks noChangeShapeType="1"/>
            </p:cNvSpPr>
            <p:nvPr/>
          </p:nvSpPr>
          <p:spPr bwMode="auto">
            <a:xfrm>
              <a:off x="3156" y="2007"/>
              <a:ext cx="800" cy="2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CFF758-819F-4C91-AA17-A2C426EB946E}" type="slidenum">
              <a:rPr lang="en-US" altLang="en-US" sz="1400" smtClean="0"/>
              <a:pPr/>
              <a:t>13</a:t>
            </a:fld>
            <a:endParaRPr lang="en-US" altLang="en-US" sz="140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2628900" y="355600"/>
            <a:ext cx="387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OSCILLATORY TESTING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089025" y="949325"/>
            <a:ext cx="6799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Samples are subjected to harmonically varying stress (controlled </a:t>
            </a:r>
          </a:p>
          <a:p>
            <a:r>
              <a:rPr lang="en-US" altLang="en-US" sz="2000"/>
              <a:t>stress instrument) or strain (controlled strain instruments)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741363" y="1712913"/>
            <a:ext cx="3543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What are you meaning with this?</a:t>
            </a:r>
          </a:p>
          <a:p>
            <a:r>
              <a:rPr lang="en-US" altLang="en-US" sz="2000" b="1" u="sng"/>
              <a:t>Shear Experiment</a:t>
            </a:r>
          </a:p>
        </p:txBody>
      </p:sp>
      <p:sp>
        <p:nvSpPr>
          <p:cNvPr id="10246" name="Rectangle 7" descr="Wide upward diagonal"/>
          <p:cNvSpPr>
            <a:spLocks noChangeArrowheads="1"/>
          </p:cNvSpPr>
          <p:nvPr/>
        </p:nvSpPr>
        <p:spPr bwMode="auto">
          <a:xfrm>
            <a:off x="1574800" y="2813050"/>
            <a:ext cx="4503738" cy="1047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8" descr="Wide upward diagonal"/>
          <p:cNvSpPr>
            <a:spLocks noChangeArrowheads="1"/>
          </p:cNvSpPr>
          <p:nvPr/>
        </p:nvSpPr>
        <p:spPr bwMode="auto">
          <a:xfrm>
            <a:off x="1541463" y="4076700"/>
            <a:ext cx="4551362" cy="920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3681413" y="2917825"/>
            <a:ext cx="11112" cy="1146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 flipV="1">
            <a:off x="3692525" y="2928938"/>
            <a:ext cx="973138" cy="1122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H="1" flipV="1">
            <a:off x="2678113" y="2930525"/>
            <a:ext cx="1004887" cy="1157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3705225" y="3184525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>
            <a:off x="3706813" y="3463925"/>
            <a:ext cx="50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>
            <a:off x="3709988" y="3732213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>
            <a:off x="2943225" y="3187700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3165475" y="3454400"/>
            <a:ext cx="50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>
            <a:off x="3352800" y="3722688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>
            <a:off x="6459538" y="2870200"/>
            <a:ext cx="104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 flipV="1">
            <a:off x="3694113" y="24431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3705225" y="2605088"/>
            <a:ext cx="404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2"/>
          <p:cNvSpPr>
            <a:spLocks noChangeShapeType="1"/>
          </p:cNvSpPr>
          <p:nvPr/>
        </p:nvSpPr>
        <p:spPr bwMode="auto">
          <a:xfrm flipH="1">
            <a:off x="3254375" y="2605088"/>
            <a:ext cx="439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Text Box 23"/>
          <p:cNvSpPr txBox="1">
            <a:spLocks noChangeArrowheads="1"/>
          </p:cNvSpPr>
          <p:nvPr/>
        </p:nvSpPr>
        <p:spPr bwMode="auto">
          <a:xfrm>
            <a:off x="1714500" y="3225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Sample</a:t>
            </a:r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 flipV="1">
            <a:off x="5070475" y="2928938"/>
            <a:ext cx="0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Text Box 25"/>
          <p:cNvSpPr txBox="1">
            <a:spLocks noChangeArrowheads="1"/>
          </p:cNvSpPr>
          <p:nvPr/>
        </p:nvSpPr>
        <p:spPr bwMode="auto">
          <a:xfrm>
            <a:off x="5129213" y="3155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h</a:t>
            </a:r>
          </a:p>
        </p:txBody>
      </p:sp>
      <p:sp>
        <p:nvSpPr>
          <p:cNvPr id="10264" name="Text Box 26"/>
          <p:cNvSpPr txBox="1">
            <a:spLocks noChangeArrowheads="1"/>
          </p:cNvSpPr>
          <p:nvPr/>
        </p:nvSpPr>
        <p:spPr bwMode="auto">
          <a:xfrm>
            <a:off x="901700" y="4467225"/>
            <a:ext cx="355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Plate Displacement versus time</a:t>
            </a:r>
          </a:p>
        </p:txBody>
      </p:sp>
      <p:graphicFrame>
        <p:nvGraphicFramePr>
          <p:cNvPr id="10265" name="Object 27"/>
          <p:cNvGraphicFramePr>
            <a:graphicFrameLocks noChangeAspect="1"/>
          </p:cNvGraphicFramePr>
          <p:nvPr/>
        </p:nvGraphicFramePr>
        <p:xfrm>
          <a:off x="1633538" y="4983163"/>
          <a:ext cx="180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3" imgW="1054100" imgH="228600" progId="Equation.3">
                  <p:embed/>
                </p:oleObj>
              </mc:Choice>
              <mc:Fallback>
                <p:oleObj name="Equation" r:id="rId3" imgW="10541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983163"/>
                        <a:ext cx="180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8"/>
          <p:cNvSpPr txBox="1">
            <a:spLocks noChangeArrowheads="1"/>
          </p:cNvSpPr>
          <p:nvPr/>
        </p:nvSpPr>
        <p:spPr bwMode="auto">
          <a:xfrm>
            <a:off x="917575" y="5372100"/>
            <a:ext cx="310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“Shear” Strain versus time</a:t>
            </a:r>
          </a:p>
        </p:txBody>
      </p:sp>
      <p:graphicFrame>
        <p:nvGraphicFramePr>
          <p:cNvPr id="10267" name="Object 29"/>
          <p:cNvGraphicFramePr>
            <a:graphicFrameLocks noChangeAspect="1"/>
          </p:cNvGraphicFramePr>
          <p:nvPr/>
        </p:nvGraphicFramePr>
        <p:xfrm>
          <a:off x="985838" y="5761038"/>
          <a:ext cx="31448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5" imgW="1841500" imgH="393700" progId="Equation.3">
                  <p:embed/>
                </p:oleObj>
              </mc:Choice>
              <mc:Fallback>
                <p:oleObj name="Equation" r:id="rId5" imgW="18415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761038"/>
                        <a:ext cx="314483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30"/>
          <p:cNvGraphicFramePr>
            <a:graphicFrameLocks noChangeAspect="1"/>
          </p:cNvGraphicFramePr>
          <p:nvPr/>
        </p:nvGraphicFramePr>
        <p:xfrm>
          <a:off x="5730875" y="4881563"/>
          <a:ext cx="26892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7" imgW="1574800" imgH="203200" progId="Equation.3">
                  <p:embed/>
                </p:oleObj>
              </mc:Choice>
              <mc:Fallback>
                <p:oleObj name="Equation" r:id="rId7" imgW="1574800" imgH="203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4881563"/>
                        <a:ext cx="26892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31"/>
          <p:cNvGraphicFramePr>
            <a:graphicFrameLocks noChangeAspect="1"/>
          </p:cNvGraphicFramePr>
          <p:nvPr/>
        </p:nvGraphicFramePr>
        <p:xfrm>
          <a:off x="5816600" y="5387975"/>
          <a:ext cx="24923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9" imgW="1459866" imgH="393529" progId="Equation.3">
                  <p:embed/>
                </p:oleObj>
              </mc:Choice>
              <mc:Fallback>
                <p:oleObj name="Equation" r:id="rId9" imgW="1459866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387975"/>
                        <a:ext cx="24923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2"/>
          <p:cNvGraphicFramePr>
            <a:graphicFrameLocks noChangeAspect="1"/>
          </p:cNvGraphicFramePr>
          <p:nvPr/>
        </p:nvGraphicFramePr>
        <p:xfrm>
          <a:off x="4170363" y="2335213"/>
          <a:ext cx="180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11" imgW="1054100" imgH="228600" progId="Equation.3">
                  <p:embed/>
                </p:oleObj>
              </mc:Choice>
              <mc:Fallback>
                <p:oleObj name="Equation" r:id="rId11" imgW="10541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2335213"/>
                        <a:ext cx="180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E3723A-C2A6-4675-9D81-2B523FB957F6}" type="slidenum">
              <a:rPr lang="en-US" altLang="en-US" sz="1400" smtClean="0"/>
              <a:pPr/>
              <a:t>14</a:t>
            </a:fld>
            <a:endParaRPr lang="en-US" altLang="en-US" sz="140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822325" y="973138"/>
            <a:ext cx="216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Shear Experiment</a:t>
            </a:r>
          </a:p>
        </p:txBody>
      </p:sp>
      <p:sp>
        <p:nvSpPr>
          <p:cNvPr id="11268" name="Rectangle 5" descr="Wide upward diagonal"/>
          <p:cNvSpPr>
            <a:spLocks noChangeArrowheads="1"/>
          </p:cNvSpPr>
          <p:nvPr/>
        </p:nvSpPr>
        <p:spPr bwMode="auto">
          <a:xfrm>
            <a:off x="1655763" y="1804988"/>
            <a:ext cx="4503737" cy="1047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Rectangle 6" descr="Wide upward diagonal"/>
          <p:cNvSpPr>
            <a:spLocks noChangeArrowheads="1"/>
          </p:cNvSpPr>
          <p:nvPr/>
        </p:nvSpPr>
        <p:spPr bwMode="auto">
          <a:xfrm>
            <a:off x="1622425" y="3068638"/>
            <a:ext cx="4551363" cy="920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3762375" y="1909763"/>
            <a:ext cx="11113" cy="1146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V="1">
            <a:off x="3773488" y="1920875"/>
            <a:ext cx="973137" cy="1122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 flipV="1">
            <a:off x="2759075" y="1922463"/>
            <a:ext cx="1004888" cy="1157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3786188" y="2176463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3787775" y="2455863"/>
            <a:ext cx="50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3790950" y="2724150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3024188" y="2179638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3246438" y="2446338"/>
            <a:ext cx="50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3433763" y="2714625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6540500" y="1862138"/>
            <a:ext cx="104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 flipV="1">
            <a:off x="3775075" y="14351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3786188" y="1597025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H="1">
            <a:off x="3335338" y="1597025"/>
            <a:ext cx="439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1795463" y="2217738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Sample</a:t>
            </a:r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 flipV="1">
            <a:off x="5151438" y="1920875"/>
            <a:ext cx="0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5210175" y="2147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h</a:t>
            </a:r>
          </a:p>
        </p:txBody>
      </p:sp>
      <p:graphicFrame>
        <p:nvGraphicFramePr>
          <p:cNvPr id="11286" name="Object 26"/>
          <p:cNvGraphicFramePr>
            <a:graphicFrameLocks noChangeAspect="1"/>
          </p:cNvGraphicFramePr>
          <p:nvPr/>
        </p:nvGraphicFramePr>
        <p:xfrm>
          <a:off x="2043113" y="3455988"/>
          <a:ext cx="4622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3" imgW="1803400" imgH="393700" progId="Equation.3">
                  <p:embed/>
                </p:oleObj>
              </mc:Choice>
              <mc:Fallback>
                <p:oleObj name="Equation" r:id="rId3" imgW="18034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455988"/>
                        <a:ext cx="46228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7"/>
          <p:cNvGraphicFramePr>
            <a:graphicFrameLocks noChangeAspect="1"/>
          </p:cNvGraphicFramePr>
          <p:nvPr/>
        </p:nvGraphicFramePr>
        <p:xfrm>
          <a:off x="1993900" y="4754563"/>
          <a:ext cx="26892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5" imgW="1574800" imgH="203200" progId="Equation.3">
                  <p:embed/>
                </p:oleObj>
              </mc:Choice>
              <mc:Fallback>
                <p:oleObj name="Equation" r:id="rId5" imgW="15748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754563"/>
                        <a:ext cx="26892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8"/>
          <p:cNvGraphicFramePr>
            <a:graphicFrameLocks noChangeAspect="1"/>
          </p:cNvGraphicFramePr>
          <p:nvPr/>
        </p:nvGraphicFramePr>
        <p:xfrm>
          <a:off x="5121275" y="4565650"/>
          <a:ext cx="24923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7" imgW="1459866" imgH="393529" progId="Equation.3">
                  <p:embed/>
                </p:oleObj>
              </mc:Choice>
              <mc:Fallback>
                <p:oleObj name="Equation" r:id="rId7" imgW="1459866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4565650"/>
                        <a:ext cx="24923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9"/>
          <p:cNvGraphicFramePr>
            <a:graphicFrameLocks noChangeAspect="1"/>
          </p:cNvGraphicFramePr>
          <p:nvPr/>
        </p:nvGraphicFramePr>
        <p:xfrm>
          <a:off x="4251325" y="1327150"/>
          <a:ext cx="180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9" imgW="1054100" imgH="228600" progId="Equation.3">
                  <p:embed/>
                </p:oleObj>
              </mc:Choice>
              <mc:Fallback>
                <p:oleObj name="Equation" r:id="rId9" imgW="10541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1327150"/>
                        <a:ext cx="180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2628900" y="355600"/>
            <a:ext cx="387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OSCILLATORY TESTING</a:t>
            </a:r>
          </a:p>
        </p:txBody>
      </p:sp>
      <p:sp>
        <p:nvSpPr>
          <p:cNvPr id="11291" name="Freeform 31"/>
          <p:cNvSpPr>
            <a:spLocks/>
          </p:cNvSpPr>
          <p:nvPr/>
        </p:nvSpPr>
        <p:spPr bwMode="auto">
          <a:xfrm>
            <a:off x="5208588" y="3565525"/>
            <a:ext cx="1550987" cy="254000"/>
          </a:xfrm>
          <a:custGeom>
            <a:avLst/>
            <a:gdLst>
              <a:gd name="T0" fmla="*/ 0 w 977"/>
              <a:gd name="T1" fmla="*/ 403225000 h 160"/>
              <a:gd name="T2" fmla="*/ 0 w 977"/>
              <a:gd name="T3" fmla="*/ 0 h 160"/>
              <a:gd name="T4" fmla="*/ 2147483647 w 977"/>
              <a:gd name="T5" fmla="*/ 0 h 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7" h="160">
                <a:moveTo>
                  <a:pt x="0" y="160"/>
                </a:moveTo>
                <a:lnTo>
                  <a:pt x="0" y="0"/>
                </a:lnTo>
                <a:lnTo>
                  <a:pt x="977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Text Box 32"/>
          <p:cNvSpPr txBox="1">
            <a:spLocks noChangeArrowheads="1"/>
          </p:cNvSpPr>
          <p:nvPr/>
        </p:nvSpPr>
        <p:spPr bwMode="auto">
          <a:xfrm>
            <a:off x="6783388" y="3344863"/>
            <a:ext cx="221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Oscillation amplitude.</a:t>
            </a:r>
          </a:p>
          <a:p>
            <a:r>
              <a:rPr lang="en-US" altLang="en-US" sz="1800"/>
              <a:t>It can be fixed</a:t>
            </a:r>
          </a:p>
        </p:txBody>
      </p:sp>
      <p:sp>
        <p:nvSpPr>
          <p:cNvPr id="11293" name="Line 33"/>
          <p:cNvSpPr>
            <a:spLocks noChangeShapeType="1"/>
          </p:cNvSpPr>
          <p:nvPr/>
        </p:nvSpPr>
        <p:spPr bwMode="auto">
          <a:xfrm flipV="1">
            <a:off x="6980238" y="5116513"/>
            <a:ext cx="39211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Text Box 34"/>
          <p:cNvSpPr txBox="1">
            <a:spLocks noChangeArrowheads="1"/>
          </p:cNvSpPr>
          <p:nvPr/>
        </p:nvSpPr>
        <p:spPr bwMode="auto">
          <a:xfrm>
            <a:off x="5683250" y="5729288"/>
            <a:ext cx="240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Frequency = 1/s = Hertz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7CDBA0-7418-4DA4-B36B-97333253ACF3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822325" y="973138"/>
            <a:ext cx="216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Shear Experiment</a:t>
            </a:r>
          </a:p>
        </p:txBody>
      </p:sp>
      <p:sp>
        <p:nvSpPr>
          <p:cNvPr id="12292" name="Rectangle 5" descr="Wide upward diagonal"/>
          <p:cNvSpPr>
            <a:spLocks noChangeArrowheads="1"/>
          </p:cNvSpPr>
          <p:nvPr/>
        </p:nvSpPr>
        <p:spPr bwMode="auto">
          <a:xfrm>
            <a:off x="1655763" y="1804988"/>
            <a:ext cx="4503737" cy="1047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6" descr="Wide upward diagonal"/>
          <p:cNvSpPr>
            <a:spLocks noChangeArrowheads="1"/>
          </p:cNvSpPr>
          <p:nvPr/>
        </p:nvSpPr>
        <p:spPr bwMode="auto">
          <a:xfrm>
            <a:off x="1622425" y="3068638"/>
            <a:ext cx="4551363" cy="920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>
            <a:off x="3762375" y="1909763"/>
            <a:ext cx="11113" cy="1146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 flipV="1">
            <a:off x="3773488" y="1920875"/>
            <a:ext cx="973137" cy="1122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H="1" flipV="1">
            <a:off x="2759075" y="1922463"/>
            <a:ext cx="1004888" cy="1157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3786188" y="2176463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3787775" y="2455863"/>
            <a:ext cx="50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>
            <a:off x="3790950" y="2724150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3024188" y="2179638"/>
            <a:ext cx="71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246438" y="2446338"/>
            <a:ext cx="50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>
            <a:off x="3433763" y="2714625"/>
            <a:ext cx="30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6540500" y="1862138"/>
            <a:ext cx="104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 flipV="1">
            <a:off x="3775075" y="14351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3786188" y="1597025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 flipH="1">
            <a:off x="3335338" y="1597025"/>
            <a:ext cx="439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1795463" y="2217738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Sample</a:t>
            </a:r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 flipV="1">
            <a:off x="5151438" y="1920875"/>
            <a:ext cx="0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5210175" y="2147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h</a:t>
            </a:r>
          </a:p>
        </p:txBody>
      </p:sp>
      <p:graphicFrame>
        <p:nvGraphicFramePr>
          <p:cNvPr id="12310" name="Object 23"/>
          <p:cNvGraphicFramePr>
            <a:graphicFrameLocks noChangeAspect="1"/>
          </p:cNvGraphicFramePr>
          <p:nvPr/>
        </p:nvGraphicFramePr>
        <p:xfrm>
          <a:off x="4251325" y="1327150"/>
          <a:ext cx="180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3" imgW="1054100" imgH="228600" progId="Equation.3">
                  <p:embed/>
                </p:oleObj>
              </mc:Choice>
              <mc:Fallback>
                <p:oleObj name="Equation" r:id="rId3" imgW="10541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1327150"/>
                        <a:ext cx="180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1147763" y="274638"/>
            <a:ext cx="7636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 dirty="0"/>
              <a:t>OSCILLATORY TESTING (Small strain (deformation))</a:t>
            </a:r>
          </a:p>
        </p:txBody>
      </p: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949325" y="3575050"/>
            <a:ext cx="5730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Assume plate separated by 1.5mm (h=1.5mm)</a:t>
            </a:r>
          </a:p>
          <a:p>
            <a:r>
              <a:rPr lang="en-US" altLang="en-US" sz="2000"/>
              <a:t>Assume that plate displacement is 0.3mm (L</a:t>
            </a:r>
            <a:r>
              <a:rPr lang="en-US" altLang="en-US" sz="2000" baseline="-25000"/>
              <a:t>o</a:t>
            </a:r>
            <a:r>
              <a:rPr lang="en-US" altLang="en-US" sz="2000"/>
              <a:t>=0.3mm)</a:t>
            </a:r>
          </a:p>
        </p:txBody>
      </p:sp>
      <p:graphicFrame>
        <p:nvGraphicFramePr>
          <p:cNvPr id="12313" name="Object 26"/>
          <p:cNvGraphicFramePr>
            <a:graphicFrameLocks noChangeAspect="1"/>
          </p:cNvGraphicFramePr>
          <p:nvPr/>
        </p:nvGraphicFramePr>
        <p:xfrm>
          <a:off x="2341563" y="4410075"/>
          <a:ext cx="4956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5" imgW="2362200" imgH="393700" progId="Equation.3">
                  <p:embed/>
                </p:oleObj>
              </mc:Choice>
              <mc:Fallback>
                <p:oleObj name="Equation" r:id="rId5" imgW="23622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410075"/>
                        <a:ext cx="49561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14" name="Group 30"/>
          <p:cNvGrpSpPr>
            <a:grpSpLocks/>
          </p:cNvGrpSpPr>
          <p:nvPr/>
        </p:nvGrpSpPr>
        <p:grpSpPr bwMode="auto">
          <a:xfrm>
            <a:off x="985838" y="5302250"/>
            <a:ext cx="3279775" cy="404813"/>
            <a:chOff x="621" y="3340"/>
            <a:chExt cx="2066" cy="255"/>
          </a:xfrm>
        </p:grpSpPr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621" y="3340"/>
              <a:ext cx="12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 dirty="0"/>
                <a:t>If Lo = 0.15mm (</a:t>
              </a:r>
            </a:p>
          </p:txBody>
        </p:sp>
        <p:graphicFrame>
          <p:nvGraphicFramePr>
            <p:cNvPr id="12317" name="Object 29"/>
            <p:cNvGraphicFramePr>
              <a:graphicFrameLocks noChangeAspect="1"/>
            </p:cNvGraphicFramePr>
            <p:nvPr/>
          </p:nvGraphicFramePr>
          <p:xfrm>
            <a:off x="1753" y="3358"/>
            <a:ext cx="93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6" name="Equation" r:id="rId7" imgW="799753" imgH="203112" progId="Equation.3">
                    <p:embed/>
                  </p:oleObj>
                </mc:Choice>
                <mc:Fallback>
                  <p:oleObj name="Equation" r:id="rId7" imgW="799753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3358"/>
                          <a:ext cx="93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15" name="Object 31"/>
          <p:cNvGraphicFramePr>
            <a:graphicFrameLocks noChangeAspect="1"/>
          </p:cNvGraphicFramePr>
          <p:nvPr/>
        </p:nvGraphicFramePr>
        <p:xfrm>
          <a:off x="1990725" y="5684838"/>
          <a:ext cx="50625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9" imgW="2413000" imgH="393700" progId="Equation.3">
                  <p:embed/>
                </p:oleObj>
              </mc:Choice>
              <mc:Fallback>
                <p:oleObj name="Equation" r:id="rId9" imgW="2413000" imgH="393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5684838"/>
                        <a:ext cx="50625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F55A7C-0FF7-431A-BF56-2B4E658E9CA3}" type="slidenum">
              <a:rPr lang="en-US" altLang="en-US" sz="1400" smtClean="0"/>
              <a:pPr/>
              <a:t>16</a:t>
            </a:fld>
            <a:endParaRPr lang="en-US" altLang="en-US" sz="140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58775" y="269875"/>
            <a:ext cx="857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/>
              <a:t>OTHER TYPE OF DEFORMATIONS CAN BE USED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100138" y="850900"/>
            <a:ext cx="670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Compression</a:t>
            </a:r>
            <a:r>
              <a:rPr lang="en-US" altLang="en-US"/>
              <a:t>					</a:t>
            </a:r>
            <a:r>
              <a:rPr lang="en-US" altLang="en-US" b="1" u="sng"/>
              <a:t>Tension</a:t>
            </a:r>
          </a:p>
        </p:txBody>
      </p:sp>
      <p:sp>
        <p:nvSpPr>
          <p:cNvPr id="13317" name="Rectangle 7" descr="Wide upward diagonal"/>
          <p:cNvSpPr>
            <a:spLocks noChangeArrowheads="1"/>
          </p:cNvSpPr>
          <p:nvPr/>
        </p:nvSpPr>
        <p:spPr bwMode="auto">
          <a:xfrm>
            <a:off x="1192213" y="1851025"/>
            <a:ext cx="1643062" cy="127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8" descr="Wide upward diagonal"/>
          <p:cNvSpPr>
            <a:spLocks noChangeArrowheads="1"/>
          </p:cNvSpPr>
          <p:nvPr/>
        </p:nvSpPr>
        <p:spPr bwMode="auto">
          <a:xfrm>
            <a:off x="1206500" y="2767013"/>
            <a:ext cx="1643063" cy="127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1492250" y="1979613"/>
            <a:ext cx="1100138" cy="785812"/>
          </a:xfrm>
          <a:prstGeom prst="rect">
            <a:avLst/>
          </a:prstGeom>
          <a:solidFill>
            <a:srgbClr val="0099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2025650" y="1363663"/>
            <a:ext cx="0" cy="465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7419975" y="2073275"/>
            <a:ext cx="231775" cy="785813"/>
          </a:xfrm>
          <a:prstGeom prst="rect">
            <a:avLst/>
          </a:prstGeom>
          <a:solidFill>
            <a:srgbClr val="0099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Rectangle 12" descr="Wide upward diagonal"/>
          <p:cNvSpPr>
            <a:spLocks noChangeArrowheads="1"/>
          </p:cNvSpPr>
          <p:nvPr/>
        </p:nvSpPr>
        <p:spPr bwMode="auto">
          <a:xfrm>
            <a:off x="7178675" y="1933575"/>
            <a:ext cx="682625" cy="127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3" descr="Wide upward diagonal"/>
          <p:cNvSpPr>
            <a:spLocks noChangeArrowheads="1"/>
          </p:cNvSpPr>
          <p:nvPr/>
        </p:nvSpPr>
        <p:spPr bwMode="auto">
          <a:xfrm>
            <a:off x="7204075" y="2851150"/>
            <a:ext cx="704850" cy="115888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Line 14"/>
          <p:cNvSpPr>
            <a:spLocks noChangeShapeType="1"/>
          </p:cNvSpPr>
          <p:nvPr/>
        </p:nvSpPr>
        <p:spPr bwMode="auto">
          <a:xfrm flipV="1">
            <a:off x="7546975" y="1400175"/>
            <a:ext cx="0" cy="520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3333750" y="1249363"/>
            <a:ext cx="3586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/>
              <a:t>Engineering Stress and Strain</a:t>
            </a:r>
          </a:p>
          <a:p>
            <a:endParaRPr lang="en-US" altLang="en-US" sz="2000" b="1"/>
          </a:p>
          <a:p>
            <a:endParaRPr lang="en-US" altLang="en-US" sz="2000" b="1"/>
          </a:p>
          <a:p>
            <a:pPr>
              <a:buFontTx/>
              <a:buChar char="•"/>
            </a:pPr>
            <a:r>
              <a:rPr lang="en-US" altLang="en-US" sz="2000" b="1"/>
              <a:t> True Stress and Strain</a:t>
            </a:r>
          </a:p>
        </p:txBody>
      </p:sp>
      <p:graphicFrame>
        <p:nvGraphicFramePr>
          <p:cNvPr id="13326" name="Object 16"/>
          <p:cNvGraphicFramePr>
            <a:graphicFrameLocks noChangeAspect="1"/>
          </p:cNvGraphicFramePr>
          <p:nvPr/>
        </p:nvGraphicFramePr>
        <p:xfrm>
          <a:off x="4119563" y="1631950"/>
          <a:ext cx="1647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Equation" r:id="rId3" imgW="888614" imgH="215806" progId="Equation.3">
                  <p:embed/>
                </p:oleObj>
              </mc:Choice>
              <mc:Fallback>
                <p:oleObj name="Equation" r:id="rId3" imgW="888614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1631950"/>
                        <a:ext cx="1647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7"/>
          <p:cNvGraphicFramePr>
            <a:graphicFrameLocks noChangeAspect="1"/>
          </p:cNvGraphicFramePr>
          <p:nvPr/>
        </p:nvGraphicFramePr>
        <p:xfrm>
          <a:off x="4097338" y="2582863"/>
          <a:ext cx="16240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Equation" r:id="rId5" imgW="875920" imgH="215806" progId="Equation.3">
                  <p:embed/>
                </p:oleObj>
              </mc:Choice>
              <mc:Fallback>
                <p:oleObj name="Equation" r:id="rId5" imgW="875920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2582863"/>
                        <a:ext cx="16240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Rectangle 18"/>
          <p:cNvSpPr>
            <a:spLocks noChangeArrowheads="1"/>
          </p:cNvSpPr>
          <p:nvPr/>
        </p:nvSpPr>
        <p:spPr bwMode="auto">
          <a:xfrm>
            <a:off x="1200150" y="3113088"/>
            <a:ext cx="126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Bending</a:t>
            </a:r>
          </a:p>
        </p:txBody>
      </p:sp>
      <p:grpSp>
        <p:nvGrpSpPr>
          <p:cNvPr id="13329" name="Group 26"/>
          <p:cNvGrpSpPr>
            <a:grpSpLocks/>
          </p:cNvGrpSpPr>
          <p:nvPr/>
        </p:nvGrpSpPr>
        <p:grpSpPr bwMode="auto">
          <a:xfrm>
            <a:off x="963613" y="4005263"/>
            <a:ext cx="2103437" cy="839787"/>
            <a:chOff x="665" y="3114"/>
            <a:chExt cx="1325" cy="529"/>
          </a:xfrm>
        </p:grpSpPr>
        <p:sp>
          <p:nvSpPr>
            <p:cNvPr id="13370" name="Line 19"/>
            <p:cNvSpPr>
              <a:spLocks noChangeShapeType="1"/>
            </p:cNvSpPr>
            <p:nvPr/>
          </p:nvSpPr>
          <p:spPr bwMode="auto">
            <a:xfrm>
              <a:off x="787" y="3114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Line 20"/>
            <p:cNvSpPr>
              <a:spLocks noChangeShapeType="1"/>
            </p:cNvSpPr>
            <p:nvPr/>
          </p:nvSpPr>
          <p:spPr bwMode="auto">
            <a:xfrm flipH="1">
              <a:off x="670" y="3151"/>
              <a:ext cx="117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2" name="Line 21"/>
            <p:cNvSpPr>
              <a:spLocks noChangeShapeType="1"/>
            </p:cNvSpPr>
            <p:nvPr/>
          </p:nvSpPr>
          <p:spPr bwMode="auto">
            <a:xfrm flipH="1">
              <a:off x="672" y="3306"/>
              <a:ext cx="117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3" name="Line 22"/>
            <p:cNvSpPr>
              <a:spLocks noChangeShapeType="1"/>
            </p:cNvSpPr>
            <p:nvPr/>
          </p:nvSpPr>
          <p:spPr bwMode="auto">
            <a:xfrm flipH="1">
              <a:off x="665" y="3431"/>
              <a:ext cx="117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4" name="Line 23"/>
            <p:cNvSpPr>
              <a:spLocks noChangeShapeType="1"/>
            </p:cNvSpPr>
            <p:nvPr/>
          </p:nvSpPr>
          <p:spPr bwMode="auto">
            <a:xfrm flipH="1">
              <a:off x="674" y="3534"/>
              <a:ext cx="117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Rectangle 24"/>
            <p:cNvSpPr>
              <a:spLocks noChangeArrowheads="1"/>
            </p:cNvSpPr>
            <p:nvPr/>
          </p:nvSpPr>
          <p:spPr bwMode="auto">
            <a:xfrm>
              <a:off x="794" y="3304"/>
              <a:ext cx="1196" cy="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30" name="Text Box 25"/>
          <p:cNvSpPr txBox="1">
            <a:spLocks noChangeArrowheads="1"/>
          </p:cNvSpPr>
          <p:nvPr/>
        </p:nvSpPr>
        <p:spPr bwMode="auto">
          <a:xfrm>
            <a:off x="1100138" y="3598863"/>
            <a:ext cx="177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Single Cantilever</a:t>
            </a:r>
          </a:p>
        </p:txBody>
      </p:sp>
      <p:sp>
        <p:nvSpPr>
          <p:cNvPr id="13331" name="Text Box 27"/>
          <p:cNvSpPr txBox="1">
            <a:spLocks noChangeArrowheads="1"/>
          </p:cNvSpPr>
          <p:nvPr/>
        </p:nvSpPr>
        <p:spPr bwMode="auto">
          <a:xfrm>
            <a:off x="6078538" y="3344863"/>
            <a:ext cx="186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Double Cantilever</a:t>
            </a:r>
          </a:p>
        </p:txBody>
      </p:sp>
      <p:sp>
        <p:nvSpPr>
          <p:cNvPr id="13332" name="Rectangle 28"/>
          <p:cNvSpPr>
            <a:spLocks noChangeArrowheads="1"/>
          </p:cNvSpPr>
          <p:nvPr/>
        </p:nvSpPr>
        <p:spPr bwMode="auto">
          <a:xfrm>
            <a:off x="5995988" y="4154488"/>
            <a:ext cx="2290762" cy="15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3" name="AutoShape 29"/>
          <p:cNvSpPr>
            <a:spLocks noChangeArrowheads="1"/>
          </p:cNvSpPr>
          <p:nvPr/>
        </p:nvSpPr>
        <p:spPr bwMode="auto">
          <a:xfrm>
            <a:off x="6088063" y="4316413"/>
            <a:ext cx="138112" cy="1285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4" name="AutoShape 30"/>
          <p:cNvSpPr>
            <a:spLocks noChangeArrowheads="1"/>
          </p:cNvSpPr>
          <p:nvPr/>
        </p:nvSpPr>
        <p:spPr bwMode="auto">
          <a:xfrm>
            <a:off x="8034338" y="4294188"/>
            <a:ext cx="138112" cy="1285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35" name="Line 31"/>
          <p:cNvSpPr>
            <a:spLocks noChangeShapeType="1"/>
          </p:cNvSpPr>
          <p:nvPr/>
        </p:nvSpPr>
        <p:spPr bwMode="auto">
          <a:xfrm>
            <a:off x="7185025" y="3749675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Freeform 32"/>
          <p:cNvSpPr>
            <a:spLocks/>
          </p:cNvSpPr>
          <p:nvPr/>
        </p:nvSpPr>
        <p:spPr bwMode="auto">
          <a:xfrm>
            <a:off x="6145213" y="4283075"/>
            <a:ext cx="2003425" cy="214313"/>
          </a:xfrm>
          <a:custGeom>
            <a:avLst/>
            <a:gdLst>
              <a:gd name="T0" fmla="*/ 0 w 1262"/>
              <a:gd name="T1" fmla="*/ 35282270 h 135"/>
              <a:gd name="T2" fmla="*/ 496471575 w 1262"/>
              <a:gd name="T3" fmla="*/ 181451673 h 135"/>
              <a:gd name="T4" fmla="*/ 1048385000 w 1262"/>
              <a:gd name="T5" fmla="*/ 274698466 h 135"/>
              <a:gd name="T6" fmla="*/ 1837194700 w 1262"/>
              <a:gd name="T7" fmla="*/ 330142033 h 135"/>
              <a:gd name="T8" fmla="*/ 2147483647 w 1262"/>
              <a:gd name="T9" fmla="*/ 219254899 h 135"/>
              <a:gd name="T10" fmla="*/ 2147483647 w 1262"/>
              <a:gd name="T11" fmla="*/ 0 h 1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62" h="135">
                <a:moveTo>
                  <a:pt x="0" y="14"/>
                </a:moveTo>
                <a:cubicBezTo>
                  <a:pt x="64" y="35"/>
                  <a:pt x="128" y="56"/>
                  <a:pt x="197" y="72"/>
                </a:cubicBezTo>
                <a:cubicBezTo>
                  <a:pt x="266" y="88"/>
                  <a:pt x="327" y="99"/>
                  <a:pt x="416" y="109"/>
                </a:cubicBezTo>
                <a:cubicBezTo>
                  <a:pt x="505" y="119"/>
                  <a:pt x="633" y="135"/>
                  <a:pt x="729" y="131"/>
                </a:cubicBezTo>
                <a:cubicBezTo>
                  <a:pt x="825" y="127"/>
                  <a:pt x="903" y="109"/>
                  <a:pt x="992" y="87"/>
                </a:cubicBezTo>
                <a:cubicBezTo>
                  <a:pt x="1081" y="65"/>
                  <a:pt x="1171" y="32"/>
                  <a:pt x="126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Text Box 33"/>
          <p:cNvSpPr txBox="1">
            <a:spLocks noChangeArrowheads="1"/>
          </p:cNvSpPr>
          <p:nvPr/>
        </p:nvSpPr>
        <p:spPr bwMode="auto">
          <a:xfrm>
            <a:off x="7223125" y="37147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F</a:t>
            </a:r>
          </a:p>
        </p:txBody>
      </p:sp>
      <p:sp>
        <p:nvSpPr>
          <p:cNvPr id="13338" name="Line 34"/>
          <p:cNvSpPr>
            <a:spLocks noChangeShapeType="1"/>
          </p:cNvSpPr>
          <p:nvPr/>
        </p:nvSpPr>
        <p:spPr bwMode="auto">
          <a:xfrm flipV="1">
            <a:off x="7200900" y="4513263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35"/>
          <p:cNvSpPr>
            <a:spLocks noChangeShapeType="1"/>
          </p:cNvSpPr>
          <p:nvPr/>
        </p:nvSpPr>
        <p:spPr bwMode="auto">
          <a:xfrm>
            <a:off x="7188200" y="4305300"/>
            <a:ext cx="11113" cy="19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Rectangle 38"/>
          <p:cNvSpPr>
            <a:spLocks noChangeArrowheads="1"/>
          </p:cNvSpPr>
          <p:nvPr/>
        </p:nvSpPr>
        <p:spPr bwMode="auto">
          <a:xfrm>
            <a:off x="7156450" y="4191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  <p:sp>
        <p:nvSpPr>
          <p:cNvPr id="13341" name="Line 39"/>
          <p:cNvSpPr>
            <a:spLocks noChangeShapeType="1"/>
          </p:cNvSpPr>
          <p:nvPr/>
        </p:nvSpPr>
        <p:spPr bwMode="auto">
          <a:xfrm>
            <a:off x="3055938" y="3900488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40"/>
          <p:cNvSpPr txBox="1">
            <a:spLocks noChangeArrowheads="1"/>
          </p:cNvSpPr>
          <p:nvPr/>
        </p:nvSpPr>
        <p:spPr bwMode="auto">
          <a:xfrm>
            <a:off x="3105150" y="37861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F</a:t>
            </a:r>
          </a:p>
        </p:txBody>
      </p:sp>
      <p:sp>
        <p:nvSpPr>
          <p:cNvPr id="13343" name="Freeform 41"/>
          <p:cNvSpPr>
            <a:spLocks/>
          </p:cNvSpPr>
          <p:nvPr/>
        </p:nvSpPr>
        <p:spPr bwMode="auto">
          <a:xfrm>
            <a:off x="1146175" y="4478338"/>
            <a:ext cx="1922463" cy="254000"/>
          </a:xfrm>
          <a:custGeom>
            <a:avLst/>
            <a:gdLst>
              <a:gd name="T0" fmla="*/ 0 w 1211"/>
              <a:gd name="T1" fmla="*/ 0 h 284"/>
              <a:gd name="T2" fmla="*/ 332660712 w 1211"/>
              <a:gd name="T3" fmla="*/ 17597549 h 284"/>
              <a:gd name="T4" fmla="*/ 773688964 w 1211"/>
              <a:gd name="T5" fmla="*/ 40794725 h 284"/>
              <a:gd name="T6" fmla="*/ 1305441277 w 1211"/>
              <a:gd name="T7" fmla="*/ 75989824 h 284"/>
              <a:gd name="T8" fmla="*/ 2132052742 w 1211"/>
              <a:gd name="T9" fmla="*/ 139980831 h 284"/>
              <a:gd name="T10" fmla="*/ 2147483647 w 1211"/>
              <a:gd name="T11" fmla="*/ 209571465 h 284"/>
              <a:gd name="T12" fmla="*/ 2147483647 w 1211"/>
              <a:gd name="T13" fmla="*/ 227169014 h 2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11" h="284">
                <a:moveTo>
                  <a:pt x="0" y="0"/>
                </a:moveTo>
                <a:lnTo>
                  <a:pt x="132" y="22"/>
                </a:lnTo>
                <a:lnTo>
                  <a:pt x="307" y="51"/>
                </a:lnTo>
                <a:lnTo>
                  <a:pt x="518" y="95"/>
                </a:lnTo>
                <a:lnTo>
                  <a:pt x="846" y="175"/>
                </a:lnTo>
                <a:lnTo>
                  <a:pt x="1138" y="262"/>
                </a:lnTo>
                <a:lnTo>
                  <a:pt x="1211" y="2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Rectangle 42"/>
          <p:cNvSpPr>
            <a:spLocks noChangeArrowheads="1"/>
          </p:cNvSpPr>
          <p:nvPr/>
        </p:nvSpPr>
        <p:spPr bwMode="auto">
          <a:xfrm>
            <a:off x="3038475" y="4424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  <p:sp>
        <p:nvSpPr>
          <p:cNvPr id="13345" name="Line 43"/>
          <p:cNvSpPr>
            <a:spLocks noChangeShapeType="1"/>
          </p:cNvSpPr>
          <p:nvPr/>
        </p:nvSpPr>
        <p:spPr bwMode="auto">
          <a:xfrm flipH="1">
            <a:off x="3033713" y="4489450"/>
            <a:ext cx="11112" cy="231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Rectangle 44"/>
          <p:cNvSpPr>
            <a:spLocks noChangeArrowheads="1"/>
          </p:cNvSpPr>
          <p:nvPr/>
        </p:nvSpPr>
        <p:spPr bwMode="auto">
          <a:xfrm>
            <a:off x="4584700" y="3611563"/>
            <a:ext cx="52070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7" name="Oval 45"/>
          <p:cNvSpPr>
            <a:spLocks noChangeArrowheads="1"/>
          </p:cNvSpPr>
          <p:nvPr/>
        </p:nvSpPr>
        <p:spPr bwMode="auto">
          <a:xfrm>
            <a:off x="4538663" y="4573588"/>
            <a:ext cx="623887" cy="623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48" name="Text Box 46"/>
          <p:cNvSpPr txBox="1">
            <a:spLocks noChangeArrowheads="1"/>
          </p:cNvSpPr>
          <p:nvPr/>
        </p:nvSpPr>
        <p:spPr bwMode="auto">
          <a:xfrm>
            <a:off x="4665663" y="3252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b</a:t>
            </a:r>
          </a:p>
        </p:txBody>
      </p:sp>
      <p:sp>
        <p:nvSpPr>
          <p:cNvPr id="13349" name="Text Box 47"/>
          <p:cNvSpPr txBox="1">
            <a:spLocks noChangeArrowheads="1"/>
          </p:cNvSpPr>
          <p:nvPr/>
        </p:nvSpPr>
        <p:spPr bwMode="auto">
          <a:xfrm>
            <a:off x="5349875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h</a:t>
            </a:r>
          </a:p>
        </p:txBody>
      </p:sp>
      <p:sp>
        <p:nvSpPr>
          <p:cNvPr id="13350" name="Line 48"/>
          <p:cNvSpPr>
            <a:spLocks noChangeShapeType="1"/>
          </p:cNvSpPr>
          <p:nvPr/>
        </p:nvSpPr>
        <p:spPr bwMode="auto">
          <a:xfrm>
            <a:off x="5208588" y="4295775"/>
            <a:ext cx="277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49"/>
          <p:cNvSpPr>
            <a:spLocks noChangeShapeType="1"/>
          </p:cNvSpPr>
          <p:nvPr/>
        </p:nvSpPr>
        <p:spPr bwMode="auto">
          <a:xfrm>
            <a:off x="5187950" y="3603625"/>
            <a:ext cx="27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50"/>
          <p:cNvSpPr>
            <a:spLocks noChangeShapeType="1"/>
          </p:cNvSpPr>
          <p:nvPr/>
        </p:nvSpPr>
        <p:spPr bwMode="auto">
          <a:xfrm>
            <a:off x="5313363" y="3624263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51"/>
          <p:cNvSpPr>
            <a:spLocks noChangeShapeType="1"/>
          </p:cNvSpPr>
          <p:nvPr/>
        </p:nvSpPr>
        <p:spPr bwMode="auto">
          <a:xfrm flipV="1">
            <a:off x="4584700" y="3346450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52"/>
          <p:cNvSpPr>
            <a:spLocks noChangeShapeType="1"/>
          </p:cNvSpPr>
          <p:nvPr/>
        </p:nvSpPr>
        <p:spPr bwMode="auto">
          <a:xfrm flipV="1">
            <a:off x="5095875" y="3336925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53"/>
          <p:cNvSpPr>
            <a:spLocks noChangeShapeType="1"/>
          </p:cNvSpPr>
          <p:nvPr/>
        </p:nvSpPr>
        <p:spPr bwMode="auto">
          <a:xfrm>
            <a:off x="4271963" y="346233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54"/>
          <p:cNvSpPr>
            <a:spLocks noChangeShapeType="1"/>
          </p:cNvSpPr>
          <p:nvPr/>
        </p:nvSpPr>
        <p:spPr bwMode="auto">
          <a:xfrm flipH="1">
            <a:off x="5105400" y="3438525"/>
            <a:ext cx="311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55"/>
          <p:cNvSpPr>
            <a:spLocks noChangeShapeType="1"/>
          </p:cNvSpPr>
          <p:nvPr/>
        </p:nvSpPr>
        <p:spPr bwMode="auto">
          <a:xfrm flipV="1">
            <a:off x="4551363" y="5164138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Line 56"/>
          <p:cNvSpPr>
            <a:spLocks noChangeShapeType="1"/>
          </p:cNvSpPr>
          <p:nvPr/>
        </p:nvSpPr>
        <p:spPr bwMode="auto">
          <a:xfrm flipV="1">
            <a:off x="5178425" y="5130800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Line 57"/>
          <p:cNvSpPr>
            <a:spLocks noChangeShapeType="1"/>
          </p:cNvSpPr>
          <p:nvPr/>
        </p:nvSpPr>
        <p:spPr bwMode="auto">
          <a:xfrm>
            <a:off x="4572000" y="5291138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Text Box 58"/>
          <p:cNvSpPr txBox="1">
            <a:spLocks noChangeArrowheads="1"/>
          </p:cNvSpPr>
          <p:nvPr/>
        </p:nvSpPr>
        <p:spPr bwMode="auto">
          <a:xfrm>
            <a:off x="4689475" y="53482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  <p:sp>
        <p:nvSpPr>
          <p:cNvPr id="13361" name="Text Box 59"/>
          <p:cNvSpPr txBox="1">
            <a:spLocks noChangeArrowheads="1"/>
          </p:cNvSpPr>
          <p:nvPr/>
        </p:nvSpPr>
        <p:spPr bwMode="auto">
          <a:xfrm>
            <a:off x="1050925" y="4791075"/>
            <a:ext cx="203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Rectangular Section</a:t>
            </a:r>
          </a:p>
        </p:txBody>
      </p:sp>
      <p:graphicFrame>
        <p:nvGraphicFramePr>
          <p:cNvPr id="1336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643940"/>
              </p:ext>
            </p:extLst>
          </p:nvPr>
        </p:nvGraphicFramePr>
        <p:xfrm>
          <a:off x="1323975" y="5083175"/>
          <a:ext cx="9080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Equation" r:id="rId7" imgW="634680" imgH="419040" progId="Equation.DSMT4">
                  <p:embed/>
                </p:oleObj>
              </mc:Choice>
              <mc:Fallback>
                <p:oleObj name="Equation" r:id="rId7" imgW="634680" imgH="4190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5083175"/>
                        <a:ext cx="9080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3" name="Text Box 61"/>
          <p:cNvSpPr txBox="1">
            <a:spLocks noChangeArrowheads="1"/>
          </p:cNvSpPr>
          <p:nvPr/>
        </p:nvSpPr>
        <p:spPr bwMode="auto">
          <a:xfrm>
            <a:off x="1017588" y="567213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Circular Section</a:t>
            </a:r>
          </a:p>
        </p:txBody>
      </p:sp>
      <p:graphicFrame>
        <p:nvGraphicFramePr>
          <p:cNvPr id="1336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722680"/>
              </p:ext>
            </p:extLst>
          </p:nvPr>
        </p:nvGraphicFramePr>
        <p:xfrm>
          <a:off x="1357313" y="5919788"/>
          <a:ext cx="10350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Equation" r:id="rId9" imgW="723600" imgH="419040" progId="Equation.DSMT4">
                  <p:embed/>
                </p:oleObj>
              </mc:Choice>
              <mc:Fallback>
                <p:oleObj name="Equation" r:id="rId9" imgW="723600" imgH="41904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919788"/>
                        <a:ext cx="10350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5" name="Text Box 63"/>
          <p:cNvSpPr txBox="1">
            <a:spLocks noChangeArrowheads="1"/>
          </p:cNvSpPr>
          <p:nvPr/>
        </p:nvSpPr>
        <p:spPr bwMode="auto">
          <a:xfrm>
            <a:off x="5729288" y="4908550"/>
            <a:ext cx="203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Rectangular Section</a:t>
            </a:r>
          </a:p>
        </p:txBody>
      </p:sp>
      <p:graphicFrame>
        <p:nvGraphicFramePr>
          <p:cNvPr id="1336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117007"/>
              </p:ext>
            </p:extLst>
          </p:nvPr>
        </p:nvGraphicFramePr>
        <p:xfrm>
          <a:off x="6437313" y="5246688"/>
          <a:ext cx="9429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name="Equation" r:id="rId11" imgW="660240" imgH="419040" progId="Equation.DSMT4">
                  <p:embed/>
                </p:oleObj>
              </mc:Choice>
              <mc:Fallback>
                <p:oleObj name="Equation" r:id="rId11" imgW="660240" imgH="41904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5246688"/>
                        <a:ext cx="9429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7" name="Text Box 65"/>
          <p:cNvSpPr txBox="1">
            <a:spLocks noChangeArrowheads="1"/>
          </p:cNvSpPr>
          <p:nvPr/>
        </p:nvSpPr>
        <p:spPr bwMode="auto">
          <a:xfrm>
            <a:off x="5776913" y="5802313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Circular Section</a:t>
            </a:r>
          </a:p>
        </p:txBody>
      </p:sp>
      <p:graphicFrame>
        <p:nvGraphicFramePr>
          <p:cNvPr id="1336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953855"/>
              </p:ext>
            </p:extLst>
          </p:nvPr>
        </p:nvGraphicFramePr>
        <p:xfrm>
          <a:off x="6278563" y="6094413"/>
          <a:ext cx="10350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Equation" r:id="rId13" imgW="723600" imgH="419040" progId="Equation.DSMT4">
                  <p:embed/>
                </p:oleObj>
              </mc:Choice>
              <mc:Fallback>
                <p:oleObj name="Equation" r:id="rId13" imgW="723600" imgH="41904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6094413"/>
                        <a:ext cx="10350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9" name="Text Box 67"/>
          <p:cNvSpPr txBox="1">
            <a:spLocks noChangeArrowheads="1"/>
          </p:cNvSpPr>
          <p:nvPr/>
        </p:nvSpPr>
        <p:spPr bwMode="auto">
          <a:xfrm>
            <a:off x="3021013" y="5727700"/>
            <a:ext cx="2684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 is the elastic or Young</a:t>
            </a:r>
          </a:p>
          <a:p>
            <a:pPr algn="ctr"/>
            <a:r>
              <a:rPr lang="en-US" altLang="en-US" sz="2000"/>
              <a:t>Modulus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168400" y="4154488"/>
            <a:ext cx="1876425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1834356" y="3863182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5981700" y="4005263"/>
            <a:ext cx="230505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6632655" y="3678516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FF55CD-A198-44B4-8D1B-8FF8CE91723B}" type="slidenum">
              <a:rPr lang="en-US" altLang="en-US" sz="1400" smtClean="0"/>
              <a:pPr/>
              <a:t>17</a:t>
            </a:fld>
            <a:endParaRPr lang="en-US" altLang="en-US" sz="140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089025" y="327025"/>
            <a:ext cx="649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u="sng"/>
              <a:t>CONTROLLED STRESS INSTRUMENTS</a:t>
            </a: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2244725" y="919163"/>
          <a:ext cx="32210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3" imgW="787400" imgH="228600" progId="Equation.3">
                  <p:embed/>
                </p:oleObj>
              </mc:Choice>
              <mc:Fallback>
                <p:oleObj name="Equation" r:id="rId3" imgW="787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919163"/>
                        <a:ext cx="32210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Freeform 7"/>
          <p:cNvSpPr>
            <a:spLocks/>
          </p:cNvSpPr>
          <p:nvPr/>
        </p:nvSpPr>
        <p:spPr bwMode="auto">
          <a:xfrm>
            <a:off x="3506788" y="1701800"/>
            <a:ext cx="2557462" cy="520700"/>
          </a:xfrm>
          <a:custGeom>
            <a:avLst/>
            <a:gdLst>
              <a:gd name="T0" fmla="*/ 0 w 1611"/>
              <a:gd name="T1" fmla="*/ 0 h 328"/>
              <a:gd name="T2" fmla="*/ 0 w 1611"/>
              <a:gd name="T3" fmla="*/ 826611250 h 328"/>
              <a:gd name="T4" fmla="*/ 2147483647 w 1611"/>
              <a:gd name="T5" fmla="*/ 826611250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1" h="328">
                <a:moveTo>
                  <a:pt x="0" y="0"/>
                </a:moveTo>
                <a:lnTo>
                  <a:pt x="0" y="328"/>
                </a:lnTo>
                <a:lnTo>
                  <a:pt x="1611" y="32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6111875" y="2047875"/>
            <a:ext cx="2049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Stress Amplitude</a:t>
            </a:r>
          </a:p>
          <a:p>
            <a:r>
              <a:rPr lang="en-US" altLang="en-US" sz="2000"/>
              <a:t>(fixed by the user)</a:t>
            </a:r>
          </a:p>
        </p:txBody>
      </p:sp>
      <p:sp>
        <p:nvSpPr>
          <p:cNvPr id="14343" name="Freeform 9"/>
          <p:cNvSpPr>
            <a:spLocks/>
          </p:cNvSpPr>
          <p:nvPr/>
        </p:nvSpPr>
        <p:spPr bwMode="auto">
          <a:xfrm>
            <a:off x="5014913" y="1668463"/>
            <a:ext cx="2498725" cy="255587"/>
          </a:xfrm>
          <a:custGeom>
            <a:avLst/>
            <a:gdLst>
              <a:gd name="T0" fmla="*/ 0 w 1611"/>
              <a:gd name="T1" fmla="*/ 0 h 328"/>
              <a:gd name="T2" fmla="*/ 0 w 1611"/>
              <a:gd name="T3" fmla="*/ 199160715 h 328"/>
              <a:gd name="T4" fmla="*/ 2147483647 w 1611"/>
              <a:gd name="T5" fmla="*/ 199160715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11" h="328">
                <a:moveTo>
                  <a:pt x="0" y="0"/>
                </a:moveTo>
                <a:lnTo>
                  <a:pt x="0" y="328"/>
                </a:lnTo>
                <a:lnTo>
                  <a:pt x="1611" y="32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6010275" y="1147763"/>
            <a:ext cx="2049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Frequency</a:t>
            </a:r>
          </a:p>
          <a:p>
            <a:r>
              <a:rPr lang="en-US" altLang="en-US" sz="2000"/>
              <a:t>(fixed by the user)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741363" y="927100"/>
            <a:ext cx="1154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Input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755650" y="2700338"/>
            <a:ext cx="144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Output</a:t>
            </a:r>
          </a:p>
        </p:txBody>
      </p:sp>
      <p:graphicFrame>
        <p:nvGraphicFramePr>
          <p:cNvPr id="14347" name="Object 13"/>
          <p:cNvGraphicFramePr>
            <a:graphicFrameLocks noChangeAspect="1"/>
          </p:cNvGraphicFramePr>
          <p:nvPr/>
        </p:nvGraphicFramePr>
        <p:xfrm>
          <a:off x="2398713" y="3840163"/>
          <a:ext cx="5006975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Chart" r:id="rId5" imgW="4739764" imgH="2697521" progId="Excel.Chart.8">
                  <p:embed/>
                </p:oleObj>
              </mc:Choice>
              <mc:Fallback>
                <p:oleObj name="Chart" r:id="rId5" imgW="4739764" imgH="2697521" progId="Excel.Char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3840163"/>
                        <a:ext cx="5006975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4"/>
          <p:cNvGraphicFramePr>
            <a:graphicFrameLocks noChangeAspect="1"/>
          </p:cNvGraphicFramePr>
          <p:nvPr/>
        </p:nvGraphicFramePr>
        <p:xfrm>
          <a:off x="2413000" y="2913063"/>
          <a:ext cx="44164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7" imgW="1079500" imgH="228600" progId="Equation.3">
                  <p:embed/>
                </p:oleObj>
              </mc:Choice>
              <mc:Fallback>
                <p:oleObj name="Equation" r:id="rId7" imgW="1079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913063"/>
                        <a:ext cx="44164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Freeform 16"/>
          <p:cNvSpPr>
            <a:spLocks/>
          </p:cNvSpPr>
          <p:nvPr/>
        </p:nvSpPr>
        <p:spPr bwMode="auto">
          <a:xfrm>
            <a:off x="3530600" y="3009900"/>
            <a:ext cx="3297238" cy="196850"/>
          </a:xfrm>
          <a:custGeom>
            <a:avLst/>
            <a:gdLst>
              <a:gd name="T0" fmla="*/ 0 w 1830"/>
              <a:gd name="T1" fmla="*/ 312499375 h 124"/>
              <a:gd name="T2" fmla="*/ 0 w 1830"/>
              <a:gd name="T3" fmla="*/ 0 h 124"/>
              <a:gd name="T4" fmla="*/ 2147483647 w 1830"/>
              <a:gd name="T5" fmla="*/ 0 h 1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30" h="124">
                <a:moveTo>
                  <a:pt x="0" y="124"/>
                </a:moveTo>
                <a:lnTo>
                  <a:pt x="0" y="0"/>
                </a:lnTo>
                <a:lnTo>
                  <a:pt x="183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7"/>
          <p:cNvSpPr txBox="1">
            <a:spLocks noChangeArrowheads="1"/>
          </p:cNvSpPr>
          <p:nvPr/>
        </p:nvSpPr>
        <p:spPr bwMode="auto">
          <a:xfrm>
            <a:off x="6959600" y="2755900"/>
            <a:ext cx="1936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Strain Amplitude</a:t>
            </a:r>
          </a:p>
          <a:p>
            <a:r>
              <a:rPr lang="en-US" altLang="en-US" sz="2000"/>
              <a:t>(measured)</a:t>
            </a:r>
          </a:p>
        </p:txBody>
      </p:sp>
      <p:sp>
        <p:nvSpPr>
          <p:cNvPr id="14351" name="Line 18"/>
          <p:cNvSpPr>
            <a:spLocks noChangeShapeType="1"/>
          </p:cNvSpPr>
          <p:nvPr/>
        </p:nvSpPr>
        <p:spPr bwMode="auto">
          <a:xfrm>
            <a:off x="3552825" y="4803775"/>
            <a:ext cx="0" cy="334963"/>
          </a:xfrm>
          <a:prstGeom prst="lin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9"/>
          <p:cNvSpPr>
            <a:spLocks noChangeShapeType="1"/>
          </p:cNvSpPr>
          <p:nvPr/>
        </p:nvSpPr>
        <p:spPr bwMode="auto">
          <a:xfrm>
            <a:off x="3795713" y="4467225"/>
            <a:ext cx="127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353" name="Object 20"/>
          <p:cNvGraphicFramePr>
            <a:graphicFrameLocks noChangeAspect="1"/>
          </p:cNvGraphicFramePr>
          <p:nvPr/>
        </p:nvGraphicFramePr>
        <p:xfrm>
          <a:off x="3305175" y="4792663"/>
          <a:ext cx="3571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9" imgW="190433" imgH="209662" progId="Equation.3">
                  <p:embed/>
                </p:oleObj>
              </mc:Choice>
              <mc:Fallback>
                <p:oleObj name="Equation" r:id="rId9" imgW="190433" imgH="2096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4792663"/>
                        <a:ext cx="35718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21"/>
          <p:cNvGraphicFramePr>
            <a:graphicFrameLocks noChangeAspect="1"/>
          </p:cNvGraphicFramePr>
          <p:nvPr/>
        </p:nvGraphicFramePr>
        <p:xfrm>
          <a:off x="3851275" y="4527550"/>
          <a:ext cx="4016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11" imgW="209584" imgH="209662" progId="Equation.3">
                  <p:embed/>
                </p:oleObj>
              </mc:Choice>
              <mc:Fallback>
                <p:oleObj name="Equation" r:id="rId11" imgW="209584" imgH="20966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527550"/>
                        <a:ext cx="4016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Line 22"/>
          <p:cNvSpPr>
            <a:spLocks noChangeShapeType="1"/>
          </p:cNvSpPr>
          <p:nvPr/>
        </p:nvSpPr>
        <p:spPr bwMode="auto">
          <a:xfrm>
            <a:off x="4895850" y="5486400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3"/>
          <p:cNvSpPr>
            <a:spLocks noChangeShapeType="1"/>
          </p:cNvSpPr>
          <p:nvPr/>
        </p:nvSpPr>
        <p:spPr bwMode="auto">
          <a:xfrm>
            <a:off x="5175250" y="5778500"/>
            <a:ext cx="0" cy="439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4"/>
          <p:cNvSpPr>
            <a:spLocks noChangeShapeType="1"/>
          </p:cNvSpPr>
          <p:nvPr/>
        </p:nvSpPr>
        <p:spPr bwMode="auto">
          <a:xfrm>
            <a:off x="4478338" y="6053138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5"/>
          <p:cNvSpPr>
            <a:spLocks noChangeShapeType="1"/>
          </p:cNvSpPr>
          <p:nvPr/>
        </p:nvSpPr>
        <p:spPr bwMode="auto">
          <a:xfrm>
            <a:off x="5175250" y="6043613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359" name="Object 26"/>
          <p:cNvGraphicFramePr>
            <a:graphicFrameLocks noChangeAspect="1"/>
          </p:cNvGraphicFramePr>
          <p:nvPr/>
        </p:nvGraphicFramePr>
        <p:xfrm>
          <a:off x="4914900" y="5915025"/>
          <a:ext cx="2444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13" imgW="123808" imgH="161840" progId="Equation.3">
                  <p:embed/>
                </p:oleObj>
              </mc:Choice>
              <mc:Fallback>
                <p:oleObj name="Equation" r:id="rId13" imgW="123808" imgH="1618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915025"/>
                        <a:ext cx="2444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Line 27"/>
          <p:cNvSpPr>
            <a:spLocks noChangeShapeType="1"/>
          </p:cNvSpPr>
          <p:nvPr/>
        </p:nvSpPr>
        <p:spPr bwMode="auto">
          <a:xfrm flipV="1">
            <a:off x="2117725" y="5151438"/>
            <a:ext cx="1343025" cy="92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Text Box 28"/>
          <p:cNvSpPr txBox="1">
            <a:spLocks noChangeArrowheads="1"/>
          </p:cNvSpPr>
          <p:nvPr/>
        </p:nvSpPr>
        <p:spPr bwMode="auto">
          <a:xfrm>
            <a:off x="996950" y="57991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Measured</a:t>
            </a:r>
          </a:p>
        </p:txBody>
      </p:sp>
      <p:sp>
        <p:nvSpPr>
          <p:cNvPr id="14362" name="Text Box 29"/>
          <p:cNvSpPr txBox="1">
            <a:spLocks noChangeArrowheads="1"/>
          </p:cNvSpPr>
          <p:nvPr/>
        </p:nvSpPr>
        <p:spPr bwMode="auto">
          <a:xfrm>
            <a:off x="5940425" y="6194425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Measured</a:t>
            </a:r>
          </a:p>
        </p:txBody>
      </p:sp>
      <p:sp>
        <p:nvSpPr>
          <p:cNvPr id="14363" name="Line 30"/>
          <p:cNvSpPr>
            <a:spLocks noChangeShapeType="1"/>
          </p:cNvSpPr>
          <p:nvPr/>
        </p:nvSpPr>
        <p:spPr bwMode="auto">
          <a:xfrm flipH="1" flipV="1">
            <a:off x="5219700" y="6157913"/>
            <a:ext cx="754063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Freeform 31"/>
          <p:cNvSpPr>
            <a:spLocks/>
          </p:cNvSpPr>
          <p:nvPr/>
        </p:nvSpPr>
        <p:spPr bwMode="auto">
          <a:xfrm>
            <a:off x="6296025" y="3611563"/>
            <a:ext cx="879475" cy="173037"/>
          </a:xfrm>
          <a:custGeom>
            <a:avLst/>
            <a:gdLst>
              <a:gd name="T0" fmla="*/ 964434259 w 802"/>
              <a:gd name="T1" fmla="*/ 274695444 h 109"/>
              <a:gd name="T2" fmla="*/ 0 w 802"/>
              <a:gd name="T3" fmla="*/ 274695444 h 109"/>
              <a:gd name="T4" fmla="*/ 0 w 802"/>
              <a:gd name="T5" fmla="*/ 0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02" h="109">
                <a:moveTo>
                  <a:pt x="802" y="109"/>
                </a:moveTo>
                <a:lnTo>
                  <a:pt x="0" y="10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Text Box 32"/>
          <p:cNvSpPr txBox="1">
            <a:spLocks noChangeArrowheads="1"/>
          </p:cNvSpPr>
          <p:nvPr/>
        </p:nvSpPr>
        <p:spPr bwMode="auto">
          <a:xfrm>
            <a:off x="7192963" y="3441700"/>
            <a:ext cx="1460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Phase Angle</a:t>
            </a:r>
          </a:p>
          <a:p>
            <a:r>
              <a:rPr lang="en-US" altLang="en-US" sz="2000"/>
              <a:t>(measured)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52037-8642-4574-BE49-5458EE72BA7E}" type="slidenum">
              <a:rPr lang="en-US" altLang="en-US" sz="1400" smtClean="0"/>
              <a:pPr/>
              <a:t>18</a:t>
            </a:fld>
            <a:endParaRPr lang="en-US" altLang="en-US" sz="140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089025" y="327025"/>
            <a:ext cx="651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u="sng"/>
              <a:t>CONTROLLED STRAIN INSTRUMENTS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79438" y="869950"/>
            <a:ext cx="1154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Input</a:t>
            </a:r>
          </a:p>
        </p:txBody>
      </p:sp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3063875" y="1549400"/>
          <a:ext cx="26828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3" imgW="749300" imgH="228600" progId="Equation.3">
                  <p:embed/>
                </p:oleObj>
              </mc:Choice>
              <mc:Fallback>
                <p:oleObj name="Equation" r:id="rId3" imgW="749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1549400"/>
                        <a:ext cx="26828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2601913" y="3146425"/>
          <a:ext cx="36480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5" imgW="1130300" imgH="228600" progId="Equation.3">
                  <p:embed/>
                </p:oleObj>
              </mc:Choice>
              <mc:Fallback>
                <p:oleObj name="Equation" r:id="rId5" imgW="1130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3146425"/>
                        <a:ext cx="36480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71500" y="2455863"/>
            <a:ext cx="144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Output</a:t>
            </a:r>
          </a:p>
        </p:txBody>
      </p:sp>
      <p:sp>
        <p:nvSpPr>
          <p:cNvPr id="15368" name="Freeform 10"/>
          <p:cNvSpPr>
            <a:spLocks/>
          </p:cNvSpPr>
          <p:nvPr/>
        </p:nvSpPr>
        <p:spPr bwMode="auto">
          <a:xfrm>
            <a:off x="4005263" y="2257425"/>
            <a:ext cx="1701800" cy="312738"/>
          </a:xfrm>
          <a:custGeom>
            <a:avLst/>
            <a:gdLst>
              <a:gd name="T0" fmla="*/ 0 w 1072"/>
              <a:gd name="T1" fmla="*/ 0 h 197"/>
              <a:gd name="T2" fmla="*/ 0 w 1072"/>
              <a:gd name="T3" fmla="*/ 496472369 h 197"/>
              <a:gd name="T4" fmla="*/ 2147483647 w 1072"/>
              <a:gd name="T5" fmla="*/ 496472369 h 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2" h="197">
                <a:moveTo>
                  <a:pt x="0" y="0"/>
                </a:moveTo>
                <a:lnTo>
                  <a:pt x="0" y="197"/>
                </a:lnTo>
                <a:lnTo>
                  <a:pt x="1072" y="1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5776913" y="2105025"/>
            <a:ext cx="1936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Strain Amplitude</a:t>
            </a:r>
          </a:p>
          <a:p>
            <a:r>
              <a:rPr lang="en-US" altLang="en-US" sz="2000"/>
              <a:t>(fixed by user)</a:t>
            </a:r>
          </a:p>
        </p:txBody>
      </p:sp>
      <p:sp>
        <p:nvSpPr>
          <p:cNvPr id="15370" name="Freeform 12"/>
          <p:cNvSpPr>
            <a:spLocks/>
          </p:cNvSpPr>
          <p:nvPr/>
        </p:nvSpPr>
        <p:spPr bwMode="auto">
          <a:xfrm>
            <a:off x="5370513" y="1527175"/>
            <a:ext cx="1019175" cy="244475"/>
          </a:xfrm>
          <a:custGeom>
            <a:avLst/>
            <a:gdLst>
              <a:gd name="T0" fmla="*/ 0 w 642"/>
              <a:gd name="T1" fmla="*/ 388104063 h 154"/>
              <a:gd name="T2" fmla="*/ 0 w 642"/>
              <a:gd name="T3" fmla="*/ 0 h 154"/>
              <a:gd name="T4" fmla="*/ 1617940313 w 642"/>
              <a:gd name="T5" fmla="*/ 0 h 1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2" h="154">
                <a:moveTo>
                  <a:pt x="0" y="154"/>
                </a:moveTo>
                <a:lnTo>
                  <a:pt x="0" y="0"/>
                </a:lnTo>
                <a:lnTo>
                  <a:pt x="64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6437313" y="1157288"/>
            <a:ext cx="167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Frequency</a:t>
            </a:r>
          </a:p>
          <a:p>
            <a:r>
              <a:rPr lang="en-US" altLang="en-US" sz="2000"/>
              <a:t>(fixed by user)</a:t>
            </a:r>
          </a:p>
        </p:txBody>
      </p:sp>
      <p:sp>
        <p:nvSpPr>
          <p:cNvPr id="15372" name="Freeform 14"/>
          <p:cNvSpPr>
            <a:spLocks/>
          </p:cNvSpPr>
          <p:nvPr/>
        </p:nvSpPr>
        <p:spPr bwMode="auto">
          <a:xfrm>
            <a:off x="3613150" y="3184525"/>
            <a:ext cx="2941638" cy="174625"/>
          </a:xfrm>
          <a:custGeom>
            <a:avLst/>
            <a:gdLst>
              <a:gd name="T0" fmla="*/ 0 w 642"/>
              <a:gd name="T1" fmla="*/ 198012277 h 154"/>
              <a:gd name="T2" fmla="*/ 0 w 642"/>
              <a:gd name="T3" fmla="*/ 0 h 154"/>
              <a:gd name="T4" fmla="*/ 2147483647 w 642"/>
              <a:gd name="T5" fmla="*/ 0 h 1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2" h="154">
                <a:moveTo>
                  <a:pt x="0" y="154"/>
                </a:moveTo>
                <a:lnTo>
                  <a:pt x="0" y="0"/>
                </a:lnTo>
                <a:lnTo>
                  <a:pt x="64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6507163" y="2928938"/>
            <a:ext cx="1936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Stress Amplitude</a:t>
            </a:r>
          </a:p>
          <a:p>
            <a:r>
              <a:rPr lang="en-US" altLang="en-US" sz="2000"/>
              <a:t>(measured)</a:t>
            </a:r>
          </a:p>
        </p:txBody>
      </p:sp>
      <p:sp>
        <p:nvSpPr>
          <p:cNvPr id="15374" name="Freeform 16"/>
          <p:cNvSpPr>
            <a:spLocks/>
          </p:cNvSpPr>
          <p:nvPr/>
        </p:nvSpPr>
        <p:spPr bwMode="auto">
          <a:xfrm>
            <a:off x="5822950" y="3751263"/>
            <a:ext cx="1030288" cy="301625"/>
          </a:xfrm>
          <a:custGeom>
            <a:avLst/>
            <a:gdLst>
              <a:gd name="T0" fmla="*/ 0 w 1072"/>
              <a:gd name="T1" fmla="*/ 0 h 197"/>
              <a:gd name="T2" fmla="*/ 0 w 1072"/>
              <a:gd name="T3" fmla="*/ 461815435 h 197"/>
              <a:gd name="T4" fmla="*/ 990199033 w 1072"/>
              <a:gd name="T5" fmla="*/ 461815435 h 1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2" h="197">
                <a:moveTo>
                  <a:pt x="0" y="0"/>
                </a:moveTo>
                <a:lnTo>
                  <a:pt x="0" y="197"/>
                </a:lnTo>
                <a:lnTo>
                  <a:pt x="1072" y="1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7077075" y="3743325"/>
            <a:ext cx="1460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Phase Angle</a:t>
            </a:r>
          </a:p>
          <a:p>
            <a:r>
              <a:rPr lang="en-US" altLang="en-US" sz="2000"/>
              <a:t>(measured)</a:t>
            </a:r>
          </a:p>
        </p:txBody>
      </p:sp>
      <p:graphicFrame>
        <p:nvGraphicFramePr>
          <p:cNvPr id="15376" name="Object 18"/>
          <p:cNvGraphicFramePr>
            <a:graphicFrameLocks noChangeAspect="1"/>
          </p:cNvGraphicFramePr>
          <p:nvPr/>
        </p:nvGraphicFramePr>
        <p:xfrm>
          <a:off x="2476500" y="4132263"/>
          <a:ext cx="36480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7" imgW="1130300" imgH="228600" progId="Equation.3">
                  <p:embed/>
                </p:oleObj>
              </mc:Choice>
              <mc:Fallback>
                <p:oleObj name="Equation" r:id="rId7" imgW="11303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132263"/>
                        <a:ext cx="36480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AutoShape 19"/>
          <p:cNvSpPr>
            <a:spLocks noChangeArrowheads="1"/>
          </p:cNvSpPr>
          <p:nvPr/>
        </p:nvSpPr>
        <p:spPr bwMode="auto">
          <a:xfrm>
            <a:off x="4086225" y="4779963"/>
            <a:ext cx="393700" cy="566737"/>
          </a:xfrm>
          <a:prstGeom prst="downArrow">
            <a:avLst>
              <a:gd name="adj1" fmla="val 50000"/>
              <a:gd name="adj2" fmla="val 359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78" name="Object 20"/>
          <p:cNvGraphicFramePr>
            <a:graphicFrameLocks noChangeAspect="1"/>
          </p:cNvGraphicFramePr>
          <p:nvPr/>
        </p:nvGraphicFramePr>
        <p:xfrm>
          <a:off x="1563688" y="5354638"/>
          <a:ext cx="57785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8" imgW="1790700" imgH="203200" progId="Equation.3">
                  <p:embed/>
                </p:oleObj>
              </mc:Choice>
              <mc:Fallback>
                <p:oleObj name="Equation" r:id="rId8" imgW="1790700" imgH="203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354638"/>
                        <a:ext cx="57785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AutoShape 21"/>
          <p:cNvSpPr>
            <a:spLocks/>
          </p:cNvSpPr>
          <p:nvPr/>
        </p:nvSpPr>
        <p:spPr bwMode="auto">
          <a:xfrm rot="-5400000">
            <a:off x="3286125" y="5011738"/>
            <a:ext cx="204788" cy="2043112"/>
          </a:xfrm>
          <a:prstGeom prst="leftBrace">
            <a:avLst>
              <a:gd name="adj1" fmla="val 8313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0" name="AutoShape 22"/>
          <p:cNvSpPr>
            <a:spLocks/>
          </p:cNvSpPr>
          <p:nvPr/>
        </p:nvSpPr>
        <p:spPr bwMode="auto">
          <a:xfrm rot="-5400000">
            <a:off x="5916613" y="4873625"/>
            <a:ext cx="285750" cy="2263775"/>
          </a:xfrm>
          <a:prstGeom prst="leftBrace">
            <a:avLst>
              <a:gd name="adj1" fmla="val 660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2524125" y="6121400"/>
            <a:ext cx="171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Solid Behavior</a:t>
            </a:r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5200650" y="6122988"/>
            <a:ext cx="185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Liquid Behavior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E5A6B4-369B-4363-97A5-35AE04B44F9A}" type="slidenum">
              <a:rPr lang="en-US" altLang="en-US" sz="1400" smtClean="0"/>
              <a:pPr/>
              <a:t>19</a:t>
            </a:fld>
            <a:endParaRPr lang="en-US" altLang="en-US" sz="1400"/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1493838" y="1325563"/>
          <a:ext cx="57785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3" imgW="1790700" imgH="203200" progId="Equation.3">
                  <p:embed/>
                </p:oleObj>
              </mc:Choice>
              <mc:Fallback>
                <p:oleObj name="Equation" r:id="rId3" imgW="17907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325563"/>
                        <a:ext cx="57785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2605088" y="2081213"/>
            <a:ext cx="1712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Solid Behavior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176838" y="2106613"/>
            <a:ext cx="185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Liquid Behavior</a:t>
            </a:r>
          </a:p>
        </p:txBody>
      </p:sp>
      <p:sp>
        <p:nvSpPr>
          <p:cNvPr id="16390" name="AutoShape 7"/>
          <p:cNvSpPr>
            <a:spLocks/>
          </p:cNvSpPr>
          <p:nvPr/>
        </p:nvSpPr>
        <p:spPr bwMode="auto">
          <a:xfrm rot="-5400000">
            <a:off x="3228975" y="971551"/>
            <a:ext cx="204787" cy="2043112"/>
          </a:xfrm>
          <a:prstGeom prst="leftBrace">
            <a:avLst>
              <a:gd name="adj1" fmla="val 831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AutoShape 8"/>
          <p:cNvSpPr>
            <a:spLocks/>
          </p:cNvSpPr>
          <p:nvPr/>
        </p:nvSpPr>
        <p:spPr bwMode="auto">
          <a:xfrm rot="-5400000">
            <a:off x="5811838" y="844550"/>
            <a:ext cx="285750" cy="2263775"/>
          </a:xfrm>
          <a:prstGeom prst="leftBrace">
            <a:avLst>
              <a:gd name="adj1" fmla="val 660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2513013" y="314325"/>
            <a:ext cx="331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Oscillatory Testing</a:t>
            </a:r>
          </a:p>
        </p:txBody>
      </p:sp>
      <p:graphicFrame>
        <p:nvGraphicFramePr>
          <p:cNvPr id="16393" name="Object 10"/>
          <p:cNvGraphicFramePr>
            <a:graphicFrameLocks noChangeAspect="1"/>
          </p:cNvGraphicFramePr>
          <p:nvPr/>
        </p:nvGraphicFramePr>
        <p:xfrm>
          <a:off x="3213100" y="3786188"/>
          <a:ext cx="30861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5" imgW="1104900" imgH="431800" progId="Equation.3">
                  <p:embed/>
                </p:oleObj>
              </mc:Choice>
              <mc:Fallback>
                <p:oleObj name="Equation" r:id="rId5" imgW="1104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786188"/>
                        <a:ext cx="30861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1"/>
          <p:cNvGraphicFramePr>
            <a:graphicFrameLocks noChangeAspect="1"/>
          </p:cNvGraphicFramePr>
          <p:nvPr/>
        </p:nvGraphicFramePr>
        <p:xfrm>
          <a:off x="3402013" y="2684463"/>
          <a:ext cx="28717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7" imgW="1066800" imgH="431800" progId="Equation.3">
                  <p:embed/>
                </p:oleObj>
              </mc:Choice>
              <mc:Fallback>
                <p:oleObj name="Equation" r:id="rId7" imgW="10668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2684463"/>
                        <a:ext cx="28717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728663" y="2738438"/>
            <a:ext cx="2411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Storage Modulus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860425" y="3840163"/>
            <a:ext cx="200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Loss Modulus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908050" y="4802188"/>
            <a:ext cx="256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tan (Phase Angle) </a:t>
            </a:r>
          </a:p>
        </p:txBody>
      </p:sp>
      <p:graphicFrame>
        <p:nvGraphicFramePr>
          <p:cNvPr id="16398" name="Object 15"/>
          <p:cNvGraphicFramePr>
            <a:graphicFrameLocks noChangeAspect="1"/>
          </p:cNvGraphicFramePr>
          <p:nvPr/>
        </p:nvGraphicFramePr>
        <p:xfrm>
          <a:off x="3530600" y="5172075"/>
          <a:ext cx="27320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9" imgW="977900" imgH="419100" progId="Equation.3">
                  <p:embed/>
                </p:oleObj>
              </mc:Choice>
              <mc:Fallback>
                <p:oleObj name="Equation" r:id="rId9" imgW="9779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172075"/>
                        <a:ext cx="27320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0E4C1-0693-4616-A34D-F08D1344238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58168" y="140426"/>
            <a:ext cx="3393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charset="0"/>
                <a:cs typeface="Arial" charset="0"/>
              </a:rPr>
              <a:t>VISCOELASTICITY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3576" r="3926" b="3853"/>
          <a:stretch/>
        </p:blipFill>
        <p:spPr bwMode="auto">
          <a:xfrm>
            <a:off x="1121227" y="793056"/>
            <a:ext cx="7456715" cy="566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55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C555D5-22A9-4B1D-A627-64855DCF1AA4}" type="slidenum">
              <a:rPr lang="en-US" altLang="en-US" sz="1400" smtClean="0"/>
              <a:pPr/>
              <a:t>20</a:t>
            </a:fld>
            <a:endParaRPr lang="en-US" altLang="en-US" sz="140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859088" y="455613"/>
            <a:ext cx="349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Oscillatory Testing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522288" y="1155700"/>
            <a:ext cx="621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Other Viscoelastic Parameters (from Controlled Strain)</a:t>
            </a: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4175125" y="1714500"/>
          <a:ext cx="32464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3" imgW="1205977" imgH="266584" progId="Equation.3">
                  <p:embed/>
                </p:oleObj>
              </mc:Choice>
              <mc:Fallback>
                <p:oleObj name="Equation" r:id="rId3" imgW="1205977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1714500"/>
                        <a:ext cx="32464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579438" y="1866900"/>
            <a:ext cx="3021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sz="2800"/>
              <a:t>Complex Modulus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708025" y="2874963"/>
            <a:ext cx="309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sz="2800"/>
              <a:t>Complex Viscosity</a:t>
            </a:r>
          </a:p>
        </p:txBody>
      </p:sp>
      <p:graphicFrame>
        <p:nvGraphicFramePr>
          <p:cNvPr id="17416" name="Object 9"/>
          <p:cNvGraphicFramePr>
            <a:graphicFrameLocks noChangeAspect="1"/>
          </p:cNvGraphicFramePr>
          <p:nvPr/>
        </p:nvGraphicFramePr>
        <p:xfrm>
          <a:off x="3994150" y="2566988"/>
          <a:ext cx="41687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5" imgW="1548728" imgH="444307" progId="Equation.3">
                  <p:embed/>
                </p:oleObj>
              </mc:Choice>
              <mc:Fallback>
                <p:oleObj name="Equation" r:id="rId5" imgW="1548728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566988"/>
                        <a:ext cx="41687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711200" y="4241800"/>
            <a:ext cx="309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sz="2800"/>
              <a:t>Dynamic Viscosity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735013" y="5480050"/>
            <a:ext cx="3633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sz="2800"/>
              <a:t>Out of Phase Viscosity</a:t>
            </a:r>
          </a:p>
        </p:txBody>
      </p:sp>
      <p:graphicFrame>
        <p:nvGraphicFramePr>
          <p:cNvPr id="17419" name="Object 12"/>
          <p:cNvGraphicFramePr>
            <a:graphicFrameLocks noChangeAspect="1"/>
          </p:cNvGraphicFramePr>
          <p:nvPr/>
        </p:nvGraphicFramePr>
        <p:xfrm>
          <a:off x="4433888" y="3978275"/>
          <a:ext cx="1879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7" imgW="698500" imgH="419100" progId="Equation.3">
                  <p:embed/>
                </p:oleObj>
              </mc:Choice>
              <mc:Fallback>
                <p:oleObj name="Equation" r:id="rId7" imgW="6985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3978275"/>
                        <a:ext cx="18796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3"/>
          <p:cNvGraphicFramePr>
            <a:graphicFrameLocks noChangeAspect="1"/>
          </p:cNvGraphicFramePr>
          <p:nvPr/>
        </p:nvGraphicFramePr>
        <p:xfrm>
          <a:off x="4743450" y="5148263"/>
          <a:ext cx="19129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9" imgW="710891" imgH="418918" progId="Equation.3">
                  <p:embed/>
                </p:oleObj>
              </mc:Choice>
              <mc:Fallback>
                <p:oleObj name="Equation" r:id="rId9" imgW="710891" imgH="41891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5148263"/>
                        <a:ext cx="191293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2D967F-681F-464A-9FE3-38399C36D1CD}" type="slidenum">
              <a:rPr lang="en-US" altLang="en-US" sz="1400" smtClean="0"/>
              <a:pPr/>
              <a:t>21</a:t>
            </a:fld>
            <a:endParaRPr lang="en-US" altLang="en-US" sz="140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859088" y="455613"/>
            <a:ext cx="349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Oscillatory Testing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522288" y="1155700"/>
            <a:ext cx="619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Other Viscoelastic Parameters (from Controlled Stress)</a:t>
            </a:r>
          </a:p>
        </p:txBody>
      </p:sp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4024313" y="1670050"/>
          <a:ext cx="38052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3" imgW="1562100" imgH="431800" progId="Equation.3">
                  <p:embed/>
                </p:oleObj>
              </mc:Choice>
              <mc:Fallback>
                <p:oleObj name="Equation" r:id="rId3" imgW="15621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1670050"/>
                        <a:ext cx="3805237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49288" y="1860550"/>
            <a:ext cx="302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Complex Compliance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673100" y="3043238"/>
            <a:ext cx="284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Storage Compliance</a:t>
            </a:r>
          </a:p>
        </p:txBody>
      </p:sp>
      <p:graphicFrame>
        <p:nvGraphicFramePr>
          <p:cNvPr id="18440" name="Object 9"/>
          <p:cNvGraphicFramePr>
            <a:graphicFrameLocks noChangeAspect="1"/>
          </p:cNvGraphicFramePr>
          <p:nvPr/>
        </p:nvGraphicFramePr>
        <p:xfrm>
          <a:off x="4238625" y="2828925"/>
          <a:ext cx="26606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5" imgW="1091726" imgH="393529" progId="Equation.3">
                  <p:embed/>
                </p:oleObj>
              </mc:Choice>
              <mc:Fallback>
                <p:oleObj name="Equation" r:id="rId5" imgW="1091726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2828925"/>
                        <a:ext cx="26606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825500" y="4295775"/>
            <a:ext cx="248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Loss Compliance</a:t>
            </a:r>
          </a:p>
        </p:txBody>
      </p:sp>
      <p:graphicFrame>
        <p:nvGraphicFramePr>
          <p:cNvPr id="18442" name="Object 11"/>
          <p:cNvGraphicFramePr>
            <a:graphicFrameLocks noChangeAspect="1"/>
          </p:cNvGraphicFramePr>
          <p:nvPr/>
        </p:nvGraphicFramePr>
        <p:xfrm>
          <a:off x="4322763" y="4173538"/>
          <a:ext cx="26606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7" imgW="1091726" imgH="393529" progId="Equation.3">
                  <p:embed/>
                </p:oleObj>
              </mc:Choice>
              <mc:Fallback>
                <p:oleObj name="Equation" r:id="rId7" imgW="1091726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4173538"/>
                        <a:ext cx="26606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6C540E-D35D-4FA2-832F-DE3788E2A153}" type="slidenum">
              <a:rPr lang="en-US" altLang="en-US" sz="1400" smtClean="0"/>
              <a:pPr/>
              <a:t>22</a:t>
            </a:fld>
            <a:endParaRPr lang="en-US" altLang="en-US" sz="140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036763" y="373063"/>
            <a:ext cx="5597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VISCOELATIC MATERIALS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798513" y="1158875"/>
            <a:ext cx="8151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Solid (elastic) and Liquid (viscous) Behavior !!!!</a:t>
            </a: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1135063" y="1727200"/>
            <a:ext cx="10160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20"/>
          <p:cNvSpPr>
            <a:spLocks noChangeShapeType="1"/>
          </p:cNvSpPr>
          <p:nvPr/>
        </p:nvSpPr>
        <p:spPr bwMode="auto">
          <a:xfrm>
            <a:off x="4606925" y="1793875"/>
            <a:ext cx="382588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3" name="Group 42"/>
          <p:cNvGrpSpPr>
            <a:grpSpLocks/>
          </p:cNvGrpSpPr>
          <p:nvPr/>
        </p:nvGrpSpPr>
        <p:grpSpPr bwMode="auto">
          <a:xfrm>
            <a:off x="639763" y="2155825"/>
            <a:ext cx="6856412" cy="4256088"/>
            <a:chOff x="403" y="1358"/>
            <a:chExt cx="4319" cy="2681"/>
          </a:xfrm>
        </p:grpSpPr>
        <p:grpSp>
          <p:nvGrpSpPr>
            <p:cNvPr id="19464" name="Group 15"/>
            <p:cNvGrpSpPr>
              <a:grpSpLocks/>
            </p:cNvGrpSpPr>
            <p:nvPr/>
          </p:nvGrpSpPr>
          <p:grpSpPr bwMode="auto">
            <a:xfrm>
              <a:off x="902" y="2087"/>
              <a:ext cx="853" cy="1009"/>
              <a:chOff x="547" y="2109"/>
              <a:chExt cx="853" cy="571"/>
            </a:xfrm>
          </p:grpSpPr>
          <p:sp>
            <p:nvSpPr>
              <p:cNvPr id="19489" name="Oval 8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0" name="Oval 9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1" name="Oval 10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2" name="Oval 11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3" name="Oval 12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4" name="Oval 13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5" name="Oval 14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9465" name="Text Box 16"/>
            <p:cNvSpPr txBox="1">
              <a:spLocks noChangeArrowheads="1"/>
            </p:cNvSpPr>
            <p:nvPr/>
          </p:nvSpPr>
          <p:spPr bwMode="auto">
            <a:xfrm>
              <a:off x="817" y="3363"/>
              <a:ext cx="7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 u="sng"/>
                <a:t>Spring</a:t>
              </a:r>
            </a:p>
          </p:txBody>
        </p:sp>
        <p:graphicFrame>
          <p:nvGraphicFramePr>
            <p:cNvPr id="19466" name="Object 17"/>
            <p:cNvGraphicFramePr>
              <a:graphicFrameLocks noChangeAspect="1"/>
            </p:cNvGraphicFramePr>
            <p:nvPr/>
          </p:nvGraphicFramePr>
          <p:xfrm>
            <a:off x="843" y="3700"/>
            <a:ext cx="82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4" name="Equation" r:id="rId3" imgW="494870" imgH="203024" progId="Equation.3">
                    <p:embed/>
                  </p:oleObj>
                </mc:Choice>
                <mc:Fallback>
                  <p:oleObj name="Equation" r:id="rId3" imgW="494870" imgH="203024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3700"/>
                          <a:ext cx="82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>
              <a:off x="1311" y="1844"/>
              <a:ext cx="49" cy="3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8" name="Rectangle 19"/>
            <p:cNvSpPr>
              <a:spLocks noChangeArrowheads="1"/>
            </p:cNvSpPr>
            <p:nvPr/>
          </p:nvSpPr>
          <p:spPr bwMode="auto">
            <a:xfrm>
              <a:off x="1305" y="3034"/>
              <a:ext cx="49" cy="3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9" name="Freeform 22"/>
            <p:cNvSpPr>
              <a:spLocks/>
            </p:cNvSpPr>
            <p:nvPr/>
          </p:nvSpPr>
          <p:spPr bwMode="auto">
            <a:xfrm>
              <a:off x="3310" y="1809"/>
              <a:ext cx="1042" cy="802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1144 h 562"/>
                <a:gd name="T4" fmla="*/ 1042 w 1042"/>
                <a:gd name="T5" fmla="*/ 1144 h 562"/>
                <a:gd name="T6" fmla="*/ 1042 w 1042"/>
                <a:gd name="T7" fmla="*/ 16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Rectangle 23"/>
            <p:cNvSpPr>
              <a:spLocks noChangeArrowheads="1"/>
            </p:cNvSpPr>
            <p:nvPr/>
          </p:nvSpPr>
          <p:spPr bwMode="auto">
            <a:xfrm>
              <a:off x="3426" y="2130"/>
              <a:ext cx="824" cy="39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1" name="Rectangle 24"/>
            <p:cNvSpPr>
              <a:spLocks noChangeArrowheads="1"/>
            </p:cNvSpPr>
            <p:nvPr/>
          </p:nvSpPr>
          <p:spPr bwMode="auto">
            <a:xfrm>
              <a:off x="3821" y="1752"/>
              <a:ext cx="55" cy="3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2" name="Rectangle 25"/>
            <p:cNvSpPr>
              <a:spLocks noChangeArrowheads="1"/>
            </p:cNvSpPr>
            <p:nvPr/>
          </p:nvSpPr>
          <p:spPr bwMode="auto">
            <a:xfrm>
              <a:off x="3800" y="2620"/>
              <a:ext cx="34" cy="3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3" name="Text Box 26"/>
            <p:cNvSpPr txBox="1">
              <a:spLocks noChangeArrowheads="1"/>
            </p:cNvSpPr>
            <p:nvPr/>
          </p:nvSpPr>
          <p:spPr bwMode="auto">
            <a:xfrm>
              <a:off x="3363" y="3058"/>
              <a:ext cx="9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 u="sng"/>
                <a:t>Dashpot</a:t>
              </a:r>
            </a:p>
          </p:txBody>
        </p:sp>
        <p:graphicFrame>
          <p:nvGraphicFramePr>
            <p:cNvPr id="19474" name="Object 27"/>
            <p:cNvGraphicFramePr>
              <a:graphicFrameLocks noChangeAspect="1"/>
            </p:cNvGraphicFramePr>
            <p:nvPr/>
          </p:nvGraphicFramePr>
          <p:xfrm>
            <a:off x="3486" y="3440"/>
            <a:ext cx="80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5" name="Equation" r:id="rId5" imgW="482391" imgH="203112" progId="Equation.3">
                    <p:embed/>
                  </p:oleObj>
                </mc:Choice>
                <mc:Fallback>
                  <p:oleObj name="Equation" r:id="rId5" imgW="482391" imgH="20311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" y="3440"/>
                          <a:ext cx="80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5" name="Text Box 28"/>
            <p:cNvSpPr txBox="1">
              <a:spLocks noChangeArrowheads="1"/>
            </p:cNvSpPr>
            <p:nvPr/>
          </p:nvSpPr>
          <p:spPr bwMode="auto">
            <a:xfrm>
              <a:off x="1887" y="2254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/>
                <a:t>G</a:t>
              </a:r>
            </a:p>
          </p:txBody>
        </p:sp>
        <p:sp>
          <p:nvSpPr>
            <p:cNvPr id="19476" name="Line 29"/>
            <p:cNvSpPr>
              <a:spLocks noChangeShapeType="1"/>
            </p:cNvSpPr>
            <p:nvPr/>
          </p:nvSpPr>
          <p:spPr bwMode="auto">
            <a:xfrm>
              <a:off x="604" y="3048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30"/>
            <p:cNvSpPr>
              <a:spLocks noChangeShapeType="1"/>
            </p:cNvSpPr>
            <p:nvPr/>
          </p:nvSpPr>
          <p:spPr bwMode="auto">
            <a:xfrm>
              <a:off x="620" y="2145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31"/>
            <p:cNvSpPr>
              <a:spLocks noChangeShapeType="1"/>
            </p:cNvSpPr>
            <p:nvPr/>
          </p:nvSpPr>
          <p:spPr bwMode="auto">
            <a:xfrm>
              <a:off x="691" y="2143"/>
              <a:ext cx="0" cy="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479" name="Object 32"/>
            <p:cNvGraphicFramePr>
              <a:graphicFrameLocks noChangeAspect="1"/>
            </p:cNvGraphicFramePr>
            <p:nvPr/>
          </p:nvGraphicFramePr>
          <p:xfrm>
            <a:off x="403" y="2428"/>
            <a:ext cx="27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6" name="Equation" r:id="rId7" imgW="164885" imgH="164885" progId="Equation.3">
                    <p:embed/>
                  </p:oleObj>
                </mc:Choice>
                <mc:Fallback>
                  <p:oleObj name="Equation" r:id="rId7" imgW="164885" imgH="16488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2428"/>
                          <a:ext cx="27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0" name="Line 33"/>
            <p:cNvSpPr>
              <a:spLocks noChangeShapeType="1"/>
            </p:cNvSpPr>
            <p:nvPr/>
          </p:nvSpPr>
          <p:spPr bwMode="auto">
            <a:xfrm>
              <a:off x="2946" y="272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34"/>
            <p:cNvSpPr>
              <a:spLocks noChangeShapeType="1"/>
            </p:cNvSpPr>
            <p:nvPr/>
          </p:nvSpPr>
          <p:spPr bwMode="auto">
            <a:xfrm>
              <a:off x="2962" y="1826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35"/>
            <p:cNvSpPr>
              <a:spLocks noChangeShapeType="1"/>
            </p:cNvSpPr>
            <p:nvPr/>
          </p:nvSpPr>
          <p:spPr bwMode="auto">
            <a:xfrm>
              <a:off x="3033" y="1824"/>
              <a:ext cx="0" cy="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36"/>
            <p:cNvSpPr>
              <a:spLocks noChangeShapeType="1"/>
            </p:cNvSpPr>
            <p:nvPr/>
          </p:nvSpPr>
          <p:spPr bwMode="auto">
            <a:xfrm>
              <a:off x="1334" y="1444"/>
              <a:ext cx="0" cy="30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484" name="Object 37"/>
            <p:cNvGraphicFramePr>
              <a:graphicFrameLocks noChangeAspect="1"/>
            </p:cNvGraphicFramePr>
            <p:nvPr/>
          </p:nvGraphicFramePr>
          <p:xfrm>
            <a:off x="905" y="1421"/>
            <a:ext cx="29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7" name="Equation" r:id="rId9" imgW="177492" imgH="164814" progId="Equation.3">
                    <p:embed/>
                  </p:oleObj>
                </mc:Choice>
                <mc:Fallback>
                  <p:oleObj name="Equation" r:id="rId9" imgW="177492" imgH="164814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1421"/>
                          <a:ext cx="29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5" name="Line 38"/>
            <p:cNvSpPr>
              <a:spLocks noChangeShapeType="1"/>
            </p:cNvSpPr>
            <p:nvPr/>
          </p:nvSpPr>
          <p:spPr bwMode="auto">
            <a:xfrm>
              <a:off x="3851" y="1358"/>
              <a:ext cx="0" cy="30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486" name="Object 39"/>
            <p:cNvGraphicFramePr>
              <a:graphicFrameLocks noChangeAspect="1"/>
            </p:cNvGraphicFramePr>
            <p:nvPr/>
          </p:nvGraphicFramePr>
          <p:xfrm>
            <a:off x="3939" y="1415"/>
            <a:ext cx="29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8" name="Equation" r:id="rId11" imgW="177492" imgH="164814" progId="Equation.3">
                    <p:embed/>
                  </p:oleObj>
                </mc:Choice>
                <mc:Fallback>
                  <p:oleObj name="Equation" r:id="rId11" imgW="177492" imgH="164814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1415"/>
                          <a:ext cx="29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40"/>
            <p:cNvGraphicFramePr>
              <a:graphicFrameLocks noChangeAspect="1"/>
            </p:cNvGraphicFramePr>
            <p:nvPr/>
          </p:nvGraphicFramePr>
          <p:xfrm>
            <a:off x="4468" y="2110"/>
            <a:ext cx="25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9" name="Equation" r:id="rId12" imgW="152268" imgH="164957" progId="Equation.3">
                    <p:embed/>
                  </p:oleObj>
                </mc:Choice>
                <mc:Fallback>
                  <p:oleObj name="Equation" r:id="rId12" imgW="152268" imgH="164957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110"/>
                          <a:ext cx="25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8" name="Object 41"/>
            <p:cNvGraphicFramePr>
              <a:graphicFrameLocks noChangeAspect="1"/>
            </p:cNvGraphicFramePr>
            <p:nvPr/>
          </p:nvGraphicFramePr>
          <p:xfrm>
            <a:off x="2760" y="2049"/>
            <a:ext cx="27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0" name="Equation" r:id="rId14" imgW="164957" imgH="203024" progId="Equation.3">
                    <p:embed/>
                  </p:oleObj>
                </mc:Choice>
                <mc:Fallback>
                  <p:oleObj name="Equation" r:id="rId14" imgW="164957" imgH="203024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2049"/>
                          <a:ext cx="27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6F5514-1940-4E58-9154-00BFEDF68C4F}" type="slidenum">
              <a:rPr lang="en-US" altLang="en-US" sz="1400" smtClean="0"/>
              <a:pPr/>
              <a:t>23</a:t>
            </a:fld>
            <a:endParaRPr lang="en-US" altLang="en-US" sz="140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036763" y="373063"/>
            <a:ext cx="5597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VISCOELATIC MATERIALS</a:t>
            </a:r>
          </a:p>
        </p:txBody>
      </p:sp>
      <p:sp>
        <p:nvSpPr>
          <p:cNvPr id="20484" name="Text Box 24"/>
          <p:cNvSpPr txBox="1">
            <a:spLocks noChangeArrowheads="1"/>
          </p:cNvSpPr>
          <p:nvPr/>
        </p:nvSpPr>
        <p:spPr bwMode="auto">
          <a:xfrm>
            <a:off x="347663" y="915988"/>
            <a:ext cx="322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Maxwell Element</a:t>
            </a:r>
          </a:p>
        </p:txBody>
      </p:sp>
      <p:grpSp>
        <p:nvGrpSpPr>
          <p:cNvPr id="20485" name="Group 38"/>
          <p:cNvGrpSpPr>
            <a:grpSpLocks/>
          </p:cNvGrpSpPr>
          <p:nvPr/>
        </p:nvGrpSpPr>
        <p:grpSpPr bwMode="auto">
          <a:xfrm>
            <a:off x="417513" y="1609725"/>
            <a:ext cx="2798762" cy="4333875"/>
            <a:chOff x="190" y="1051"/>
            <a:chExt cx="2062" cy="2985"/>
          </a:xfrm>
        </p:grpSpPr>
        <p:grpSp>
          <p:nvGrpSpPr>
            <p:cNvPr id="20492" name="Group 23"/>
            <p:cNvGrpSpPr>
              <a:grpSpLocks/>
            </p:cNvGrpSpPr>
            <p:nvPr/>
          </p:nvGrpSpPr>
          <p:grpSpPr bwMode="auto">
            <a:xfrm>
              <a:off x="760" y="1393"/>
              <a:ext cx="1042" cy="2643"/>
              <a:chOff x="571" y="788"/>
              <a:chExt cx="1042" cy="2643"/>
            </a:xfrm>
          </p:grpSpPr>
          <p:grpSp>
            <p:nvGrpSpPr>
              <p:cNvPr id="20504" name="Group 5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20511" name="Oval 6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2" name="Oval 7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3" name="Oval 8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4" name="Oval 9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5" name="Oval 10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6" name="Oval 11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7" name="Oval 12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0505" name="Rectangle 15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6" name="Rectangle 16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7" name="Freeform 17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144 h 562"/>
                  <a:gd name="T4" fmla="*/ 1042 w 1042"/>
                  <a:gd name="T5" fmla="*/ 1144 h 562"/>
                  <a:gd name="T6" fmla="*/ 1042 w 1042"/>
                  <a:gd name="T7" fmla="*/ 16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Rectangle 18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09" name="Rectangle 19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0" name="Rectangle 20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493" name="Line 25"/>
            <p:cNvSpPr>
              <a:spLocks noChangeShapeType="1"/>
            </p:cNvSpPr>
            <p:nvPr/>
          </p:nvSpPr>
          <p:spPr bwMode="auto">
            <a:xfrm>
              <a:off x="1306" y="1057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26"/>
            <p:cNvSpPr txBox="1">
              <a:spLocks noChangeArrowheads="1"/>
            </p:cNvSpPr>
            <p:nvPr/>
          </p:nvSpPr>
          <p:spPr bwMode="auto">
            <a:xfrm>
              <a:off x="1816" y="1823"/>
              <a:ext cx="352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/>
                <a:t>G</a:t>
              </a:r>
            </a:p>
          </p:txBody>
        </p:sp>
        <p:graphicFrame>
          <p:nvGraphicFramePr>
            <p:cNvPr id="20495" name="Object 28"/>
            <p:cNvGraphicFramePr>
              <a:graphicFrameLocks noChangeAspect="1"/>
            </p:cNvGraphicFramePr>
            <p:nvPr/>
          </p:nvGraphicFramePr>
          <p:xfrm>
            <a:off x="1411" y="1051"/>
            <a:ext cx="35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2" name="Equation" r:id="rId3" imgW="152334" imgH="139639" progId="Equation.3">
                    <p:embed/>
                  </p:oleObj>
                </mc:Choice>
                <mc:Fallback>
                  <p:oleObj name="Equation" r:id="rId3" imgW="152334" imgH="13963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051"/>
                          <a:ext cx="35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29"/>
            <p:cNvGraphicFramePr>
              <a:graphicFrameLocks noChangeAspect="1"/>
            </p:cNvGraphicFramePr>
            <p:nvPr/>
          </p:nvGraphicFramePr>
          <p:xfrm>
            <a:off x="1893" y="2998"/>
            <a:ext cx="359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3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998"/>
                          <a:ext cx="359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Line 30"/>
            <p:cNvSpPr>
              <a:spLocks noChangeShapeType="1"/>
            </p:cNvSpPr>
            <p:nvPr/>
          </p:nvSpPr>
          <p:spPr bwMode="auto">
            <a:xfrm>
              <a:off x="190" y="3660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31"/>
            <p:cNvSpPr>
              <a:spLocks noChangeShapeType="1"/>
            </p:cNvSpPr>
            <p:nvPr/>
          </p:nvSpPr>
          <p:spPr bwMode="auto">
            <a:xfrm>
              <a:off x="250" y="2676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32"/>
            <p:cNvSpPr>
              <a:spLocks noChangeShapeType="1"/>
            </p:cNvSpPr>
            <p:nvPr/>
          </p:nvSpPr>
          <p:spPr bwMode="auto">
            <a:xfrm>
              <a:off x="279" y="1657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33"/>
            <p:cNvSpPr>
              <a:spLocks noChangeShapeType="1"/>
            </p:cNvSpPr>
            <p:nvPr/>
          </p:nvSpPr>
          <p:spPr bwMode="auto">
            <a:xfrm>
              <a:off x="401" y="1677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34"/>
            <p:cNvSpPr>
              <a:spLocks noChangeShapeType="1"/>
            </p:cNvSpPr>
            <p:nvPr/>
          </p:nvSpPr>
          <p:spPr bwMode="auto">
            <a:xfrm>
              <a:off x="388" y="2663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502" name="Object 35"/>
            <p:cNvGraphicFramePr>
              <a:graphicFrameLocks noChangeAspect="1"/>
            </p:cNvGraphicFramePr>
            <p:nvPr/>
          </p:nvGraphicFramePr>
          <p:xfrm>
            <a:off x="347" y="2845"/>
            <a:ext cx="41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4" name="Equation" r:id="rId7" imgW="177646" imgH="228402" progId="Equation.3">
                    <p:embed/>
                  </p:oleObj>
                </mc:Choice>
                <mc:Fallback>
                  <p:oleObj name="Equation" r:id="rId7" imgW="177646" imgH="22840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2845"/>
                          <a:ext cx="41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36"/>
            <p:cNvGraphicFramePr>
              <a:graphicFrameLocks noChangeAspect="1"/>
            </p:cNvGraphicFramePr>
            <p:nvPr/>
          </p:nvGraphicFramePr>
          <p:xfrm>
            <a:off x="362" y="1890"/>
            <a:ext cx="38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5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1890"/>
                          <a:ext cx="38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6" name="Text Box 37"/>
          <p:cNvSpPr txBox="1">
            <a:spLocks noChangeArrowheads="1"/>
          </p:cNvSpPr>
          <p:nvPr/>
        </p:nvSpPr>
        <p:spPr bwMode="auto">
          <a:xfrm>
            <a:off x="3113088" y="1663700"/>
            <a:ext cx="603091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000"/>
              <a:t>What is the stress applied ?</a:t>
            </a:r>
          </a:p>
          <a:p>
            <a:pPr>
              <a:buFontTx/>
              <a:buChar char="•"/>
            </a:pPr>
            <a:r>
              <a:rPr lang="en-US" altLang="en-US" sz="2000"/>
              <a:t>Is the stress the same for the spring and the dashpot ?</a:t>
            </a:r>
          </a:p>
          <a:p>
            <a:pPr>
              <a:buFontTx/>
              <a:buChar char="•"/>
            </a:pPr>
            <a:r>
              <a:rPr lang="en-US" altLang="en-US" sz="2000"/>
              <a:t>What are the strains in the dashpot and the spring ?</a:t>
            </a:r>
          </a:p>
          <a:p>
            <a:pPr>
              <a:buFontTx/>
              <a:buChar char="•"/>
            </a:pPr>
            <a:r>
              <a:rPr lang="en-US" altLang="en-US" sz="2000"/>
              <a:t>Are these strains equals? and how can be calculated ?</a:t>
            </a:r>
          </a:p>
          <a:p>
            <a:pPr>
              <a:buFontTx/>
              <a:buChar char="•"/>
            </a:pPr>
            <a:r>
              <a:rPr lang="en-US" altLang="en-US" sz="2000"/>
              <a:t>How we combine these two elements ?</a:t>
            </a:r>
          </a:p>
          <a:p>
            <a:endParaRPr lang="en-US" altLang="en-US" sz="2000"/>
          </a:p>
        </p:txBody>
      </p:sp>
      <p:sp>
        <p:nvSpPr>
          <p:cNvPr id="20487" name="AutoShape 40"/>
          <p:cNvSpPr>
            <a:spLocks noChangeArrowheads="1"/>
          </p:cNvSpPr>
          <p:nvPr/>
        </p:nvSpPr>
        <p:spPr bwMode="auto">
          <a:xfrm>
            <a:off x="4537075" y="3484563"/>
            <a:ext cx="301625" cy="925512"/>
          </a:xfrm>
          <a:prstGeom prst="downArrow">
            <a:avLst>
              <a:gd name="adj1" fmla="val 50000"/>
              <a:gd name="adj2" fmla="val 767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8" name="Text Box 42"/>
          <p:cNvSpPr txBox="1">
            <a:spLocks noChangeArrowheads="1"/>
          </p:cNvSpPr>
          <p:nvPr/>
        </p:nvSpPr>
        <p:spPr bwMode="auto">
          <a:xfrm>
            <a:off x="4967288" y="3332163"/>
            <a:ext cx="3375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Answering those questions will</a:t>
            </a:r>
          </a:p>
          <a:p>
            <a:r>
              <a:rPr lang="en-US" altLang="en-US" sz="2000"/>
              <a:t>allow us to get a model for the </a:t>
            </a:r>
          </a:p>
          <a:p>
            <a:r>
              <a:rPr lang="en-US" altLang="en-US" sz="2000"/>
              <a:t>Maxwell Element</a:t>
            </a:r>
          </a:p>
        </p:txBody>
      </p:sp>
      <p:graphicFrame>
        <p:nvGraphicFramePr>
          <p:cNvPr id="20489" name="Object 43"/>
          <p:cNvGraphicFramePr>
            <a:graphicFrameLocks noChangeAspect="1"/>
          </p:cNvGraphicFramePr>
          <p:nvPr/>
        </p:nvGraphicFramePr>
        <p:xfrm>
          <a:off x="3597275" y="4748213"/>
          <a:ext cx="251618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11" imgW="952087" imgH="393529" progId="Equation.3">
                  <p:embed/>
                </p:oleObj>
              </mc:Choice>
              <mc:Fallback>
                <p:oleObj name="Equation" r:id="rId11" imgW="952087" imgH="39352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748213"/>
                        <a:ext cx="2516188" cy="1039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44"/>
          <p:cNvGraphicFramePr>
            <a:graphicFrameLocks noChangeAspect="1"/>
          </p:cNvGraphicFramePr>
          <p:nvPr/>
        </p:nvGraphicFramePr>
        <p:xfrm>
          <a:off x="6877050" y="4845050"/>
          <a:ext cx="10271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13" imgW="507780" imgH="393529" progId="Equation.3">
                  <p:embed/>
                </p:oleObj>
              </mc:Choice>
              <mc:Fallback>
                <p:oleObj name="Equation" r:id="rId13" imgW="507780" imgH="39352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845050"/>
                        <a:ext cx="10271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45"/>
          <p:cNvSpPr txBox="1">
            <a:spLocks noChangeArrowheads="1"/>
          </p:cNvSpPr>
          <p:nvPr/>
        </p:nvSpPr>
        <p:spPr bwMode="auto">
          <a:xfrm>
            <a:off x="6262688" y="4535488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Relaxation Time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2D639F-6EA2-4A05-AC83-721F79A3AED1}" type="slidenum">
              <a:rPr lang="en-US" altLang="en-US" sz="1400" smtClean="0"/>
              <a:pPr/>
              <a:t>24</a:t>
            </a:fld>
            <a:endParaRPr lang="en-US" altLang="en-US" sz="140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47663" y="915988"/>
            <a:ext cx="322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Maxwell Element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417513" y="1609725"/>
            <a:ext cx="2798762" cy="4333875"/>
            <a:chOff x="190" y="1051"/>
            <a:chExt cx="2062" cy="2985"/>
          </a:xfrm>
        </p:grpSpPr>
        <p:grpSp>
          <p:nvGrpSpPr>
            <p:cNvPr id="21527" name="Group 6"/>
            <p:cNvGrpSpPr>
              <a:grpSpLocks/>
            </p:cNvGrpSpPr>
            <p:nvPr/>
          </p:nvGrpSpPr>
          <p:grpSpPr bwMode="auto">
            <a:xfrm>
              <a:off x="760" y="1393"/>
              <a:ext cx="1042" cy="2643"/>
              <a:chOff x="571" y="788"/>
              <a:chExt cx="1042" cy="2643"/>
            </a:xfrm>
          </p:grpSpPr>
          <p:grpSp>
            <p:nvGrpSpPr>
              <p:cNvPr id="21539" name="Group 7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21546" name="Oval 8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47" name="Oval 9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48" name="Oval 10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49" name="Oval 11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50" name="Oval 12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51" name="Oval 13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52" name="Oval 14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40" name="Rectangle 15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1" name="Rectangle 16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2" name="Freeform 17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144 h 562"/>
                  <a:gd name="T4" fmla="*/ 1042 w 1042"/>
                  <a:gd name="T5" fmla="*/ 1144 h 562"/>
                  <a:gd name="T6" fmla="*/ 1042 w 1042"/>
                  <a:gd name="T7" fmla="*/ 16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Rectangle 18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4" name="Rectangle 19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5" name="Rectangle 20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1528" name="Line 21"/>
            <p:cNvSpPr>
              <a:spLocks noChangeShapeType="1"/>
            </p:cNvSpPr>
            <p:nvPr/>
          </p:nvSpPr>
          <p:spPr bwMode="auto">
            <a:xfrm>
              <a:off x="1306" y="1057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Text Box 22"/>
            <p:cNvSpPr txBox="1">
              <a:spLocks noChangeArrowheads="1"/>
            </p:cNvSpPr>
            <p:nvPr/>
          </p:nvSpPr>
          <p:spPr bwMode="auto">
            <a:xfrm>
              <a:off x="1816" y="1823"/>
              <a:ext cx="352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/>
                <a:t>G</a:t>
              </a:r>
            </a:p>
          </p:txBody>
        </p:sp>
        <p:graphicFrame>
          <p:nvGraphicFramePr>
            <p:cNvPr id="21530" name="Object 23"/>
            <p:cNvGraphicFramePr>
              <a:graphicFrameLocks noChangeAspect="1"/>
            </p:cNvGraphicFramePr>
            <p:nvPr/>
          </p:nvGraphicFramePr>
          <p:xfrm>
            <a:off x="1411" y="1051"/>
            <a:ext cx="35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7" name="Equation" r:id="rId3" imgW="152334" imgH="139639" progId="Equation.3">
                    <p:embed/>
                  </p:oleObj>
                </mc:Choice>
                <mc:Fallback>
                  <p:oleObj name="Equation" r:id="rId3" imgW="152334" imgH="13963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051"/>
                          <a:ext cx="35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1" name="Object 24"/>
            <p:cNvGraphicFramePr>
              <a:graphicFrameLocks noChangeAspect="1"/>
            </p:cNvGraphicFramePr>
            <p:nvPr/>
          </p:nvGraphicFramePr>
          <p:xfrm>
            <a:off x="1893" y="2998"/>
            <a:ext cx="359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8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998"/>
                          <a:ext cx="359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Line 25"/>
            <p:cNvSpPr>
              <a:spLocks noChangeShapeType="1"/>
            </p:cNvSpPr>
            <p:nvPr/>
          </p:nvSpPr>
          <p:spPr bwMode="auto">
            <a:xfrm>
              <a:off x="190" y="3660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6"/>
            <p:cNvSpPr>
              <a:spLocks noChangeShapeType="1"/>
            </p:cNvSpPr>
            <p:nvPr/>
          </p:nvSpPr>
          <p:spPr bwMode="auto">
            <a:xfrm>
              <a:off x="250" y="2676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27"/>
            <p:cNvSpPr>
              <a:spLocks noChangeShapeType="1"/>
            </p:cNvSpPr>
            <p:nvPr/>
          </p:nvSpPr>
          <p:spPr bwMode="auto">
            <a:xfrm>
              <a:off x="279" y="1657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28"/>
            <p:cNvSpPr>
              <a:spLocks noChangeShapeType="1"/>
            </p:cNvSpPr>
            <p:nvPr/>
          </p:nvSpPr>
          <p:spPr bwMode="auto">
            <a:xfrm>
              <a:off x="401" y="1677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29"/>
            <p:cNvSpPr>
              <a:spLocks noChangeShapeType="1"/>
            </p:cNvSpPr>
            <p:nvPr/>
          </p:nvSpPr>
          <p:spPr bwMode="auto">
            <a:xfrm>
              <a:off x="388" y="2663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1537" name="Object 30"/>
            <p:cNvGraphicFramePr>
              <a:graphicFrameLocks noChangeAspect="1"/>
            </p:cNvGraphicFramePr>
            <p:nvPr/>
          </p:nvGraphicFramePr>
          <p:xfrm>
            <a:off x="347" y="2845"/>
            <a:ext cx="41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9" name="Equation" r:id="rId7" imgW="177646" imgH="228402" progId="Equation.3">
                    <p:embed/>
                  </p:oleObj>
                </mc:Choice>
                <mc:Fallback>
                  <p:oleObj name="Equation" r:id="rId7" imgW="177646" imgH="22840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2845"/>
                          <a:ext cx="41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8" name="Object 31"/>
            <p:cNvGraphicFramePr>
              <a:graphicFrameLocks noChangeAspect="1"/>
            </p:cNvGraphicFramePr>
            <p:nvPr/>
          </p:nvGraphicFramePr>
          <p:xfrm>
            <a:off x="362" y="1890"/>
            <a:ext cx="38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0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1890"/>
                          <a:ext cx="38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9" name="Text Box 32"/>
          <p:cNvSpPr txBox="1">
            <a:spLocks noChangeArrowheads="1"/>
          </p:cNvSpPr>
          <p:nvPr/>
        </p:nvSpPr>
        <p:spPr bwMode="auto">
          <a:xfrm>
            <a:off x="452438" y="174625"/>
            <a:ext cx="845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What happens if a Maxwell Element is oscillated ?</a:t>
            </a:r>
          </a:p>
        </p:txBody>
      </p:sp>
      <p:sp>
        <p:nvSpPr>
          <p:cNvPr id="21510" name="Text Box 33"/>
          <p:cNvSpPr txBox="1">
            <a:spLocks noChangeArrowheads="1"/>
          </p:cNvSpPr>
          <p:nvPr/>
        </p:nvSpPr>
        <p:spPr bwMode="auto">
          <a:xfrm>
            <a:off x="3981450" y="17145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3200"/>
          </a:p>
        </p:txBody>
      </p:sp>
      <p:graphicFrame>
        <p:nvGraphicFramePr>
          <p:cNvPr id="21511" name="Object 34"/>
          <p:cNvGraphicFramePr>
            <a:graphicFrameLocks noChangeAspect="1"/>
          </p:cNvGraphicFramePr>
          <p:nvPr/>
        </p:nvGraphicFramePr>
        <p:xfrm>
          <a:off x="6527800" y="1292225"/>
          <a:ext cx="16208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" name="Equation" r:id="rId11" imgW="800100" imgH="457200" progId="Equation.3">
                  <p:embed/>
                </p:oleObj>
              </mc:Choice>
              <mc:Fallback>
                <p:oleObj name="Equation" r:id="rId11" imgW="8001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292225"/>
                        <a:ext cx="162083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35"/>
          <p:cNvSpPr txBox="1">
            <a:spLocks noChangeArrowheads="1"/>
          </p:cNvSpPr>
          <p:nvPr/>
        </p:nvSpPr>
        <p:spPr bwMode="auto">
          <a:xfrm>
            <a:off x="3357563" y="1500188"/>
            <a:ext cx="259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b="1" u="sng"/>
              <a:t>Storage Modulus</a:t>
            </a:r>
          </a:p>
        </p:txBody>
      </p:sp>
      <p:sp>
        <p:nvSpPr>
          <p:cNvPr id="21513" name="Text Box 36"/>
          <p:cNvSpPr txBox="1">
            <a:spLocks noChangeArrowheads="1"/>
          </p:cNvSpPr>
          <p:nvPr/>
        </p:nvSpPr>
        <p:spPr bwMode="auto">
          <a:xfrm>
            <a:off x="3543300" y="2289175"/>
            <a:ext cx="218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 b="1" u="sng"/>
              <a:t>Loss Modulus</a:t>
            </a:r>
          </a:p>
        </p:txBody>
      </p:sp>
      <p:graphicFrame>
        <p:nvGraphicFramePr>
          <p:cNvPr id="21514" name="Object 37"/>
          <p:cNvGraphicFramePr>
            <a:graphicFrameLocks noChangeAspect="1"/>
          </p:cNvGraphicFramePr>
          <p:nvPr/>
        </p:nvGraphicFramePr>
        <p:xfrm>
          <a:off x="6508750" y="2328863"/>
          <a:ext cx="16224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" name="Equation" r:id="rId13" imgW="825500" imgH="431800" progId="Equation.3">
                  <p:embed/>
                </p:oleObj>
              </mc:Choice>
              <mc:Fallback>
                <p:oleObj name="Equation" r:id="rId13" imgW="825500" imgH="431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2328863"/>
                        <a:ext cx="16224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Line 38"/>
          <p:cNvSpPr>
            <a:spLocks noChangeShapeType="1"/>
          </p:cNvSpPr>
          <p:nvPr/>
        </p:nvSpPr>
        <p:spPr bwMode="auto">
          <a:xfrm flipV="1">
            <a:off x="4664075" y="3308350"/>
            <a:ext cx="0" cy="281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39"/>
          <p:cNvSpPr>
            <a:spLocks noChangeShapeType="1"/>
          </p:cNvSpPr>
          <p:nvPr/>
        </p:nvSpPr>
        <p:spPr bwMode="auto">
          <a:xfrm>
            <a:off x="4156075" y="6007100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17" name="Object 40"/>
          <p:cNvGraphicFramePr>
            <a:graphicFrameLocks noChangeAspect="1"/>
          </p:cNvGraphicFramePr>
          <p:nvPr/>
        </p:nvGraphicFramePr>
        <p:xfrm>
          <a:off x="3468688" y="3579813"/>
          <a:ext cx="11604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" name="Equation" r:id="rId15" imgW="520474" imgH="203112" progId="Equation.3">
                  <p:embed/>
                </p:oleObj>
              </mc:Choice>
              <mc:Fallback>
                <p:oleObj name="Equation" r:id="rId15" imgW="520474" imgH="20311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3579813"/>
                        <a:ext cx="116046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41"/>
          <p:cNvGraphicFramePr>
            <a:graphicFrameLocks noChangeAspect="1"/>
          </p:cNvGraphicFramePr>
          <p:nvPr/>
        </p:nvGraphicFramePr>
        <p:xfrm>
          <a:off x="8002588" y="6022975"/>
          <a:ext cx="3397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" name="Equation" r:id="rId17" imgW="152334" imgH="139639" progId="Equation.3">
                  <p:embed/>
                </p:oleObj>
              </mc:Choice>
              <mc:Fallback>
                <p:oleObj name="Equation" r:id="rId17" imgW="152334" imgH="13963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6022975"/>
                        <a:ext cx="33972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Line 42"/>
          <p:cNvSpPr>
            <a:spLocks noChangeShapeType="1"/>
          </p:cNvSpPr>
          <p:nvPr/>
        </p:nvSpPr>
        <p:spPr bwMode="auto">
          <a:xfrm>
            <a:off x="4664075" y="3819525"/>
            <a:ext cx="3611563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43"/>
          <p:cNvSpPr txBox="1">
            <a:spLocks noChangeArrowheads="1"/>
          </p:cNvSpPr>
          <p:nvPr/>
        </p:nvSpPr>
        <p:spPr bwMode="auto">
          <a:xfrm>
            <a:off x="5337175" y="3368675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Solid Behavior</a:t>
            </a:r>
          </a:p>
        </p:txBody>
      </p:sp>
      <p:sp>
        <p:nvSpPr>
          <p:cNvPr id="21521" name="Freeform 45"/>
          <p:cNvSpPr>
            <a:spLocks/>
          </p:cNvSpPr>
          <p:nvPr/>
        </p:nvSpPr>
        <p:spPr bwMode="auto">
          <a:xfrm>
            <a:off x="4665663" y="3841750"/>
            <a:ext cx="3344862" cy="2165350"/>
          </a:xfrm>
          <a:custGeom>
            <a:avLst/>
            <a:gdLst>
              <a:gd name="T0" fmla="*/ 0 w 2107"/>
              <a:gd name="T1" fmla="*/ 2147483647 h 1364"/>
              <a:gd name="T2" fmla="*/ 201612470 w 2107"/>
              <a:gd name="T3" fmla="*/ 2147483647 h 1364"/>
              <a:gd name="T4" fmla="*/ 458668369 w 2107"/>
              <a:gd name="T5" fmla="*/ 2147483647 h 1364"/>
              <a:gd name="T6" fmla="*/ 622477707 w 2107"/>
              <a:gd name="T7" fmla="*/ 1874996250 h 1364"/>
              <a:gd name="T8" fmla="*/ 861893309 w 2107"/>
              <a:gd name="T9" fmla="*/ 1471771250 h 1364"/>
              <a:gd name="T10" fmla="*/ 1156750752 w 2107"/>
              <a:gd name="T11" fmla="*/ 1103828438 h 1364"/>
              <a:gd name="T12" fmla="*/ 1635580368 w 2107"/>
              <a:gd name="T13" fmla="*/ 718245325 h 1364"/>
              <a:gd name="T14" fmla="*/ 2147483647 w 2107"/>
              <a:gd name="T15" fmla="*/ 385584700 h 1364"/>
              <a:gd name="T16" fmla="*/ 2147483647 w 2107"/>
              <a:gd name="T17" fmla="*/ 166330313 h 1364"/>
              <a:gd name="T18" fmla="*/ 2147483647 w 2107"/>
              <a:gd name="T19" fmla="*/ 37803138 h 1364"/>
              <a:gd name="T20" fmla="*/ 2147483647 w 2107"/>
              <a:gd name="T21" fmla="*/ 0 h 13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07" h="1364">
                <a:moveTo>
                  <a:pt x="0" y="1364"/>
                </a:moveTo>
                <a:lnTo>
                  <a:pt x="80" y="1116"/>
                </a:lnTo>
                <a:lnTo>
                  <a:pt x="182" y="868"/>
                </a:lnTo>
                <a:lnTo>
                  <a:pt x="247" y="744"/>
                </a:lnTo>
                <a:lnTo>
                  <a:pt x="342" y="584"/>
                </a:lnTo>
                <a:lnTo>
                  <a:pt x="459" y="438"/>
                </a:lnTo>
                <a:lnTo>
                  <a:pt x="649" y="285"/>
                </a:lnTo>
                <a:lnTo>
                  <a:pt x="875" y="153"/>
                </a:lnTo>
                <a:lnTo>
                  <a:pt x="1210" y="66"/>
                </a:lnTo>
                <a:lnTo>
                  <a:pt x="1604" y="15"/>
                </a:lnTo>
                <a:lnTo>
                  <a:pt x="2107" y="0"/>
                </a:lnTo>
              </a:path>
            </a:pathLst>
          </a:custGeom>
          <a:noFill/>
          <a:ln w="25400" cap="flat" cmpd="sng">
            <a:solidFill>
              <a:srgbClr val="00008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22" name="Object 46"/>
          <p:cNvGraphicFramePr>
            <a:graphicFrameLocks noChangeAspect="1"/>
          </p:cNvGraphicFramePr>
          <p:nvPr/>
        </p:nvGraphicFramePr>
        <p:xfrm>
          <a:off x="5153025" y="4071938"/>
          <a:ext cx="4365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" name="Equation" r:id="rId19" imgW="200143" imgH="190479" progId="Equation.3">
                  <p:embed/>
                </p:oleObj>
              </mc:Choice>
              <mc:Fallback>
                <p:oleObj name="Equation" r:id="rId19" imgW="200143" imgH="1904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4071938"/>
                        <a:ext cx="4365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Freeform 47"/>
          <p:cNvSpPr>
            <a:spLocks/>
          </p:cNvSpPr>
          <p:nvPr/>
        </p:nvSpPr>
        <p:spPr bwMode="auto">
          <a:xfrm>
            <a:off x="4652963" y="4583113"/>
            <a:ext cx="3160712" cy="1446212"/>
          </a:xfrm>
          <a:custGeom>
            <a:avLst/>
            <a:gdLst>
              <a:gd name="T0" fmla="*/ 0 w 1991"/>
              <a:gd name="T1" fmla="*/ 2147483647 h 911"/>
              <a:gd name="T2" fmla="*/ 423386183 w 1991"/>
              <a:gd name="T3" fmla="*/ 1580136629 h 911"/>
              <a:gd name="T4" fmla="*/ 773687053 w 1991"/>
              <a:gd name="T5" fmla="*/ 1139110231 h 911"/>
              <a:gd name="T6" fmla="*/ 1066025131 w 1991"/>
              <a:gd name="T7" fmla="*/ 826610964 h 911"/>
              <a:gd name="T8" fmla="*/ 1433967886 w 1991"/>
              <a:gd name="T9" fmla="*/ 496469816 h 911"/>
              <a:gd name="T10" fmla="*/ 1819552525 w 1991"/>
              <a:gd name="T11" fmla="*/ 183970549 h 911"/>
              <a:gd name="T12" fmla="*/ 2147483647 w 1991"/>
              <a:gd name="T13" fmla="*/ 0 h 911"/>
              <a:gd name="T14" fmla="*/ 2147483647 w 1991"/>
              <a:gd name="T15" fmla="*/ 37801537 h 911"/>
              <a:gd name="T16" fmla="*/ 2147483647 w 1991"/>
              <a:gd name="T17" fmla="*/ 551913234 h 911"/>
              <a:gd name="T18" fmla="*/ 2147483647 w 1991"/>
              <a:gd name="T19" fmla="*/ 1285279243 h 911"/>
              <a:gd name="T20" fmla="*/ 2147483647 w 1991"/>
              <a:gd name="T21" fmla="*/ 2147483647 h 9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91" h="911">
                <a:moveTo>
                  <a:pt x="0" y="911"/>
                </a:moveTo>
                <a:lnTo>
                  <a:pt x="168" y="627"/>
                </a:lnTo>
                <a:lnTo>
                  <a:pt x="307" y="452"/>
                </a:lnTo>
                <a:lnTo>
                  <a:pt x="423" y="328"/>
                </a:lnTo>
                <a:lnTo>
                  <a:pt x="569" y="197"/>
                </a:lnTo>
                <a:lnTo>
                  <a:pt x="722" y="73"/>
                </a:lnTo>
                <a:lnTo>
                  <a:pt x="897" y="0"/>
                </a:lnTo>
                <a:lnTo>
                  <a:pt x="1116" y="15"/>
                </a:lnTo>
                <a:lnTo>
                  <a:pt x="1437" y="219"/>
                </a:lnTo>
                <a:lnTo>
                  <a:pt x="1736" y="510"/>
                </a:lnTo>
                <a:lnTo>
                  <a:pt x="1991" y="868"/>
                </a:lnTo>
              </a:path>
            </a:pathLst>
          </a:custGeom>
          <a:noFill/>
          <a:ln w="2540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24" name="Object 48"/>
          <p:cNvGraphicFramePr>
            <a:graphicFrameLocks noChangeAspect="1"/>
          </p:cNvGraphicFramePr>
          <p:nvPr/>
        </p:nvGraphicFramePr>
        <p:xfrm>
          <a:off x="6704013" y="4445000"/>
          <a:ext cx="4873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Equation" r:id="rId21" imgW="228735" imgH="190479" progId="Equation.3">
                  <p:embed/>
                </p:oleObj>
              </mc:Choice>
              <mc:Fallback>
                <p:oleObj name="Equation" r:id="rId21" imgW="228735" imgH="1904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4445000"/>
                        <a:ext cx="4873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Line 49"/>
          <p:cNvSpPr>
            <a:spLocks noChangeShapeType="1"/>
          </p:cNvSpPr>
          <p:nvPr/>
        </p:nvSpPr>
        <p:spPr bwMode="auto">
          <a:xfrm>
            <a:off x="6181725" y="4595813"/>
            <a:ext cx="0" cy="1400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26" name="Object 50"/>
          <p:cNvGraphicFramePr>
            <a:graphicFrameLocks noChangeAspect="1"/>
          </p:cNvGraphicFramePr>
          <p:nvPr/>
        </p:nvGraphicFramePr>
        <p:xfrm>
          <a:off x="5792788" y="6015038"/>
          <a:ext cx="9731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" name="Equation" r:id="rId23" imgW="494870" imgH="215713" progId="Equation.3">
                  <p:embed/>
                </p:oleObj>
              </mc:Choice>
              <mc:Fallback>
                <p:oleObj name="Equation" r:id="rId23" imgW="494870" imgH="215713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6015038"/>
                        <a:ext cx="9731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22D695-1619-488A-AD79-0F12FECB21DF}" type="slidenum">
              <a:rPr lang="en-US" altLang="en-US" sz="1400" smtClean="0"/>
              <a:pPr/>
              <a:t>25</a:t>
            </a:fld>
            <a:endParaRPr lang="en-US" altLang="en-US" sz="140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701800" y="360363"/>
            <a:ext cx="6607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/>
              <a:t>Biomaterials are more complex than </a:t>
            </a:r>
          </a:p>
          <a:p>
            <a:r>
              <a:rPr lang="en-US" altLang="en-US" sz="3200" b="1"/>
              <a:t>a single Maxwell</a:t>
            </a:r>
            <a:r>
              <a:rPr lang="en-US" altLang="en-US" sz="3200"/>
              <a:t> </a:t>
            </a:r>
          </a:p>
        </p:txBody>
      </p:sp>
      <p:grpSp>
        <p:nvGrpSpPr>
          <p:cNvPr id="22532" name="Group 32"/>
          <p:cNvGrpSpPr>
            <a:grpSpLocks/>
          </p:cNvGrpSpPr>
          <p:nvPr/>
        </p:nvGrpSpPr>
        <p:grpSpPr bwMode="auto">
          <a:xfrm>
            <a:off x="1492250" y="1984375"/>
            <a:ext cx="1576388" cy="1584325"/>
            <a:chOff x="634" y="1373"/>
            <a:chExt cx="993" cy="998"/>
          </a:xfrm>
        </p:grpSpPr>
        <p:grpSp>
          <p:nvGrpSpPr>
            <p:cNvPr id="22613" name="Group 17"/>
            <p:cNvGrpSpPr>
              <a:grpSpLocks/>
            </p:cNvGrpSpPr>
            <p:nvPr/>
          </p:nvGrpSpPr>
          <p:grpSpPr bwMode="auto">
            <a:xfrm>
              <a:off x="634" y="1385"/>
              <a:ext cx="285" cy="986"/>
              <a:chOff x="605" y="1254"/>
              <a:chExt cx="285" cy="986"/>
            </a:xfrm>
          </p:grpSpPr>
          <p:grpSp>
            <p:nvGrpSpPr>
              <p:cNvPr id="22628" name="Group 10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2634" name="Oval 5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35" name="Oval 6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36" name="Oval 7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37" name="Oval 8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38" name="Oval 9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629" name="Line 11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0" name="Line 12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1" name="Freeform 14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32" name="Rectangle 15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633" name="Line 16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14" name="Group 18"/>
            <p:cNvGrpSpPr>
              <a:grpSpLocks/>
            </p:cNvGrpSpPr>
            <p:nvPr/>
          </p:nvGrpSpPr>
          <p:grpSpPr bwMode="auto">
            <a:xfrm>
              <a:off x="1342" y="1373"/>
              <a:ext cx="285" cy="986"/>
              <a:chOff x="605" y="1254"/>
              <a:chExt cx="285" cy="986"/>
            </a:xfrm>
          </p:grpSpPr>
          <p:grpSp>
            <p:nvGrpSpPr>
              <p:cNvPr id="22617" name="Group 19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2623" name="Oval 20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24" name="Oval 21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25" name="Oval 22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26" name="Oval 23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27" name="Oval 24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618" name="Line 25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9" name="Line 26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0" name="Freeform 27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1" name="Rectangle 28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622" name="Line 29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15" name="Line 30"/>
            <p:cNvSpPr>
              <a:spLocks noChangeShapeType="1"/>
            </p:cNvSpPr>
            <p:nvPr/>
          </p:nvSpPr>
          <p:spPr bwMode="auto">
            <a:xfrm>
              <a:off x="773" y="1378"/>
              <a:ext cx="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6" name="Line 31"/>
            <p:cNvSpPr>
              <a:spLocks noChangeShapeType="1"/>
            </p:cNvSpPr>
            <p:nvPr/>
          </p:nvSpPr>
          <p:spPr bwMode="auto">
            <a:xfrm>
              <a:off x="789" y="2364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3" name="Rectangle 33"/>
          <p:cNvSpPr>
            <a:spLocks noChangeArrowheads="1"/>
          </p:cNvSpPr>
          <p:nvPr/>
        </p:nvSpPr>
        <p:spPr bwMode="auto">
          <a:xfrm>
            <a:off x="2266950" y="1609725"/>
            <a:ext cx="6667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Rectangle 34"/>
          <p:cNvSpPr>
            <a:spLocks noChangeArrowheads="1"/>
          </p:cNvSpPr>
          <p:nvPr/>
        </p:nvSpPr>
        <p:spPr bwMode="auto">
          <a:xfrm>
            <a:off x="2268538" y="3568700"/>
            <a:ext cx="77787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Text Box 35"/>
          <p:cNvSpPr txBox="1">
            <a:spLocks noChangeArrowheads="1"/>
          </p:cNvSpPr>
          <p:nvPr/>
        </p:nvSpPr>
        <p:spPr bwMode="auto">
          <a:xfrm>
            <a:off x="1819275" y="2316163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G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22536" name="Text Box 36"/>
          <p:cNvSpPr txBox="1">
            <a:spLocks noChangeArrowheads="1"/>
          </p:cNvSpPr>
          <p:nvPr/>
        </p:nvSpPr>
        <p:spPr bwMode="auto">
          <a:xfrm>
            <a:off x="2967038" y="2352675"/>
            <a:ext cx="45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G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graphicFrame>
        <p:nvGraphicFramePr>
          <p:cNvPr id="22537" name="Object 37"/>
          <p:cNvGraphicFramePr>
            <a:graphicFrameLocks noChangeAspect="1"/>
          </p:cNvGraphicFramePr>
          <p:nvPr/>
        </p:nvGraphicFramePr>
        <p:xfrm>
          <a:off x="1960563" y="2881313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1" name="Equation" r:id="rId3" imgW="177569" imgH="215619" progId="Equation.3">
                  <p:embed/>
                </p:oleObj>
              </mc:Choice>
              <mc:Fallback>
                <p:oleObj name="Equation" r:id="rId3" imgW="177569" imgH="21561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881313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38"/>
          <p:cNvGraphicFramePr>
            <a:graphicFrameLocks noChangeAspect="1"/>
          </p:cNvGraphicFramePr>
          <p:nvPr/>
        </p:nvGraphicFramePr>
        <p:xfrm>
          <a:off x="3073400" y="2873375"/>
          <a:ext cx="357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2" name="Equation" r:id="rId5" imgW="190335" imgH="215713" progId="Equation.3">
                  <p:embed/>
                </p:oleObj>
              </mc:Choice>
              <mc:Fallback>
                <p:oleObj name="Equation" r:id="rId5" imgW="190335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873375"/>
                        <a:ext cx="357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39"/>
          <p:cNvGraphicFramePr>
            <a:graphicFrameLocks noChangeAspect="1"/>
          </p:cNvGraphicFramePr>
          <p:nvPr/>
        </p:nvGraphicFramePr>
        <p:xfrm>
          <a:off x="425450" y="2217738"/>
          <a:ext cx="10001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3" name="Equation" r:id="rId7" imgW="533169" imgH="431613" progId="Equation.3">
                  <p:embed/>
                </p:oleObj>
              </mc:Choice>
              <mc:Fallback>
                <p:oleObj name="Equation" r:id="rId7" imgW="533169" imgH="43161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217738"/>
                        <a:ext cx="10001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40"/>
          <p:cNvGraphicFramePr>
            <a:graphicFrameLocks noChangeAspect="1"/>
          </p:cNvGraphicFramePr>
          <p:nvPr/>
        </p:nvGraphicFramePr>
        <p:xfrm>
          <a:off x="3367088" y="2243138"/>
          <a:ext cx="10477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4" name="Equation" r:id="rId9" imgW="558558" imgH="431613" progId="Equation.3">
                  <p:embed/>
                </p:oleObj>
              </mc:Choice>
              <mc:Fallback>
                <p:oleObj name="Equation" r:id="rId9" imgW="558558" imgH="431613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243138"/>
                        <a:ext cx="10477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41"/>
          <p:cNvGraphicFramePr>
            <a:graphicFrameLocks noChangeAspect="1"/>
          </p:cNvGraphicFramePr>
          <p:nvPr/>
        </p:nvGraphicFramePr>
        <p:xfrm>
          <a:off x="5054600" y="1395413"/>
          <a:ext cx="30876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5" name="Equation" r:id="rId11" imgW="1524000" imgH="457200" progId="Equation.3">
                  <p:embed/>
                </p:oleObj>
              </mc:Choice>
              <mc:Fallback>
                <p:oleObj name="Equation" r:id="rId11" imgW="1524000" imgH="457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1395413"/>
                        <a:ext cx="3087688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42"/>
          <p:cNvGraphicFramePr>
            <a:graphicFrameLocks noChangeAspect="1"/>
          </p:cNvGraphicFramePr>
          <p:nvPr/>
        </p:nvGraphicFramePr>
        <p:xfrm>
          <a:off x="5010150" y="2360613"/>
          <a:ext cx="31384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6" name="Equation" r:id="rId13" imgW="1548728" imgH="431613" progId="Equation.3">
                  <p:embed/>
                </p:oleObj>
              </mc:Choice>
              <mc:Fallback>
                <p:oleObj name="Equation" r:id="rId13" imgW="1548728" imgH="4316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2360613"/>
                        <a:ext cx="313848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43"/>
          <p:cNvSpPr txBox="1">
            <a:spLocks noChangeArrowheads="1"/>
          </p:cNvSpPr>
          <p:nvPr/>
        </p:nvSpPr>
        <p:spPr bwMode="auto">
          <a:xfrm>
            <a:off x="428625" y="1316038"/>
            <a:ext cx="184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u="sng"/>
              <a:t>Four Element</a:t>
            </a:r>
          </a:p>
        </p:txBody>
      </p:sp>
      <p:sp>
        <p:nvSpPr>
          <p:cNvPr id="22544" name="AutoShape 45"/>
          <p:cNvSpPr>
            <a:spLocks/>
          </p:cNvSpPr>
          <p:nvPr/>
        </p:nvSpPr>
        <p:spPr bwMode="auto">
          <a:xfrm>
            <a:off x="4826000" y="1493838"/>
            <a:ext cx="220663" cy="1516062"/>
          </a:xfrm>
          <a:prstGeom prst="leftBrace">
            <a:avLst>
              <a:gd name="adj1" fmla="val 572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5" name="Text Box 46"/>
          <p:cNvSpPr txBox="1">
            <a:spLocks noChangeArrowheads="1"/>
          </p:cNvSpPr>
          <p:nvPr/>
        </p:nvSpPr>
        <p:spPr bwMode="auto">
          <a:xfrm>
            <a:off x="404813" y="3952875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u="sng"/>
              <a:t>Generalized Maxwell</a:t>
            </a:r>
          </a:p>
        </p:txBody>
      </p:sp>
      <p:grpSp>
        <p:nvGrpSpPr>
          <p:cNvPr id="22546" name="Group 114"/>
          <p:cNvGrpSpPr>
            <a:grpSpLocks/>
          </p:cNvGrpSpPr>
          <p:nvPr/>
        </p:nvGrpSpPr>
        <p:grpSpPr bwMode="auto">
          <a:xfrm>
            <a:off x="614363" y="4670425"/>
            <a:ext cx="4484687" cy="1585913"/>
            <a:chOff x="387" y="2942"/>
            <a:chExt cx="2825" cy="999"/>
          </a:xfrm>
        </p:grpSpPr>
        <p:grpSp>
          <p:nvGrpSpPr>
            <p:cNvPr id="22551" name="Group 48"/>
            <p:cNvGrpSpPr>
              <a:grpSpLocks/>
            </p:cNvGrpSpPr>
            <p:nvPr/>
          </p:nvGrpSpPr>
          <p:grpSpPr bwMode="auto">
            <a:xfrm>
              <a:off x="387" y="2954"/>
              <a:ext cx="285" cy="986"/>
              <a:chOff x="605" y="1254"/>
              <a:chExt cx="285" cy="986"/>
            </a:xfrm>
          </p:grpSpPr>
          <p:grpSp>
            <p:nvGrpSpPr>
              <p:cNvPr id="22602" name="Group 49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2608" name="Oval 50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09" name="Oval 51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10" name="Oval 52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11" name="Oval 53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12" name="Oval 54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603" name="Line 55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4" name="Line 56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5" name="Freeform 57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6" name="Rectangle 58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607" name="Line 59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52" name="Group 60"/>
            <p:cNvGrpSpPr>
              <a:grpSpLocks/>
            </p:cNvGrpSpPr>
            <p:nvPr/>
          </p:nvGrpSpPr>
          <p:grpSpPr bwMode="auto">
            <a:xfrm>
              <a:off x="1095" y="2942"/>
              <a:ext cx="285" cy="986"/>
              <a:chOff x="605" y="1254"/>
              <a:chExt cx="285" cy="986"/>
            </a:xfrm>
          </p:grpSpPr>
          <p:grpSp>
            <p:nvGrpSpPr>
              <p:cNvPr id="22591" name="Group 61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2597" name="Oval 62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8" name="Oval 63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9" name="Oval 64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00" name="Oval 65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01" name="Oval 66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592" name="Line 67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3" name="Line 68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4" name="Freeform 69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5" name="Rectangle 70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96" name="Line 71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526" y="2947"/>
              <a:ext cx="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542" y="3933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239" y="2952"/>
              <a:ext cx="5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6" name="Group 75"/>
            <p:cNvGrpSpPr>
              <a:grpSpLocks/>
            </p:cNvGrpSpPr>
            <p:nvPr/>
          </p:nvGrpSpPr>
          <p:grpSpPr bwMode="auto">
            <a:xfrm>
              <a:off x="1693" y="2955"/>
              <a:ext cx="285" cy="986"/>
              <a:chOff x="605" y="1254"/>
              <a:chExt cx="285" cy="986"/>
            </a:xfrm>
          </p:grpSpPr>
          <p:grpSp>
            <p:nvGrpSpPr>
              <p:cNvPr id="22580" name="Group 76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2586" name="Oval 77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87" name="Oval 78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88" name="Oval 79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89" name="Oval 80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0" name="Oval 81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581" name="Line 82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2" name="Line 83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Freeform 84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4" name="Rectangle 85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85" name="Line 86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7" name="Line 87"/>
            <p:cNvSpPr>
              <a:spLocks noChangeShapeType="1"/>
            </p:cNvSpPr>
            <p:nvPr/>
          </p:nvSpPr>
          <p:spPr bwMode="auto">
            <a:xfrm>
              <a:off x="1248" y="3937"/>
              <a:ext cx="5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88"/>
            <p:cNvSpPr>
              <a:spLocks noChangeShapeType="1"/>
            </p:cNvSpPr>
            <p:nvPr/>
          </p:nvSpPr>
          <p:spPr bwMode="auto">
            <a:xfrm>
              <a:off x="1831" y="2946"/>
              <a:ext cx="9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89"/>
            <p:cNvSpPr>
              <a:spLocks noChangeShapeType="1"/>
            </p:cNvSpPr>
            <p:nvPr/>
          </p:nvSpPr>
          <p:spPr bwMode="auto">
            <a:xfrm>
              <a:off x="1855" y="3938"/>
              <a:ext cx="9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60" name="Group 90"/>
            <p:cNvGrpSpPr>
              <a:grpSpLocks/>
            </p:cNvGrpSpPr>
            <p:nvPr/>
          </p:nvGrpSpPr>
          <p:grpSpPr bwMode="auto">
            <a:xfrm>
              <a:off x="2693" y="2942"/>
              <a:ext cx="285" cy="986"/>
              <a:chOff x="605" y="1254"/>
              <a:chExt cx="285" cy="986"/>
            </a:xfrm>
          </p:grpSpPr>
          <p:grpSp>
            <p:nvGrpSpPr>
              <p:cNvPr id="22569" name="Group 91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2575" name="Oval 92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76" name="Oval 93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77" name="Oval 94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78" name="Oval 95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79" name="Oval 96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2570" name="Line 97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1" name="Line 98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Freeform 99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Rectangle 100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74" name="Line 101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61" name="Text Box 102"/>
            <p:cNvSpPr txBox="1">
              <a:spLocks noChangeArrowheads="1"/>
            </p:cNvSpPr>
            <p:nvPr/>
          </p:nvSpPr>
          <p:spPr bwMode="auto">
            <a:xfrm>
              <a:off x="629" y="3165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G</a:t>
              </a:r>
              <a:r>
                <a:rPr lang="en-US" altLang="en-US" sz="2000" baseline="-25000"/>
                <a:t>1</a:t>
              </a:r>
              <a:endParaRPr lang="en-US" altLang="en-US" sz="2000"/>
            </a:p>
          </p:txBody>
        </p:sp>
        <p:graphicFrame>
          <p:nvGraphicFramePr>
            <p:cNvPr id="22562" name="Object 103"/>
            <p:cNvGraphicFramePr>
              <a:graphicFrameLocks noChangeAspect="1"/>
            </p:cNvGraphicFramePr>
            <p:nvPr/>
          </p:nvGraphicFramePr>
          <p:xfrm>
            <a:off x="689" y="3537"/>
            <a:ext cx="21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7" name="Equation" r:id="rId15" imgW="177569" imgH="215619" progId="Equation.3">
                    <p:embed/>
                  </p:oleObj>
                </mc:Choice>
                <mc:Fallback>
                  <p:oleObj name="Equation" r:id="rId15" imgW="177569" imgH="215619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3537"/>
                          <a:ext cx="21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3" name="Text Box 104"/>
            <p:cNvSpPr txBox="1">
              <a:spLocks noChangeArrowheads="1"/>
            </p:cNvSpPr>
            <p:nvPr/>
          </p:nvSpPr>
          <p:spPr bwMode="auto">
            <a:xfrm>
              <a:off x="1360" y="3180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G</a:t>
              </a:r>
              <a:r>
                <a:rPr lang="en-US" altLang="en-US" sz="2000" baseline="-25000"/>
                <a:t>2</a:t>
              </a:r>
              <a:endParaRPr lang="en-US" altLang="en-US" sz="2000"/>
            </a:p>
          </p:txBody>
        </p:sp>
        <p:sp>
          <p:nvSpPr>
            <p:cNvPr id="22564" name="Text Box 105"/>
            <p:cNvSpPr txBox="1">
              <a:spLocks noChangeArrowheads="1"/>
            </p:cNvSpPr>
            <p:nvPr/>
          </p:nvSpPr>
          <p:spPr bwMode="auto">
            <a:xfrm>
              <a:off x="1936" y="3182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G</a:t>
              </a:r>
              <a:r>
                <a:rPr lang="en-US" altLang="en-US" sz="2000" baseline="-25000"/>
                <a:t>3</a:t>
              </a:r>
              <a:endParaRPr lang="en-US" altLang="en-US" sz="2000"/>
            </a:p>
          </p:txBody>
        </p:sp>
        <p:graphicFrame>
          <p:nvGraphicFramePr>
            <p:cNvPr id="22565" name="Object 106"/>
            <p:cNvGraphicFramePr>
              <a:graphicFrameLocks noChangeAspect="1"/>
            </p:cNvGraphicFramePr>
            <p:nvPr/>
          </p:nvGraphicFramePr>
          <p:xfrm>
            <a:off x="1376" y="3524"/>
            <a:ext cx="22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8" name="Equation" r:id="rId17" imgW="190335" imgH="215713" progId="Equation.3">
                    <p:embed/>
                  </p:oleObj>
                </mc:Choice>
                <mc:Fallback>
                  <p:oleObj name="Equation" r:id="rId17" imgW="190335" imgH="215713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3524"/>
                          <a:ext cx="22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6" name="Object 107"/>
            <p:cNvGraphicFramePr>
              <a:graphicFrameLocks noChangeAspect="1"/>
            </p:cNvGraphicFramePr>
            <p:nvPr/>
          </p:nvGraphicFramePr>
          <p:xfrm>
            <a:off x="2004" y="3540"/>
            <a:ext cx="21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9" name="Equation" r:id="rId19" imgW="177646" imgH="228402" progId="Equation.3">
                    <p:embed/>
                  </p:oleObj>
                </mc:Choice>
                <mc:Fallback>
                  <p:oleObj name="Equation" r:id="rId19" imgW="177646" imgH="228402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3540"/>
                          <a:ext cx="21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7" name="Text Box 108"/>
            <p:cNvSpPr txBox="1">
              <a:spLocks noChangeArrowheads="1"/>
            </p:cNvSpPr>
            <p:nvPr/>
          </p:nvSpPr>
          <p:spPr bwMode="auto">
            <a:xfrm>
              <a:off x="2928" y="3169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G</a:t>
              </a:r>
              <a:r>
                <a:rPr lang="en-US" altLang="en-US" sz="2000" baseline="-25000"/>
                <a:t>n</a:t>
              </a:r>
              <a:endParaRPr lang="en-US" altLang="en-US" sz="2000"/>
            </a:p>
          </p:txBody>
        </p:sp>
        <p:graphicFrame>
          <p:nvGraphicFramePr>
            <p:cNvPr id="22568" name="Object 109"/>
            <p:cNvGraphicFramePr>
              <a:graphicFrameLocks noChangeAspect="1"/>
            </p:cNvGraphicFramePr>
            <p:nvPr/>
          </p:nvGraphicFramePr>
          <p:xfrm>
            <a:off x="2982" y="3505"/>
            <a:ext cx="22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0" name="Equation" r:id="rId21" imgW="190500" imgH="228600" progId="Equation.3">
                    <p:embed/>
                  </p:oleObj>
                </mc:Choice>
                <mc:Fallback>
                  <p:oleObj name="Equation" r:id="rId21" imgW="190500" imgH="22860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3505"/>
                          <a:ext cx="22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7" name="Object 110"/>
          <p:cNvGraphicFramePr>
            <a:graphicFrameLocks noChangeAspect="1"/>
          </p:cNvGraphicFramePr>
          <p:nvPr/>
        </p:nvGraphicFramePr>
        <p:xfrm>
          <a:off x="5930900" y="3990975"/>
          <a:ext cx="203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1" name="Equation" r:id="rId23" imgW="1002865" imgH="457002" progId="Equation.3">
                  <p:embed/>
                </p:oleObj>
              </mc:Choice>
              <mc:Fallback>
                <p:oleObj name="Equation" r:id="rId23" imgW="1002865" imgH="457002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3990975"/>
                        <a:ext cx="203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111"/>
          <p:cNvGraphicFramePr>
            <a:graphicFrameLocks noChangeAspect="1"/>
          </p:cNvGraphicFramePr>
          <p:nvPr/>
        </p:nvGraphicFramePr>
        <p:xfrm>
          <a:off x="5832475" y="4911725"/>
          <a:ext cx="21113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2" name="Equation" r:id="rId25" imgW="1028254" imgH="444307" progId="Equation.3">
                  <p:embed/>
                </p:oleObj>
              </mc:Choice>
              <mc:Fallback>
                <p:oleObj name="Equation" r:id="rId25" imgW="1028254" imgH="444307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4911725"/>
                        <a:ext cx="21113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AutoShape 112"/>
          <p:cNvSpPr>
            <a:spLocks/>
          </p:cNvSpPr>
          <p:nvPr/>
        </p:nvSpPr>
        <p:spPr bwMode="auto">
          <a:xfrm>
            <a:off x="5659438" y="4144963"/>
            <a:ext cx="255587" cy="2336800"/>
          </a:xfrm>
          <a:prstGeom prst="leftBrace">
            <a:avLst>
              <a:gd name="adj1" fmla="val 761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50" name="Object 113"/>
          <p:cNvGraphicFramePr>
            <a:graphicFrameLocks noChangeAspect="1"/>
          </p:cNvGraphicFramePr>
          <p:nvPr/>
        </p:nvGraphicFramePr>
        <p:xfrm>
          <a:off x="6372225" y="5815013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3" name="Equation" r:id="rId27" imgW="482391" imgH="431613" progId="Equation.3">
                  <p:embed/>
                </p:oleObj>
              </mc:Choice>
              <mc:Fallback>
                <p:oleObj name="Equation" r:id="rId27" imgW="482391" imgH="431613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815013"/>
                        <a:ext cx="990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47D60D-1492-4AD7-9A40-7D8FD59A0282}" type="slidenum">
              <a:rPr lang="en-US" altLang="en-US" sz="1400" smtClean="0"/>
              <a:pPr/>
              <a:t>26</a:t>
            </a:fld>
            <a:endParaRPr lang="en-US" altLang="en-US" sz="140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651125" y="222250"/>
            <a:ext cx="349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Oscillatory Testing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06400" y="1003300"/>
            <a:ext cx="8023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3550" indent="-4635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78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Oscillatory testing is based on inputs (either stress or strain) </a:t>
            </a:r>
          </a:p>
          <a:p>
            <a:r>
              <a:rPr lang="en-US" altLang="en-US"/>
              <a:t>	that are sine waves ?</a:t>
            </a:r>
          </a:p>
          <a:p>
            <a:pPr>
              <a:buFontTx/>
              <a:buChar char="•"/>
            </a:pPr>
            <a:r>
              <a:rPr lang="en-US" altLang="en-US"/>
              <a:t>How could be sure that strain and stress are harmonically </a:t>
            </a:r>
          </a:p>
          <a:p>
            <a:r>
              <a:rPr lang="en-US" altLang="en-US"/>
              <a:t>	varying functions (e.g. sine or cosine functions) ?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/>
              <a:t> See raw data for stress and strain as a function of time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/>
              <a:t> Sometimes is hard to get raw data</a:t>
            </a:r>
          </a:p>
          <a:p>
            <a:pPr>
              <a:buFontTx/>
              <a:buChar char="•"/>
            </a:pPr>
            <a:r>
              <a:rPr lang="en-US" altLang="en-US"/>
              <a:t>How does data look like ?</a:t>
            </a:r>
          </a:p>
          <a:p>
            <a:endParaRPr lang="en-US" altLang="en-US"/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2328863" y="4083050"/>
          <a:ext cx="4313237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Chart" r:id="rId3" imgW="4739764" imgH="2697521" progId="Excel.Chart.8">
                  <p:embed/>
                </p:oleObj>
              </mc:Choice>
              <mc:Fallback>
                <p:oleObj name="Chart" r:id="rId3" imgW="4739764" imgH="2697521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4083050"/>
                        <a:ext cx="4313237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4711700" y="4040188"/>
            <a:ext cx="392113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5116513" y="3656013"/>
            <a:ext cx="2697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rgbClr val="000099"/>
                </a:solidFill>
              </a:rPr>
              <a:t>Input(it is generally OK)</a:t>
            </a:r>
          </a:p>
        </p:txBody>
      </p:sp>
      <p:sp>
        <p:nvSpPr>
          <p:cNvPr id="23560" name="Freeform 10"/>
          <p:cNvSpPr>
            <a:spLocks/>
          </p:cNvSpPr>
          <p:nvPr/>
        </p:nvSpPr>
        <p:spPr bwMode="auto">
          <a:xfrm>
            <a:off x="2940050" y="4237038"/>
            <a:ext cx="3341688" cy="1738312"/>
          </a:xfrm>
          <a:custGeom>
            <a:avLst/>
            <a:gdLst>
              <a:gd name="T0" fmla="*/ 0 w 2105"/>
              <a:gd name="T1" fmla="*/ 1580136720 h 1095"/>
              <a:gd name="T2" fmla="*/ 110886892 w 2105"/>
              <a:gd name="T3" fmla="*/ 1486891760 h 1095"/>
              <a:gd name="T4" fmla="*/ 17641890 w 2105"/>
              <a:gd name="T5" fmla="*/ 1413806456 h 1095"/>
              <a:gd name="T6" fmla="*/ 166330337 w 2105"/>
              <a:gd name="T7" fmla="*/ 1302919613 h 1095"/>
              <a:gd name="T8" fmla="*/ 294859119 w 2105"/>
              <a:gd name="T9" fmla="*/ 1229835896 h 1095"/>
              <a:gd name="T10" fmla="*/ 201612530 w 2105"/>
              <a:gd name="T11" fmla="*/ 1156750592 h 1095"/>
              <a:gd name="T12" fmla="*/ 146169084 w 2105"/>
              <a:gd name="T13" fmla="*/ 1010581572 h 1095"/>
              <a:gd name="T14" fmla="*/ 330141312 w 2105"/>
              <a:gd name="T15" fmla="*/ 972780033 h 1095"/>
              <a:gd name="T16" fmla="*/ 294859119 w 2105"/>
              <a:gd name="T17" fmla="*/ 788807886 h 1095"/>
              <a:gd name="T18" fmla="*/ 367942868 w 2105"/>
              <a:gd name="T19" fmla="*/ 660280748 h 1095"/>
              <a:gd name="T20" fmla="*/ 531753842 w 2105"/>
              <a:gd name="T21" fmla="*/ 587195444 h 1095"/>
              <a:gd name="T22" fmla="*/ 478829759 w 2105"/>
              <a:gd name="T23" fmla="*/ 441026423 h 1095"/>
              <a:gd name="T24" fmla="*/ 715724482 w 2105"/>
              <a:gd name="T25" fmla="*/ 330139580 h 1095"/>
              <a:gd name="T26" fmla="*/ 972780458 w 2105"/>
              <a:gd name="T27" fmla="*/ 403224884 h 1095"/>
              <a:gd name="T28" fmla="*/ 1066027047 w 2105"/>
              <a:gd name="T29" fmla="*/ 219252737 h 1095"/>
              <a:gd name="T30" fmla="*/ 1176913939 w 2105"/>
              <a:gd name="T31" fmla="*/ 108365894 h 1095"/>
              <a:gd name="T32" fmla="*/ 1340723326 w 2105"/>
              <a:gd name="T33" fmla="*/ 35282177 h 1095"/>
              <a:gd name="T34" fmla="*/ 1340723326 w 2105"/>
              <a:gd name="T35" fmla="*/ 312499285 h 1095"/>
              <a:gd name="T36" fmla="*/ 1413808662 w 2105"/>
              <a:gd name="T37" fmla="*/ 73083716 h 1095"/>
              <a:gd name="T38" fmla="*/ 1451610217 w 2105"/>
              <a:gd name="T39" fmla="*/ 292338041 h 1095"/>
              <a:gd name="T40" fmla="*/ 1670864638 w 2105"/>
              <a:gd name="T41" fmla="*/ 108365894 h 1095"/>
              <a:gd name="T42" fmla="*/ 1670864638 w 2105"/>
              <a:gd name="T43" fmla="*/ 403224884 h 1095"/>
              <a:gd name="T44" fmla="*/ 1948081866 w 2105"/>
              <a:gd name="T45" fmla="*/ 201612442 h 1095"/>
              <a:gd name="T46" fmla="*/ 2003525312 w 2105"/>
              <a:gd name="T47" fmla="*/ 604837326 h 1095"/>
              <a:gd name="T48" fmla="*/ 1965722169 w 2105"/>
              <a:gd name="T49" fmla="*/ 861893190 h 1095"/>
              <a:gd name="T50" fmla="*/ 2147483647 w 2105"/>
              <a:gd name="T51" fmla="*/ 917336611 h 1095"/>
              <a:gd name="T52" fmla="*/ 2147483647 w 2105"/>
              <a:gd name="T53" fmla="*/ 1118949053 h 1095"/>
              <a:gd name="T54" fmla="*/ 2147483647 w 2105"/>
              <a:gd name="T55" fmla="*/ 1726305741 h 1095"/>
              <a:gd name="T56" fmla="*/ 2147483647 w 2105"/>
              <a:gd name="T57" fmla="*/ 1872474761 h 1095"/>
              <a:gd name="T58" fmla="*/ 2147483647 w 2105"/>
              <a:gd name="T59" fmla="*/ 2147483647 h 1095"/>
              <a:gd name="T60" fmla="*/ 2147483647 w 2105"/>
              <a:gd name="T61" fmla="*/ 2147483647 h 1095"/>
              <a:gd name="T62" fmla="*/ 2147483647 w 2105"/>
              <a:gd name="T63" fmla="*/ 2147483647 h 1095"/>
              <a:gd name="T64" fmla="*/ 2147483647 w 2105"/>
              <a:gd name="T65" fmla="*/ 2147483647 h 1095"/>
              <a:gd name="T66" fmla="*/ 2147483647 w 2105"/>
              <a:gd name="T67" fmla="*/ 2147483647 h 1095"/>
              <a:gd name="T68" fmla="*/ 2147483647 w 2105"/>
              <a:gd name="T69" fmla="*/ 2147483647 h 1095"/>
              <a:gd name="T70" fmla="*/ 2147483647 w 2105"/>
              <a:gd name="T71" fmla="*/ 2147483647 h 1095"/>
              <a:gd name="T72" fmla="*/ 2147483647 w 2105"/>
              <a:gd name="T73" fmla="*/ 2147483647 h 1095"/>
              <a:gd name="T74" fmla="*/ 2147483647 w 2105"/>
              <a:gd name="T75" fmla="*/ 2147483647 h 1095"/>
              <a:gd name="T76" fmla="*/ 2147483647 w 2105"/>
              <a:gd name="T77" fmla="*/ 2147483647 h 1095"/>
              <a:gd name="T78" fmla="*/ 2147483647 w 2105"/>
              <a:gd name="T79" fmla="*/ 2147483647 h 1095"/>
              <a:gd name="T80" fmla="*/ 2147483647 w 2105"/>
              <a:gd name="T81" fmla="*/ 2147483647 h 1095"/>
              <a:gd name="T82" fmla="*/ 2147483647 w 2105"/>
              <a:gd name="T83" fmla="*/ 2147483647 h 1095"/>
              <a:gd name="T84" fmla="*/ 2147483647 w 2105"/>
              <a:gd name="T85" fmla="*/ 2147483647 h 1095"/>
              <a:gd name="T86" fmla="*/ 2147483647 w 2105"/>
              <a:gd name="T87" fmla="*/ 2147483647 h 1095"/>
              <a:gd name="T88" fmla="*/ 2147483647 w 2105"/>
              <a:gd name="T89" fmla="*/ 2147483647 h 1095"/>
              <a:gd name="T90" fmla="*/ 2147483647 w 2105"/>
              <a:gd name="T91" fmla="*/ 2129530625 h 1095"/>
              <a:gd name="T92" fmla="*/ 2147483647 w 2105"/>
              <a:gd name="T93" fmla="*/ 2147483647 h 1095"/>
              <a:gd name="T94" fmla="*/ 2147483647 w 2105"/>
              <a:gd name="T95" fmla="*/ 1983361605 h 1095"/>
              <a:gd name="T96" fmla="*/ 2147483647 w 2105"/>
              <a:gd name="T97" fmla="*/ 1764108868 h 1095"/>
              <a:gd name="T98" fmla="*/ 2147483647 w 2105"/>
              <a:gd name="T99" fmla="*/ 2074087203 h 1095"/>
              <a:gd name="T100" fmla="*/ 2147483647 w 2105"/>
              <a:gd name="T101" fmla="*/ 2147483647 h 1095"/>
              <a:gd name="T102" fmla="*/ 2147483647 w 2105"/>
              <a:gd name="T103" fmla="*/ 1764108868 h 1095"/>
              <a:gd name="T104" fmla="*/ 2147483647 w 2105"/>
              <a:gd name="T105" fmla="*/ 1451609582 h 1095"/>
              <a:gd name="T106" fmla="*/ 2147483647 w 2105"/>
              <a:gd name="T107" fmla="*/ 1139110297 h 1095"/>
              <a:gd name="T108" fmla="*/ 2147483647 w 2105"/>
              <a:gd name="T109" fmla="*/ 1192032770 h 1095"/>
              <a:gd name="T110" fmla="*/ 2147483647 w 2105"/>
              <a:gd name="T111" fmla="*/ 844251307 h 1095"/>
              <a:gd name="T112" fmla="*/ 2147483647 w 2105"/>
              <a:gd name="T113" fmla="*/ 715724169 h 109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05" h="1095">
                <a:moveTo>
                  <a:pt x="0" y="627"/>
                </a:moveTo>
                <a:cubicBezTo>
                  <a:pt x="21" y="614"/>
                  <a:pt x="43" y="601"/>
                  <a:pt x="44" y="590"/>
                </a:cubicBezTo>
                <a:cubicBezTo>
                  <a:pt x="45" y="579"/>
                  <a:pt x="3" y="573"/>
                  <a:pt x="7" y="561"/>
                </a:cubicBezTo>
                <a:cubicBezTo>
                  <a:pt x="11" y="549"/>
                  <a:pt x="48" y="529"/>
                  <a:pt x="66" y="517"/>
                </a:cubicBezTo>
                <a:cubicBezTo>
                  <a:pt x="84" y="505"/>
                  <a:pt x="115" y="498"/>
                  <a:pt x="117" y="488"/>
                </a:cubicBezTo>
                <a:cubicBezTo>
                  <a:pt x="119" y="478"/>
                  <a:pt x="90" y="473"/>
                  <a:pt x="80" y="459"/>
                </a:cubicBezTo>
                <a:cubicBezTo>
                  <a:pt x="70" y="445"/>
                  <a:pt x="50" y="413"/>
                  <a:pt x="58" y="401"/>
                </a:cubicBezTo>
                <a:cubicBezTo>
                  <a:pt x="66" y="389"/>
                  <a:pt x="121" y="401"/>
                  <a:pt x="131" y="386"/>
                </a:cubicBezTo>
                <a:cubicBezTo>
                  <a:pt x="141" y="371"/>
                  <a:pt x="115" y="334"/>
                  <a:pt x="117" y="313"/>
                </a:cubicBezTo>
                <a:cubicBezTo>
                  <a:pt x="119" y="292"/>
                  <a:pt x="130" y="275"/>
                  <a:pt x="146" y="262"/>
                </a:cubicBezTo>
                <a:cubicBezTo>
                  <a:pt x="162" y="249"/>
                  <a:pt x="204" y="247"/>
                  <a:pt x="211" y="233"/>
                </a:cubicBezTo>
                <a:cubicBezTo>
                  <a:pt x="218" y="219"/>
                  <a:pt x="178" y="192"/>
                  <a:pt x="190" y="175"/>
                </a:cubicBezTo>
                <a:cubicBezTo>
                  <a:pt x="202" y="158"/>
                  <a:pt x="251" y="133"/>
                  <a:pt x="284" y="131"/>
                </a:cubicBezTo>
                <a:cubicBezTo>
                  <a:pt x="317" y="129"/>
                  <a:pt x="363" y="167"/>
                  <a:pt x="386" y="160"/>
                </a:cubicBezTo>
                <a:cubicBezTo>
                  <a:pt x="409" y="153"/>
                  <a:pt x="410" y="107"/>
                  <a:pt x="423" y="87"/>
                </a:cubicBezTo>
                <a:cubicBezTo>
                  <a:pt x="436" y="67"/>
                  <a:pt x="449" y="55"/>
                  <a:pt x="467" y="43"/>
                </a:cubicBezTo>
                <a:cubicBezTo>
                  <a:pt x="485" y="31"/>
                  <a:pt x="521" y="0"/>
                  <a:pt x="532" y="14"/>
                </a:cubicBezTo>
                <a:cubicBezTo>
                  <a:pt x="543" y="28"/>
                  <a:pt x="527" y="122"/>
                  <a:pt x="532" y="124"/>
                </a:cubicBezTo>
                <a:cubicBezTo>
                  <a:pt x="537" y="126"/>
                  <a:pt x="554" y="30"/>
                  <a:pt x="561" y="29"/>
                </a:cubicBezTo>
                <a:cubicBezTo>
                  <a:pt x="568" y="28"/>
                  <a:pt x="559" y="114"/>
                  <a:pt x="576" y="116"/>
                </a:cubicBezTo>
                <a:cubicBezTo>
                  <a:pt x="593" y="118"/>
                  <a:pt x="649" y="36"/>
                  <a:pt x="663" y="43"/>
                </a:cubicBezTo>
                <a:cubicBezTo>
                  <a:pt x="677" y="50"/>
                  <a:pt x="645" y="154"/>
                  <a:pt x="663" y="160"/>
                </a:cubicBezTo>
                <a:cubicBezTo>
                  <a:pt x="681" y="166"/>
                  <a:pt x="751" y="67"/>
                  <a:pt x="773" y="80"/>
                </a:cubicBezTo>
                <a:cubicBezTo>
                  <a:pt x="795" y="93"/>
                  <a:pt x="794" y="196"/>
                  <a:pt x="795" y="240"/>
                </a:cubicBezTo>
                <a:cubicBezTo>
                  <a:pt x="796" y="284"/>
                  <a:pt x="769" y="321"/>
                  <a:pt x="780" y="342"/>
                </a:cubicBezTo>
                <a:cubicBezTo>
                  <a:pt x="791" y="363"/>
                  <a:pt x="847" y="347"/>
                  <a:pt x="860" y="364"/>
                </a:cubicBezTo>
                <a:cubicBezTo>
                  <a:pt x="873" y="381"/>
                  <a:pt x="841" y="391"/>
                  <a:pt x="860" y="444"/>
                </a:cubicBezTo>
                <a:cubicBezTo>
                  <a:pt x="879" y="497"/>
                  <a:pt x="966" y="635"/>
                  <a:pt x="977" y="685"/>
                </a:cubicBezTo>
                <a:cubicBezTo>
                  <a:pt x="988" y="735"/>
                  <a:pt x="930" y="713"/>
                  <a:pt x="926" y="743"/>
                </a:cubicBezTo>
                <a:cubicBezTo>
                  <a:pt x="922" y="773"/>
                  <a:pt x="941" y="840"/>
                  <a:pt x="955" y="867"/>
                </a:cubicBezTo>
                <a:cubicBezTo>
                  <a:pt x="969" y="894"/>
                  <a:pt x="991" y="886"/>
                  <a:pt x="1013" y="904"/>
                </a:cubicBezTo>
                <a:cubicBezTo>
                  <a:pt x="1035" y="922"/>
                  <a:pt x="1084" y="981"/>
                  <a:pt x="1086" y="977"/>
                </a:cubicBezTo>
                <a:cubicBezTo>
                  <a:pt x="1088" y="973"/>
                  <a:pt x="1032" y="882"/>
                  <a:pt x="1028" y="882"/>
                </a:cubicBezTo>
                <a:cubicBezTo>
                  <a:pt x="1024" y="882"/>
                  <a:pt x="1053" y="949"/>
                  <a:pt x="1064" y="977"/>
                </a:cubicBezTo>
                <a:cubicBezTo>
                  <a:pt x="1075" y="1005"/>
                  <a:pt x="1074" y="1037"/>
                  <a:pt x="1094" y="1049"/>
                </a:cubicBezTo>
                <a:cubicBezTo>
                  <a:pt x="1114" y="1061"/>
                  <a:pt x="1154" y="1048"/>
                  <a:pt x="1181" y="1049"/>
                </a:cubicBezTo>
                <a:cubicBezTo>
                  <a:pt x="1208" y="1050"/>
                  <a:pt x="1222" y="1052"/>
                  <a:pt x="1254" y="1057"/>
                </a:cubicBezTo>
                <a:cubicBezTo>
                  <a:pt x="1286" y="1062"/>
                  <a:pt x="1344" y="1085"/>
                  <a:pt x="1371" y="1079"/>
                </a:cubicBezTo>
                <a:cubicBezTo>
                  <a:pt x="1398" y="1073"/>
                  <a:pt x="1400" y="1018"/>
                  <a:pt x="1414" y="1020"/>
                </a:cubicBezTo>
                <a:cubicBezTo>
                  <a:pt x="1428" y="1022"/>
                  <a:pt x="1446" y="1091"/>
                  <a:pt x="1458" y="1093"/>
                </a:cubicBezTo>
                <a:cubicBezTo>
                  <a:pt x="1470" y="1095"/>
                  <a:pt x="1481" y="1059"/>
                  <a:pt x="1487" y="1035"/>
                </a:cubicBezTo>
                <a:cubicBezTo>
                  <a:pt x="1493" y="1011"/>
                  <a:pt x="1488" y="946"/>
                  <a:pt x="1495" y="947"/>
                </a:cubicBezTo>
                <a:cubicBezTo>
                  <a:pt x="1502" y="948"/>
                  <a:pt x="1523" y="1044"/>
                  <a:pt x="1531" y="1042"/>
                </a:cubicBezTo>
                <a:cubicBezTo>
                  <a:pt x="1539" y="1040"/>
                  <a:pt x="1531" y="932"/>
                  <a:pt x="1546" y="933"/>
                </a:cubicBezTo>
                <a:cubicBezTo>
                  <a:pt x="1561" y="934"/>
                  <a:pt x="1602" y="1064"/>
                  <a:pt x="1619" y="1049"/>
                </a:cubicBezTo>
                <a:cubicBezTo>
                  <a:pt x="1636" y="1034"/>
                  <a:pt x="1632" y="857"/>
                  <a:pt x="1648" y="845"/>
                </a:cubicBezTo>
                <a:cubicBezTo>
                  <a:pt x="1664" y="833"/>
                  <a:pt x="1698" y="987"/>
                  <a:pt x="1713" y="977"/>
                </a:cubicBezTo>
                <a:cubicBezTo>
                  <a:pt x="1728" y="967"/>
                  <a:pt x="1731" y="833"/>
                  <a:pt x="1735" y="787"/>
                </a:cubicBezTo>
                <a:cubicBezTo>
                  <a:pt x="1739" y="741"/>
                  <a:pt x="1730" y="694"/>
                  <a:pt x="1735" y="700"/>
                </a:cubicBezTo>
                <a:cubicBezTo>
                  <a:pt x="1740" y="706"/>
                  <a:pt x="1746" y="798"/>
                  <a:pt x="1764" y="823"/>
                </a:cubicBezTo>
                <a:cubicBezTo>
                  <a:pt x="1782" y="848"/>
                  <a:pt x="1824" y="873"/>
                  <a:pt x="1845" y="853"/>
                </a:cubicBezTo>
                <a:cubicBezTo>
                  <a:pt x="1866" y="833"/>
                  <a:pt x="1872" y="746"/>
                  <a:pt x="1888" y="700"/>
                </a:cubicBezTo>
                <a:cubicBezTo>
                  <a:pt x="1904" y="654"/>
                  <a:pt x="1926" y="617"/>
                  <a:pt x="1939" y="576"/>
                </a:cubicBezTo>
                <a:cubicBezTo>
                  <a:pt x="1952" y="535"/>
                  <a:pt x="1943" y="469"/>
                  <a:pt x="1969" y="452"/>
                </a:cubicBezTo>
                <a:cubicBezTo>
                  <a:pt x="1995" y="435"/>
                  <a:pt x="2081" y="493"/>
                  <a:pt x="2093" y="473"/>
                </a:cubicBezTo>
                <a:cubicBezTo>
                  <a:pt x="2105" y="453"/>
                  <a:pt x="2046" y="366"/>
                  <a:pt x="2041" y="335"/>
                </a:cubicBezTo>
                <a:cubicBezTo>
                  <a:pt x="2036" y="304"/>
                  <a:pt x="2049" y="294"/>
                  <a:pt x="2063" y="28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2997200" y="3935413"/>
            <a:ext cx="533400" cy="4048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288925" y="3556000"/>
            <a:ext cx="317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Output(it is generally jagged)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205C92-77C2-4D4F-92D0-755D5070B720}" type="slidenum">
              <a:rPr lang="en-US" altLang="en-US" sz="1400" smtClean="0"/>
              <a:pPr/>
              <a:t>27</a:t>
            </a:fld>
            <a:endParaRPr lang="en-US" altLang="en-US" sz="140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651125" y="222250"/>
            <a:ext cx="349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Oscillatory Testing</a:t>
            </a:r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881063" y="1085850"/>
          <a:ext cx="4313237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Chart" r:id="rId3" imgW="4739764" imgH="2697521" progId="Excel.Chart.8">
                  <p:embed/>
                </p:oleObj>
              </mc:Choice>
              <mc:Fallback>
                <p:oleObj name="Chart" r:id="rId3" imgW="4739764" imgH="2697521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085850"/>
                        <a:ext cx="4313237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Freeform 6"/>
          <p:cNvSpPr>
            <a:spLocks/>
          </p:cNvSpPr>
          <p:nvPr/>
        </p:nvSpPr>
        <p:spPr bwMode="auto">
          <a:xfrm>
            <a:off x="1492250" y="1239838"/>
            <a:ext cx="3341688" cy="1738312"/>
          </a:xfrm>
          <a:custGeom>
            <a:avLst/>
            <a:gdLst>
              <a:gd name="T0" fmla="*/ 0 w 2105"/>
              <a:gd name="T1" fmla="*/ 1580136720 h 1095"/>
              <a:gd name="T2" fmla="*/ 110886892 w 2105"/>
              <a:gd name="T3" fmla="*/ 1486891760 h 1095"/>
              <a:gd name="T4" fmla="*/ 17641890 w 2105"/>
              <a:gd name="T5" fmla="*/ 1413806456 h 1095"/>
              <a:gd name="T6" fmla="*/ 166330337 w 2105"/>
              <a:gd name="T7" fmla="*/ 1302919613 h 1095"/>
              <a:gd name="T8" fmla="*/ 294859119 w 2105"/>
              <a:gd name="T9" fmla="*/ 1229835896 h 1095"/>
              <a:gd name="T10" fmla="*/ 201612530 w 2105"/>
              <a:gd name="T11" fmla="*/ 1156750592 h 1095"/>
              <a:gd name="T12" fmla="*/ 146169084 w 2105"/>
              <a:gd name="T13" fmla="*/ 1010581572 h 1095"/>
              <a:gd name="T14" fmla="*/ 330141312 w 2105"/>
              <a:gd name="T15" fmla="*/ 972780033 h 1095"/>
              <a:gd name="T16" fmla="*/ 294859119 w 2105"/>
              <a:gd name="T17" fmla="*/ 788807886 h 1095"/>
              <a:gd name="T18" fmla="*/ 367942868 w 2105"/>
              <a:gd name="T19" fmla="*/ 660280748 h 1095"/>
              <a:gd name="T20" fmla="*/ 531753842 w 2105"/>
              <a:gd name="T21" fmla="*/ 587195444 h 1095"/>
              <a:gd name="T22" fmla="*/ 478829759 w 2105"/>
              <a:gd name="T23" fmla="*/ 441026423 h 1095"/>
              <a:gd name="T24" fmla="*/ 715724482 w 2105"/>
              <a:gd name="T25" fmla="*/ 330139580 h 1095"/>
              <a:gd name="T26" fmla="*/ 972780458 w 2105"/>
              <a:gd name="T27" fmla="*/ 403224884 h 1095"/>
              <a:gd name="T28" fmla="*/ 1066027047 w 2105"/>
              <a:gd name="T29" fmla="*/ 219252737 h 1095"/>
              <a:gd name="T30" fmla="*/ 1176913939 w 2105"/>
              <a:gd name="T31" fmla="*/ 108365894 h 1095"/>
              <a:gd name="T32" fmla="*/ 1340723326 w 2105"/>
              <a:gd name="T33" fmla="*/ 35282177 h 1095"/>
              <a:gd name="T34" fmla="*/ 1340723326 w 2105"/>
              <a:gd name="T35" fmla="*/ 312499285 h 1095"/>
              <a:gd name="T36" fmla="*/ 1413808662 w 2105"/>
              <a:gd name="T37" fmla="*/ 73083716 h 1095"/>
              <a:gd name="T38" fmla="*/ 1451610217 w 2105"/>
              <a:gd name="T39" fmla="*/ 292338041 h 1095"/>
              <a:gd name="T40" fmla="*/ 1670864638 w 2105"/>
              <a:gd name="T41" fmla="*/ 108365894 h 1095"/>
              <a:gd name="T42" fmla="*/ 1670864638 w 2105"/>
              <a:gd name="T43" fmla="*/ 403224884 h 1095"/>
              <a:gd name="T44" fmla="*/ 1948081866 w 2105"/>
              <a:gd name="T45" fmla="*/ 201612442 h 1095"/>
              <a:gd name="T46" fmla="*/ 2003525312 w 2105"/>
              <a:gd name="T47" fmla="*/ 604837326 h 1095"/>
              <a:gd name="T48" fmla="*/ 1965722169 w 2105"/>
              <a:gd name="T49" fmla="*/ 861893190 h 1095"/>
              <a:gd name="T50" fmla="*/ 2147483647 w 2105"/>
              <a:gd name="T51" fmla="*/ 917336611 h 1095"/>
              <a:gd name="T52" fmla="*/ 2147483647 w 2105"/>
              <a:gd name="T53" fmla="*/ 1118949053 h 1095"/>
              <a:gd name="T54" fmla="*/ 2147483647 w 2105"/>
              <a:gd name="T55" fmla="*/ 1726305741 h 1095"/>
              <a:gd name="T56" fmla="*/ 2147483647 w 2105"/>
              <a:gd name="T57" fmla="*/ 1872474761 h 1095"/>
              <a:gd name="T58" fmla="*/ 2147483647 w 2105"/>
              <a:gd name="T59" fmla="*/ 2147483647 h 1095"/>
              <a:gd name="T60" fmla="*/ 2147483647 w 2105"/>
              <a:gd name="T61" fmla="*/ 2147483647 h 1095"/>
              <a:gd name="T62" fmla="*/ 2147483647 w 2105"/>
              <a:gd name="T63" fmla="*/ 2147483647 h 1095"/>
              <a:gd name="T64" fmla="*/ 2147483647 w 2105"/>
              <a:gd name="T65" fmla="*/ 2147483647 h 1095"/>
              <a:gd name="T66" fmla="*/ 2147483647 w 2105"/>
              <a:gd name="T67" fmla="*/ 2147483647 h 1095"/>
              <a:gd name="T68" fmla="*/ 2147483647 w 2105"/>
              <a:gd name="T69" fmla="*/ 2147483647 h 1095"/>
              <a:gd name="T70" fmla="*/ 2147483647 w 2105"/>
              <a:gd name="T71" fmla="*/ 2147483647 h 1095"/>
              <a:gd name="T72" fmla="*/ 2147483647 w 2105"/>
              <a:gd name="T73" fmla="*/ 2147483647 h 1095"/>
              <a:gd name="T74" fmla="*/ 2147483647 w 2105"/>
              <a:gd name="T75" fmla="*/ 2147483647 h 1095"/>
              <a:gd name="T76" fmla="*/ 2147483647 w 2105"/>
              <a:gd name="T77" fmla="*/ 2147483647 h 1095"/>
              <a:gd name="T78" fmla="*/ 2147483647 w 2105"/>
              <a:gd name="T79" fmla="*/ 2147483647 h 1095"/>
              <a:gd name="T80" fmla="*/ 2147483647 w 2105"/>
              <a:gd name="T81" fmla="*/ 2147483647 h 1095"/>
              <a:gd name="T82" fmla="*/ 2147483647 w 2105"/>
              <a:gd name="T83" fmla="*/ 2147483647 h 1095"/>
              <a:gd name="T84" fmla="*/ 2147483647 w 2105"/>
              <a:gd name="T85" fmla="*/ 2147483647 h 1095"/>
              <a:gd name="T86" fmla="*/ 2147483647 w 2105"/>
              <a:gd name="T87" fmla="*/ 2147483647 h 1095"/>
              <a:gd name="T88" fmla="*/ 2147483647 w 2105"/>
              <a:gd name="T89" fmla="*/ 2147483647 h 1095"/>
              <a:gd name="T90" fmla="*/ 2147483647 w 2105"/>
              <a:gd name="T91" fmla="*/ 2129530625 h 1095"/>
              <a:gd name="T92" fmla="*/ 2147483647 w 2105"/>
              <a:gd name="T93" fmla="*/ 2147483647 h 1095"/>
              <a:gd name="T94" fmla="*/ 2147483647 w 2105"/>
              <a:gd name="T95" fmla="*/ 1983361605 h 1095"/>
              <a:gd name="T96" fmla="*/ 2147483647 w 2105"/>
              <a:gd name="T97" fmla="*/ 1764108868 h 1095"/>
              <a:gd name="T98" fmla="*/ 2147483647 w 2105"/>
              <a:gd name="T99" fmla="*/ 2074087203 h 1095"/>
              <a:gd name="T100" fmla="*/ 2147483647 w 2105"/>
              <a:gd name="T101" fmla="*/ 2147483647 h 1095"/>
              <a:gd name="T102" fmla="*/ 2147483647 w 2105"/>
              <a:gd name="T103" fmla="*/ 1764108868 h 1095"/>
              <a:gd name="T104" fmla="*/ 2147483647 w 2105"/>
              <a:gd name="T105" fmla="*/ 1451609582 h 1095"/>
              <a:gd name="T106" fmla="*/ 2147483647 w 2105"/>
              <a:gd name="T107" fmla="*/ 1139110297 h 1095"/>
              <a:gd name="T108" fmla="*/ 2147483647 w 2105"/>
              <a:gd name="T109" fmla="*/ 1192032770 h 1095"/>
              <a:gd name="T110" fmla="*/ 2147483647 w 2105"/>
              <a:gd name="T111" fmla="*/ 844251307 h 1095"/>
              <a:gd name="T112" fmla="*/ 2147483647 w 2105"/>
              <a:gd name="T113" fmla="*/ 715724169 h 109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105" h="1095">
                <a:moveTo>
                  <a:pt x="0" y="627"/>
                </a:moveTo>
                <a:cubicBezTo>
                  <a:pt x="21" y="614"/>
                  <a:pt x="43" y="601"/>
                  <a:pt x="44" y="590"/>
                </a:cubicBezTo>
                <a:cubicBezTo>
                  <a:pt x="45" y="579"/>
                  <a:pt x="3" y="573"/>
                  <a:pt x="7" y="561"/>
                </a:cubicBezTo>
                <a:cubicBezTo>
                  <a:pt x="11" y="549"/>
                  <a:pt x="48" y="529"/>
                  <a:pt x="66" y="517"/>
                </a:cubicBezTo>
                <a:cubicBezTo>
                  <a:pt x="84" y="505"/>
                  <a:pt x="115" y="498"/>
                  <a:pt x="117" y="488"/>
                </a:cubicBezTo>
                <a:cubicBezTo>
                  <a:pt x="119" y="478"/>
                  <a:pt x="90" y="473"/>
                  <a:pt x="80" y="459"/>
                </a:cubicBezTo>
                <a:cubicBezTo>
                  <a:pt x="70" y="445"/>
                  <a:pt x="50" y="413"/>
                  <a:pt x="58" y="401"/>
                </a:cubicBezTo>
                <a:cubicBezTo>
                  <a:pt x="66" y="389"/>
                  <a:pt x="121" y="401"/>
                  <a:pt x="131" y="386"/>
                </a:cubicBezTo>
                <a:cubicBezTo>
                  <a:pt x="141" y="371"/>
                  <a:pt x="115" y="334"/>
                  <a:pt x="117" y="313"/>
                </a:cubicBezTo>
                <a:cubicBezTo>
                  <a:pt x="119" y="292"/>
                  <a:pt x="130" y="275"/>
                  <a:pt x="146" y="262"/>
                </a:cubicBezTo>
                <a:cubicBezTo>
                  <a:pt x="162" y="249"/>
                  <a:pt x="204" y="247"/>
                  <a:pt x="211" y="233"/>
                </a:cubicBezTo>
                <a:cubicBezTo>
                  <a:pt x="218" y="219"/>
                  <a:pt x="178" y="192"/>
                  <a:pt x="190" y="175"/>
                </a:cubicBezTo>
                <a:cubicBezTo>
                  <a:pt x="202" y="158"/>
                  <a:pt x="251" y="133"/>
                  <a:pt x="284" y="131"/>
                </a:cubicBezTo>
                <a:cubicBezTo>
                  <a:pt x="317" y="129"/>
                  <a:pt x="363" y="167"/>
                  <a:pt x="386" y="160"/>
                </a:cubicBezTo>
                <a:cubicBezTo>
                  <a:pt x="409" y="153"/>
                  <a:pt x="410" y="107"/>
                  <a:pt x="423" y="87"/>
                </a:cubicBezTo>
                <a:cubicBezTo>
                  <a:pt x="436" y="67"/>
                  <a:pt x="449" y="55"/>
                  <a:pt x="467" y="43"/>
                </a:cubicBezTo>
                <a:cubicBezTo>
                  <a:pt x="485" y="31"/>
                  <a:pt x="521" y="0"/>
                  <a:pt x="532" y="14"/>
                </a:cubicBezTo>
                <a:cubicBezTo>
                  <a:pt x="543" y="28"/>
                  <a:pt x="527" y="122"/>
                  <a:pt x="532" y="124"/>
                </a:cubicBezTo>
                <a:cubicBezTo>
                  <a:pt x="537" y="126"/>
                  <a:pt x="554" y="30"/>
                  <a:pt x="561" y="29"/>
                </a:cubicBezTo>
                <a:cubicBezTo>
                  <a:pt x="568" y="28"/>
                  <a:pt x="559" y="114"/>
                  <a:pt x="576" y="116"/>
                </a:cubicBezTo>
                <a:cubicBezTo>
                  <a:pt x="593" y="118"/>
                  <a:pt x="649" y="36"/>
                  <a:pt x="663" y="43"/>
                </a:cubicBezTo>
                <a:cubicBezTo>
                  <a:pt x="677" y="50"/>
                  <a:pt x="645" y="154"/>
                  <a:pt x="663" y="160"/>
                </a:cubicBezTo>
                <a:cubicBezTo>
                  <a:pt x="681" y="166"/>
                  <a:pt x="751" y="67"/>
                  <a:pt x="773" y="80"/>
                </a:cubicBezTo>
                <a:cubicBezTo>
                  <a:pt x="795" y="93"/>
                  <a:pt x="794" y="196"/>
                  <a:pt x="795" y="240"/>
                </a:cubicBezTo>
                <a:cubicBezTo>
                  <a:pt x="796" y="284"/>
                  <a:pt x="769" y="321"/>
                  <a:pt x="780" y="342"/>
                </a:cubicBezTo>
                <a:cubicBezTo>
                  <a:pt x="791" y="363"/>
                  <a:pt x="847" y="347"/>
                  <a:pt x="860" y="364"/>
                </a:cubicBezTo>
                <a:cubicBezTo>
                  <a:pt x="873" y="381"/>
                  <a:pt x="841" y="391"/>
                  <a:pt x="860" y="444"/>
                </a:cubicBezTo>
                <a:cubicBezTo>
                  <a:pt x="879" y="497"/>
                  <a:pt x="966" y="635"/>
                  <a:pt x="977" y="685"/>
                </a:cubicBezTo>
                <a:cubicBezTo>
                  <a:pt x="988" y="735"/>
                  <a:pt x="930" y="713"/>
                  <a:pt x="926" y="743"/>
                </a:cubicBezTo>
                <a:cubicBezTo>
                  <a:pt x="922" y="773"/>
                  <a:pt x="941" y="840"/>
                  <a:pt x="955" y="867"/>
                </a:cubicBezTo>
                <a:cubicBezTo>
                  <a:pt x="969" y="894"/>
                  <a:pt x="991" y="886"/>
                  <a:pt x="1013" y="904"/>
                </a:cubicBezTo>
                <a:cubicBezTo>
                  <a:pt x="1035" y="922"/>
                  <a:pt x="1084" y="981"/>
                  <a:pt x="1086" y="977"/>
                </a:cubicBezTo>
                <a:cubicBezTo>
                  <a:pt x="1088" y="973"/>
                  <a:pt x="1032" y="882"/>
                  <a:pt x="1028" y="882"/>
                </a:cubicBezTo>
                <a:cubicBezTo>
                  <a:pt x="1024" y="882"/>
                  <a:pt x="1053" y="949"/>
                  <a:pt x="1064" y="977"/>
                </a:cubicBezTo>
                <a:cubicBezTo>
                  <a:pt x="1075" y="1005"/>
                  <a:pt x="1074" y="1037"/>
                  <a:pt x="1094" y="1049"/>
                </a:cubicBezTo>
                <a:cubicBezTo>
                  <a:pt x="1114" y="1061"/>
                  <a:pt x="1154" y="1048"/>
                  <a:pt x="1181" y="1049"/>
                </a:cubicBezTo>
                <a:cubicBezTo>
                  <a:pt x="1208" y="1050"/>
                  <a:pt x="1222" y="1052"/>
                  <a:pt x="1254" y="1057"/>
                </a:cubicBezTo>
                <a:cubicBezTo>
                  <a:pt x="1286" y="1062"/>
                  <a:pt x="1344" y="1085"/>
                  <a:pt x="1371" y="1079"/>
                </a:cubicBezTo>
                <a:cubicBezTo>
                  <a:pt x="1398" y="1073"/>
                  <a:pt x="1400" y="1018"/>
                  <a:pt x="1414" y="1020"/>
                </a:cubicBezTo>
                <a:cubicBezTo>
                  <a:pt x="1428" y="1022"/>
                  <a:pt x="1446" y="1091"/>
                  <a:pt x="1458" y="1093"/>
                </a:cubicBezTo>
                <a:cubicBezTo>
                  <a:pt x="1470" y="1095"/>
                  <a:pt x="1481" y="1059"/>
                  <a:pt x="1487" y="1035"/>
                </a:cubicBezTo>
                <a:cubicBezTo>
                  <a:pt x="1493" y="1011"/>
                  <a:pt x="1488" y="946"/>
                  <a:pt x="1495" y="947"/>
                </a:cubicBezTo>
                <a:cubicBezTo>
                  <a:pt x="1502" y="948"/>
                  <a:pt x="1523" y="1044"/>
                  <a:pt x="1531" y="1042"/>
                </a:cubicBezTo>
                <a:cubicBezTo>
                  <a:pt x="1539" y="1040"/>
                  <a:pt x="1531" y="932"/>
                  <a:pt x="1546" y="933"/>
                </a:cubicBezTo>
                <a:cubicBezTo>
                  <a:pt x="1561" y="934"/>
                  <a:pt x="1602" y="1064"/>
                  <a:pt x="1619" y="1049"/>
                </a:cubicBezTo>
                <a:cubicBezTo>
                  <a:pt x="1636" y="1034"/>
                  <a:pt x="1632" y="857"/>
                  <a:pt x="1648" y="845"/>
                </a:cubicBezTo>
                <a:cubicBezTo>
                  <a:pt x="1664" y="833"/>
                  <a:pt x="1698" y="987"/>
                  <a:pt x="1713" y="977"/>
                </a:cubicBezTo>
                <a:cubicBezTo>
                  <a:pt x="1728" y="967"/>
                  <a:pt x="1731" y="833"/>
                  <a:pt x="1735" y="787"/>
                </a:cubicBezTo>
                <a:cubicBezTo>
                  <a:pt x="1739" y="741"/>
                  <a:pt x="1730" y="694"/>
                  <a:pt x="1735" y="700"/>
                </a:cubicBezTo>
                <a:cubicBezTo>
                  <a:pt x="1740" y="706"/>
                  <a:pt x="1746" y="798"/>
                  <a:pt x="1764" y="823"/>
                </a:cubicBezTo>
                <a:cubicBezTo>
                  <a:pt x="1782" y="848"/>
                  <a:pt x="1824" y="873"/>
                  <a:pt x="1845" y="853"/>
                </a:cubicBezTo>
                <a:cubicBezTo>
                  <a:pt x="1866" y="833"/>
                  <a:pt x="1872" y="746"/>
                  <a:pt x="1888" y="700"/>
                </a:cubicBezTo>
                <a:cubicBezTo>
                  <a:pt x="1904" y="654"/>
                  <a:pt x="1926" y="617"/>
                  <a:pt x="1939" y="576"/>
                </a:cubicBezTo>
                <a:cubicBezTo>
                  <a:pt x="1952" y="535"/>
                  <a:pt x="1943" y="469"/>
                  <a:pt x="1969" y="452"/>
                </a:cubicBezTo>
                <a:cubicBezTo>
                  <a:pt x="1995" y="435"/>
                  <a:pt x="2081" y="493"/>
                  <a:pt x="2093" y="473"/>
                </a:cubicBezTo>
                <a:cubicBezTo>
                  <a:pt x="2105" y="453"/>
                  <a:pt x="2046" y="366"/>
                  <a:pt x="2041" y="335"/>
                </a:cubicBezTo>
                <a:cubicBezTo>
                  <a:pt x="2036" y="304"/>
                  <a:pt x="2049" y="294"/>
                  <a:pt x="2063" y="28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Freeform 7"/>
          <p:cNvSpPr>
            <a:spLocks/>
          </p:cNvSpPr>
          <p:nvPr/>
        </p:nvSpPr>
        <p:spPr bwMode="auto">
          <a:xfrm>
            <a:off x="3109913" y="2857500"/>
            <a:ext cx="260350" cy="1422400"/>
          </a:xfrm>
          <a:custGeom>
            <a:avLst/>
            <a:gdLst>
              <a:gd name="T0" fmla="*/ 15060818 w 455"/>
              <a:gd name="T1" fmla="*/ 0 h 576"/>
              <a:gd name="T2" fmla="*/ 22263644 w 455"/>
              <a:gd name="T3" fmla="*/ 2147483647 h 576"/>
              <a:gd name="T4" fmla="*/ 148971698 w 455"/>
              <a:gd name="T5" fmla="*/ 2147483647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5" h="576">
                <a:moveTo>
                  <a:pt x="46" y="0"/>
                </a:moveTo>
                <a:cubicBezTo>
                  <a:pt x="23" y="167"/>
                  <a:pt x="0" y="334"/>
                  <a:pt x="68" y="430"/>
                </a:cubicBezTo>
                <a:cubicBezTo>
                  <a:pt x="136" y="526"/>
                  <a:pt x="295" y="551"/>
                  <a:pt x="455" y="57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2903538" y="4313238"/>
          <a:ext cx="7572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5" imgW="285649" imgH="190479" progId="Equation.3">
                  <p:embed/>
                </p:oleObj>
              </mc:Choice>
              <mc:Fallback>
                <p:oleObj name="Equation" r:id="rId5" imgW="285649" imgH="1904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4313238"/>
                        <a:ext cx="7572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AutoShape 9"/>
          <p:cNvSpPr>
            <a:spLocks noChangeArrowheads="1"/>
          </p:cNvSpPr>
          <p:nvPr/>
        </p:nvSpPr>
        <p:spPr bwMode="auto">
          <a:xfrm>
            <a:off x="3749675" y="4478338"/>
            <a:ext cx="1089025" cy="220662"/>
          </a:xfrm>
          <a:prstGeom prst="rightArrow">
            <a:avLst>
              <a:gd name="adj1" fmla="val 50000"/>
              <a:gd name="adj2" fmla="val 123382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5" name="Object 10"/>
          <p:cNvGraphicFramePr>
            <a:graphicFrameLocks noChangeAspect="1"/>
          </p:cNvGraphicFramePr>
          <p:nvPr/>
        </p:nvGraphicFramePr>
        <p:xfrm>
          <a:off x="4919663" y="4338638"/>
          <a:ext cx="9159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7" imgW="352543" imgH="190479" progId="Equation.3">
                  <p:embed/>
                </p:oleObj>
              </mc:Choice>
              <mc:Fallback>
                <p:oleObj name="Equation" r:id="rId7" imgW="352543" imgH="1904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4338638"/>
                        <a:ext cx="9159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3670300" y="4095750"/>
            <a:ext cx="1254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Fourier </a:t>
            </a:r>
          </a:p>
          <a:p>
            <a:endParaRPr lang="en-US" altLang="en-US" sz="2000"/>
          </a:p>
          <a:p>
            <a:r>
              <a:rPr lang="en-US" altLang="en-US" sz="2000"/>
              <a:t>Transform</a:t>
            </a:r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5983288" y="2763838"/>
            <a:ext cx="22225" cy="196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 flipH="1">
            <a:off x="5938838" y="4665663"/>
            <a:ext cx="26638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89" name="Object 17"/>
          <p:cNvGraphicFramePr>
            <a:graphicFrameLocks noChangeAspect="1"/>
          </p:cNvGraphicFramePr>
          <p:nvPr/>
        </p:nvGraphicFramePr>
        <p:xfrm>
          <a:off x="206375" y="1328738"/>
          <a:ext cx="7588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9" imgW="285649" imgH="438237" progId="Equation.3">
                  <p:embed/>
                </p:oleObj>
              </mc:Choice>
              <mc:Fallback>
                <p:oleObj name="Equation" r:id="rId9" imgW="285649" imgH="43823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328738"/>
                        <a:ext cx="7588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Line 18"/>
          <p:cNvSpPr>
            <a:spLocks noChangeShapeType="1"/>
          </p:cNvSpPr>
          <p:nvPr/>
        </p:nvSpPr>
        <p:spPr bwMode="auto">
          <a:xfrm>
            <a:off x="6481763" y="4422775"/>
            <a:ext cx="11112" cy="2190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9"/>
          <p:cNvSpPr>
            <a:spLocks noChangeShapeType="1"/>
          </p:cNvSpPr>
          <p:nvPr/>
        </p:nvSpPr>
        <p:spPr bwMode="auto">
          <a:xfrm>
            <a:off x="6554788" y="4367213"/>
            <a:ext cx="11112" cy="2889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20"/>
          <p:cNvSpPr>
            <a:spLocks noChangeShapeType="1"/>
          </p:cNvSpPr>
          <p:nvPr/>
        </p:nvSpPr>
        <p:spPr bwMode="auto">
          <a:xfrm>
            <a:off x="6613525" y="4356100"/>
            <a:ext cx="11113" cy="2889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21"/>
          <p:cNvSpPr>
            <a:spLocks noChangeShapeType="1"/>
          </p:cNvSpPr>
          <p:nvPr/>
        </p:nvSpPr>
        <p:spPr bwMode="auto">
          <a:xfrm>
            <a:off x="6696075" y="2990850"/>
            <a:ext cx="23813" cy="169068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6911975" y="4413250"/>
            <a:ext cx="11113" cy="2190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23"/>
          <p:cNvSpPr>
            <a:spLocks noChangeShapeType="1"/>
          </p:cNvSpPr>
          <p:nvPr/>
        </p:nvSpPr>
        <p:spPr bwMode="auto">
          <a:xfrm>
            <a:off x="6985000" y="4357688"/>
            <a:ext cx="11113" cy="2889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4"/>
          <p:cNvSpPr>
            <a:spLocks noChangeShapeType="1"/>
          </p:cNvSpPr>
          <p:nvPr/>
        </p:nvSpPr>
        <p:spPr bwMode="auto">
          <a:xfrm>
            <a:off x="7043738" y="4346575"/>
            <a:ext cx="11112" cy="2889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97" name="Object 26"/>
          <p:cNvGraphicFramePr>
            <a:graphicFrameLocks noChangeAspect="1"/>
          </p:cNvGraphicFramePr>
          <p:nvPr/>
        </p:nvGraphicFramePr>
        <p:xfrm>
          <a:off x="5326063" y="2338388"/>
          <a:ext cx="9159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11" imgW="352543" imgH="190479" progId="Equation.3">
                  <p:embed/>
                </p:oleObj>
              </mc:Choice>
              <mc:Fallback>
                <p:oleObj name="Equation" r:id="rId11" imgW="352543" imgH="1904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2338388"/>
                        <a:ext cx="9159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7"/>
          <p:cNvGraphicFramePr>
            <a:graphicFrameLocks noChangeAspect="1"/>
          </p:cNvGraphicFramePr>
          <p:nvPr/>
        </p:nvGraphicFramePr>
        <p:xfrm>
          <a:off x="7934325" y="4730750"/>
          <a:ext cx="3794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13" imgW="133249" imgH="123744" progId="Equation.3">
                  <p:embed/>
                </p:oleObj>
              </mc:Choice>
              <mc:Fallback>
                <p:oleObj name="Equation" r:id="rId13" imgW="133249" imgH="12374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25" y="4730750"/>
                        <a:ext cx="3794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Line 28"/>
          <p:cNvSpPr>
            <a:spLocks noChangeShapeType="1"/>
          </p:cNvSpPr>
          <p:nvPr/>
        </p:nvSpPr>
        <p:spPr bwMode="auto">
          <a:xfrm>
            <a:off x="7115175" y="4291013"/>
            <a:ext cx="11113" cy="3698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9"/>
          <p:cNvSpPr>
            <a:spLocks noChangeShapeType="1"/>
          </p:cNvSpPr>
          <p:nvPr/>
        </p:nvSpPr>
        <p:spPr bwMode="auto">
          <a:xfrm>
            <a:off x="7221538" y="4384675"/>
            <a:ext cx="11112" cy="2889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Oval 31"/>
          <p:cNvSpPr>
            <a:spLocks noChangeArrowheads="1"/>
          </p:cNvSpPr>
          <p:nvPr/>
        </p:nvSpPr>
        <p:spPr bwMode="auto">
          <a:xfrm>
            <a:off x="6794500" y="4178300"/>
            <a:ext cx="636588" cy="6715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602" name="Oval 32"/>
          <p:cNvSpPr>
            <a:spLocks noChangeArrowheads="1"/>
          </p:cNvSpPr>
          <p:nvPr/>
        </p:nvSpPr>
        <p:spPr bwMode="auto">
          <a:xfrm>
            <a:off x="6378575" y="4214813"/>
            <a:ext cx="301625" cy="579437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603" name="Line 33"/>
          <p:cNvSpPr>
            <a:spLocks noChangeShapeType="1"/>
          </p:cNvSpPr>
          <p:nvPr/>
        </p:nvSpPr>
        <p:spPr bwMode="auto">
          <a:xfrm flipV="1">
            <a:off x="6470650" y="3460750"/>
            <a:ext cx="890588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34"/>
          <p:cNvSpPr>
            <a:spLocks noChangeShapeType="1"/>
          </p:cNvSpPr>
          <p:nvPr/>
        </p:nvSpPr>
        <p:spPr bwMode="auto">
          <a:xfrm flipV="1">
            <a:off x="7210425" y="3495675"/>
            <a:ext cx="242888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Text Box 35"/>
          <p:cNvSpPr txBox="1">
            <a:spLocks noChangeArrowheads="1"/>
          </p:cNvSpPr>
          <p:nvPr/>
        </p:nvSpPr>
        <p:spPr bwMode="auto">
          <a:xfrm>
            <a:off x="6875463" y="2881313"/>
            <a:ext cx="1936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Filtering of</a:t>
            </a:r>
          </a:p>
          <a:p>
            <a:r>
              <a:rPr lang="en-US" altLang="en-US" sz="2000"/>
              <a:t>these frequencies</a:t>
            </a:r>
          </a:p>
        </p:txBody>
      </p:sp>
      <p:sp>
        <p:nvSpPr>
          <p:cNvPr id="24606" name="Freeform 36"/>
          <p:cNvSpPr>
            <a:spLocks/>
          </p:cNvSpPr>
          <p:nvPr/>
        </p:nvSpPr>
        <p:spPr bwMode="auto">
          <a:xfrm>
            <a:off x="5602288" y="4941888"/>
            <a:ext cx="1482725" cy="949325"/>
          </a:xfrm>
          <a:custGeom>
            <a:avLst/>
            <a:gdLst>
              <a:gd name="T0" fmla="*/ 1892638138 w 934"/>
              <a:gd name="T1" fmla="*/ 0 h 598"/>
              <a:gd name="T2" fmla="*/ 2038807200 w 934"/>
              <a:gd name="T3" fmla="*/ 645160000 h 598"/>
              <a:gd name="T4" fmla="*/ 0 w 934"/>
              <a:gd name="T5" fmla="*/ 1507053438 h 5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4" h="598">
                <a:moveTo>
                  <a:pt x="751" y="0"/>
                </a:moveTo>
                <a:cubicBezTo>
                  <a:pt x="842" y="78"/>
                  <a:pt x="934" y="156"/>
                  <a:pt x="809" y="256"/>
                </a:cubicBezTo>
                <a:cubicBezTo>
                  <a:pt x="684" y="356"/>
                  <a:pt x="342" y="477"/>
                  <a:pt x="0" y="598"/>
                </a:cubicBez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607" name="Object 37"/>
          <p:cNvGraphicFramePr>
            <a:graphicFrameLocks noChangeAspect="1"/>
          </p:cNvGraphicFramePr>
          <p:nvPr/>
        </p:nvGraphicFramePr>
        <p:xfrm>
          <a:off x="4665663" y="5751513"/>
          <a:ext cx="7572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15" imgW="285649" imgH="190479" progId="Equation.3">
                  <p:embed/>
                </p:oleObj>
              </mc:Choice>
              <mc:Fallback>
                <p:oleObj name="Equation" r:id="rId15" imgW="285649" imgH="1904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5751513"/>
                        <a:ext cx="7572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Line 38"/>
          <p:cNvSpPr>
            <a:spLocks noChangeShapeType="1"/>
          </p:cNvSpPr>
          <p:nvPr/>
        </p:nvSpPr>
        <p:spPr bwMode="auto">
          <a:xfrm flipH="1" flipV="1">
            <a:off x="2882900" y="5729288"/>
            <a:ext cx="1757363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609" name="Group 41"/>
          <p:cNvGrpSpPr>
            <a:grpSpLocks/>
          </p:cNvGrpSpPr>
          <p:nvPr/>
        </p:nvGrpSpPr>
        <p:grpSpPr bwMode="auto">
          <a:xfrm>
            <a:off x="1158875" y="4721225"/>
            <a:ext cx="1627188" cy="1616075"/>
            <a:chOff x="190" y="2675"/>
            <a:chExt cx="1025" cy="1018"/>
          </a:xfrm>
        </p:grpSpPr>
        <p:sp>
          <p:nvSpPr>
            <p:cNvPr id="24610" name="Text Box 39"/>
            <p:cNvSpPr txBox="1">
              <a:spLocks noChangeArrowheads="1"/>
            </p:cNvSpPr>
            <p:nvPr/>
          </p:nvSpPr>
          <p:spPr bwMode="auto">
            <a:xfrm>
              <a:off x="190" y="2675"/>
              <a:ext cx="1025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 u="sng"/>
                <a:t>Calculation of</a:t>
              </a:r>
            </a:p>
            <a:p>
              <a:pPr>
                <a:buFontTx/>
                <a:buChar char="•"/>
              </a:pPr>
              <a:r>
                <a:rPr lang="en-US" altLang="en-US" sz="2000"/>
                <a:t> G’</a:t>
              </a:r>
            </a:p>
            <a:p>
              <a:pPr>
                <a:buFontTx/>
                <a:buChar char="•"/>
              </a:pPr>
              <a:r>
                <a:rPr lang="en-US" altLang="en-US" sz="2000"/>
                <a:t> G”</a:t>
              </a:r>
            </a:p>
            <a:p>
              <a:pPr>
                <a:buFontTx/>
                <a:buChar char="•"/>
              </a:pPr>
              <a:r>
                <a:rPr lang="en-US" altLang="en-US" sz="2000"/>
                <a:t>      </a:t>
              </a:r>
            </a:p>
            <a:p>
              <a:pPr>
                <a:buFontTx/>
                <a:buChar char="•"/>
              </a:pPr>
              <a:r>
                <a:rPr lang="en-US" altLang="en-US" sz="2000"/>
                <a:t> and others</a:t>
              </a:r>
            </a:p>
          </p:txBody>
        </p:sp>
        <p:graphicFrame>
          <p:nvGraphicFramePr>
            <p:cNvPr id="24611" name="Object 40"/>
            <p:cNvGraphicFramePr>
              <a:graphicFrameLocks noChangeAspect="1"/>
            </p:cNvGraphicFramePr>
            <p:nvPr/>
          </p:nvGraphicFramePr>
          <p:xfrm>
            <a:off x="328" y="3242"/>
            <a:ext cx="19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1" name="Equation" r:id="rId17" imgW="139579" imgH="177646" progId="Equation.3">
                    <p:embed/>
                  </p:oleObj>
                </mc:Choice>
                <mc:Fallback>
                  <p:oleObj name="Equation" r:id="rId17" imgW="139579" imgH="177646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" y="3242"/>
                          <a:ext cx="19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53519A-70C3-4A47-A218-60E0BE0B42CD}" type="slidenum">
              <a:rPr lang="en-US" altLang="en-US" sz="1400" smtClean="0"/>
              <a:pPr/>
              <a:t>28</a:t>
            </a:fld>
            <a:endParaRPr lang="en-US" altLang="en-US" sz="140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4513" y="350838"/>
            <a:ext cx="81153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/>
              <a:t>How could be sure, </a:t>
            </a:r>
            <a:r>
              <a:rPr lang="en-US" altLang="en-US" sz="2800" u="sng" dirty="0">
                <a:solidFill>
                  <a:srgbClr val="FF0000"/>
                </a:solidFill>
              </a:rPr>
              <a:t>without seeing the raw data </a:t>
            </a:r>
            <a:r>
              <a:rPr lang="en-US" altLang="en-US" sz="2800" dirty="0"/>
              <a:t>and </a:t>
            </a:r>
          </a:p>
          <a:p>
            <a:r>
              <a:rPr lang="en-US" altLang="en-US" sz="2800" dirty="0"/>
              <a:t>the transformation process that both strain and stress </a:t>
            </a:r>
          </a:p>
          <a:p>
            <a:r>
              <a:rPr lang="en-US" altLang="en-US" sz="2800" dirty="0"/>
              <a:t>are harmonically varying functions (</a:t>
            </a:r>
            <a:r>
              <a:rPr lang="en-US" altLang="en-US" sz="2800" dirty="0" err="1"/>
              <a:t>e.g</a:t>
            </a:r>
            <a:r>
              <a:rPr lang="en-US" altLang="en-US" sz="2800" dirty="0"/>
              <a:t> sine or cosine)?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33400" y="1889125"/>
            <a:ext cx="496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u="sng"/>
              <a:t>Concept of Linear Viscoelasticity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395288" y="2554288"/>
            <a:ext cx="8172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The response (rheological) of a material to a harmonic (e.g. sine) </a:t>
            </a:r>
          </a:p>
          <a:p>
            <a:r>
              <a:rPr lang="en-US" altLang="en-US"/>
              <a:t>varying function will be also harmonic (sine) if the material </a:t>
            </a:r>
          </a:p>
          <a:p>
            <a:r>
              <a:rPr lang="en-US" altLang="en-US"/>
              <a:t>behavior is linear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587750" y="3890963"/>
            <a:ext cx="1958975" cy="84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3838575" y="3992563"/>
            <a:ext cx="1612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Linear Material</a:t>
            </a:r>
          </a:p>
          <a:p>
            <a:pPr algn="ctr"/>
            <a:r>
              <a:rPr lang="en-US" altLang="en-US" sz="1800"/>
              <a:t>Behavior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613150" y="5141913"/>
            <a:ext cx="1958975" cy="84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3641725" y="5241925"/>
            <a:ext cx="1946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Non-Linear </a:t>
            </a:r>
          </a:p>
          <a:p>
            <a:pPr algn="ctr"/>
            <a:r>
              <a:rPr lang="en-US" altLang="en-US" sz="1800"/>
              <a:t>Material Behavior</a:t>
            </a:r>
          </a:p>
        </p:txBody>
      </p:sp>
      <p:sp>
        <p:nvSpPr>
          <p:cNvPr id="25610" name="Freeform 11"/>
          <p:cNvSpPr>
            <a:spLocks/>
          </p:cNvSpPr>
          <p:nvPr/>
        </p:nvSpPr>
        <p:spPr bwMode="auto">
          <a:xfrm>
            <a:off x="2268538" y="4329113"/>
            <a:ext cx="1308100" cy="509587"/>
          </a:xfrm>
          <a:custGeom>
            <a:avLst/>
            <a:gdLst>
              <a:gd name="T0" fmla="*/ 0 w 824"/>
              <a:gd name="T1" fmla="*/ 808968569 h 321"/>
              <a:gd name="T2" fmla="*/ 478829688 w 824"/>
              <a:gd name="T3" fmla="*/ 441026117 h 321"/>
              <a:gd name="T4" fmla="*/ 1249997500 w 824"/>
              <a:gd name="T5" fmla="*/ 90725536 h 321"/>
              <a:gd name="T6" fmla="*/ 2076608750 w 824"/>
              <a:gd name="T7" fmla="*/ 0 h 3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4" h="321">
                <a:moveTo>
                  <a:pt x="0" y="321"/>
                </a:moveTo>
                <a:lnTo>
                  <a:pt x="190" y="175"/>
                </a:lnTo>
                <a:lnTo>
                  <a:pt x="496" y="36"/>
                </a:lnTo>
                <a:lnTo>
                  <a:pt x="82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Freeform 12"/>
          <p:cNvSpPr>
            <a:spLocks/>
          </p:cNvSpPr>
          <p:nvPr/>
        </p:nvSpPr>
        <p:spPr bwMode="auto">
          <a:xfrm>
            <a:off x="5568950" y="4076700"/>
            <a:ext cx="1598613" cy="277813"/>
          </a:xfrm>
          <a:custGeom>
            <a:avLst/>
            <a:gdLst>
              <a:gd name="T0" fmla="*/ 0 w 824"/>
              <a:gd name="T1" fmla="*/ 240436333 h 321"/>
              <a:gd name="T2" fmla="*/ 715130989 w 824"/>
              <a:gd name="T3" fmla="*/ 131079270 h 321"/>
              <a:gd name="T4" fmla="*/ 1866869574 w 824"/>
              <a:gd name="T5" fmla="*/ 26965170 h 321"/>
              <a:gd name="T6" fmla="*/ 2147483647 w 824"/>
              <a:gd name="T7" fmla="*/ 0 h 3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4" h="321">
                <a:moveTo>
                  <a:pt x="0" y="321"/>
                </a:moveTo>
                <a:lnTo>
                  <a:pt x="190" y="175"/>
                </a:lnTo>
                <a:lnTo>
                  <a:pt x="496" y="36"/>
                </a:lnTo>
                <a:lnTo>
                  <a:pt x="82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 rot="-1849161">
            <a:off x="1963738" y="467995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Sine Function 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 rot="-1849161">
            <a:off x="2155825" y="4132263"/>
            <a:ext cx="78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Input 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 rot="-673624">
            <a:off x="5883275" y="3695700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Output 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 rot="-403027">
            <a:off x="5715000" y="4206875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Sine Function </a:t>
            </a:r>
          </a:p>
        </p:txBody>
      </p:sp>
      <p:sp>
        <p:nvSpPr>
          <p:cNvPr id="25616" name="Freeform 17"/>
          <p:cNvSpPr>
            <a:spLocks/>
          </p:cNvSpPr>
          <p:nvPr/>
        </p:nvSpPr>
        <p:spPr bwMode="auto">
          <a:xfrm>
            <a:off x="2314575" y="5613400"/>
            <a:ext cx="1285875" cy="428625"/>
          </a:xfrm>
          <a:custGeom>
            <a:avLst/>
            <a:gdLst>
              <a:gd name="T0" fmla="*/ 0 w 810"/>
              <a:gd name="T1" fmla="*/ 680442188 h 270"/>
              <a:gd name="T2" fmla="*/ 534273125 w 810"/>
              <a:gd name="T3" fmla="*/ 367942813 h 270"/>
              <a:gd name="T4" fmla="*/ 2041326563 w 810"/>
              <a:gd name="T5" fmla="*/ 0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0" h="270">
                <a:moveTo>
                  <a:pt x="0" y="270"/>
                </a:moveTo>
                <a:cubicBezTo>
                  <a:pt x="38" y="230"/>
                  <a:pt x="77" y="191"/>
                  <a:pt x="212" y="146"/>
                </a:cubicBezTo>
                <a:cubicBezTo>
                  <a:pt x="347" y="101"/>
                  <a:pt x="578" y="50"/>
                  <a:pt x="81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Freeform 18"/>
          <p:cNvSpPr>
            <a:spLocks/>
          </p:cNvSpPr>
          <p:nvPr/>
        </p:nvSpPr>
        <p:spPr bwMode="auto">
          <a:xfrm>
            <a:off x="5603875" y="5349875"/>
            <a:ext cx="1458913" cy="92075"/>
          </a:xfrm>
          <a:custGeom>
            <a:avLst/>
            <a:gdLst>
              <a:gd name="T0" fmla="*/ 0 w 810"/>
              <a:gd name="T1" fmla="*/ 31399280 h 270"/>
              <a:gd name="T2" fmla="*/ 687740594 w 810"/>
              <a:gd name="T3" fmla="*/ 16978971 h 270"/>
              <a:gd name="T4" fmla="*/ 2147483647 w 810"/>
              <a:gd name="T5" fmla="*/ 0 h 2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0" h="270">
                <a:moveTo>
                  <a:pt x="0" y="270"/>
                </a:moveTo>
                <a:cubicBezTo>
                  <a:pt x="38" y="230"/>
                  <a:pt x="77" y="191"/>
                  <a:pt x="212" y="146"/>
                </a:cubicBezTo>
                <a:cubicBezTo>
                  <a:pt x="347" y="101"/>
                  <a:pt x="578" y="50"/>
                  <a:pt x="81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 rot="-1019379">
            <a:off x="2389188" y="5360988"/>
            <a:ext cx="782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Input </a:t>
            </a:r>
          </a:p>
        </p:txBody>
      </p:sp>
      <p:sp>
        <p:nvSpPr>
          <p:cNvPr id="25619" name="Text Box 20"/>
          <p:cNvSpPr txBox="1">
            <a:spLocks noChangeArrowheads="1"/>
          </p:cNvSpPr>
          <p:nvPr/>
        </p:nvSpPr>
        <p:spPr bwMode="auto">
          <a:xfrm rot="-933854">
            <a:off x="2011363" y="5851525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Sine Function </a:t>
            </a:r>
          </a:p>
        </p:txBody>
      </p:sp>
      <p:sp>
        <p:nvSpPr>
          <p:cNvPr id="25620" name="Text Box 21"/>
          <p:cNvSpPr txBox="1">
            <a:spLocks noChangeArrowheads="1"/>
          </p:cNvSpPr>
          <p:nvPr/>
        </p:nvSpPr>
        <p:spPr bwMode="auto">
          <a:xfrm rot="-371880">
            <a:off x="5954713" y="4946650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Output </a:t>
            </a:r>
          </a:p>
        </p:txBody>
      </p:sp>
      <p:sp>
        <p:nvSpPr>
          <p:cNvPr id="25621" name="Text Box 22"/>
          <p:cNvSpPr txBox="1">
            <a:spLocks noChangeArrowheads="1"/>
          </p:cNvSpPr>
          <p:nvPr/>
        </p:nvSpPr>
        <p:spPr bwMode="auto">
          <a:xfrm rot="-403027">
            <a:off x="6240463" y="5389563"/>
            <a:ext cx="62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/>
              <a:t>?</a:t>
            </a:r>
            <a:r>
              <a:rPr lang="en-US" altLang="en-US" sz="200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FDB9BF-2AA9-4E3F-A809-D56E753F4A28}" type="slidenum">
              <a:rPr lang="en-US" altLang="en-US" sz="1400" smtClean="0"/>
              <a:pPr/>
              <a:t>29</a:t>
            </a:fld>
            <a:endParaRPr lang="en-US" altLang="en-US" sz="140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846138" y="268288"/>
            <a:ext cx="7816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How could we determine whether the behavior</a:t>
            </a:r>
          </a:p>
          <a:p>
            <a:r>
              <a:rPr lang="en-US" altLang="en-US" sz="3200"/>
              <a:t>of the material is linear?</a:t>
            </a: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4114800" y="1276350"/>
          <a:ext cx="23685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4" name="Equation" r:id="rId3" imgW="1104900" imgH="431800" progId="Equation.3">
                  <p:embed/>
                </p:oleObj>
              </mc:Choice>
              <mc:Fallback>
                <p:oleObj name="Equation" r:id="rId3" imgW="1104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76350"/>
                        <a:ext cx="23685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292225" y="1339850"/>
          <a:ext cx="2305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5" name="Equation" r:id="rId5" imgW="1066800" imgH="431800" progId="Equation.3">
                  <p:embed/>
                </p:oleObj>
              </mc:Choice>
              <mc:Fallback>
                <p:oleObj name="Equation" r:id="rId5" imgW="1066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339850"/>
                        <a:ext cx="2305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11175" y="2206625"/>
            <a:ext cx="310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LINEAR BEHAVIOR</a:t>
            </a:r>
          </a:p>
        </p:txBody>
      </p:sp>
      <p:grpSp>
        <p:nvGrpSpPr>
          <p:cNvPr id="26631" name="Group 19"/>
          <p:cNvGrpSpPr>
            <a:grpSpLocks/>
          </p:cNvGrpSpPr>
          <p:nvPr/>
        </p:nvGrpSpPr>
        <p:grpSpPr bwMode="auto">
          <a:xfrm>
            <a:off x="763588" y="2773363"/>
            <a:ext cx="7777162" cy="1655762"/>
            <a:chOff x="474" y="1922"/>
            <a:chExt cx="4899" cy="1043"/>
          </a:xfrm>
        </p:grpSpPr>
        <p:sp>
          <p:nvSpPr>
            <p:cNvPr id="26656" name="Text Box 8"/>
            <p:cNvSpPr txBox="1">
              <a:spLocks noChangeArrowheads="1"/>
            </p:cNvSpPr>
            <p:nvPr/>
          </p:nvSpPr>
          <p:spPr bwMode="auto">
            <a:xfrm>
              <a:off x="474" y="1975"/>
              <a:ext cx="489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 altLang="en-US" sz="2000"/>
                <a:t> If       is increased  then        is increased by the same extent</a:t>
              </a:r>
            </a:p>
            <a:p>
              <a:endParaRPr lang="en-US" altLang="en-US" sz="2000"/>
            </a:p>
            <a:p>
              <a:r>
                <a:rPr lang="en-US" altLang="en-US" sz="2000"/>
                <a:t>  For instances, if       is increased by 20% then        is increased by 20%     </a:t>
              </a:r>
            </a:p>
          </p:txBody>
        </p:sp>
        <p:graphicFrame>
          <p:nvGraphicFramePr>
            <p:cNvPr id="26657" name="Object 9"/>
            <p:cNvGraphicFramePr>
              <a:graphicFrameLocks noChangeAspect="1"/>
            </p:cNvGraphicFramePr>
            <p:nvPr/>
          </p:nvGraphicFramePr>
          <p:xfrm>
            <a:off x="779" y="1928"/>
            <a:ext cx="23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6" name="Equation" r:id="rId7" imgW="165028" imgH="228501" progId="Equation.3">
                    <p:embed/>
                  </p:oleObj>
                </mc:Choice>
                <mc:Fallback>
                  <p:oleObj name="Equation" r:id="rId7" imgW="165028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1928"/>
                          <a:ext cx="23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8" name="Object 10"/>
            <p:cNvGraphicFramePr>
              <a:graphicFrameLocks noChangeAspect="1"/>
            </p:cNvGraphicFramePr>
            <p:nvPr/>
          </p:nvGraphicFramePr>
          <p:xfrm>
            <a:off x="2133" y="1922"/>
            <a:ext cx="27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7" name="Equation" r:id="rId9" imgW="190500" imgH="228600" progId="Equation.3">
                    <p:embed/>
                  </p:oleObj>
                </mc:Choice>
                <mc:Fallback>
                  <p:oleObj name="Equation" r:id="rId9" imgW="1905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1922"/>
                          <a:ext cx="27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9" name="Object 13"/>
            <p:cNvGraphicFramePr>
              <a:graphicFrameLocks noChangeAspect="1"/>
            </p:cNvGraphicFramePr>
            <p:nvPr/>
          </p:nvGraphicFramePr>
          <p:xfrm>
            <a:off x="1676" y="2315"/>
            <a:ext cx="23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8"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2315"/>
                          <a:ext cx="23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0" name="Object 14"/>
            <p:cNvGraphicFramePr>
              <a:graphicFrameLocks noChangeAspect="1"/>
            </p:cNvGraphicFramePr>
            <p:nvPr/>
          </p:nvGraphicFramePr>
          <p:xfrm>
            <a:off x="3563" y="2310"/>
            <a:ext cx="27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9" name="Equation" r:id="rId12" imgW="190500" imgH="228600" progId="Equation.3">
                    <p:embed/>
                  </p:oleObj>
                </mc:Choice>
                <mc:Fallback>
                  <p:oleObj name="Equation" r:id="rId12" imgW="1905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310"/>
                          <a:ext cx="27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1" name="Text Box 16"/>
            <p:cNvSpPr txBox="1">
              <a:spLocks noChangeArrowheads="1"/>
            </p:cNvSpPr>
            <p:nvPr/>
          </p:nvSpPr>
          <p:spPr bwMode="auto">
            <a:xfrm>
              <a:off x="474" y="2675"/>
              <a:ext cx="4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   So G’ and G” will not change if either        or          are changed   </a:t>
              </a:r>
            </a:p>
          </p:txBody>
        </p:sp>
        <p:graphicFrame>
          <p:nvGraphicFramePr>
            <p:cNvPr id="26662" name="Object 17"/>
            <p:cNvGraphicFramePr>
              <a:graphicFrameLocks noChangeAspect="1"/>
            </p:cNvGraphicFramePr>
            <p:nvPr/>
          </p:nvGraphicFramePr>
          <p:xfrm>
            <a:off x="3606" y="2630"/>
            <a:ext cx="27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0" name="Equation" r:id="rId14" imgW="190500" imgH="228600" progId="Equation.3">
                    <p:embed/>
                  </p:oleObj>
                </mc:Choice>
                <mc:Fallback>
                  <p:oleObj name="Equation" r:id="rId14" imgW="1905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630"/>
                          <a:ext cx="27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3" name="Object 18"/>
            <p:cNvGraphicFramePr>
              <a:graphicFrameLocks noChangeAspect="1"/>
            </p:cNvGraphicFramePr>
            <p:nvPr/>
          </p:nvGraphicFramePr>
          <p:xfrm>
            <a:off x="3061" y="2656"/>
            <a:ext cx="30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1" name="Equation" r:id="rId15" imgW="228600" imgH="228600" progId="Equation.3">
                    <p:embed/>
                  </p:oleObj>
                </mc:Choice>
                <mc:Fallback>
                  <p:oleObj name="Equation" r:id="rId15" imgW="2286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656"/>
                          <a:ext cx="309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2" name="Group 43"/>
          <p:cNvGrpSpPr>
            <a:grpSpLocks/>
          </p:cNvGrpSpPr>
          <p:nvPr/>
        </p:nvGrpSpPr>
        <p:grpSpPr bwMode="auto">
          <a:xfrm>
            <a:off x="1525588" y="4387850"/>
            <a:ext cx="7031037" cy="1957388"/>
            <a:chOff x="1151" y="2932"/>
            <a:chExt cx="4429" cy="1233"/>
          </a:xfrm>
        </p:grpSpPr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 flipV="1">
              <a:off x="1604" y="3018"/>
              <a:ext cx="0" cy="11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21"/>
            <p:cNvSpPr>
              <a:spLocks noChangeShapeType="1"/>
            </p:cNvSpPr>
            <p:nvPr/>
          </p:nvSpPr>
          <p:spPr bwMode="auto">
            <a:xfrm flipV="1">
              <a:off x="1533" y="4061"/>
              <a:ext cx="1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22"/>
            <p:cNvSpPr>
              <a:spLocks noChangeShapeType="1"/>
            </p:cNvSpPr>
            <p:nvPr/>
          </p:nvSpPr>
          <p:spPr bwMode="auto">
            <a:xfrm>
              <a:off x="2289" y="3084"/>
              <a:ext cx="0" cy="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Oval 23"/>
            <p:cNvSpPr>
              <a:spLocks noChangeArrowheads="1"/>
            </p:cNvSpPr>
            <p:nvPr/>
          </p:nvSpPr>
          <p:spPr bwMode="auto">
            <a:xfrm>
              <a:off x="1641" y="3274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7" name="Oval 24"/>
            <p:cNvSpPr>
              <a:spLocks noChangeArrowheads="1"/>
            </p:cNvSpPr>
            <p:nvPr/>
          </p:nvSpPr>
          <p:spPr bwMode="auto">
            <a:xfrm>
              <a:off x="1832" y="3275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8" name="Oval 25"/>
            <p:cNvSpPr>
              <a:spLocks noChangeArrowheads="1"/>
            </p:cNvSpPr>
            <p:nvPr/>
          </p:nvSpPr>
          <p:spPr bwMode="auto">
            <a:xfrm>
              <a:off x="1993" y="3276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Oval 26"/>
            <p:cNvSpPr>
              <a:spLocks noChangeArrowheads="1"/>
            </p:cNvSpPr>
            <p:nvPr/>
          </p:nvSpPr>
          <p:spPr bwMode="auto">
            <a:xfrm>
              <a:off x="2112" y="3277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0" name="Oval 27"/>
            <p:cNvSpPr>
              <a:spLocks noChangeArrowheads="1"/>
            </p:cNvSpPr>
            <p:nvPr/>
          </p:nvSpPr>
          <p:spPr bwMode="auto">
            <a:xfrm>
              <a:off x="2214" y="3316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1" name="Line 28"/>
            <p:cNvSpPr>
              <a:spLocks noChangeShapeType="1"/>
            </p:cNvSpPr>
            <p:nvPr/>
          </p:nvSpPr>
          <p:spPr bwMode="auto">
            <a:xfrm>
              <a:off x="1641" y="3303"/>
              <a:ext cx="649" cy="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Oval 29"/>
            <p:cNvSpPr>
              <a:spLocks noChangeArrowheads="1"/>
            </p:cNvSpPr>
            <p:nvPr/>
          </p:nvSpPr>
          <p:spPr bwMode="auto">
            <a:xfrm>
              <a:off x="2599" y="3670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3" name="Oval 30"/>
            <p:cNvSpPr>
              <a:spLocks noChangeArrowheads="1"/>
            </p:cNvSpPr>
            <p:nvPr/>
          </p:nvSpPr>
          <p:spPr bwMode="auto">
            <a:xfrm>
              <a:off x="2468" y="3627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4" name="Oval 31"/>
            <p:cNvSpPr>
              <a:spLocks noChangeArrowheads="1"/>
            </p:cNvSpPr>
            <p:nvPr/>
          </p:nvSpPr>
          <p:spPr bwMode="auto">
            <a:xfrm>
              <a:off x="2404" y="3490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5" name="Oval 32"/>
            <p:cNvSpPr>
              <a:spLocks noChangeArrowheads="1"/>
            </p:cNvSpPr>
            <p:nvPr/>
          </p:nvSpPr>
          <p:spPr bwMode="auto">
            <a:xfrm>
              <a:off x="2325" y="3360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6" name="Line 33"/>
            <p:cNvSpPr>
              <a:spLocks noChangeShapeType="1"/>
            </p:cNvSpPr>
            <p:nvPr/>
          </p:nvSpPr>
          <p:spPr bwMode="auto">
            <a:xfrm>
              <a:off x="2306" y="3333"/>
              <a:ext cx="539" cy="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34"/>
            <p:cNvSpPr>
              <a:spLocks noChangeShapeType="1"/>
            </p:cNvSpPr>
            <p:nvPr/>
          </p:nvSpPr>
          <p:spPr bwMode="auto">
            <a:xfrm flipH="1">
              <a:off x="1845" y="3747"/>
              <a:ext cx="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Text Box 35"/>
            <p:cNvSpPr txBox="1">
              <a:spLocks noChangeArrowheads="1"/>
            </p:cNvSpPr>
            <p:nvPr/>
          </p:nvSpPr>
          <p:spPr bwMode="auto">
            <a:xfrm>
              <a:off x="1603" y="3369"/>
              <a:ext cx="5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/>
                <a:t>Linear</a:t>
              </a:r>
            </a:p>
            <a:p>
              <a:r>
                <a:rPr lang="en-US" altLang="en-US" sz="1600"/>
                <a:t>Behavior</a:t>
              </a:r>
            </a:p>
          </p:txBody>
        </p:sp>
        <p:sp>
          <p:nvSpPr>
            <p:cNvPr id="26649" name="Line 36"/>
            <p:cNvSpPr>
              <a:spLocks noChangeShapeType="1"/>
            </p:cNvSpPr>
            <p:nvPr/>
          </p:nvSpPr>
          <p:spPr bwMode="auto">
            <a:xfrm>
              <a:off x="2304" y="3281"/>
              <a:ext cx="8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Text Box 37"/>
            <p:cNvSpPr txBox="1">
              <a:spLocks noChangeArrowheads="1"/>
            </p:cNvSpPr>
            <p:nvPr/>
          </p:nvSpPr>
          <p:spPr bwMode="auto">
            <a:xfrm>
              <a:off x="2466" y="2932"/>
              <a:ext cx="71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/>
                <a:t>Non-Linear</a:t>
              </a:r>
            </a:p>
            <a:p>
              <a:r>
                <a:rPr lang="en-US" altLang="en-US" sz="1600"/>
                <a:t>Behavior</a:t>
              </a:r>
            </a:p>
          </p:txBody>
        </p:sp>
        <p:graphicFrame>
          <p:nvGraphicFramePr>
            <p:cNvPr id="26651" name="Object 38"/>
            <p:cNvGraphicFramePr>
              <a:graphicFrameLocks noChangeAspect="1"/>
            </p:cNvGraphicFramePr>
            <p:nvPr/>
          </p:nvGraphicFramePr>
          <p:xfrm>
            <a:off x="3350" y="3923"/>
            <a:ext cx="64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2" name="Equation" r:id="rId17" imgW="609600" imgH="228600" progId="Equation.3">
                    <p:embed/>
                  </p:oleObj>
                </mc:Choice>
                <mc:Fallback>
                  <p:oleObj name="Equation" r:id="rId17" imgW="609600" imgH="228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3923"/>
                          <a:ext cx="64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39"/>
            <p:cNvGraphicFramePr>
              <a:graphicFrameLocks noChangeAspect="1"/>
            </p:cNvGraphicFramePr>
            <p:nvPr/>
          </p:nvGraphicFramePr>
          <p:xfrm>
            <a:off x="1151" y="3069"/>
            <a:ext cx="371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13" name="Equation" r:id="rId19" imgW="444307" imgH="710891" progId="Equation.3">
                    <p:embed/>
                  </p:oleObj>
                </mc:Choice>
                <mc:Fallback>
                  <p:oleObj name="Equation" r:id="rId19" imgW="444307" imgH="710891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3069"/>
                          <a:ext cx="371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Oval 40"/>
            <p:cNvSpPr>
              <a:spLocks noChangeArrowheads="1"/>
            </p:cNvSpPr>
            <p:nvPr/>
          </p:nvSpPr>
          <p:spPr bwMode="auto">
            <a:xfrm>
              <a:off x="2695" y="3766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4" name="Oval 41"/>
            <p:cNvSpPr>
              <a:spLocks noChangeArrowheads="1"/>
            </p:cNvSpPr>
            <p:nvPr/>
          </p:nvSpPr>
          <p:spPr bwMode="auto">
            <a:xfrm>
              <a:off x="2791" y="3862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5" name="Text Box 42"/>
            <p:cNvSpPr txBox="1">
              <a:spLocks noChangeArrowheads="1"/>
            </p:cNvSpPr>
            <p:nvPr/>
          </p:nvSpPr>
          <p:spPr bwMode="auto">
            <a:xfrm>
              <a:off x="3202" y="3377"/>
              <a:ext cx="23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 altLang="en-US" sz="1600"/>
                <a:t> </a:t>
              </a:r>
              <a:r>
                <a:rPr lang="en-US" altLang="en-US" sz="1800"/>
                <a:t>Stress Sweep Test (Controlled Stress</a:t>
              </a:r>
            </a:p>
            <a:p>
              <a:pPr>
                <a:buFontTx/>
                <a:buChar char="•"/>
              </a:pPr>
              <a:r>
                <a:rPr lang="en-US" altLang="en-US" sz="1800"/>
                <a:t> Strain Sweep Test (Controlled Strain)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0E4C1-0693-4616-A34D-F08D134423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758168" y="140426"/>
            <a:ext cx="3393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charset="0"/>
                <a:cs typeface="Arial" charset="0"/>
              </a:rPr>
              <a:t>VISCOELASTICITY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9" y="1154736"/>
            <a:ext cx="3315330" cy="248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3" y="4269328"/>
            <a:ext cx="3332897" cy="226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42481" y="638475"/>
            <a:ext cx="2975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2"/>
                </a:solidFill>
              </a:rPr>
              <a:t>Experimental Test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57" y="995242"/>
            <a:ext cx="4320710" cy="197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59" y="3869218"/>
            <a:ext cx="2272322" cy="264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455106" y="690846"/>
            <a:ext cx="446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2"/>
                </a:solidFill>
              </a:rPr>
              <a:t>Engineering representation of the test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37337" y="3869218"/>
            <a:ext cx="118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0817" y="3227049"/>
            <a:ext cx="1853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accent2"/>
                </a:solidFill>
              </a:rPr>
              <a:t>Test results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479" y="6580091"/>
            <a:ext cx="7881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Characterization the viscoelastic properties of thin hydrogel-based construct for tissue engineering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64654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C5DC83-D1E5-40E1-8AAF-AA34F647EEC1}" type="slidenum">
              <a:rPr lang="en-US" altLang="en-US" sz="1400" smtClean="0"/>
              <a:pPr/>
              <a:t>30</a:t>
            </a:fld>
            <a:endParaRPr lang="en-US" altLang="en-US" sz="1400"/>
          </a:p>
        </p:txBody>
      </p:sp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1241425" y="596900"/>
          <a:ext cx="6513513" cy="553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Graph" r:id="rId3" imgW="3585667" imgH="3050438" progId="Origin50.Graph">
                  <p:embed/>
                </p:oleObj>
              </mc:Choice>
              <mc:Fallback>
                <p:oleObj name="Graph" r:id="rId3" imgW="3585667" imgH="3050438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596900"/>
                        <a:ext cx="6513513" cy="553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257425" y="187325"/>
            <a:ext cx="461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Linear Viscoelastic Region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E6E181-CB70-4C86-B2E2-98681A02705F}" type="slidenum">
              <a:rPr lang="en-US" altLang="en-US" sz="1400" smtClean="0"/>
              <a:pPr/>
              <a:t>31</a:t>
            </a:fld>
            <a:endParaRPr lang="en-US" altLang="en-US" sz="140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403350" y="153988"/>
            <a:ext cx="6403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b="1" u="sng"/>
              <a:t>OTHER TESTS THAT ARE DONE TO </a:t>
            </a:r>
          </a:p>
          <a:p>
            <a:pPr algn="ctr"/>
            <a:r>
              <a:rPr lang="en-US" altLang="en-US" sz="2800" b="1" u="sng"/>
              <a:t>MEASURE VISCOELASTICITY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266700" y="1100138"/>
            <a:ext cx="2720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u="sng"/>
              <a:t>Frequency Sweep</a:t>
            </a:r>
          </a:p>
        </p:txBody>
      </p:sp>
      <p:grpSp>
        <p:nvGrpSpPr>
          <p:cNvPr id="28677" name="Group 55"/>
          <p:cNvGrpSpPr>
            <a:grpSpLocks/>
          </p:cNvGrpSpPr>
          <p:nvPr/>
        </p:nvGrpSpPr>
        <p:grpSpPr bwMode="auto">
          <a:xfrm>
            <a:off x="255588" y="1592263"/>
            <a:ext cx="5538787" cy="3171825"/>
            <a:chOff x="209" y="1557"/>
            <a:chExt cx="3489" cy="1998"/>
          </a:xfrm>
        </p:grpSpPr>
        <p:sp>
          <p:nvSpPr>
            <p:cNvPr id="28763" name="Line 6"/>
            <p:cNvSpPr>
              <a:spLocks noChangeShapeType="1"/>
            </p:cNvSpPr>
            <p:nvPr/>
          </p:nvSpPr>
          <p:spPr bwMode="auto">
            <a:xfrm flipV="1">
              <a:off x="686" y="1568"/>
              <a:ext cx="0" cy="1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7"/>
            <p:cNvSpPr>
              <a:spLocks noChangeShapeType="1"/>
            </p:cNvSpPr>
            <p:nvPr/>
          </p:nvSpPr>
          <p:spPr bwMode="auto">
            <a:xfrm>
              <a:off x="474" y="3347"/>
              <a:ext cx="30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765" name="Object 9"/>
            <p:cNvGraphicFramePr>
              <a:graphicFrameLocks noChangeAspect="1"/>
            </p:cNvGraphicFramePr>
            <p:nvPr/>
          </p:nvGraphicFramePr>
          <p:xfrm>
            <a:off x="209" y="1631"/>
            <a:ext cx="441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0" name="Equation" r:id="rId3" imgW="444307" imgH="710891" progId="Equation.3">
                    <p:embed/>
                  </p:oleObj>
                </mc:Choice>
                <mc:Fallback>
                  <p:oleObj name="Equation" r:id="rId3" imgW="444307" imgH="71089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" y="1631"/>
                          <a:ext cx="441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6" name="Object 10"/>
            <p:cNvGraphicFramePr>
              <a:graphicFrameLocks noChangeAspect="1"/>
            </p:cNvGraphicFramePr>
            <p:nvPr/>
          </p:nvGraphicFramePr>
          <p:xfrm>
            <a:off x="3242" y="3416"/>
            <a:ext cx="151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1" name="Equation" r:id="rId5" imgW="152334" imgH="139639" progId="Equation.3">
                    <p:embed/>
                  </p:oleObj>
                </mc:Choice>
                <mc:Fallback>
                  <p:oleObj name="Equation" r:id="rId5" imgW="152334" imgH="13963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2" y="3416"/>
                          <a:ext cx="151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67" name="Oval 11"/>
            <p:cNvSpPr>
              <a:spLocks noChangeArrowheads="1"/>
            </p:cNvSpPr>
            <p:nvPr/>
          </p:nvSpPr>
          <p:spPr bwMode="auto">
            <a:xfrm>
              <a:off x="773" y="3070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68" name="Oval 12"/>
            <p:cNvSpPr>
              <a:spLocks noChangeArrowheads="1"/>
            </p:cNvSpPr>
            <p:nvPr/>
          </p:nvSpPr>
          <p:spPr bwMode="auto">
            <a:xfrm>
              <a:off x="942" y="2809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69" name="Oval 13"/>
            <p:cNvSpPr>
              <a:spLocks noChangeArrowheads="1"/>
            </p:cNvSpPr>
            <p:nvPr/>
          </p:nvSpPr>
          <p:spPr bwMode="auto">
            <a:xfrm>
              <a:off x="1060" y="2642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70" name="Oval 14"/>
            <p:cNvSpPr>
              <a:spLocks noChangeArrowheads="1"/>
            </p:cNvSpPr>
            <p:nvPr/>
          </p:nvSpPr>
          <p:spPr bwMode="auto">
            <a:xfrm>
              <a:off x="1236" y="2418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71" name="Oval 15"/>
            <p:cNvSpPr>
              <a:spLocks noChangeArrowheads="1"/>
            </p:cNvSpPr>
            <p:nvPr/>
          </p:nvSpPr>
          <p:spPr bwMode="auto">
            <a:xfrm>
              <a:off x="1500" y="2207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72" name="Oval 16"/>
            <p:cNvSpPr>
              <a:spLocks noChangeArrowheads="1"/>
            </p:cNvSpPr>
            <p:nvPr/>
          </p:nvSpPr>
          <p:spPr bwMode="auto">
            <a:xfrm>
              <a:off x="1653" y="2004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73" name="Oval 17"/>
            <p:cNvSpPr>
              <a:spLocks noChangeArrowheads="1"/>
            </p:cNvSpPr>
            <p:nvPr/>
          </p:nvSpPr>
          <p:spPr bwMode="auto">
            <a:xfrm>
              <a:off x="1940" y="1903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74" name="Oval 18"/>
            <p:cNvSpPr>
              <a:spLocks noChangeArrowheads="1"/>
            </p:cNvSpPr>
            <p:nvPr/>
          </p:nvSpPr>
          <p:spPr bwMode="auto">
            <a:xfrm>
              <a:off x="2225" y="1840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75" name="Oval 20"/>
            <p:cNvSpPr>
              <a:spLocks noChangeArrowheads="1"/>
            </p:cNvSpPr>
            <p:nvPr/>
          </p:nvSpPr>
          <p:spPr bwMode="auto">
            <a:xfrm>
              <a:off x="2488" y="1775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76" name="Oval 21"/>
            <p:cNvSpPr>
              <a:spLocks noChangeArrowheads="1"/>
            </p:cNvSpPr>
            <p:nvPr/>
          </p:nvSpPr>
          <p:spPr bwMode="auto">
            <a:xfrm>
              <a:off x="2926" y="1696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77" name="Oval 22"/>
            <p:cNvSpPr>
              <a:spLocks noChangeArrowheads="1"/>
            </p:cNvSpPr>
            <p:nvPr/>
          </p:nvSpPr>
          <p:spPr bwMode="auto">
            <a:xfrm>
              <a:off x="3109" y="1617"/>
              <a:ext cx="50" cy="5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78" name="Freeform 23"/>
            <p:cNvSpPr>
              <a:spLocks/>
            </p:cNvSpPr>
            <p:nvPr/>
          </p:nvSpPr>
          <p:spPr bwMode="auto">
            <a:xfrm>
              <a:off x="700" y="1646"/>
              <a:ext cx="2566" cy="1635"/>
            </a:xfrm>
            <a:custGeom>
              <a:avLst/>
              <a:gdLst>
                <a:gd name="T0" fmla="*/ 0 w 2843"/>
                <a:gd name="T1" fmla="*/ 1572 h 1701"/>
                <a:gd name="T2" fmla="*/ 77 w 2843"/>
                <a:gd name="T3" fmla="*/ 1336 h 1701"/>
                <a:gd name="T4" fmla="*/ 255 w 2843"/>
                <a:gd name="T5" fmla="*/ 1046 h 1701"/>
                <a:gd name="T6" fmla="*/ 493 w 2843"/>
                <a:gd name="T7" fmla="*/ 743 h 1701"/>
                <a:gd name="T8" fmla="*/ 760 w 2843"/>
                <a:gd name="T9" fmla="*/ 466 h 1701"/>
                <a:gd name="T10" fmla="*/ 1318 w 2843"/>
                <a:gd name="T11" fmla="*/ 190 h 1701"/>
                <a:gd name="T12" fmla="*/ 2132 w 2843"/>
                <a:gd name="T13" fmla="*/ 29 h 1701"/>
                <a:gd name="T14" fmla="*/ 2316 w 2843"/>
                <a:gd name="T15" fmla="*/ 15 h 17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43" h="1701">
                  <a:moveTo>
                    <a:pt x="0" y="1701"/>
                  </a:moveTo>
                  <a:cubicBezTo>
                    <a:pt x="21" y="1621"/>
                    <a:pt x="42" y="1541"/>
                    <a:pt x="94" y="1446"/>
                  </a:cubicBezTo>
                  <a:cubicBezTo>
                    <a:pt x="146" y="1351"/>
                    <a:pt x="228" y="1239"/>
                    <a:pt x="313" y="1132"/>
                  </a:cubicBezTo>
                  <a:cubicBezTo>
                    <a:pt x="398" y="1025"/>
                    <a:pt x="502" y="908"/>
                    <a:pt x="605" y="804"/>
                  </a:cubicBezTo>
                  <a:cubicBezTo>
                    <a:pt x="708" y="700"/>
                    <a:pt x="764" y="605"/>
                    <a:pt x="933" y="505"/>
                  </a:cubicBezTo>
                  <a:cubicBezTo>
                    <a:pt x="1102" y="405"/>
                    <a:pt x="1337" y="285"/>
                    <a:pt x="1618" y="206"/>
                  </a:cubicBezTo>
                  <a:cubicBezTo>
                    <a:pt x="1899" y="127"/>
                    <a:pt x="2413" y="62"/>
                    <a:pt x="2617" y="31"/>
                  </a:cubicBezTo>
                  <a:cubicBezTo>
                    <a:pt x="2821" y="0"/>
                    <a:pt x="2832" y="8"/>
                    <a:pt x="2843" y="1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779" name="Object 24"/>
            <p:cNvGraphicFramePr>
              <a:graphicFrameLocks noChangeAspect="1"/>
            </p:cNvGraphicFramePr>
            <p:nvPr/>
          </p:nvGraphicFramePr>
          <p:xfrm>
            <a:off x="2213" y="1557"/>
            <a:ext cx="41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2" name="Equation" r:id="rId7" imgW="400016" imgH="190479" progId="Equation.3">
                    <p:embed/>
                  </p:oleObj>
                </mc:Choice>
                <mc:Fallback>
                  <p:oleObj name="Equation" r:id="rId7" imgW="400016" imgH="19047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3" y="1557"/>
                          <a:ext cx="41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80" name="Oval 25"/>
            <p:cNvSpPr>
              <a:spLocks noChangeArrowheads="1"/>
            </p:cNvSpPr>
            <p:nvPr/>
          </p:nvSpPr>
          <p:spPr bwMode="auto">
            <a:xfrm>
              <a:off x="1028" y="3105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81" name="Oval 26"/>
            <p:cNvSpPr>
              <a:spLocks noChangeArrowheads="1"/>
            </p:cNvSpPr>
            <p:nvPr/>
          </p:nvSpPr>
          <p:spPr bwMode="auto">
            <a:xfrm>
              <a:off x="1117" y="2910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82" name="Oval 27"/>
            <p:cNvSpPr>
              <a:spLocks noChangeArrowheads="1"/>
            </p:cNvSpPr>
            <p:nvPr/>
          </p:nvSpPr>
          <p:spPr bwMode="auto">
            <a:xfrm>
              <a:off x="1301" y="2801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83" name="Oval 28"/>
            <p:cNvSpPr>
              <a:spLocks noChangeArrowheads="1"/>
            </p:cNvSpPr>
            <p:nvPr/>
          </p:nvSpPr>
          <p:spPr bwMode="auto">
            <a:xfrm>
              <a:off x="1397" y="2598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84" name="Oval 29"/>
            <p:cNvSpPr>
              <a:spLocks noChangeArrowheads="1"/>
            </p:cNvSpPr>
            <p:nvPr/>
          </p:nvSpPr>
          <p:spPr bwMode="auto">
            <a:xfrm>
              <a:off x="1638" y="2570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85" name="Oval 30"/>
            <p:cNvSpPr>
              <a:spLocks noChangeArrowheads="1"/>
            </p:cNvSpPr>
            <p:nvPr/>
          </p:nvSpPr>
          <p:spPr bwMode="auto">
            <a:xfrm>
              <a:off x="1777" y="2302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86" name="Oval 31"/>
            <p:cNvSpPr>
              <a:spLocks noChangeArrowheads="1"/>
            </p:cNvSpPr>
            <p:nvPr/>
          </p:nvSpPr>
          <p:spPr bwMode="auto">
            <a:xfrm>
              <a:off x="2056" y="2274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87" name="Oval 32"/>
            <p:cNvSpPr>
              <a:spLocks noChangeArrowheads="1"/>
            </p:cNvSpPr>
            <p:nvPr/>
          </p:nvSpPr>
          <p:spPr bwMode="auto">
            <a:xfrm>
              <a:off x="2276" y="2042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88" name="Freeform 33"/>
            <p:cNvSpPr>
              <a:spLocks/>
            </p:cNvSpPr>
            <p:nvPr/>
          </p:nvSpPr>
          <p:spPr bwMode="auto">
            <a:xfrm>
              <a:off x="1065" y="2012"/>
              <a:ext cx="1662" cy="1109"/>
            </a:xfrm>
            <a:custGeom>
              <a:avLst/>
              <a:gdLst>
                <a:gd name="T0" fmla="*/ 0 w 1662"/>
                <a:gd name="T1" fmla="*/ 1109 h 1109"/>
                <a:gd name="T2" fmla="*/ 123 w 1662"/>
                <a:gd name="T3" fmla="*/ 934 h 1109"/>
                <a:gd name="T4" fmla="*/ 320 w 1662"/>
                <a:gd name="T5" fmla="*/ 722 h 1109"/>
                <a:gd name="T6" fmla="*/ 510 w 1662"/>
                <a:gd name="T7" fmla="*/ 533 h 1109"/>
                <a:gd name="T8" fmla="*/ 802 w 1662"/>
                <a:gd name="T9" fmla="*/ 336 h 1109"/>
                <a:gd name="T10" fmla="*/ 1079 w 1662"/>
                <a:gd name="T11" fmla="*/ 190 h 1109"/>
                <a:gd name="T12" fmla="*/ 1341 w 1662"/>
                <a:gd name="T13" fmla="*/ 88 h 1109"/>
                <a:gd name="T14" fmla="*/ 1662 w 1662"/>
                <a:gd name="T15" fmla="*/ 0 h 1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62" h="1109">
                  <a:moveTo>
                    <a:pt x="0" y="1109"/>
                  </a:moveTo>
                  <a:lnTo>
                    <a:pt x="123" y="934"/>
                  </a:lnTo>
                  <a:lnTo>
                    <a:pt x="320" y="722"/>
                  </a:lnTo>
                  <a:lnTo>
                    <a:pt x="510" y="533"/>
                  </a:lnTo>
                  <a:lnTo>
                    <a:pt x="802" y="336"/>
                  </a:lnTo>
                  <a:lnTo>
                    <a:pt x="1079" y="190"/>
                  </a:lnTo>
                  <a:lnTo>
                    <a:pt x="1341" y="88"/>
                  </a:lnTo>
                  <a:lnTo>
                    <a:pt x="1662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9" name="Freeform 34"/>
            <p:cNvSpPr>
              <a:spLocks/>
            </p:cNvSpPr>
            <p:nvPr/>
          </p:nvSpPr>
          <p:spPr bwMode="auto">
            <a:xfrm>
              <a:off x="2749" y="2012"/>
              <a:ext cx="918" cy="1050"/>
            </a:xfrm>
            <a:custGeom>
              <a:avLst/>
              <a:gdLst>
                <a:gd name="T0" fmla="*/ 0 w 918"/>
                <a:gd name="T1" fmla="*/ 8 h 1050"/>
                <a:gd name="T2" fmla="*/ 175 w 918"/>
                <a:gd name="T3" fmla="*/ 0 h 1050"/>
                <a:gd name="T4" fmla="*/ 299 w 918"/>
                <a:gd name="T5" fmla="*/ 59 h 1050"/>
                <a:gd name="T6" fmla="*/ 452 w 918"/>
                <a:gd name="T7" fmla="*/ 197 h 1050"/>
                <a:gd name="T8" fmla="*/ 598 w 918"/>
                <a:gd name="T9" fmla="*/ 409 h 1050"/>
                <a:gd name="T10" fmla="*/ 722 w 918"/>
                <a:gd name="T11" fmla="*/ 642 h 1050"/>
                <a:gd name="T12" fmla="*/ 860 w 918"/>
                <a:gd name="T13" fmla="*/ 934 h 1050"/>
                <a:gd name="T14" fmla="*/ 918 w 918"/>
                <a:gd name="T15" fmla="*/ 1050 h 10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8" h="1050">
                  <a:moveTo>
                    <a:pt x="0" y="8"/>
                  </a:moveTo>
                  <a:lnTo>
                    <a:pt x="175" y="0"/>
                  </a:lnTo>
                  <a:lnTo>
                    <a:pt x="299" y="59"/>
                  </a:lnTo>
                  <a:lnTo>
                    <a:pt x="452" y="197"/>
                  </a:lnTo>
                  <a:lnTo>
                    <a:pt x="598" y="409"/>
                  </a:lnTo>
                  <a:lnTo>
                    <a:pt x="722" y="642"/>
                  </a:lnTo>
                  <a:lnTo>
                    <a:pt x="860" y="934"/>
                  </a:lnTo>
                  <a:lnTo>
                    <a:pt x="918" y="105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0" name="Oval 35"/>
            <p:cNvSpPr>
              <a:spLocks noChangeArrowheads="1"/>
            </p:cNvSpPr>
            <p:nvPr/>
          </p:nvSpPr>
          <p:spPr bwMode="auto">
            <a:xfrm>
              <a:off x="3632" y="2983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91" name="Oval 36"/>
            <p:cNvSpPr>
              <a:spLocks noChangeArrowheads="1"/>
            </p:cNvSpPr>
            <p:nvPr/>
          </p:nvSpPr>
          <p:spPr bwMode="auto">
            <a:xfrm>
              <a:off x="3087" y="2138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92" name="Oval 37"/>
            <p:cNvSpPr>
              <a:spLocks noChangeArrowheads="1"/>
            </p:cNvSpPr>
            <p:nvPr/>
          </p:nvSpPr>
          <p:spPr bwMode="auto">
            <a:xfrm>
              <a:off x="3445" y="2547"/>
              <a:ext cx="66" cy="6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28793" name="Object 38"/>
            <p:cNvGraphicFramePr>
              <a:graphicFrameLocks noChangeAspect="1"/>
            </p:cNvGraphicFramePr>
            <p:nvPr/>
          </p:nvGraphicFramePr>
          <p:xfrm>
            <a:off x="3061" y="1920"/>
            <a:ext cx="44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3" name="Equation" r:id="rId9" imgW="428608" imgH="190479" progId="Equation.3">
                    <p:embed/>
                  </p:oleObj>
                </mc:Choice>
                <mc:Fallback>
                  <p:oleObj name="Equation" r:id="rId9" imgW="428608" imgH="190479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920"/>
                          <a:ext cx="44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94" name="Oval 39"/>
            <p:cNvSpPr>
              <a:spLocks noChangeArrowheads="1"/>
            </p:cNvSpPr>
            <p:nvPr/>
          </p:nvSpPr>
          <p:spPr bwMode="auto">
            <a:xfrm>
              <a:off x="868" y="1866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95" name="Oval 40"/>
            <p:cNvSpPr>
              <a:spLocks noChangeArrowheads="1"/>
            </p:cNvSpPr>
            <p:nvPr/>
          </p:nvSpPr>
          <p:spPr bwMode="auto">
            <a:xfrm>
              <a:off x="956" y="2057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96" name="Oval 41"/>
            <p:cNvSpPr>
              <a:spLocks noChangeArrowheads="1"/>
            </p:cNvSpPr>
            <p:nvPr/>
          </p:nvSpPr>
          <p:spPr bwMode="auto">
            <a:xfrm>
              <a:off x="1067" y="2219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97" name="Oval 42"/>
            <p:cNvSpPr>
              <a:spLocks noChangeArrowheads="1"/>
            </p:cNvSpPr>
            <p:nvPr/>
          </p:nvSpPr>
          <p:spPr bwMode="auto">
            <a:xfrm>
              <a:off x="1178" y="2322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98" name="Oval 43"/>
            <p:cNvSpPr>
              <a:spLocks noChangeArrowheads="1"/>
            </p:cNvSpPr>
            <p:nvPr/>
          </p:nvSpPr>
          <p:spPr bwMode="auto">
            <a:xfrm>
              <a:off x="1339" y="2520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99" name="Oval 44"/>
            <p:cNvSpPr>
              <a:spLocks noChangeArrowheads="1"/>
            </p:cNvSpPr>
            <p:nvPr/>
          </p:nvSpPr>
          <p:spPr bwMode="auto">
            <a:xfrm>
              <a:off x="2180" y="3032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800" name="Oval 45"/>
            <p:cNvSpPr>
              <a:spLocks noChangeArrowheads="1"/>
            </p:cNvSpPr>
            <p:nvPr/>
          </p:nvSpPr>
          <p:spPr bwMode="auto">
            <a:xfrm>
              <a:off x="1495" y="2691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801" name="Oval 46"/>
            <p:cNvSpPr>
              <a:spLocks noChangeArrowheads="1"/>
            </p:cNvSpPr>
            <p:nvPr/>
          </p:nvSpPr>
          <p:spPr bwMode="auto">
            <a:xfrm>
              <a:off x="1627" y="2808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802" name="Oval 47"/>
            <p:cNvSpPr>
              <a:spLocks noChangeArrowheads="1"/>
            </p:cNvSpPr>
            <p:nvPr/>
          </p:nvSpPr>
          <p:spPr bwMode="auto">
            <a:xfrm>
              <a:off x="1781" y="2875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803" name="Oval 48"/>
            <p:cNvSpPr>
              <a:spLocks noChangeArrowheads="1"/>
            </p:cNvSpPr>
            <p:nvPr/>
          </p:nvSpPr>
          <p:spPr bwMode="auto">
            <a:xfrm>
              <a:off x="1993" y="2942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804" name="Oval 49"/>
            <p:cNvSpPr>
              <a:spLocks noChangeArrowheads="1"/>
            </p:cNvSpPr>
            <p:nvPr/>
          </p:nvSpPr>
          <p:spPr bwMode="auto">
            <a:xfrm>
              <a:off x="2294" y="3052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805" name="Oval 50"/>
            <p:cNvSpPr>
              <a:spLocks noChangeArrowheads="1"/>
            </p:cNvSpPr>
            <p:nvPr/>
          </p:nvSpPr>
          <p:spPr bwMode="auto">
            <a:xfrm>
              <a:off x="2557" y="3068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806" name="Oval 51"/>
            <p:cNvSpPr>
              <a:spLocks noChangeArrowheads="1"/>
            </p:cNvSpPr>
            <p:nvPr/>
          </p:nvSpPr>
          <p:spPr bwMode="auto">
            <a:xfrm>
              <a:off x="2821" y="3099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807" name="Freeform 52"/>
            <p:cNvSpPr>
              <a:spLocks/>
            </p:cNvSpPr>
            <p:nvPr/>
          </p:nvSpPr>
          <p:spPr bwMode="auto">
            <a:xfrm>
              <a:off x="890" y="1888"/>
              <a:ext cx="2391" cy="1422"/>
            </a:xfrm>
            <a:custGeom>
              <a:avLst/>
              <a:gdLst>
                <a:gd name="T0" fmla="*/ 0 w 2391"/>
                <a:gd name="T1" fmla="*/ 0 h 1422"/>
                <a:gd name="T2" fmla="*/ 131 w 2391"/>
                <a:gd name="T3" fmla="*/ 233 h 1422"/>
                <a:gd name="T4" fmla="*/ 371 w 2391"/>
                <a:gd name="T5" fmla="*/ 517 h 1422"/>
                <a:gd name="T6" fmla="*/ 619 w 2391"/>
                <a:gd name="T7" fmla="*/ 809 h 1422"/>
                <a:gd name="T8" fmla="*/ 1057 w 2391"/>
                <a:gd name="T9" fmla="*/ 1101 h 1422"/>
                <a:gd name="T10" fmla="*/ 1385 w 2391"/>
                <a:gd name="T11" fmla="*/ 1174 h 1422"/>
                <a:gd name="T12" fmla="*/ 1808 w 2391"/>
                <a:gd name="T13" fmla="*/ 1254 h 1422"/>
                <a:gd name="T14" fmla="*/ 2063 w 2391"/>
                <a:gd name="T15" fmla="*/ 1261 h 1422"/>
                <a:gd name="T16" fmla="*/ 2151 w 2391"/>
                <a:gd name="T17" fmla="*/ 1261 h 1422"/>
                <a:gd name="T18" fmla="*/ 2304 w 2391"/>
                <a:gd name="T19" fmla="*/ 1334 h 1422"/>
                <a:gd name="T20" fmla="*/ 2391 w 2391"/>
                <a:gd name="T21" fmla="*/ 1422 h 14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91" h="1422">
                  <a:moveTo>
                    <a:pt x="0" y="0"/>
                  </a:moveTo>
                  <a:lnTo>
                    <a:pt x="131" y="233"/>
                  </a:lnTo>
                  <a:lnTo>
                    <a:pt x="371" y="517"/>
                  </a:lnTo>
                  <a:lnTo>
                    <a:pt x="619" y="809"/>
                  </a:lnTo>
                  <a:lnTo>
                    <a:pt x="1057" y="1101"/>
                  </a:lnTo>
                  <a:lnTo>
                    <a:pt x="1385" y="1174"/>
                  </a:lnTo>
                  <a:lnTo>
                    <a:pt x="1808" y="1254"/>
                  </a:lnTo>
                  <a:lnTo>
                    <a:pt x="2063" y="1261"/>
                  </a:lnTo>
                  <a:lnTo>
                    <a:pt x="2151" y="1261"/>
                  </a:lnTo>
                  <a:lnTo>
                    <a:pt x="2304" y="1334"/>
                  </a:lnTo>
                  <a:lnTo>
                    <a:pt x="2391" y="1422"/>
                  </a:ln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8" name="Oval 53"/>
            <p:cNvSpPr>
              <a:spLocks noChangeArrowheads="1"/>
            </p:cNvSpPr>
            <p:nvPr/>
          </p:nvSpPr>
          <p:spPr bwMode="auto">
            <a:xfrm>
              <a:off x="3046" y="3199"/>
              <a:ext cx="66" cy="6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28809" name="Object 54"/>
            <p:cNvGraphicFramePr>
              <a:graphicFrameLocks noChangeAspect="1"/>
            </p:cNvGraphicFramePr>
            <p:nvPr/>
          </p:nvGraphicFramePr>
          <p:xfrm>
            <a:off x="2091" y="2810"/>
            <a:ext cx="35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4" name="Equation" r:id="rId11" imgW="342833" imgH="190479" progId="Equation.3">
                    <p:embed/>
                  </p:oleObj>
                </mc:Choice>
                <mc:Fallback>
                  <p:oleObj name="Equation" r:id="rId11" imgW="342833" imgH="190479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2810"/>
                          <a:ext cx="35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8" name="Group 57"/>
          <p:cNvGrpSpPr>
            <a:grpSpLocks/>
          </p:cNvGrpSpPr>
          <p:nvPr/>
        </p:nvGrpSpPr>
        <p:grpSpPr bwMode="auto">
          <a:xfrm>
            <a:off x="5754688" y="1898650"/>
            <a:ext cx="452437" cy="1565275"/>
            <a:chOff x="605" y="1254"/>
            <a:chExt cx="285" cy="986"/>
          </a:xfrm>
        </p:grpSpPr>
        <p:grpSp>
          <p:nvGrpSpPr>
            <p:cNvPr id="28752" name="Group 58"/>
            <p:cNvGrpSpPr>
              <a:grpSpLocks/>
            </p:cNvGrpSpPr>
            <p:nvPr/>
          </p:nvGrpSpPr>
          <p:grpSpPr bwMode="auto">
            <a:xfrm>
              <a:off x="649" y="1436"/>
              <a:ext cx="204" cy="312"/>
              <a:chOff x="649" y="1436"/>
              <a:chExt cx="204" cy="312"/>
            </a:xfrm>
          </p:grpSpPr>
          <p:sp>
            <p:nvSpPr>
              <p:cNvPr id="28758" name="Oval 59"/>
              <p:cNvSpPr>
                <a:spLocks noChangeArrowheads="1"/>
              </p:cNvSpPr>
              <p:nvPr/>
            </p:nvSpPr>
            <p:spPr bwMode="auto">
              <a:xfrm>
                <a:off x="649" y="1436"/>
                <a:ext cx="204" cy="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59" name="Oval 60"/>
              <p:cNvSpPr>
                <a:spLocks noChangeArrowheads="1"/>
              </p:cNvSpPr>
              <p:nvPr/>
            </p:nvSpPr>
            <p:spPr bwMode="auto">
              <a:xfrm>
                <a:off x="649" y="1502"/>
                <a:ext cx="204" cy="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60" name="Oval 61"/>
              <p:cNvSpPr>
                <a:spLocks noChangeArrowheads="1"/>
              </p:cNvSpPr>
              <p:nvPr/>
            </p:nvSpPr>
            <p:spPr bwMode="auto">
              <a:xfrm>
                <a:off x="649" y="1555"/>
                <a:ext cx="204" cy="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61" name="Oval 62"/>
              <p:cNvSpPr>
                <a:spLocks noChangeArrowheads="1"/>
              </p:cNvSpPr>
              <p:nvPr/>
            </p:nvSpPr>
            <p:spPr bwMode="auto">
              <a:xfrm>
                <a:off x="649" y="1622"/>
                <a:ext cx="204" cy="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62" name="Oval 63"/>
              <p:cNvSpPr>
                <a:spLocks noChangeArrowheads="1"/>
              </p:cNvSpPr>
              <p:nvPr/>
            </p:nvSpPr>
            <p:spPr bwMode="auto">
              <a:xfrm>
                <a:off x="649" y="1675"/>
                <a:ext cx="204" cy="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8753" name="Line 64"/>
            <p:cNvSpPr>
              <a:spLocks noChangeShapeType="1"/>
            </p:cNvSpPr>
            <p:nvPr/>
          </p:nvSpPr>
          <p:spPr bwMode="auto">
            <a:xfrm flipV="1">
              <a:off x="751" y="1254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65"/>
            <p:cNvSpPr>
              <a:spLocks noChangeShapeType="1"/>
            </p:cNvSpPr>
            <p:nvPr/>
          </p:nvSpPr>
          <p:spPr bwMode="auto">
            <a:xfrm flipV="1">
              <a:off x="745" y="174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Freeform 66"/>
            <p:cNvSpPr>
              <a:spLocks/>
            </p:cNvSpPr>
            <p:nvPr/>
          </p:nvSpPr>
          <p:spPr bwMode="auto">
            <a:xfrm>
              <a:off x="605" y="1867"/>
              <a:ext cx="285" cy="175"/>
            </a:xfrm>
            <a:custGeom>
              <a:avLst/>
              <a:gdLst>
                <a:gd name="T0" fmla="*/ 0 w 285"/>
                <a:gd name="T1" fmla="*/ 0 h 175"/>
                <a:gd name="T2" fmla="*/ 0 w 285"/>
                <a:gd name="T3" fmla="*/ 175 h 175"/>
                <a:gd name="T4" fmla="*/ 285 w 285"/>
                <a:gd name="T5" fmla="*/ 175 h 175"/>
                <a:gd name="T6" fmla="*/ 285 w 285"/>
                <a:gd name="T7" fmla="*/ 7 h 1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5" h="175">
                  <a:moveTo>
                    <a:pt x="0" y="0"/>
                  </a:moveTo>
                  <a:lnTo>
                    <a:pt x="0" y="175"/>
                  </a:lnTo>
                  <a:lnTo>
                    <a:pt x="285" y="175"/>
                  </a:lnTo>
                  <a:lnTo>
                    <a:pt x="285" y="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Rectangle 67"/>
            <p:cNvSpPr>
              <a:spLocks noChangeArrowheads="1"/>
            </p:cNvSpPr>
            <p:nvPr/>
          </p:nvSpPr>
          <p:spPr bwMode="auto">
            <a:xfrm>
              <a:off x="656" y="1895"/>
              <a:ext cx="197" cy="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57" name="Line 68"/>
            <p:cNvSpPr>
              <a:spLocks noChangeShapeType="1"/>
            </p:cNvSpPr>
            <p:nvPr/>
          </p:nvSpPr>
          <p:spPr bwMode="auto">
            <a:xfrm flipV="1">
              <a:off x="752" y="2050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9" name="Text Box 84"/>
          <p:cNvSpPr txBox="1">
            <a:spLocks noChangeArrowheads="1"/>
          </p:cNvSpPr>
          <p:nvPr/>
        </p:nvSpPr>
        <p:spPr bwMode="auto">
          <a:xfrm>
            <a:off x="5407025" y="1446213"/>
            <a:ext cx="199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u="sng"/>
              <a:t>Maxwell Element</a:t>
            </a:r>
          </a:p>
        </p:txBody>
      </p:sp>
      <p:graphicFrame>
        <p:nvGraphicFramePr>
          <p:cNvPr id="28680" name="Object 85"/>
          <p:cNvGraphicFramePr>
            <a:graphicFrameLocks noChangeAspect="1"/>
          </p:cNvGraphicFramePr>
          <p:nvPr/>
        </p:nvGraphicFramePr>
        <p:xfrm>
          <a:off x="7004050" y="1895475"/>
          <a:ext cx="1133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5" name="Equation" r:id="rId13" imgW="800100" imgH="457200" progId="Equation.3">
                  <p:embed/>
                </p:oleObj>
              </mc:Choice>
              <mc:Fallback>
                <p:oleObj name="Equation" r:id="rId13" imgW="800100" imgH="4572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1895475"/>
                        <a:ext cx="1133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86"/>
          <p:cNvGraphicFramePr>
            <a:graphicFrameLocks noChangeAspect="1"/>
          </p:cNvGraphicFramePr>
          <p:nvPr/>
        </p:nvGraphicFramePr>
        <p:xfrm>
          <a:off x="7029450" y="2590800"/>
          <a:ext cx="12747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6" name="Equation" r:id="rId15" imgW="825500" imgH="431800" progId="Equation.3">
                  <p:embed/>
                </p:oleObj>
              </mc:Choice>
              <mc:Fallback>
                <p:oleObj name="Equation" r:id="rId15" imgW="825500" imgH="4318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2590800"/>
                        <a:ext cx="12747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87"/>
          <p:cNvSpPr>
            <a:spLocks noChangeArrowheads="1"/>
          </p:cNvSpPr>
          <p:nvPr/>
        </p:nvSpPr>
        <p:spPr bwMode="auto">
          <a:xfrm>
            <a:off x="5832475" y="4552950"/>
            <a:ext cx="1806575" cy="2033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83" name="Object 88"/>
          <p:cNvGraphicFramePr>
            <a:graphicFrameLocks noChangeAspect="1"/>
          </p:cNvGraphicFramePr>
          <p:nvPr/>
        </p:nvGraphicFramePr>
        <p:xfrm>
          <a:off x="6842125" y="3370263"/>
          <a:ext cx="16160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7" name="Equation" r:id="rId17" imgW="1066800" imgH="431800" progId="Equation.3">
                  <p:embed/>
                </p:oleObj>
              </mc:Choice>
              <mc:Fallback>
                <p:oleObj name="Equation" r:id="rId17" imgW="1066800" imgH="4318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3370263"/>
                        <a:ext cx="16160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89"/>
          <p:cNvSpPr txBox="1">
            <a:spLocks noChangeArrowheads="1"/>
          </p:cNvSpPr>
          <p:nvPr/>
        </p:nvSpPr>
        <p:spPr bwMode="auto">
          <a:xfrm>
            <a:off x="2005013" y="4678363"/>
            <a:ext cx="328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u="sng"/>
              <a:t>Generalized Maxwell Element</a:t>
            </a:r>
          </a:p>
        </p:txBody>
      </p:sp>
      <p:grpSp>
        <p:nvGrpSpPr>
          <p:cNvPr id="28685" name="Group 90"/>
          <p:cNvGrpSpPr>
            <a:grpSpLocks/>
          </p:cNvGrpSpPr>
          <p:nvPr/>
        </p:nvGrpSpPr>
        <p:grpSpPr bwMode="auto">
          <a:xfrm>
            <a:off x="1055688" y="5294313"/>
            <a:ext cx="3051175" cy="1135062"/>
            <a:chOff x="387" y="2942"/>
            <a:chExt cx="2981" cy="999"/>
          </a:xfrm>
        </p:grpSpPr>
        <p:grpSp>
          <p:nvGrpSpPr>
            <p:cNvPr id="28690" name="Group 91"/>
            <p:cNvGrpSpPr>
              <a:grpSpLocks/>
            </p:cNvGrpSpPr>
            <p:nvPr/>
          </p:nvGrpSpPr>
          <p:grpSpPr bwMode="auto">
            <a:xfrm>
              <a:off x="387" y="2954"/>
              <a:ext cx="285" cy="986"/>
              <a:chOff x="605" y="1254"/>
              <a:chExt cx="285" cy="986"/>
            </a:xfrm>
          </p:grpSpPr>
          <p:grpSp>
            <p:nvGrpSpPr>
              <p:cNvPr id="28741" name="Group 92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8747" name="Oval 93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48" name="Oval 94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49" name="Oval 95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50" name="Oval 96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51" name="Oval 97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8742" name="Line 98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Line 99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Freeform 100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Rectangle 101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46" name="Line 102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1" name="Group 103"/>
            <p:cNvGrpSpPr>
              <a:grpSpLocks/>
            </p:cNvGrpSpPr>
            <p:nvPr/>
          </p:nvGrpSpPr>
          <p:grpSpPr bwMode="auto">
            <a:xfrm>
              <a:off x="1095" y="2942"/>
              <a:ext cx="285" cy="986"/>
              <a:chOff x="605" y="1254"/>
              <a:chExt cx="285" cy="986"/>
            </a:xfrm>
          </p:grpSpPr>
          <p:grpSp>
            <p:nvGrpSpPr>
              <p:cNvPr id="28730" name="Group 104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8736" name="Oval 105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37" name="Oval 106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38" name="Oval 107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39" name="Oval 108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40" name="Oval 109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8731" name="Line 110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Line 111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Freeform 112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Rectangle 113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35" name="Line 114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2" name="Line 115"/>
            <p:cNvSpPr>
              <a:spLocks noChangeShapeType="1"/>
            </p:cNvSpPr>
            <p:nvPr/>
          </p:nvSpPr>
          <p:spPr bwMode="auto">
            <a:xfrm>
              <a:off x="526" y="2947"/>
              <a:ext cx="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16"/>
            <p:cNvSpPr>
              <a:spLocks noChangeShapeType="1"/>
            </p:cNvSpPr>
            <p:nvPr/>
          </p:nvSpPr>
          <p:spPr bwMode="auto">
            <a:xfrm>
              <a:off x="542" y="3933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17"/>
            <p:cNvSpPr>
              <a:spLocks noChangeShapeType="1"/>
            </p:cNvSpPr>
            <p:nvPr/>
          </p:nvSpPr>
          <p:spPr bwMode="auto">
            <a:xfrm>
              <a:off x="1239" y="2952"/>
              <a:ext cx="5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5" name="Group 118"/>
            <p:cNvGrpSpPr>
              <a:grpSpLocks/>
            </p:cNvGrpSpPr>
            <p:nvPr/>
          </p:nvGrpSpPr>
          <p:grpSpPr bwMode="auto">
            <a:xfrm>
              <a:off x="1693" y="2955"/>
              <a:ext cx="285" cy="986"/>
              <a:chOff x="605" y="1254"/>
              <a:chExt cx="285" cy="986"/>
            </a:xfrm>
          </p:grpSpPr>
          <p:grpSp>
            <p:nvGrpSpPr>
              <p:cNvPr id="28719" name="Group 119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8725" name="Oval 120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26" name="Oval 121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27" name="Oval 122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28" name="Oval 123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29" name="Oval 124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8720" name="Line 125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Line 126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Freeform 127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Rectangle 128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24" name="Line 129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6" name="Line 130"/>
            <p:cNvSpPr>
              <a:spLocks noChangeShapeType="1"/>
            </p:cNvSpPr>
            <p:nvPr/>
          </p:nvSpPr>
          <p:spPr bwMode="auto">
            <a:xfrm>
              <a:off x="1248" y="3937"/>
              <a:ext cx="5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131"/>
            <p:cNvSpPr>
              <a:spLocks noChangeShapeType="1"/>
            </p:cNvSpPr>
            <p:nvPr/>
          </p:nvSpPr>
          <p:spPr bwMode="auto">
            <a:xfrm>
              <a:off x="1831" y="2946"/>
              <a:ext cx="9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132"/>
            <p:cNvSpPr>
              <a:spLocks noChangeShapeType="1"/>
            </p:cNvSpPr>
            <p:nvPr/>
          </p:nvSpPr>
          <p:spPr bwMode="auto">
            <a:xfrm>
              <a:off x="1855" y="3938"/>
              <a:ext cx="9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9" name="Group 133"/>
            <p:cNvGrpSpPr>
              <a:grpSpLocks/>
            </p:cNvGrpSpPr>
            <p:nvPr/>
          </p:nvGrpSpPr>
          <p:grpSpPr bwMode="auto">
            <a:xfrm>
              <a:off x="2693" y="2942"/>
              <a:ext cx="285" cy="986"/>
              <a:chOff x="605" y="1254"/>
              <a:chExt cx="285" cy="986"/>
            </a:xfrm>
          </p:grpSpPr>
          <p:grpSp>
            <p:nvGrpSpPr>
              <p:cNvPr id="28708" name="Group 134"/>
              <p:cNvGrpSpPr>
                <a:grpSpLocks/>
              </p:cNvGrpSpPr>
              <p:nvPr/>
            </p:nvGrpSpPr>
            <p:grpSpPr bwMode="auto">
              <a:xfrm>
                <a:off x="649" y="1436"/>
                <a:ext cx="204" cy="312"/>
                <a:chOff x="649" y="1436"/>
                <a:chExt cx="204" cy="312"/>
              </a:xfrm>
            </p:grpSpPr>
            <p:sp>
              <p:nvSpPr>
                <p:cNvPr id="28714" name="Oval 135"/>
                <p:cNvSpPr>
                  <a:spLocks noChangeArrowheads="1"/>
                </p:cNvSpPr>
                <p:nvPr/>
              </p:nvSpPr>
              <p:spPr bwMode="auto">
                <a:xfrm>
                  <a:off x="649" y="1436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15" name="Oval 136"/>
                <p:cNvSpPr>
                  <a:spLocks noChangeArrowheads="1"/>
                </p:cNvSpPr>
                <p:nvPr/>
              </p:nvSpPr>
              <p:spPr bwMode="auto">
                <a:xfrm>
                  <a:off x="649" y="150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16" name="Oval 137"/>
                <p:cNvSpPr>
                  <a:spLocks noChangeArrowheads="1"/>
                </p:cNvSpPr>
                <p:nvPr/>
              </p:nvSpPr>
              <p:spPr bwMode="auto">
                <a:xfrm>
                  <a:off x="649" y="155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17" name="Oval 138"/>
                <p:cNvSpPr>
                  <a:spLocks noChangeArrowheads="1"/>
                </p:cNvSpPr>
                <p:nvPr/>
              </p:nvSpPr>
              <p:spPr bwMode="auto">
                <a:xfrm>
                  <a:off x="649" y="1622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18" name="Oval 139"/>
                <p:cNvSpPr>
                  <a:spLocks noChangeArrowheads="1"/>
                </p:cNvSpPr>
                <p:nvPr/>
              </p:nvSpPr>
              <p:spPr bwMode="auto">
                <a:xfrm>
                  <a:off x="649" y="1675"/>
                  <a:ext cx="204" cy="7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8709" name="Line 140"/>
              <p:cNvSpPr>
                <a:spLocks noChangeShapeType="1"/>
              </p:cNvSpPr>
              <p:nvPr/>
            </p:nvSpPr>
            <p:spPr bwMode="auto">
              <a:xfrm flipV="1">
                <a:off x="751" y="1254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Line 141"/>
              <p:cNvSpPr>
                <a:spLocks noChangeShapeType="1"/>
              </p:cNvSpPr>
              <p:nvPr/>
            </p:nvSpPr>
            <p:spPr bwMode="auto">
              <a:xfrm flipV="1">
                <a:off x="745" y="174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Freeform 142"/>
              <p:cNvSpPr>
                <a:spLocks/>
              </p:cNvSpPr>
              <p:nvPr/>
            </p:nvSpPr>
            <p:spPr bwMode="auto">
              <a:xfrm>
                <a:off x="605" y="1867"/>
                <a:ext cx="285" cy="175"/>
              </a:xfrm>
              <a:custGeom>
                <a:avLst/>
                <a:gdLst>
                  <a:gd name="T0" fmla="*/ 0 w 285"/>
                  <a:gd name="T1" fmla="*/ 0 h 175"/>
                  <a:gd name="T2" fmla="*/ 0 w 285"/>
                  <a:gd name="T3" fmla="*/ 175 h 175"/>
                  <a:gd name="T4" fmla="*/ 285 w 285"/>
                  <a:gd name="T5" fmla="*/ 175 h 175"/>
                  <a:gd name="T6" fmla="*/ 285 w 285"/>
                  <a:gd name="T7" fmla="*/ 7 h 1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5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85" y="175"/>
                    </a:lnTo>
                    <a:lnTo>
                      <a:pt x="285" y="7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Rectangle 143"/>
              <p:cNvSpPr>
                <a:spLocks noChangeArrowheads="1"/>
              </p:cNvSpPr>
              <p:nvPr/>
            </p:nvSpPr>
            <p:spPr bwMode="auto">
              <a:xfrm>
                <a:off x="656" y="1895"/>
                <a:ext cx="197" cy="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13" name="Line 144"/>
              <p:cNvSpPr>
                <a:spLocks noChangeShapeType="1"/>
              </p:cNvSpPr>
              <p:nvPr/>
            </p:nvSpPr>
            <p:spPr bwMode="auto">
              <a:xfrm flipV="1">
                <a:off x="752" y="2050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0" name="Text Box 145"/>
            <p:cNvSpPr txBox="1">
              <a:spLocks noChangeArrowheads="1"/>
            </p:cNvSpPr>
            <p:nvPr/>
          </p:nvSpPr>
          <p:spPr bwMode="auto">
            <a:xfrm>
              <a:off x="629" y="3164"/>
              <a:ext cx="44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G</a:t>
              </a:r>
              <a:r>
                <a:rPr lang="en-US" altLang="en-US" sz="2000" baseline="-25000"/>
                <a:t>1</a:t>
              </a:r>
              <a:endParaRPr lang="en-US" altLang="en-US" sz="2000"/>
            </a:p>
          </p:txBody>
        </p:sp>
        <p:graphicFrame>
          <p:nvGraphicFramePr>
            <p:cNvPr id="28701" name="Object 146"/>
            <p:cNvGraphicFramePr>
              <a:graphicFrameLocks noChangeAspect="1"/>
            </p:cNvGraphicFramePr>
            <p:nvPr/>
          </p:nvGraphicFramePr>
          <p:xfrm>
            <a:off x="689" y="3537"/>
            <a:ext cx="21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8" name="Equation" r:id="rId19" imgW="177569" imgH="215619" progId="Equation.3">
                    <p:embed/>
                  </p:oleObj>
                </mc:Choice>
                <mc:Fallback>
                  <p:oleObj name="Equation" r:id="rId19" imgW="177569" imgH="215619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3537"/>
                          <a:ext cx="21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2" name="Text Box 147"/>
            <p:cNvSpPr txBox="1">
              <a:spLocks noChangeArrowheads="1"/>
            </p:cNvSpPr>
            <p:nvPr/>
          </p:nvSpPr>
          <p:spPr bwMode="auto">
            <a:xfrm>
              <a:off x="1361" y="3180"/>
              <a:ext cx="44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G</a:t>
              </a:r>
              <a:r>
                <a:rPr lang="en-US" altLang="en-US" sz="2000" baseline="-25000"/>
                <a:t>2</a:t>
              </a:r>
              <a:endParaRPr lang="en-US" altLang="en-US" sz="2000"/>
            </a:p>
          </p:txBody>
        </p:sp>
        <p:sp>
          <p:nvSpPr>
            <p:cNvPr id="28703" name="Text Box 148"/>
            <p:cNvSpPr txBox="1">
              <a:spLocks noChangeArrowheads="1"/>
            </p:cNvSpPr>
            <p:nvPr/>
          </p:nvSpPr>
          <p:spPr bwMode="auto">
            <a:xfrm>
              <a:off x="1935" y="3182"/>
              <a:ext cx="440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G</a:t>
              </a:r>
              <a:r>
                <a:rPr lang="en-US" altLang="en-US" sz="2000" baseline="-25000"/>
                <a:t>3</a:t>
              </a:r>
              <a:endParaRPr lang="en-US" altLang="en-US" sz="2000"/>
            </a:p>
          </p:txBody>
        </p:sp>
        <p:graphicFrame>
          <p:nvGraphicFramePr>
            <p:cNvPr id="28704" name="Object 149"/>
            <p:cNvGraphicFramePr>
              <a:graphicFrameLocks noChangeAspect="1"/>
            </p:cNvGraphicFramePr>
            <p:nvPr/>
          </p:nvGraphicFramePr>
          <p:xfrm>
            <a:off x="1376" y="3524"/>
            <a:ext cx="22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9" name="Equation" r:id="rId21" imgW="190335" imgH="215713" progId="Equation.3">
                    <p:embed/>
                  </p:oleObj>
                </mc:Choice>
                <mc:Fallback>
                  <p:oleObj name="Equation" r:id="rId21" imgW="190335" imgH="215713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3524"/>
                          <a:ext cx="22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5" name="Object 150"/>
            <p:cNvGraphicFramePr>
              <a:graphicFrameLocks noChangeAspect="1"/>
            </p:cNvGraphicFramePr>
            <p:nvPr/>
          </p:nvGraphicFramePr>
          <p:xfrm>
            <a:off x="2004" y="3540"/>
            <a:ext cx="21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0" name="Equation" r:id="rId23" imgW="177646" imgH="228402" progId="Equation.3">
                    <p:embed/>
                  </p:oleObj>
                </mc:Choice>
                <mc:Fallback>
                  <p:oleObj name="Equation" r:id="rId23" imgW="177646" imgH="228402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3540"/>
                          <a:ext cx="21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6" name="Text Box 151"/>
            <p:cNvSpPr txBox="1">
              <a:spLocks noChangeArrowheads="1"/>
            </p:cNvSpPr>
            <p:nvPr/>
          </p:nvSpPr>
          <p:spPr bwMode="auto">
            <a:xfrm>
              <a:off x="2927" y="3168"/>
              <a:ext cx="441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G</a:t>
              </a:r>
              <a:r>
                <a:rPr lang="en-US" altLang="en-US" sz="2000" baseline="-25000"/>
                <a:t>n</a:t>
              </a:r>
              <a:endParaRPr lang="en-US" altLang="en-US" sz="2000"/>
            </a:p>
          </p:txBody>
        </p:sp>
        <p:graphicFrame>
          <p:nvGraphicFramePr>
            <p:cNvPr id="28707" name="Object 152"/>
            <p:cNvGraphicFramePr>
              <a:graphicFrameLocks noChangeAspect="1"/>
            </p:cNvGraphicFramePr>
            <p:nvPr/>
          </p:nvGraphicFramePr>
          <p:xfrm>
            <a:off x="2982" y="3505"/>
            <a:ext cx="22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1" name="Equation" r:id="rId25" imgW="190500" imgH="228600" progId="Equation.3">
                    <p:embed/>
                  </p:oleObj>
                </mc:Choice>
                <mc:Fallback>
                  <p:oleObj name="Equation" r:id="rId25" imgW="190500" imgH="228600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3505"/>
                          <a:ext cx="22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6" name="Object 153"/>
          <p:cNvGraphicFramePr>
            <a:graphicFrameLocks noChangeAspect="1"/>
          </p:cNvGraphicFramePr>
          <p:nvPr/>
        </p:nvGraphicFramePr>
        <p:xfrm>
          <a:off x="6040438" y="4595813"/>
          <a:ext cx="1420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2" name="Equation" r:id="rId27" imgW="1002865" imgH="457002" progId="Equation.3">
                  <p:embed/>
                </p:oleObj>
              </mc:Choice>
              <mc:Fallback>
                <p:oleObj name="Equation" r:id="rId27" imgW="1002865" imgH="457002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4595813"/>
                        <a:ext cx="1420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4"/>
          <p:cNvGraphicFramePr>
            <a:graphicFrameLocks noChangeAspect="1"/>
          </p:cNvGraphicFramePr>
          <p:nvPr/>
        </p:nvGraphicFramePr>
        <p:xfrm>
          <a:off x="5948363" y="5338763"/>
          <a:ext cx="1587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3" name="Equation" r:id="rId29" imgW="1028254" imgH="444307" progId="Equation.3">
                  <p:embed/>
                </p:oleObj>
              </mc:Choice>
              <mc:Fallback>
                <p:oleObj name="Equation" r:id="rId29" imgW="1028254" imgH="444307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5338763"/>
                        <a:ext cx="1587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55"/>
          <p:cNvGraphicFramePr>
            <a:graphicFrameLocks noChangeAspect="1"/>
          </p:cNvGraphicFramePr>
          <p:nvPr/>
        </p:nvGraphicFramePr>
        <p:xfrm>
          <a:off x="6127750" y="5945188"/>
          <a:ext cx="10985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4" name="Equation" r:id="rId31" imgW="710891" imgH="393529" progId="Equation.3">
                  <p:embed/>
                </p:oleObj>
              </mc:Choice>
              <mc:Fallback>
                <p:oleObj name="Equation" r:id="rId31" imgW="710891" imgH="393529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5945188"/>
                        <a:ext cx="10985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156"/>
          <p:cNvSpPr>
            <a:spLocks noChangeArrowheads="1"/>
          </p:cNvSpPr>
          <p:nvPr/>
        </p:nvSpPr>
        <p:spPr bwMode="auto">
          <a:xfrm>
            <a:off x="6842125" y="1865313"/>
            <a:ext cx="180657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CB79ED-3F5F-403A-A5DA-B272353C7AC7}" type="slidenum">
              <a:rPr lang="en-US" altLang="en-US" sz="1400" smtClean="0"/>
              <a:pPr/>
              <a:t>32</a:t>
            </a:fld>
            <a:endParaRPr lang="en-US" altLang="en-US" sz="140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863725" y="361950"/>
            <a:ext cx="56372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Why do we need to study viscoelastic </a:t>
            </a:r>
          </a:p>
          <a:p>
            <a:r>
              <a:rPr lang="en-US" altLang="en-US" sz="2800"/>
              <a:t>materials at different frequencies ? </a:t>
            </a:r>
          </a:p>
        </p:txBody>
      </p:sp>
      <p:graphicFrame>
        <p:nvGraphicFramePr>
          <p:cNvPr id="29700" name="Object 17"/>
          <p:cNvGraphicFramePr>
            <a:graphicFrameLocks noChangeAspect="1"/>
          </p:cNvGraphicFramePr>
          <p:nvPr/>
        </p:nvGraphicFramePr>
        <p:xfrm>
          <a:off x="4005263" y="4141788"/>
          <a:ext cx="4365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3" name="Equation" r:id="rId3" imgW="203024" imgH="164957" progId="Equation.3">
                  <p:embed/>
                </p:oleObj>
              </mc:Choice>
              <mc:Fallback>
                <p:oleObj name="Equation" r:id="rId3" imgW="203024" imgH="1649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4141788"/>
                        <a:ext cx="4365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29"/>
          <p:cNvSpPr txBox="1">
            <a:spLocks noChangeArrowheads="1"/>
          </p:cNvSpPr>
          <p:nvPr/>
        </p:nvSpPr>
        <p:spPr bwMode="auto">
          <a:xfrm>
            <a:off x="3783543" y="1433778"/>
            <a:ext cx="4519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</a:rPr>
              <a:t>Solid Material, it is frequency independent</a:t>
            </a:r>
          </a:p>
        </p:txBody>
      </p:sp>
      <p:grpSp>
        <p:nvGrpSpPr>
          <p:cNvPr id="29702" name="Group 33"/>
          <p:cNvGrpSpPr>
            <a:grpSpLocks/>
          </p:cNvGrpSpPr>
          <p:nvPr/>
        </p:nvGrpSpPr>
        <p:grpSpPr bwMode="auto">
          <a:xfrm>
            <a:off x="82021" y="1291680"/>
            <a:ext cx="4213225" cy="2640013"/>
            <a:chOff x="322" y="976"/>
            <a:chExt cx="2654" cy="1663"/>
          </a:xfrm>
        </p:grpSpPr>
        <p:sp>
          <p:nvSpPr>
            <p:cNvPr id="29713" name="Line 5"/>
            <p:cNvSpPr>
              <a:spLocks noChangeShapeType="1"/>
            </p:cNvSpPr>
            <p:nvPr/>
          </p:nvSpPr>
          <p:spPr bwMode="auto">
            <a:xfrm flipV="1">
              <a:off x="875" y="1006"/>
              <a:ext cx="0" cy="16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7"/>
            <p:cNvSpPr>
              <a:spLocks noChangeShapeType="1"/>
            </p:cNvSpPr>
            <p:nvPr/>
          </p:nvSpPr>
          <p:spPr bwMode="auto">
            <a:xfrm flipV="1">
              <a:off x="818" y="2531"/>
              <a:ext cx="21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Oval 8"/>
            <p:cNvSpPr>
              <a:spLocks noChangeArrowheads="1"/>
            </p:cNvSpPr>
            <p:nvPr/>
          </p:nvSpPr>
          <p:spPr bwMode="auto">
            <a:xfrm>
              <a:off x="984" y="2246"/>
              <a:ext cx="56" cy="5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6" name="Oval 9"/>
            <p:cNvSpPr>
              <a:spLocks noChangeArrowheads="1"/>
            </p:cNvSpPr>
            <p:nvPr/>
          </p:nvSpPr>
          <p:spPr bwMode="auto">
            <a:xfrm>
              <a:off x="1073" y="2087"/>
              <a:ext cx="56" cy="5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7" name="Oval 10"/>
            <p:cNvSpPr>
              <a:spLocks noChangeArrowheads="1"/>
            </p:cNvSpPr>
            <p:nvPr/>
          </p:nvSpPr>
          <p:spPr bwMode="auto">
            <a:xfrm>
              <a:off x="1110" y="1891"/>
              <a:ext cx="56" cy="5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8" name="Oval 11"/>
            <p:cNvSpPr>
              <a:spLocks noChangeArrowheads="1"/>
            </p:cNvSpPr>
            <p:nvPr/>
          </p:nvSpPr>
          <p:spPr bwMode="auto">
            <a:xfrm>
              <a:off x="1257" y="1849"/>
              <a:ext cx="56" cy="5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19" name="Oval 12"/>
            <p:cNvSpPr>
              <a:spLocks noChangeArrowheads="1"/>
            </p:cNvSpPr>
            <p:nvPr/>
          </p:nvSpPr>
          <p:spPr bwMode="auto">
            <a:xfrm>
              <a:off x="1324" y="1682"/>
              <a:ext cx="56" cy="5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0" name="Oval 13"/>
            <p:cNvSpPr>
              <a:spLocks noChangeArrowheads="1"/>
            </p:cNvSpPr>
            <p:nvPr/>
          </p:nvSpPr>
          <p:spPr bwMode="auto">
            <a:xfrm>
              <a:off x="1494" y="1603"/>
              <a:ext cx="56" cy="5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1" name="Oval 14"/>
            <p:cNvSpPr>
              <a:spLocks noChangeArrowheads="1"/>
            </p:cNvSpPr>
            <p:nvPr/>
          </p:nvSpPr>
          <p:spPr bwMode="auto">
            <a:xfrm>
              <a:off x="2275" y="1152"/>
              <a:ext cx="56" cy="5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2" name="Oval 15"/>
            <p:cNvSpPr>
              <a:spLocks noChangeArrowheads="1"/>
            </p:cNvSpPr>
            <p:nvPr/>
          </p:nvSpPr>
          <p:spPr bwMode="auto">
            <a:xfrm>
              <a:off x="1977" y="1197"/>
              <a:ext cx="56" cy="5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3" name="Oval 16"/>
            <p:cNvSpPr>
              <a:spLocks noChangeArrowheads="1"/>
            </p:cNvSpPr>
            <p:nvPr/>
          </p:nvSpPr>
          <p:spPr bwMode="auto">
            <a:xfrm>
              <a:off x="1796" y="1387"/>
              <a:ext cx="56" cy="5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29724" name="Object 18"/>
            <p:cNvGraphicFramePr>
              <a:graphicFrameLocks noChangeAspect="1"/>
            </p:cNvGraphicFramePr>
            <p:nvPr/>
          </p:nvGraphicFramePr>
          <p:xfrm>
            <a:off x="322" y="976"/>
            <a:ext cx="57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4" name="Equation" r:id="rId5" imgW="418918" imgH="203112" progId="Equation.3">
                    <p:embed/>
                  </p:oleObj>
                </mc:Choice>
                <mc:Fallback>
                  <p:oleObj name="Equation" r:id="rId5" imgW="418918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" y="976"/>
                          <a:ext cx="57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Freeform 19"/>
            <p:cNvSpPr>
              <a:spLocks/>
            </p:cNvSpPr>
            <p:nvPr/>
          </p:nvSpPr>
          <p:spPr bwMode="auto">
            <a:xfrm>
              <a:off x="984" y="1043"/>
              <a:ext cx="1495" cy="1232"/>
            </a:xfrm>
            <a:custGeom>
              <a:avLst/>
              <a:gdLst>
                <a:gd name="T0" fmla="*/ 0 w 1495"/>
                <a:gd name="T1" fmla="*/ 1232 h 1232"/>
                <a:gd name="T2" fmla="*/ 95 w 1495"/>
                <a:gd name="T3" fmla="*/ 1042 h 1232"/>
                <a:gd name="T4" fmla="*/ 248 w 1495"/>
                <a:gd name="T5" fmla="*/ 845 h 1232"/>
                <a:gd name="T6" fmla="*/ 518 w 1495"/>
                <a:gd name="T7" fmla="*/ 619 h 1232"/>
                <a:gd name="T8" fmla="*/ 817 w 1495"/>
                <a:gd name="T9" fmla="*/ 386 h 1232"/>
                <a:gd name="T10" fmla="*/ 1174 w 1495"/>
                <a:gd name="T11" fmla="*/ 153 h 1232"/>
                <a:gd name="T12" fmla="*/ 1495 w 1495"/>
                <a:gd name="T13" fmla="*/ 0 h 12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5" h="1232">
                  <a:moveTo>
                    <a:pt x="0" y="1232"/>
                  </a:moveTo>
                  <a:cubicBezTo>
                    <a:pt x="27" y="1169"/>
                    <a:pt x="54" y="1106"/>
                    <a:pt x="95" y="1042"/>
                  </a:cubicBezTo>
                  <a:cubicBezTo>
                    <a:pt x="136" y="978"/>
                    <a:pt x="178" y="915"/>
                    <a:pt x="248" y="845"/>
                  </a:cubicBezTo>
                  <a:cubicBezTo>
                    <a:pt x="318" y="775"/>
                    <a:pt x="423" y="695"/>
                    <a:pt x="518" y="619"/>
                  </a:cubicBezTo>
                  <a:cubicBezTo>
                    <a:pt x="613" y="543"/>
                    <a:pt x="708" y="464"/>
                    <a:pt x="817" y="386"/>
                  </a:cubicBezTo>
                  <a:cubicBezTo>
                    <a:pt x="926" y="308"/>
                    <a:pt x="1061" y="217"/>
                    <a:pt x="1174" y="153"/>
                  </a:cubicBezTo>
                  <a:cubicBezTo>
                    <a:pt x="1287" y="89"/>
                    <a:pt x="1391" y="44"/>
                    <a:pt x="149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Oval 20"/>
            <p:cNvSpPr>
              <a:spLocks noChangeArrowheads="1"/>
            </p:cNvSpPr>
            <p:nvPr/>
          </p:nvSpPr>
          <p:spPr bwMode="auto">
            <a:xfrm>
              <a:off x="1028" y="1451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7" name="Oval 21"/>
            <p:cNvSpPr>
              <a:spLocks noChangeArrowheads="1"/>
            </p:cNvSpPr>
            <p:nvPr/>
          </p:nvSpPr>
          <p:spPr bwMode="auto">
            <a:xfrm>
              <a:off x="1415" y="1445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8" name="Oval 22"/>
            <p:cNvSpPr>
              <a:spLocks noChangeArrowheads="1"/>
            </p:cNvSpPr>
            <p:nvPr/>
          </p:nvSpPr>
          <p:spPr bwMode="auto">
            <a:xfrm>
              <a:off x="1840" y="146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9" name="Oval 23"/>
            <p:cNvSpPr>
              <a:spLocks noChangeArrowheads="1"/>
            </p:cNvSpPr>
            <p:nvPr/>
          </p:nvSpPr>
          <p:spPr bwMode="auto">
            <a:xfrm>
              <a:off x="2840" y="1375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0" name="Oval 24"/>
            <p:cNvSpPr>
              <a:spLocks noChangeArrowheads="1"/>
            </p:cNvSpPr>
            <p:nvPr/>
          </p:nvSpPr>
          <p:spPr bwMode="auto">
            <a:xfrm>
              <a:off x="1193" y="1412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1" name="Oval 25"/>
            <p:cNvSpPr>
              <a:spLocks noChangeArrowheads="1"/>
            </p:cNvSpPr>
            <p:nvPr/>
          </p:nvSpPr>
          <p:spPr bwMode="auto">
            <a:xfrm>
              <a:off x="2369" y="140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2" name="Oval 26"/>
            <p:cNvSpPr>
              <a:spLocks noChangeArrowheads="1"/>
            </p:cNvSpPr>
            <p:nvPr/>
          </p:nvSpPr>
          <p:spPr bwMode="auto">
            <a:xfrm>
              <a:off x="2632" y="1436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3" name="Oval 27"/>
            <p:cNvSpPr>
              <a:spLocks noChangeArrowheads="1"/>
            </p:cNvSpPr>
            <p:nvPr/>
          </p:nvSpPr>
          <p:spPr bwMode="auto">
            <a:xfrm>
              <a:off x="2152" y="1467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4" name="Line 28"/>
            <p:cNvSpPr>
              <a:spLocks noChangeShapeType="1"/>
            </p:cNvSpPr>
            <p:nvPr/>
          </p:nvSpPr>
          <p:spPr bwMode="auto">
            <a:xfrm flipV="1">
              <a:off x="1102" y="1452"/>
              <a:ext cx="1815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9735" name="Object 30"/>
            <p:cNvGraphicFramePr>
              <a:graphicFrameLocks noChangeAspect="1"/>
            </p:cNvGraphicFramePr>
            <p:nvPr/>
          </p:nvGraphicFramePr>
          <p:xfrm>
            <a:off x="1698" y="1735"/>
            <a:ext cx="1246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65" name="Equation" r:id="rId7" imgW="990735" imgH="438237" progId="Equation.3">
                    <p:embed/>
                  </p:oleObj>
                </mc:Choice>
                <mc:Fallback>
                  <p:oleObj name="Equation" r:id="rId7" imgW="990735" imgH="43823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1735"/>
                          <a:ext cx="1246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6" name="Freeform 31"/>
            <p:cNvSpPr>
              <a:spLocks/>
            </p:cNvSpPr>
            <p:nvPr/>
          </p:nvSpPr>
          <p:spPr bwMode="auto">
            <a:xfrm>
              <a:off x="1399" y="1815"/>
              <a:ext cx="263" cy="212"/>
            </a:xfrm>
            <a:custGeom>
              <a:avLst/>
              <a:gdLst>
                <a:gd name="T0" fmla="*/ 263 w 263"/>
                <a:gd name="T1" fmla="*/ 212 h 212"/>
                <a:gd name="T2" fmla="*/ 103 w 263"/>
                <a:gd name="T3" fmla="*/ 132 h 212"/>
                <a:gd name="T4" fmla="*/ 0 w 263"/>
                <a:gd name="T5" fmla="*/ 0 h 2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3" h="212">
                  <a:moveTo>
                    <a:pt x="263" y="212"/>
                  </a:moveTo>
                  <a:cubicBezTo>
                    <a:pt x="205" y="189"/>
                    <a:pt x="147" y="167"/>
                    <a:pt x="103" y="132"/>
                  </a:cubicBezTo>
                  <a:cubicBezTo>
                    <a:pt x="59" y="97"/>
                    <a:pt x="29" y="48"/>
                    <a:pt x="0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3" name="Text Box 32"/>
          <p:cNvSpPr txBox="1">
            <a:spLocks noChangeArrowheads="1"/>
          </p:cNvSpPr>
          <p:nvPr/>
        </p:nvSpPr>
        <p:spPr bwMode="auto">
          <a:xfrm>
            <a:off x="4773612" y="1901002"/>
            <a:ext cx="428148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chemeClr val="accent6"/>
                </a:solidFill>
              </a:rPr>
              <a:t>Equations can be used to determine the 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relaxation times of materials.  Relaxation times are associated with the material molecular structure that provides a good understanding of simple polymeric materials (de </a:t>
            </a:r>
            <a:r>
              <a:rPr lang="en-US" altLang="en-US" sz="1800" dirty="0" err="1">
                <a:solidFill>
                  <a:schemeClr val="accent6"/>
                </a:solidFill>
              </a:rPr>
              <a:t>Gennes</a:t>
            </a:r>
            <a:r>
              <a:rPr lang="en-US" altLang="en-US" sz="1800" dirty="0">
                <a:solidFill>
                  <a:schemeClr val="accent6"/>
                </a:solidFill>
              </a:rPr>
              <a:t> received the Nobel Prize for some of the interpretations and description of molecular behavior).  Analysis is harder for food and complex biomaterials.</a:t>
            </a:r>
          </a:p>
        </p:txBody>
      </p:sp>
      <p:graphicFrame>
        <p:nvGraphicFramePr>
          <p:cNvPr id="2970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979307"/>
              </p:ext>
            </p:extLst>
          </p:nvPr>
        </p:nvGraphicFramePr>
        <p:xfrm>
          <a:off x="2580482" y="4658519"/>
          <a:ext cx="12747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Equation" r:id="rId9" imgW="825500" imgH="431800" progId="Equation.3">
                  <p:embed/>
                </p:oleObj>
              </mc:Choice>
              <mc:Fallback>
                <p:oleObj name="Equation" r:id="rId9" imgW="825500" imgH="431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482" y="4658519"/>
                        <a:ext cx="12747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36"/>
          <p:cNvSpPr txBox="1">
            <a:spLocks noChangeArrowheads="1"/>
          </p:cNvSpPr>
          <p:nvPr/>
        </p:nvSpPr>
        <p:spPr bwMode="auto">
          <a:xfrm>
            <a:off x="188384" y="3899149"/>
            <a:ext cx="234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For a Maxwell Element</a:t>
            </a:r>
          </a:p>
        </p:txBody>
      </p:sp>
      <p:graphicFrame>
        <p:nvGraphicFramePr>
          <p:cNvPr id="29706" name="Object 37"/>
          <p:cNvGraphicFramePr>
            <a:graphicFrameLocks noChangeAspect="1"/>
          </p:cNvGraphicFramePr>
          <p:nvPr/>
        </p:nvGraphicFramePr>
        <p:xfrm>
          <a:off x="682625" y="5356225"/>
          <a:ext cx="27066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7" name="Equation" r:id="rId11" imgW="1752600" imgH="431800" progId="Equation.3">
                  <p:embed/>
                </p:oleObj>
              </mc:Choice>
              <mc:Fallback>
                <p:oleObj name="Equation" r:id="rId11" imgW="1752600" imgH="431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356225"/>
                        <a:ext cx="27066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AutoShape 38"/>
          <p:cNvSpPr>
            <a:spLocks noChangeArrowheads="1"/>
          </p:cNvSpPr>
          <p:nvPr/>
        </p:nvSpPr>
        <p:spPr bwMode="auto">
          <a:xfrm>
            <a:off x="3702050" y="5913438"/>
            <a:ext cx="577850" cy="233362"/>
          </a:xfrm>
          <a:prstGeom prst="rightArrow">
            <a:avLst>
              <a:gd name="adj1" fmla="val 50000"/>
              <a:gd name="adj2" fmla="val 61905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08" name="Object 39"/>
          <p:cNvGraphicFramePr>
            <a:graphicFrameLocks noChangeAspect="1"/>
          </p:cNvGraphicFramePr>
          <p:nvPr/>
        </p:nvGraphicFramePr>
        <p:xfrm>
          <a:off x="546100" y="4646613"/>
          <a:ext cx="1133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8" name="Equation" r:id="rId13" imgW="800100" imgH="457200" progId="Equation.3">
                  <p:embed/>
                </p:oleObj>
              </mc:Choice>
              <mc:Fallback>
                <p:oleObj name="Equation" r:id="rId13" imgW="800100" imgH="457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646613"/>
                        <a:ext cx="1133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40"/>
          <p:cNvGraphicFramePr>
            <a:graphicFrameLocks noChangeAspect="1"/>
          </p:cNvGraphicFramePr>
          <p:nvPr/>
        </p:nvGraphicFramePr>
        <p:xfrm>
          <a:off x="2227263" y="6024563"/>
          <a:ext cx="1133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9" name="Equation" r:id="rId15" imgW="800100" imgH="457200" progId="Equation.3">
                  <p:embed/>
                </p:oleObj>
              </mc:Choice>
              <mc:Fallback>
                <p:oleObj name="Equation" r:id="rId15" imgW="80010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6024563"/>
                        <a:ext cx="1133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AutoShape 41"/>
          <p:cNvSpPr>
            <a:spLocks/>
          </p:cNvSpPr>
          <p:nvPr/>
        </p:nvSpPr>
        <p:spPr bwMode="auto">
          <a:xfrm>
            <a:off x="4619625" y="5413375"/>
            <a:ext cx="160338" cy="1123950"/>
          </a:xfrm>
          <a:prstGeom prst="leftBrace">
            <a:avLst>
              <a:gd name="adj1" fmla="val 584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11" name="Object 42"/>
          <p:cNvGraphicFramePr>
            <a:graphicFrameLocks noChangeAspect="1"/>
          </p:cNvGraphicFramePr>
          <p:nvPr/>
        </p:nvGraphicFramePr>
        <p:xfrm>
          <a:off x="4806950" y="5394325"/>
          <a:ext cx="25685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0" name="Equation" r:id="rId16" imgW="1256755" imgH="203112" progId="Equation.3">
                  <p:embed/>
                </p:oleObj>
              </mc:Choice>
              <mc:Fallback>
                <p:oleObj name="Equation" r:id="rId16" imgW="1256755" imgH="20311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5394325"/>
                        <a:ext cx="25685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43"/>
          <p:cNvGraphicFramePr>
            <a:graphicFrameLocks noChangeAspect="1"/>
          </p:cNvGraphicFramePr>
          <p:nvPr/>
        </p:nvGraphicFramePr>
        <p:xfrm>
          <a:off x="4868863" y="6157913"/>
          <a:ext cx="21129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1" name="Equation" r:id="rId18" imgW="1320227" imgH="203112" progId="Equation.3">
                  <p:embed/>
                </p:oleObj>
              </mc:Choice>
              <mc:Fallback>
                <p:oleObj name="Equation" r:id="rId18" imgW="1320227" imgH="20311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6157913"/>
                        <a:ext cx="21129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678AC3-BF93-41F7-95CF-8598FB9E1BEA}"/>
              </a:ext>
            </a:extLst>
          </p:cNvPr>
          <p:cNvSpPr txBox="1"/>
          <p:nvPr/>
        </p:nvSpPr>
        <p:spPr>
          <a:xfrm>
            <a:off x="86254" y="433281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chemeClr val="accent6"/>
                </a:solidFill>
              </a:rPr>
              <a:t>Elastic component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A85207-3908-425A-8E71-C198312A3B43}"/>
              </a:ext>
            </a:extLst>
          </p:cNvPr>
          <p:cNvSpPr txBox="1"/>
          <p:nvPr/>
        </p:nvSpPr>
        <p:spPr>
          <a:xfrm>
            <a:off x="2031471" y="4332814"/>
            <a:ext cx="20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chemeClr val="accent6"/>
                </a:solidFill>
              </a:rPr>
              <a:t>Viscous component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0AAEB9-290A-46FC-BF4C-BD5ED85D140F}" type="slidenum">
              <a:rPr lang="en-US" altLang="en-US" sz="1400" smtClean="0"/>
              <a:pPr/>
              <a:t>33</a:t>
            </a:fld>
            <a:endParaRPr lang="en-US" altLang="en-US" sz="140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570163" y="257175"/>
            <a:ext cx="416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u="sng"/>
              <a:t>OTHER EXPERIMENTS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25475" y="1009650"/>
            <a:ext cx="388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u="sng"/>
              <a:t>Time/Temperature Sweep</a:t>
            </a:r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 flipV="1">
            <a:off x="977900" y="1830388"/>
            <a:ext cx="11113" cy="328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641350" y="4978400"/>
            <a:ext cx="4583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27" name="Object 9"/>
          <p:cNvGraphicFramePr>
            <a:graphicFrameLocks noChangeAspect="1"/>
          </p:cNvGraphicFramePr>
          <p:nvPr/>
        </p:nvGraphicFramePr>
        <p:xfrm>
          <a:off x="239713" y="2654300"/>
          <a:ext cx="660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3" imgW="418918" imgH="203112" progId="Equation.3">
                  <p:embed/>
                </p:oleObj>
              </mc:Choice>
              <mc:Fallback>
                <p:oleObj name="Equation" r:id="rId3" imgW="418918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2654300"/>
                        <a:ext cx="6604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Oval 38"/>
          <p:cNvSpPr>
            <a:spLocks noChangeArrowheads="1"/>
          </p:cNvSpPr>
          <p:nvPr/>
        </p:nvSpPr>
        <p:spPr bwMode="auto">
          <a:xfrm>
            <a:off x="2017713" y="4814888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9" name="Oval 39"/>
          <p:cNvSpPr>
            <a:spLocks noChangeArrowheads="1"/>
          </p:cNvSpPr>
          <p:nvPr/>
        </p:nvSpPr>
        <p:spPr bwMode="auto">
          <a:xfrm>
            <a:off x="2563813" y="4470400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0" name="Oval 40"/>
          <p:cNvSpPr>
            <a:spLocks noChangeArrowheads="1"/>
          </p:cNvSpPr>
          <p:nvPr/>
        </p:nvSpPr>
        <p:spPr bwMode="auto">
          <a:xfrm>
            <a:off x="3225800" y="3281363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1" name="Oval 41"/>
          <p:cNvSpPr>
            <a:spLocks noChangeArrowheads="1"/>
          </p:cNvSpPr>
          <p:nvPr/>
        </p:nvSpPr>
        <p:spPr bwMode="auto">
          <a:xfrm>
            <a:off x="3414713" y="2646363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2" name="Oval 42"/>
          <p:cNvSpPr>
            <a:spLocks noChangeArrowheads="1"/>
          </p:cNvSpPr>
          <p:nvPr/>
        </p:nvSpPr>
        <p:spPr bwMode="auto">
          <a:xfrm>
            <a:off x="2835275" y="4048125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3" name="Oval 43"/>
          <p:cNvSpPr>
            <a:spLocks noChangeArrowheads="1"/>
          </p:cNvSpPr>
          <p:nvPr/>
        </p:nvSpPr>
        <p:spPr bwMode="auto">
          <a:xfrm>
            <a:off x="4102100" y="2257425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4" name="Oval 44"/>
          <p:cNvSpPr>
            <a:spLocks noChangeArrowheads="1"/>
          </p:cNvSpPr>
          <p:nvPr/>
        </p:nvSpPr>
        <p:spPr bwMode="auto">
          <a:xfrm>
            <a:off x="2262188" y="4665663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5" name="Oval 45"/>
          <p:cNvSpPr>
            <a:spLocks noChangeArrowheads="1"/>
          </p:cNvSpPr>
          <p:nvPr/>
        </p:nvSpPr>
        <p:spPr bwMode="auto">
          <a:xfrm>
            <a:off x="2981325" y="3833813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6" name="Oval 46"/>
          <p:cNvSpPr>
            <a:spLocks noChangeArrowheads="1"/>
          </p:cNvSpPr>
          <p:nvPr/>
        </p:nvSpPr>
        <p:spPr bwMode="auto">
          <a:xfrm>
            <a:off x="3317875" y="3071813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7" name="Oval 47"/>
          <p:cNvSpPr>
            <a:spLocks noChangeArrowheads="1"/>
          </p:cNvSpPr>
          <p:nvPr/>
        </p:nvSpPr>
        <p:spPr bwMode="auto">
          <a:xfrm>
            <a:off x="3794125" y="2378075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8" name="Oval 48"/>
          <p:cNvSpPr>
            <a:spLocks noChangeArrowheads="1"/>
          </p:cNvSpPr>
          <p:nvPr/>
        </p:nvSpPr>
        <p:spPr bwMode="auto">
          <a:xfrm>
            <a:off x="3044825" y="3548063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9" name="Oval 49"/>
          <p:cNvSpPr>
            <a:spLocks noChangeArrowheads="1"/>
          </p:cNvSpPr>
          <p:nvPr/>
        </p:nvSpPr>
        <p:spPr bwMode="auto">
          <a:xfrm>
            <a:off x="4549775" y="2243138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40" name="Oval 50"/>
          <p:cNvSpPr>
            <a:spLocks noChangeArrowheads="1"/>
          </p:cNvSpPr>
          <p:nvPr/>
        </p:nvSpPr>
        <p:spPr bwMode="auto">
          <a:xfrm>
            <a:off x="4968875" y="2374900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41" name="Oval 52"/>
          <p:cNvSpPr>
            <a:spLocks noChangeArrowheads="1"/>
          </p:cNvSpPr>
          <p:nvPr/>
        </p:nvSpPr>
        <p:spPr bwMode="auto">
          <a:xfrm>
            <a:off x="2592388" y="4222750"/>
            <a:ext cx="104775" cy="104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42" name="Text Box 54"/>
          <p:cNvSpPr txBox="1">
            <a:spLocks noChangeArrowheads="1"/>
          </p:cNvSpPr>
          <p:nvPr/>
        </p:nvSpPr>
        <p:spPr bwMode="auto">
          <a:xfrm>
            <a:off x="4537075" y="5000625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Time</a:t>
            </a:r>
          </a:p>
        </p:txBody>
      </p:sp>
      <p:sp>
        <p:nvSpPr>
          <p:cNvPr id="30743" name="Freeform 55"/>
          <p:cNvSpPr>
            <a:spLocks/>
          </p:cNvSpPr>
          <p:nvPr/>
        </p:nvSpPr>
        <p:spPr bwMode="auto">
          <a:xfrm>
            <a:off x="1006475" y="2328863"/>
            <a:ext cx="4025900" cy="2782887"/>
          </a:xfrm>
          <a:custGeom>
            <a:avLst/>
            <a:gdLst>
              <a:gd name="T0" fmla="*/ 0 w 2632"/>
              <a:gd name="T1" fmla="*/ 2147483647 h 1716"/>
              <a:gd name="T2" fmla="*/ 102944955 w 2632"/>
              <a:gd name="T3" fmla="*/ 2147483647 h 1716"/>
              <a:gd name="T4" fmla="*/ 154417433 w 2632"/>
              <a:gd name="T5" fmla="*/ 2147483647 h 1716"/>
              <a:gd name="T6" fmla="*/ 290118713 w 2632"/>
              <a:gd name="T7" fmla="*/ 2147483647 h 1716"/>
              <a:gd name="T8" fmla="*/ 341591191 w 2632"/>
              <a:gd name="T9" fmla="*/ 2147483647 h 1716"/>
              <a:gd name="T10" fmla="*/ 393063668 w 2632"/>
              <a:gd name="T11" fmla="*/ 2147483647 h 1716"/>
              <a:gd name="T12" fmla="*/ 477292471 w 2632"/>
              <a:gd name="T13" fmla="*/ 2147483647 h 1716"/>
              <a:gd name="T14" fmla="*/ 596614824 w 2632"/>
              <a:gd name="T15" fmla="*/ 2147483647 h 1716"/>
              <a:gd name="T16" fmla="*/ 664466229 w 2632"/>
              <a:gd name="T17" fmla="*/ 2147483647 h 1716"/>
              <a:gd name="T18" fmla="*/ 751033786 w 2632"/>
              <a:gd name="T19" fmla="*/ 2147483647 h 1716"/>
              <a:gd name="T20" fmla="*/ 870356139 w 2632"/>
              <a:gd name="T21" fmla="*/ 2147483647 h 1716"/>
              <a:gd name="T22" fmla="*/ 921828617 w 2632"/>
              <a:gd name="T23" fmla="*/ 2147483647 h 1716"/>
              <a:gd name="T24" fmla="*/ 1073907295 w 2632"/>
              <a:gd name="T25" fmla="*/ 2147483647 h 1716"/>
              <a:gd name="T26" fmla="*/ 1092624977 w 2632"/>
              <a:gd name="T27" fmla="*/ 2147483647 h 1716"/>
              <a:gd name="T28" fmla="*/ 1160474853 w 2632"/>
              <a:gd name="T29" fmla="*/ 2147483647 h 1716"/>
              <a:gd name="T30" fmla="*/ 1279798735 w 2632"/>
              <a:gd name="T31" fmla="*/ 2147483647 h 1716"/>
              <a:gd name="T32" fmla="*/ 1312553531 w 2632"/>
              <a:gd name="T33" fmla="*/ 2147483647 h 1716"/>
              <a:gd name="T34" fmla="*/ 1415498486 w 2632"/>
              <a:gd name="T35" fmla="*/ 2147483647 h 1716"/>
              <a:gd name="T36" fmla="*/ 1637767324 w 2632"/>
              <a:gd name="T37" fmla="*/ 2147483647 h 1716"/>
              <a:gd name="T38" fmla="*/ 1789846002 w 2632"/>
              <a:gd name="T39" fmla="*/ 2147483647 h 1716"/>
              <a:gd name="T40" fmla="*/ 2131437193 w 2632"/>
              <a:gd name="T41" fmla="*/ 2147483647 h 1716"/>
              <a:gd name="T42" fmla="*/ 2147483647 w 2632"/>
              <a:gd name="T43" fmla="*/ 2147483647 h 1716"/>
              <a:gd name="T44" fmla="*/ 2147483647 w 2632"/>
              <a:gd name="T45" fmla="*/ 2147483647 h 1716"/>
              <a:gd name="T46" fmla="*/ 2147483647 w 2632"/>
              <a:gd name="T47" fmla="*/ 1780514131 h 1716"/>
              <a:gd name="T48" fmla="*/ 2147483647 w 2632"/>
              <a:gd name="T49" fmla="*/ 1186132606 h 1716"/>
              <a:gd name="T50" fmla="*/ 2147483647 w 2632"/>
              <a:gd name="T51" fmla="*/ 628570816 h 1716"/>
              <a:gd name="T52" fmla="*/ 2147483647 w 2632"/>
              <a:gd name="T53" fmla="*/ 244590793 h 1716"/>
              <a:gd name="T54" fmla="*/ 2147483647 w 2632"/>
              <a:gd name="T55" fmla="*/ 34189291 h 1716"/>
              <a:gd name="T56" fmla="*/ 2147483647 w 2632"/>
              <a:gd name="T57" fmla="*/ 34189291 h 1716"/>
              <a:gd name="T58" fmla="*/ 2147483647 w 2632"/>
              <a:gd name="T59" fmla="*/ 73639471 h 171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632" h="1716">
                <a:moveTo>
                  <a:pt x="0" y="1654"/>
                </a:moveTo>
                <a:cubicBezTo>
                  <a:pt x="16" y="1566"/>
                  <a:pt x="33" y="1478"/>
                  <a:pt x="44" y="1486"/>
                </a:cubicBezTo>
                <a:cubicBezTo>
                  <a:pt x="55" y="1494"/>
                  <a:pt x="53" y="1703"/>
                  <a:pt x="66" y="1705"/>
                </a:cubicBezTo>
                <a:cubicBezTo>
                  <a:pt x="79" y="1707"/>
                  <a:pt x="111" y="1503"/>
                  <a:pt x="124" y="1501"/>
                </a:cubicBezTo>
                <a:cubicBezTo>
                  <a:pt x="137" y="1499"/>
                  <a:pt x="139" y="1695"/>
                  <a:pt x="146" y="1690"/>
                </a:cubicBezTo>
                <a:cubicBezTo>
                  <a:pt x="153" y="1685"/>
                  <a:pt x="158" y="1473"/>
                  <a:pt x="168" y="1472"/>
                </a:cubicBezTo>
                <a:cubicBezTo>
                  <a:pt x="178" y="1471"/>
                  <a:pt x="190" y="1683"/>
                  <a:pt x="204" y="1683"/>
                </a:cubicBezTo>
                <a:cubicBezTo>
                  <a:pt x="218" y="1683"/>
                  <a:pt x="242" y="1468"/>
                  <a:pt x="255" y="1472"/>
                </a:cubicBezTo>
                <a:cubicBezTo>
                  <a:pt x="268" y="1476"/>
                  <a:pt x="273" y="1706"/>
                  <a:pt x="284" y="1705"/>
                </a:cubicBezTo>
                <a:cubicBezTo>
                  <a:pt x="295" y="1704"/>
                  <a:pt x="306" y="1469"/>
                  <a:pt x="321" y="1464"/>
                </a:cubicBezTo>
                <a:cubicBezTo>
                  <a:pt x="336" y="1459"/>
                  <a:pt x="360" y="1678"/>
                  <a:pt x="372" y="1676"/>
                </a:cubicBezTo>
                <a:cubicBezTo>
                  <a:pt x="384" y="1674"/>
                  <a:pt x="380" y="1444"/>
                  <a:pt x="394" y="1450"/>
                </a:cubicBezTo>
                <a:cubicBezTo>
                  <a:pt x="408" y="1456"/>
                  <a:pt x="447" y="1708"/>
                  <a:pt x="459" y="1712"/>
                </a:cubicBezTo>
                <a:cubicBezTo>
                  <a:pt x="471" y="1716"/>
                  <a:pt x="461" y="1473"/>
                  <a:pt x="467" y="1472"/>
                </a:cubicBezTo>
                <a:cubicBezTo>
                  <a:pt x="473" y="1471"/>
                  <a:pt x="483" y="1694"/>
                  <a:pt x="496" y="1705"/>
                </a:cubicBezTo>
                <a:cubicBezTo>
                  <a:pt x="509" y="1716"/>
                  <a:pt x="536" y="1552"/>
                  <a:pt x="547" y="1537"/>
                </a:cubicBezTo>
                <a:cubicBezTo>
                  <a:pt x="558" y="1522"/>
                  <a:pt x="551" y="1602"/>
                  <a:pt x="561" y="1617"/>
                </a:cubicBezTo>
                <a:cubicBezTo>
                  <a:pt x="571" y="1632"/>
                  <a:pt x="582" y="1627"/>
                  <a:pt x="605" y="1625"/>
                </a:cubicBezTo>
                <a:cubicBezTo>
                  <a:pt x="628" y="1623"/>
                  <a:pt x="673" y="1613"/>
                  <a:pt x="700" y="1603"/>
                </a:cubicBezTo>
                <a:cubicBezTo>
                  <a:pt x="727" y="1593"/>
                  <a:pt x="730" y="1590"/>
                  <a:pt x="765" y="1566"/>
                </a:cubicBezTo>
                <a:cubicBezTo>
                  <a:pt x="800" y="1542"/>
                  <a:pt x="850" y="1520"/>
                  <a:pt x="911" y="1457"/>
                </a:cubicBezTo>
                <a:cubicBezTo>
                  <a:pt x="972" y="1394"/>
                  <a:pt x="1073" y="1265"/>
                  <a:pt x="1130" y="1187"/>
                </a:cubicBezTo>
                <a:cubicBezTo>
                  <a:pt x="1187" y="1109"/>
                  <a:pt x="1204" y="1075"/>
                  <a:pt x="1254" y="990"/>
                </a:cubicBezTo>
                <a:cubicBezTo>
                  <a:pt x="1304" y="905"/>
                  <a:pt x="1386" y="767"/>
                  <a:pt x="1429" y="677"/>
                </a:cubicBezTo>
                <a:cubicBezTo>
                  <a:pt x="1472" y="587"/>
                  <a:pt x="1482" y="524"/>
                  <a:pt x="1509" y="451"/>
                </a:cubicBezTo>
                <a:cubicBezTo>
                  <a:pt x="1536" y="378"/>
                  <a:pt x="1551" y="298"/>
                  <a:pt x="1589" y="239"/>
                </a:cubicBezTo>
                <a:cubicBezTo>
                  <a:pt x="1627" y="180"/>
                  <a:pt x="1667" y="131"/>
                  <a:pt x="1735" y="93"/>
                </a:cubicBezTo>
                <a:cubicBezTo>
                  <a:pt x="1803" y="55"/>
                  <a:pt x="1900" y="26"/>
                  <a:pt x="1998" y="13"/>
                </a:cubicBezTo>
                <a:cubicBezTo>
                  <a:pt x="2096" y="0"/>
                  <a:pt x="2220" y="10"/>
                  <a:pt x="2326" y="13"/>
                </a:cubicBezTo>
                <a:cubicBezTo>
                  <a:pt x="2432" y="16"/>
                  <a:pt x="2532" y="22"/>
                  <a:pt x="2632" y="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56"/>
          <p:cNvSpPr>
            <a:spLocks noChangeShapeType="1"/>
          </p:cNvSpPr>
          <p:nvPr/>
        </p:nvSpPr>
        <p:spPr bwMode="auto">
          <a:xfrm flipH="1" flipV="1">
            <a:off x="2036763" y="5048250"/>
            <a:ext cx="11112" cy="4397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Text Box 57"/>
          <p:cNvSpPr txBox="1">
            <a:spLocks noChangeArrowheads="1"/>
          </p:cNvSpPr>
          <p:nvPr/>
        </p:nvSpPr>
        <p:spPr bwMode="auto">
          <a:xfrm>
            <a:off x="1712913" y="5405438"/>
            <a:ext cx="1023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t</a:t>
            </a:r>
            <a:r>
              <a:rPr lang="en-US" altLang="en-US" sz="2000" baseline="-25000"/>
              <a:t>coagulation</a:t>
            </a:r>
            <a:endParaRPr lang="en-US" altLang="en-US" sz="2000"/>
          </a:p>
        </p:txBody>
      </p:sp>
      <p:sp>
        <p:nvSpPr>
          <p:cNvPr id="30746" name="Text Box 58"/>
          <p:cNvSpPr txBox="1">
            <a:spLocks noChangeArrowheads="1"/>
          </p:cNvSpPr>
          <p:nvPr/>
        </p:nvSpPr>
        <p:spPr bwMode="auto">
          <a:xfrm>
            <a:off x="5254625" y="1701800"/>
            <a:ext cx="3703638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1775" indent="-231775">
              <a:tabLst>
                <a:tab pos="231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31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1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1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1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Applications</a:t>
            </a:r>
          </a:p>
          <a:p>
            <a:pPr>
              <a:buFontTx/>
              <a:buChar char="•"/>
            </a:pPr>
            <a:r>
              <a:rPr lang="en-US" altLang="en-US" sz="2000"/>
              <a:t>Cheese production</a:t>
            </a:r>
          </a:p>
          <a:p>
            <a:pPr>
              <a:buFontTx/>
              <a:buChar char="•"/>
            </a:pPr>
            <a:r>
              <a:rPr lang="en-US" altLang="en-US" sz="2000"/>
              <a:t>Gelation reactions</a:t>
            </a:r>
          </a:p>
          <a:p>
            <a:pPr>
              <a:buFontTx/>
              <a:buChar char="•"/>
            </a:pPr>
            <a:r>
              <a:rPr lang="en-US" altLang="en-US" sz="2000"/>
              <a:t>Chemorheology (following </a:t>
            </a:r>
          </a:p>
          <a:p>
            <a:r>
              <a:rPr lang="en-US" altLang="en-US" sz="2000"/>
              <a:t>	chemical reactions with </a:t>
            </a:r>
          </a:p>
          <a:p>
            <a:r>
              <a:rPr lang="en-US" altLang="en-US" sz="2000"/>
              <a:t>	changes in rheology of </a:t>
            </a:r>
          </a:p>
          <a:p>
            <a:r>
              <a:rPr lang="en-US" altLang="en-US" sz="2000"/>
              <a:t>	material</a:t>
            </a:r>
          </a:p>
          <a:p>
            <a:pPr>
              <a:buFontTx/>
              <a:buChar char="•"/>
            </a:pPr>
            <a:r>
              <a:rPr lang="en-US" altLang="en-US" sz="2000"/>
              <a:t>Softening of chocolate due</a:t>
            </a:r>
            <a:br>
              <a:rPr lang="en-US" altLang="en-US" sz="2000"/>
            </a:br>
            <a:r>
              <a:rPr lang="en-US" altLang="en-US" sz="2000"/>
              <a:t>to fat melting</a:t>
            </a:r>
          </a:p>
          <a:p>
            <a:pPr>
              <a:buFontTx/>
              <a:buChar char="•"/>
            </a:pPr>
            <a:r>
              <a:rPr lang="en-US" altLang="en-US" sz="2000"/>
              <a:t>thickening of starch suspensions</a:t>
            </a:r>
          </a:p>
          <a:p>
            <a:r>
              <a:rPr lang="en-US" altLang="en-US" sz="2000"/>
              <a:t>	due to starch gelatinization</a:t>
            </a:r>
          </a:p>
          <a:p>
            <a:pPr>
              <a:buFontTx/>
              <a:buChar char="•"/>
            </a:pPr>
            <a:r>
              <a:rPr lang="en-US" altLang="en-US" sz="2000"/>
              <a:t>Interaction among components</a:t>
            </a:r>
          </a:p>
          <a:p>
            <a:r>
              <a:rPr lang="en-US" altLang="en-US" sz="2000"/>
              <a:t>   (proteins and carbohydrates) </a:t>
            </a:r>
          </a:p>
        </p:txBody>
      </p:sp>
      <p:sp>
        <p:nvSpPr>
          <p:cNvPr id="30747" name="Line 59"/>
          <p:cNvSpPr>
            <a:spLocks noChangeShapeType="1"/>
          </p:cNvSpPr>
          <p:nvPr/>
        </p:nvSpPr>
        <p:spPr bwMode="auto">
          <a:xfrm flipH="1">
            <a:off x="1065213" y="3937000"/>
            <a:ext cx="184150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Text Box 60"/>
          <p:cNvSpPr txBox="1">
            <a:spLocks noChangeArrowheads="1"/>
          </p:cNvSpPr>
          <p:nvPr/>
        </p:nvSpPr>
        <p:spPr bwMode="auto">
          <a:xfrm>
            <a:off x="1008063" y="3230563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Adding Enzyme </a:t>
            </a:r>
          </a:p>
          <a:p>
            <a:r>
              <a:rPr lang="en-US" altLang="en-US" sz="2000"/>
              <a:t>(Rennet)</a:t>
            </a:r>
          </a:p>
        </p:txBody>
      </p:sp>
      <p:sp>
        <p:nvSpPr>
          <p:cNvPr id="30749" name="Oval 61"/>
          <p:cNvSpPr>
            <a:spLocks noChangeArrowheads="1"/>
          </p:cNvSpPr>
          <p:nvPr/>
        </p:nvSpPr>
        <p:spPr bwMode="auto">
          <a:xfrm>
            <a:off x="1458913" y="2152650"/>
            <a:ext cx="80962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0" name="Oval 62"/>
          <p:cNvSpPr>
            <a:spLocks noChangeArrowheads="1"/>
          </p:cNvSpPr>
          <p:nvPr/>
        </p:nvSpPr>
        <p:spPr bwMode="auto">
          <a:xfrm>
            <a:off x="1727200" y="2305050"/>
            <a:ext cx="80963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1" name="Oval 63"/>
          <p:cNvSpPr>
            <a:spLocks noChangeArrowheads="1"/>
          </p:cNvSpPr>
          <p:nvPr/>
        </p:nvSpPr>
        <p:spPr bwMode="auto">
          <a:xfrm>
            <a:off x="2019300" y="2479675"/>
            <a:ext cx="80963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2" name="Oval 64"/>
          <p:cNvSpPr>
            <a:spLocks noChangeArrowheads="1"/>
          </p:cNvSpPr>
          <p:nvPr/>
        </p:nvSpPr>
        <p:spPr bwMode="auto">
          <a:xfrm>
            <a:off x="2320925" y="2668588"/>
            <a:ext cx="80963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3" name="Oval 65"/>
          <p:cNvSpPr>
            <a:spLocks noChangeArrowheads="1"/>
          </p:cNvSpPr>
          <p:nvPr/>
        </p:nvSpPr>
        <p:spPr bwMode="auto">
          <a:xfrm>
            <a:off x="2636838" y="2959100"/>
            <a:ext cx="80962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4" name="Oval 66"/>
          <p:cNvSpPr>
            <a:spLocks noChangeArrowheads="1"/>
          </p:cNvSpPr>
          <p:nvPr/>
        </p:nvSpPr>
        <p:spPr bwMode="auto">
          <a:xfrm>
            <a:off x="2938463" y="3157538"/>
            <a:ext cx="80962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5" name="Oval 67"/>
          <p:cNvSpPr>
            <a:spLocks noChangeArrowheads="1"/>
          </p:cNvSpPr>
          <p:nvPr/>
        </p:nvSpPr>
        <p:spPr bwMode="auto">
          <a:xfrm>
            <a:off x="3298825" y="3449638"/>
            <a:ext cx="80963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6" name="Oval 68"/>
          <p:cNvSpPr>
            <a:spLocks noChangeArrowheads="1"/>
          </p:cNvSpPr>
          <p:nvPr/>
        </p:nvSpPr>
        <p:spPr bwMode="auto">
          <a:xfrm>
            <a:off x="3659188" y="3741738"/>
            <a:ext cx="80962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7" name="Oval 69"/>
          <p:cNvSpPr>
            <a:spLocks noChangeArrowheads="1"/>
          </p:cNvSpPr>
          <p:nvPr/>
        </p:nvSpPr>
        <p:spPr bwMode="auto">
          <a:xfrm>
            <a:off x="4159250" y="3917950"/>
            <a:ext cx="80963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8" name="Oval 70"/>
          <p:cNvSpPr>
            <a:spLocks noChangeArrowheads="1"/>
          </p:cNvSpPr>
          <p:nvPr/>
        </p:nvSpPr>
        <p:spPr bwMode="auto">
          <a:xfrm>
            <a:off x="4565650" y="4105275"/>
            <a:ext cx="80963" cy="82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59" name="Rectangle 71"/>
          <p:cNvSpPr>
            <a:spLocks noChangeArrowheads="1"/>
          </p:cNvSpPr>
          <p:nvPr/>
        </p:nvSpPr>
        <p:spPr bwMode="auto">
          <a:xfrm rot="-247087">
            <a:off x="3051175" y="1936750"/>
            <a:ext cx="189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Cheese production</a:t>
            </a:r>
          </a:p>
        </p:txBody>
      </p:sp>
      <p:sp>
        <p:nvSpPr>
          <p:cNvPr id="30760" name="Freeform 72"/>
          <p:cNvSpPr>
            <a:spLocks/>
          </p:cNvSpPr>
          <p:nvPr/>
        </p:nvSpPr>
        <p:spPr bwMode="auto">
          <a:xfrm>
            <a:off x="1435100" y="2130425"/>
            <a:ext cx="3298825" cy="2071688"/>
          </a:xfrm>
          <a:custGeom>
            <a:avLst/>
            <a:gdLst>
              <a:gd name="T0" fmla="*/ 0 w 2078"/>
              <a:gd name="T1" fmla="*/ 0 h 1305"/>
              <a:gd name="T2" fmla="*/ 569555313 w 2078"/>
              <a:gd name="T3" fmla="*/ 385584793 h 1305"/>
              <a:gd name="T4" fmla="*/ 1360884375 w 2078"/>
              <a:gd name="T5" fmla="*/ 934978988 h 1305"/>
              <a:gd name="T6" fmla="*/ 2147483647 w 2078"/>
              <a:gd name="T7" fmla="*/ 1597779448 h 1305"/>
              <a:gd name="T8" fmla="*/ 2147483647 w 2078"/>
              <a:gd name="T9" fmla="*/ 1945561095 h 1305"/>
              <a:gd name="T10" fmla="*/ 2147483647 w 2078"/>
              <a:gd name="T11" fmla="*/ 2147483647 h 1305"/>
              <a:gd name="T12" fmla="*/ 2147483647 w 2078"/>
              <a:gd name="T13" fmla="*/ 2147483647 h 1305"/>
              <a:gd name="T14" fmla="*/ 2147483647 w 2078"/>
              <a:gd name="T15" fmla="*/ 2147483647 h 13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78" h="1305">
                <a:moveTo>
                  <a:pt x="0" y="0"/>
                </a:moveTo>
                <a:lnTo>
                  <a:pt x="226" y="153"/>
                </a:lnTo>
                <a:lnTo>
                  <a:pt x="540" y="371"/>
                </a:lnTo>
                <a:lnTo>
                  <a:pt x="882" y="634"/>
                </a:lnTo>
                <a:lnTo>
                  <a:pt x="1138" y="772"/>
                </a:lnTo>
                <a:lnTo>
                  <a:pt x="1327" y="933"/>
                </a:lnTo>
                <a:lnTo>
                  <a:pt x="1786" y="1173"/>
                </a:lnTo>
                <a:lnTo>
                  <a:pt x="2078" y="1305"/>
                </a:ln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Text Box 73"/>
          <p:cNvSpPr txBox="1">
            <a:spLocks noChangeArrowheads="1"/>
          </p:cNvSpPr>
          <p:nvPr/>
        </p:nvSpPr>
        <p:spPr bwMode="auto">
          <a:xfrm rot="2113055">
            <a:off x="1585913" y="2301875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Dough Resting</a:t>
            </a:r>
          </a:p>
        </p:txBody>
      </p:sp>
      <p:sp>
        <p:nvSpPr>
          <p:cNvPr id="30762" name="Text Box 74"/>
          <p:cNvSpPr txBox="1">
            <a:spLocks noChangeArrowheads="1"/>
          </p:cNvSpPr>
          <p:nvPr/>
        </p:nvSpPr>
        <p:spPr bwMode="auto">
          <a:xfrm>
            <a:off x="2814638" y="4364038"/>
            <a:ext cx="19780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Frequency constant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DB8DED-BDBC-4637-B4CC-32F61062C017}" type="slidenum">
              <a:rPr lang="en-US" altLang="en-US" sz="1400" smtClean="0"/>
              <a:pPr/>
              <a:t>34</a:t>
            </a:fld>
            <a:endParaRPr lang="en-US" altLang="en-US" sz="1400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489200" y="185738"/>
            <a:ext cx="349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Oscillatory Testing</a:t>
            </a:r>
          </a:p>
        </p:txBody>
      </p:sp>
      <p:sp>
        <p:nvSpPr>
          <p:cNvPr id="31748" name="Rectangle 5" descr="Wide upward diagonal"/>
          <p:cNvSpPr>
            <a:spLocks noChangeArrowheads="1"/>
          </p:cNvSpPr>
          <p:nvPr/>
        </p:nvSpPr>
        <p:spPr bwMode="auto">
          <a:xfrm>
            <a:off x="1389063" y="1458913"/>
            <a:ext cx="185737" cy="6127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9" name="Rectangle 6" descr="Wide upward diagonal"/>
          <p:cNvSpPr>
            <a:spLocks noChangeArrowheads="1"/>
          </p:cNvSpPr>
          <p:nvPr/>
        </p:nvSpPr>
        <p:spPr bwMode="auto">
          <a:xfrm>
            <a:off x="590550" y="2060575"/>
            <a:ext cx="1793875" cy="25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0" name="Rectangle 7" descr="Wide upward diagonal"/>
          <p:cNvSpPr>
            <a:spLocks noChangeArrowheads="1"/>
          </p:cNvSpPr>
          <p:nvPr/>
        </p:nvSpPr>
        <p:spPr bwMode="auto">
          <a:xfrm>
            <a:off x="581025" y="2779713"/>
            <a:ext cx="1793875" cy="25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1" name="Rectangle 9" descr="Large confetti"/>
          <p:cNvSpPr>
            <a:spLocks noChangeArrowheads="1"/>
          </p:cNvSpPr>
          <p:nvPr/>
        </p:nvSpPr>
        <p:spPr bwMode="auto">
          <a:xfrm>
            <a:off x="579438" y="2314575"/>
            <a:ext cx="1793875" cy="474663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2" name="Freeform 10"/>
          <p:cNvSpPr>
            <a:spLocks/>
          </p:cNvSpPr>
          <p:nvPr/>
        </p:nvSpPr>
        <p:spPr bwMode="auto">
          <a:xfrm>
            <a:off x="1123950" y="1644650"/>
            <a:ext cx="752475" cy="174625"/>
          </a:xfrm>
          <a:custGeom>
            <a:avLst/>
            <a:gdLst>
              <a:gd name="T0" fmla="*/ 0 w 474"/>
              <a:gd name="T1" fmla="*/ 52924075 h 110"/>
              <a:gd name="T2" fmla="*/ 274697825 w 474"/>
              <a:gd name="T3" fmla="*/ 236894688 h 110"/>
              <a:gd name="T4" fmla="*/ 1028223750 w 474"/>
              <a:gd name="T5" fmla="*/ 236894688 h 110"/>
              <a:gd name="T6" fmla="*/ 1194554063 w 474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4" h="110">
                <a:moveTo>
                  <a:pt x="0" y="21"/>
                </a:moveTo>
                <a:cubicBezTo>
                  <a:pt x="20" y="51"/>
                  <a:pt x="41" y="82"/>
                  <a:pt x="109" y="94"/>
                </a:cubicBezTo>
                <a:cubicBezTo>
                  <a:pt x="177" y="106"/>
                  <a:pt x="347" y="110"/>
                  <a:pt x="408" y="94"/>
                </a:cubicBezTo>
                <a:cubicBezTo>
                  <a:pt x="469" y="78"/>
                  <a:pt x="471" y="39"/>
                  <a:pt x="47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>
            <a:off x="2373313" y="2314575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2398713" y="2768600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2478088" y="2314575"/>
            <a:ext cx="0" cy="439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2535238" y="2373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h</a:t>
            </a:r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>
            <a:off x="1481138" y="2997200"/>
            <a:ext cx="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1482725" y="3182938"/>
            <a:ext cx="89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>
            <a:off x="2386013" y="3046413"/>
            <a:ext cx="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1736725" y="31480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R</a:t>
            </a:r>
          </a:p>
        </p:txBody>
      </p:sp>
      <p:graphicFrame>
        <p:nvGraphicFramePr>
          <p:cNvPr id="31761" name="Object 19"/>
          <p:cNvGraphicFramePr>
            <a:graphicFrameLocks noChangeAspect="1"/>
          </p:cNvGraphicFramePr>
          <p:nvPr/>
        </p:nvGraphicFramePr>
        <p:xfrm>
          <a:off x="3848100" y="1425575"/>
          <a:ext cx="10763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Equation" r:id="rId3" imgW="520474" imgH="393529" progId="Equation.3">
                  <p:embed/>
                </p:oleObj>
              </mc:Choice>
              <mc:Fallback>
                <p:oleObj name="Equation" r:id="rId3" imgW="520474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1425575"/>
                        <a:ext cx="10763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Oval 20"/>
          <p:cNvSpPr>
            <a:spLocks noChangeArrowheads="1"/>
          </p:cNvSpPr>
          <p:nvPr/>
        </p:nvSpPr>
        <p:spPr bwMode="auto">
          <a:xfrm>
            <a:off x="938213" y="3843338"/>
            <a:ext cx="1735137" cy="1758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3" name="Line 21"/>
          <p:cNvSpPr>
            <a:spLocks noChangeShapeType="1"/>
          </p:cNvSpPr>
          <p:nvPr/>
        </p:nvSpPr>
        <p:spPr bwMode="auto">
          <a:xfrm>
            <a:off x="1782763" y="4745038"/>
            <a:ext cx="1133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2"/>
          <p:cNvSpPr>
            <a:spLocks noChangeShapeType="1"/>
          </p:cNvSpPr>
          <p:nvPr/>
        </p:nvSpPr>
        <p:spPr bwMode="auto">
          <a:xfrm flipV="1">
            <a:off x="1793875" y="4062413"/>
            <a:ext cx="973138" cy="66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3"/>
          <p:cNvSpPr>
            <a:spLocks noChangeShapeType="1"/>
          </p:cNvSpPr>
          <p:nvPr/>
        </p:nvSpPr>
        <p:spPr bwMode="auto">
          <a:xfrm>
            <a:off x="1808163" y="4748213"/>
            <a:ext cx="890587" cy="6715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66" name="Object 24"/>
          <p:cNvGraphicFramePr>
            <a:graphicFrameLocks noChangeAspect="1"/>
          </p:cNvGraphicFramePr>
          <p:nvPr/>
        </p:nvGraphicFramePr>
        <p:xfrm>
          <a:off x="2828925" y="4238625"/>
          <a:ext cx="292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238625"/>
                        <a:ext cx="292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Freeform 25"/>
          <p:cNvSpPr>
            <a:spLocks/>
          </p:cNvSpPr>
          <p:nvPr/>
        </p:nvSpPr>
        <p:spPr bwMode="auto">
          <a:xfrm>
            <a:off x="2649538" y="4143375"/>
            <a:ext cx="160337" cy="566738"/>
          </a:xfrm>
          <a:custGeom>
            <a:avLst/>
            <a:gdLst>
              <a:gd name="T0" fmla="*/ 0 w 101"/>
              <a:gd name="T1" fmla="*/ 0 h 357"/>
              <a:gd name="T2" fmla="*/ 146168607 w 101"/>
              <a:gd name="T3" fmla="*/ 274698067 h 357"/>
              <a:gd name="T4" fmla="*/ 239413303 w 101"/>
              <a:gd name="T5" fmla="*/ 715725006 h 357"/>
              <a:gd name="T6" fmla="*/ 239413303 w 101"/>
              <a:gd name="T7" fmla="*/ 899697369 h 3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" h="357">
                <a:moveTo>
                  <a:pt x="0" y="0"/>
                </a:moveTo>
                <a:cubicBezTo>
                  <a:pt x="21" y="31"/>
                  <a:pt x="42" y="62"/>
                  <a:pt x="58" y="109"/>
                </a:cubicBezTo>
                <a:cubicBezTo>
                  <a:pt x="74" y="156"/>
                  <a:pt x="89" y="243"/>
                  <a:pt x="95" y="284"/>
                </a:cubicBezTo>
                <a:cubicBezTo>
                  <a:pt x="101" y="325"/>
                  <a:pt x="98" y="341"/>
                  <a:pt x="95" y="35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Freeform 26"/>
          <p:cNvSpPr>
            <a:spLocks/>
          </p:cNvSpPr>
          <p:nvPr/>
        </p:nvSpPr>
        <p:spPr bwMode="auto">
          <a:xfrm rot="1760233">
            <a:off x="2663825" y="4783138"/>
            <a:ext cx="184150" cy="601662"/>
          </a:xfrm>
          <a:custGeom>
            <a:avLst/>
            <a:gdLst>
              <a:gd name="T0" fmla="*/ 0 w 101"/>
              <a:gd name="T1" fmla="*/ 0 h 357"/>
              <a:gd name="T2" fmla="*/ 192810520 w 101"/>
              <a:gd name="T3" fmla="*/ 309596390 h 357"/>
              <a:gd name="T4" fmla="*/ 315808134 w 101"/>
              <a:gd name="T5" fmla="*/ 806653468 h 357"/>
              <a:gd name="T6" fmla="*/ 315808134 w 101"/>
              <a:gd name="T7" fmla="*/ 1013997653 h 3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" h="357">
                <a:moveTo>
                  <a:pt x="0" y="0"/>
                </a:moveTo>
                <a:cubicBezTo>
                  <a:pt x="21" y="31"/>
                  <a:pt x="42" y="62"/>
                  <a:pt x="58" y="109"/>
                </a:cubicBezTo>
                <a:cubicBezTo>
                  <a:pt x="74" y="156"/>
                  <a:pt x="89" y="243"/>
                  <a:pt x="95" y="284"/>
                </a:cubicBezTo>
                <a:cubicBezTo>
                  <a:pt x="101" y="325"/>
                  <a:pt x="98" y="341"/>
                  <a:pt x="95" y="35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69" name="Object 27"/>
          <p:cNvGraphicFramePr>
            <a:graphicFrameLocks noChangeAspect="1"/>
          </p:cNvGraphicFramePr>
          <p:nvPr/>
        </p:nvGraphicFramePr>
        <p:xfrm>
          <a:off x="2876550" y="4935538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6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935538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Line 28"/>
          <p:cNvSpPr>
            <a:spLocks noChangeShapeType="1"/>
          </p:cNvSpPr>
          <p:nvPr/>
        </p:nvSpPr>
        <p:spPr bwMode="auto">
          <a:xfrm flipV="1">
            <a:off x="2638425" y="3044825"/>
            <a:ext cx="857250" cy="1319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Text Box 29"/>
          <p:cNvSpPr txBox="1">
            <a:spLocks noChangeArrowheads="1"/>
          </p:cNvSpPr>
          <p:nvPr/>
        </p:nvSpPr>
        <p:spPr bwMode="auto">
          <a:xfrm>
            <a:off x="3252788" y="2384425"/>
            <a:ext cx="4083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At the rim of the top plate the distance</a:t>
            </a:r>
          </a:p>
          <a:p>
            <a:r>
              <a:rPr lang="en-US" altLang="en-US" sz="2000"/>
              <a:t>traveled </a:t>
            </a:r>
            <a:r>
              <a:rPr lang="en-US" altLang="en-US" sz="2000" i="1"/>
              <a:t>x</a:t>
            </a:r>
            <a:r>
              <a:rPr lang="en-US" altLang="en-US" sz="2000"/>
              <a:t> can be calculated as:</a:t>
            </a:r>
          </a:p>
        </p:txBody>
      </p:sp>
      <p:graphicFrame>
        <p:nvGraphicFramePr>
          <p:cNvPr id="31772" name="Object 31"/>
          <p:cNvGraphicFramePr>
            <a:graphicFrameLocks noChangeAspect="1"/>
          </p:cNvGraphicFramePr>
          <p:nvPr/>
        </p:nvGraphicFramePr>
        <p:xfrm>
          <a:off x="4781550" y="3159125"/>
          <a:ext cx="10287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7" name="Equation" r:id="rId8" imgW="508000" imgH="190500" progId="Equation.3">
                  <p:embed/>
                </p:oleObj>
              </mc:Choice>
              <mc:Fallback>
                <p:oleObj name="Equation" r:id="rId8" imgW="508000" imgH="190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159125"/>
                        <a:ext cx="10287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73" name="Group 34"/>
          <p:cNvGrpSpPr>
            <a:grpSpLocks/>
          </p:cNvGrpSpPr>
          <p:nvPr/>
        </p:nvGrpSpPr>
        <p:grpSpPr bwMode="auto">
          <a:xfrm>
            <a:off x="3348038" y="3578225"/>
            <a:ext cx="4092575" cy="407988"/>
            <a:chOff x="2109" y="2254"/>
            <a:chExt cx="2578" cy="257"/>
          </a:xfrm>
        </p:grpSpPr>
        <p:sp>
          <p:nvSpPr>
            <p:cNvPr id="31780" name="Text Box 32"/>
            <p:cNvSpPr txBox="1">
              <a:spLocks noChangeArrowheads="1"/>
            </p:cNvSpPr>
            <p:nvPr/>
          </p:nvSpPr>
          <p:spPr bwMode="auto">
            <a:xfrm>
              <a:off x="2109" y="2254"/>
              <a:ext cx="2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And the strain      can be calculated as:</a:t>
              </a:r>
            </a:p>
          </p:txBody>
        </p:sp>
        <p:graphicFrame>
          <p:nvGraphicFramePr>
            <p:cNvPr id="31781" name="Object 33"/>
            <p:cNvGraphicFramePr>
              <a:graphicFrameLocks noChangeAspect="1"/>
            </p:cNvGraphicFramePr>
            <p:nvPr/>
          </p:nvGraphicFramePr>
          <p:xfrm>
            <a:off x="3096" y="2296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8" name="Equation" r:id="rId10" imgW="126780" imgH="164814" progId="Equation.3">
                    <p:embed/>
                  </p:oleObj>
                </mc:Choice>
                <mc:Fallback>
                  <p:oleObj name="Equation" r:id="rId10" imgW="126780" imgH="164814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2296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4" name="Object 35"/>
          <p:cNvGraphicFramePr>
            <a:graphicFrameLocks noChangeAspect="1"/>
          </p:cNvGraphicFramePr>
          <p:nvPr/>
        </p:nvGraphicFramePr>
        <p:xfrm>
          <a:off x="4373563" y="4043363"/>
          <a:ext cx="16287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9" name="Equation" r:id="rId12" imgW="787058" imgH="393529" progId="Equation.3">
                  <p:embed/>
                </p:oleObj>
              </mc:Choice>
              <mc:Fallback>
                <p:oleObj name="Equation" r:id="rId12" imgW="787058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4043363"/>
                        <a:ext cx="16287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75" name="Group 38"/>
          <p:cNvGrpSpPr>
            <a:grpSpLocks/>
          </p:cNvGrpSpPr>
          <p:nvPr/>
        </p:nvGrpSpPr>
        <p:grpSpPr bwMode="auto">
          <a:xfrm>
            <a:off x="3517900" y="4884738"/>
            <a:ext cx="5132388" cy="731837"/>
            <a:chOff x="2253" y="3106"/>
            <a:chExt cx="3233" cy="461"/>
          </a:xfrm>
        </p:grpSpPr>
        <p:sp>
          <p:nvSpPr>
            <p:cNvPr id="31778" name="Text Box 36"/>
            <p:cNvSpPr txBox="1">
              <a:spLocks noChangeArrowheads="1"/>
            </p:cNvSpPr>
            <p:nvPr/>
          </p:nvSpPr>
          <p:spPr bwMode="auto">
            <a:xfrm>
              <a:off x="2253" y="3106"/>
              <a:ext cx="323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Let’s assume that h=2mm and R=50mm and the </a:t>
              </a:r>
            </a:p>
            <a:p>
              <a:r>
                <a:rPr lang="en-US" altLang="en-US" sz="2000"/>
                <a:t>amplitude of the strain is 10%, i.e. </a:t>
              </a:r>
            </a:p>
          </p:txBody>
        </p:sp>
        <p:graphicFrame>
          <p:nvGraphicFramePr>
            <p:cNvPr id="31779" name="Object 37"/>
            <p:cNvGraphicFramePr>
              <a:graphicFrameLocks noChangeAspect="1"/>
            </p:cNvGraphicFramePr>
            <p:nvPr/>
          </p:nvGraphicFramePr>
          <p:xfrm>
            <a:off x="4535" y="3269"/>
            <a:ext cx="64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0" name="Equation" r:id="rId14" imgW="495085" imgH="228501" progId="Equation.3">
                    <p:embed/>
                  </p:oleObj>
                </mc:Choice>
                <mc:Fallback>
                  <p:oleObj name="Equation" r:id="rId14" imgW="495085" imgH="228501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3269"/>
                          <a:ext cx="64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6" name="Object 39"/>
          <p:cNvGraphicFramePr>
            <a:graphicFrameLocks noChangeAspect="1"/>
          </p:cNvGraphicFramePr>
          <p:nvPr/>
        </p:nvGraphicFramePr>
        <p:xfrm>
          <a:off x="2244725" y="5805488"/>
          <a:ext cx="57531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1" name="Equation" r:id="rId16" imgW="2781300" imgH="393700" progId="Equation.3">
                  <p:embed/>
                </p:oleObj>
              </mc:Choice>
              <mc:Fallback>
                <p:oleObj name="Equation" r:id="rId16" imgW="2781300" imgH="393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5805488"/>
                        <a:ext cx="575310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40"/>
          <p:cNvSpPr txBox="1">
            <a:spLocks noChangeArrowheads="1"/>
          </p:cNvSpPr>
          <p:nvPr/>
        </p:nvSpPr>
        <p:spPr bwMode="auto">
          <a:xfrm>
            <a:off x="568325" y="795338"/>
            <a:ext cx="193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Parallel Plate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BC3090-09B6-46DB-8A5D-2A0150F28D9C}" type="slidenum">
              <a:rPr lang="en-US" altLang="en-US" sz="1400" smtClean="0"/>
              <a:pPr/>
              <a:t>35</a:t>
            </a:fld>
            <a:endParaRPr lang="en-US" altLang="en-US" sz="140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489200" y="185738"/>
            <a:ext cx="349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/>
              <a:t>Oscillatory Testing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68325" y="795338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Cone and Plate</a:t>
            </a:r>
          </a:p>
        </p:txBody>
      </p:sp>
      <p:graphicFrame>
        <p:nvGraphicFramePr>
          <p:cNvPr id="32773" name="Object 6"/>
          <p:cNvGraphicFramePr>
            <a:graphicFrameLocks noChangeAspect="1"/>
          </p:cNvGraphicFramePr>
          <p:nvPr/>
        </p:nvGraphicFramePr>
        <p:xfrm>
          <a:off x="5224463" y="1187450"/>
          <a:ext cx="9477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" name="Equation" r:id="rId3" imgW="457002" imgH="393529" progId="Equation.3">
                  <p:embed/>
                </p:oleObj>
              </mc:Choice>
              <mc:Fallback>
                <p:oleObj name="Equation" r:id="rId3" imgW="45700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1187450"/>
                        <a:ext cx="94773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4" name="Group 14"/>
          <p:cNvGrpSpPr>
            <a:grpSpLocks/>
          </p:cNvGrpSpPr>
          <p:nvPr/>
        </p:nvGrpSpPr>
        <p:grpSpPr bwMode="auto">
          <a:xfrm>
            <a:off x="647700" y="1457325"/>
            <a:ext cx="2393950" cy="1323975"/>
            <a:chOff x="408" y="983"/>
            <a:chExt cx="1508" cy="834"/>
          </a:xfrm>
        </p:grpSpPr>
        <p:sp>
          <p:nvSpPr>
            <p:cNvPr id="32801" name="Rectangle 7" descr="Wide upward diagonal"/>
            <p:cNvSpPr>
              <a:spLocks noChangeArrowheads="1"/>
            </p:cNvSpPr>
            <p:nvPr/>
          </p:nvSpPr>
          <p:spPr bwMode="auto">
            <a:xfrm>
              <a:off x="425" y="1751"/>
              <a:ext cx="1480" cy="6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02" name="AutoShape 8" descr="Wide upward diagonal"/>
            <p:cNvSpPr>
              <a:spLocks noChangeArrowheads="1"/>
            </p:cNvSpPr>
            <p:nvPr/>
          </p:nvSpPr>
          <p:spPr bwMode="auto">
            <a:xfrm rot="10800000">
              <a:off x="438" y="1421"/>
              <a:ext cx="1417" cy="313"/>
            </a:xfrm>
            <a:prstGeom prst="triangle">
              <a:avLst>
                <a:gd name="adj" fmla="val 50000"/>
              </a:avLst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03" name="Rectangle 9"/>
            <p:cNvSpPr>
              <a:spLocks noChangeArrowheads="1"/>
            </p:cNvSpPr>
            <p:nvPr/>
          </p:nvSpPr>
          <p:spPr bwMode="auto">
            <a:xfrm>
              <a:off x="1123" y="983"/>
              <a:ext cx="65" cy="4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04" name="Freeform 12"/>
            <p:cNvSpPr>
              <a:spLocks/>
            </p:cNvSpPr>
            <p:nvPr/>
          </p:nvSpPr>
          <p:spPr bwMode="auto">
            <a:xfrm>
              <a:off x="1852" y="1422"/>
              <a:ext cx="64" cy="342"/>
            </a:xfrm>
            <a:custGeom>
              <a:avLst/>
              <a:gdLst>
                <a:gd name="T0" fmla="*/ 0 w 102"/>
                <a:gd name="T1" fmla="*/ 0 h 342"/>
                <a:gd name="T2" fmla="*/ 31 w 102"/>
                <a:gd name="T3" fmla="*/ 109 h 342"/>
                <a:gd name="T4" fmla="*/ 40 w 102"/>
                <a:gd name="T5" fmla="*/ 342 h 3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2" h="342">
                  <a:moveTo>
                    <a:pt x="0" y="0"/>
                  </a:moveTo>
                  <a:cubicBezTo>
                    <a:pt x="31" y="26"/>
                    <a:pt x="63" y="52"/>
                    <a:pt x="80" y="109"/>
                  </a:cubicBezTo>
                  <a:cubicBezTo>
                    <a:pt x="97" y="166"/>
                    <a:pt x="99" y="254"/>
                    <a:pt x="102" y="3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Freeform 13"/>
            <p:cNvSpPr>
              <a:spLocks/>
            </p:cNvSpPr>
            <p:nvPr/>
          </p:nvSpPr>
          <p:spPr bwMode="auto">
            <a:xfrm>
              <a:off x="408" y="1422"/>
              <a:ext cx="37" cy="342"/>
            </a:xfrm>
            <a:custGeom>
              <a:avLst/>
              <a:gdLst>
                <a:gd name="T0" fmla="*/ 37 w 37"/>
                <a:gd name="T1" fmla="*/ 0 h 342"/>
                <a:gd name="T2" fmla="*/ 15 w 37"/>
                <a:gd name="T3" fmla="*/ 51 h 342"/>
                <a:gd name="T4" fmla="*/ 0 w 37"/>
                <a:gd name="T5" fmla="*/ 116 h 342"/>
                <a:gd name="T6" fmla="*/ 0 w 37"/>
                <a:gd name="T7" fmla="*/ 182 h 342"/>
                <a:gd name="T8" fmla="*/ 15 w 37"/>
                <a:gd name="T9" fmla="*/ 270 h 342"/>
                <a:gd name="T10" fmla="*/ 22 w 37"/>
                <a:gd name="T11" fmla="*/ 342 h 3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342">
                  <a:moveTo>
                    <a:pt x="37" y="0"/>
                  </a:moveTo>
                  <a:lnTo>
                    <a:pt x="15" y="51"/>
                  </a:lnTo>
                  <a:lnTo>
                    <a:pt x="0" y="116"/>
                  </a:lnTo>
                  <a:lnTo>
                    <a:pt x="0" y="182"/>
                  </a:lnTo>
                  <a:lnTo>
                    <a:pt x="15" y="270"/>
                  </a:lnTo>
                  <a:lnTo>
                    <a:pt x="22" y="34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2775" name="Object 15"/>
          <p:cNvGraphicFramePr>
            <a:graphicFrameLocks noChangeAspect="1"/>
          </p:cNvGraphicFramePr>
          <p:nvPr/>
        </p:nvGraphicFramePr>
        <p:xfrm>
          <a:off x="2600325" y="2263775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" name="Equation" r:id="rId5" imgW="139579" imgH="177646" progId="Equation.3">
                  <p:embed/>
                </p:oleObj>
              </mc:Choice>
              <mc:Fallback>
                <p:oleObj name="Equation" r:id="rId5" imgW="139579" imgH="17764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263775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16"/>
          <p:cNvSpPr txBox="1">
            <a:spLocks noChangeArrowheads="1"/>
          </p:cNvSpPr>
          <p:nvPr/>
        </p:nvSpPr>
        <p:spPr bwMode="auto">
          <a:xfrm>
            <a:off x="3854450" y="109537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Strain</a:t>
            </a:r>
          </a:p>
        </p:txBody>
      </p:sp>
      <p:sp>
        <p:nvSpPr>
          <p:cNvPr id="32777" name="Line 17"/>
          <p:cNvSpPr>
            <a:spLocks noChangeShapeType="1"/>
          </p:cNvSpPr>
          <p:nvPr/>
        </p:nvSpPr>
        <p:spPr bwMode="auto">
          <a:xfrm>
            <a:off x="6146800" y="1817688"/>
            <a:ext cx="542925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8"/>
          <p:cNvSpPr txBox="1">
            <a:spLocks noChangeArrowheads="1"/>
          </p:cNvSpPr>
          <p:nvPr/>
        </p:nvSpPr>
        <p:spPr bwMode="auto">
          <a:xfrm>
            <a:off x="6632575" y="1408113"/>
            <a:ext cx="1597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Cone angle</a:t>
            </a:r>
          </a:p>
          <a:p>
            <a:r>
              <a:rPr lang="en-US" altLang="en-US"/>
              <a:t>2-4 degrees</a:t>
            </a:r>
          </a:p>
        </p:txBody>
      </p:sp>
      <p:sp>
        <p:nvSpPr>
          <p:cNvPr id="32779" name="Text Box 19"/>
          <p:cNvSpPr txBox="1">
            <a:spLocks noChangeArrowheads="1"/>
          </p:cNvSpPr>
          <p:nvPr/>
        </p:nvSpPr>
        <p:spPr bwMode="auto">
          <a:xfrm>
            <a:off x="3773488" y="2230438"/>
            <a:ext cx="273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If strain is 10%, i.e.  </a:t>
            </a:r>
          </a:p>
        </p:txBody>
      </p:sp>
      <p:graphicFrame>
        <p:nvGraphicFramePr>
          <p:cNvPr id="32780" name="Object 20"/>
          <p:cNvGraphicFramePr>
            <a:graphicFrameLocks noChangeAspect="1"/>
          </p:cNvGraphicFramePr>
          <p:nvPr/>
        </p:nvGraphicFramePr>
        <p:xfrm>
          <a:off x="6369050" y="2251075"/>
          <a:ext cx="10271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" name="Equation" r:id="rId7" imgW="495085" imgH="228501" progId="Equation.3">
                  <p:embed/>
                </p:oleObj>
              </mc:Choice>
              <mc:Fallback>
                <p:oleObj name="Equation" r:id="rId7" imgW="495085" imgH="2285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2251075"/>
                        <a:ext cx="10271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21"/>
          <p:cNvGraphicFramePr>
            <a:graphicFrameLocks noChangeAspect="1"/>
          </p:cNvGraphicFramePr>
          <p:nvPr/>
        </p:nvGraphicFramePr>
        <p:xfrm>
          <a:off x="2582863" y="2967038"/>
          <a:ext cx="56848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" name="Equation" r:id="rId9" imgW="2743200" imgH="228600" progId="Equation.3">
                  <p:embed/>
                </p:oleObj>
              </mc:Choice>
              <mc:Fallback>
                <p:oleObj name="Equation" r:id="rId9" imgW="27432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2967038"/>
                        <a:ext cx="56848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22"/>
          <p:cNvSpPr txBox="1">
            <a:spLocks noChangeArrowheads="1"/>
          </p:cNvSpPr>
          <p:nvPr/>
        </p:nvSpPr>
        <p:spPr bwMode="auto">
          <a:xfrm>
            <a:off x="534988" y="3494088"/>
            <a:ext cx="296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Concentric Cylinders</a:t>
            </a:r>
          </a:p>
        </p:txBody>
      </p:sp>
      <p:sp>
        <p:nvSpPr>
          <p:cNvPr id="32783" name="Freeform 23"/>
          <p:cNvSpPr>
            <a:spLocks/>
          </p:cNvSpPr>
          <p:nvPr/>
        </p:nvSpPr>
        <p:spPr bwMode="auto">
          <a:xfrm>
            <a:off x="787400" y="4410075"/>
            <a:ext cx="1111250" cy="1516063"/>
          </a:xfrm>
          <a:custGeom>
            <a:avLst/>
            <a:gdLst>
              <a:gd name="T0" fmla="*/ 0 w 700"/>
              <a:gd name="T1" fmla="*/ 0 h 955"/>
              <a:gd name="T2" fmla="*/ 0 w 700"/>
              <a:gd name="T3" fmla="*/ 2147483647 h 955"/>
              <a:gd name="T4" fmla="*/ 1764109375 w 700"/>
              <a:gd name="T5" fmla="*/ 2147483647 h 955"/>
              <a:gd name="T6" fmla="*/ 1764109375 w 700"/>
              <a:gd name="T7" fmla="*/ 17641893 h 9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0" h="955">
                <a:moveTo>
                  <a:pt x="0" y="0"/>
                </a:moveTo>
                <a:lnTo>
                  <a:pt x="0" y="955"/>
                </a:lnTo>
                <a:lnTo>
                  <a:pt x="700" y="955"/>
                </a:lnTo>
                <a:lnTo>
                  <a:pt x="700" y="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Rectangle 24"/>
          <p:cNvSpPr>
            <a:spLocks noChangeArrowheads="1"/>
          </p:cNvSpPr>
          <p:nvPr/>
        </p:nvSpPr>
        <p:spPr bwMode="auto">
          <a:xfrm>
            <a:off x="1030288" y="4456113"/>
            <a:ext cx="660400" cy="131921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85" name="Rectangle 25"/>
          <p:cNvSpPr>
            <a:spLocks noChangeArrowheads="1"/>
          </p:cNvSpPr>
          <p:nvPr/>
        </p:nvSpPr>
        <p:spPr bwMode="auto">
          <a:xfrm>
            <a:off x="1330325" y="4005263"/>
            <a:ext cx="77788" cy="439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86" name="Freeform 26"/>
          <p:cNvSpPr>
            <a:spLocks/>
          </p:cNvSpPr>
          <p:nvPr/>
        </p:nvSpPr>
        <p:spPr bwMode="auto">
          <a:xfrm>
            <a:off x="1516063" y="1690688"/>
            <a:ext cx="660400" cy="192087"/>
          </a:xfrm>
          <a:custGeom>
            <a:avLst/>
            <a:gdLst>
              <a:gd name="T0" fmla="*/ 0 w 416"/>
              <a:gd name="T1" fmla="*/ 0 h 121"/>
              <a:gd name="T2" fmla="*/ 146169063 w 416"/>
              <a:gd name="T3" fmla="*/ 219252229 h 121"/>
              <a:gd name="T4" fmla="*/ 385584700 w 416"/>
              <a:gd name="T5" fmla="*/ 292337364 h 121"/>
              <a:gd name="T6" fmla="*/ 587197200 w 416"/>
              <a:gd name="T7" fmla="*/ 292337364 h 121"/>
              <a:gd name="T8" fmla="*/ 882054688 w 416"/>
              <a:gd name="T9" fmla="*/ 219252229 h 121"/>
              <a:gd name="T10" fmla="*/ 1048385000 w 416"/>
              <a:gd name="T11" fmla="*/ 17640254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6" h="121">
                <a:moveTo>
                  <a:pt x="0" y="0"/>
                </a:moveTo>
                <a:cubicBezTo>
                  <a:pt x="16" y="34"/>
                  <a:pt x="33" y="68"/>
                  <a:pt x="58" y="87"/>
                </a:cubicBezTo>
                <a:cubicBezTo>
                  <a:pt x="83" y="106"/>
                  <a:pt x="124" y="111"/>
                  <a:pt x="153" y="116"/>
                </a:cubicBezTo>
                <a:cubicBezTo>
                  <a:pt x="182" y="121"/>
                  <a:pt x="200" y="121"/>
                  <a:pt x="233" y="116"/>
                </a:cubicBezTo>
                <a:cubicBezTo>
                  <a:pt x="266" y="111"/>
                  <a:pt x="319" y="105"/>
                  <a:pt x="350" y="87"/>
                </a:cubicBezTo>
                <a:cubicBezTo>
                  <a:pt x="381" y="69"/>
                  <a:pt x="398" y="38"/>
                  <a:pt x="416" y="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Freeform 27"/>
          <p:cNvSpPr>
            <a:spLocks/>
          </p:cNvSpPr>
          <p:nvPr/>
        </p:nvSpPr>
        <p:spPr bwMode="auto">
          <a:xfrm>
            <a:off x="1031875" y="4146550"/>
            <a:ext cx="660400" cy="192088"/>
          </a:xfrm>
          <a:custGeom>
            <a:avLst/>
            <a:gdLst>
              <a:gd name="T0" fmla="*/ 0 w 416"/>
              <a:gd name="T1" fmla="*/ 0 h 121"/>
              <a:gd name="T2" fmla="*/ 146169063 w 416"/>
              <a:gd name="T3" fmla="*/ 219254958 h 121"/>
              <a:gd name="T4" fmla="*/ 385584700 w 416"/>
              <a:gd name="T5" fmla="*/ 292338886 h 121"/>
              <a:gd name="T6" fmla="*/ 587197200 w 416"/>
              <a:gd name="T7" fmla="*/ 292338886 h 121"/>
              <a:gd name="T8" fmla="*/ 882054688 w 416"/>
              <a:gd name="T9" fmla="*/ 219254958 h 121"/>
              <a:gd name="T10" fmla="*/ 1048385000 w 416"/>
              <a:gd name="T11" fmla="*/ 17641933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6" h="121">
                <a:moveTo>
                  <a:pt x="0" y="0"/>
                </a:moveTo>
                <a:cubicBezTo>
                  <a:pt x="16" y="34"/>
                  <a:pt x="33" y="68"/>
                  <a:pt x="58" y="87"/>
                </a:cubicBezTo>
                <a:cubicBezTo>
                  <a:pt x="83" y="106"/>
                  <a:pt x="124" y="111"/>
                  <a:pt x="153" y="116"/>
                </a:cubicBezTo>
                <a:cubicBezTo>
                  <a:pt x="182" y="121"/>
                  <a:pt x="200" y="121"/>
                  <a:pt x="233" y="116"/>
                </a:cubicBezTo>
                <a:cubicBezTo>
                  <a:pt x="266" y="111"/>
                  <a:pt x="319" y="105"/>
                  <a:pt x="350" y="87"/>
                </a:cubicBezTo>
                <a:cubicBezTo>
                  <a:pt x="381" y="69"/>
                  <a:pt x="398" y="38"/>
                  <a:pt x="416" y="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88" name="Object 28"/>
          <p:cNvGraphicFramePr>
            <a:graphicFrameLocks noChangeAspect="1"/>
          </p:cNvGraphicFramePr>
          <p:nvPr/>
        </p:nvGraphicFramePr>
        <p:xfrm>
          <a:off x="2220913" y="1484313"/>
          <a:ext cx="3159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1484313"/>
                        <a:ext cx="3159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9"/>
          <p:cNvGraphicFramePr>
            <a:graphicFrameLocks noChangeAspect="1"/>
          </p:cNvGraphicFramePr>
          <p:nvPr/>
        </p:nvGraphicFramePr>
        <p:xfrm>
          <a:off x="1809750" y="4003675"/>
          <a:ext cx="3159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" name="Equation" r:id="rId13" imgW="152268" imgH="164957" progId="Equation.3">
                  <p:embed/>
                </p:oleObj>
              </mc:Choice>
              <mc:Fallback>
                <p:oleObj name="Equation" r:id="rId13" imgW="152268" imgH="16495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003675"/>
                        <a:ext cx="315913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30"/>
          <p:cNvGraphicFramePr>
            <a:graphicFrameLocks noChangeAspect="1"/>
          </p:cNvGraphicFramePr>
          <p:nvPr/>
        </p:nvGraphicFramePr>
        <p:xfrm>
          <a:off x="3048000" y="4400550"/>
          <a:ext cx="15287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name="Equation" r:id="rId14" imgW="927100" imgH="419100" progId="Equation.3">
                  <p:embed/>
                </p:oleObj>
              </mc:Choice>
              <mc:Fallback>
                <p:oleObj name="Equation" r:id="rId14" imgW="927100" imgH="4191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00550"/>
                        <a:ext cx="15287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31"/>
          <p:cNvGraphicFramePr>
            <a:graphicFrameLocks noChangeAspect="1"/>
          </p:cNvGraphicFramePr>
          <p:nvPr/>
        </p:nvGraphicFramePr>
        <p:xfrm>
          <a:off x="3049588" y="5480050"/>
          <a:ext cx="16240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" name="Equation" r:id="rId16" imgW="965200" imgH="622300" progId="Equation.3">
                  <p:embed/>
                </p:oleObj>
              </mc:Choice>
              <mc:Fallback>
                <p:oleObj name="Equation" r:id="rId16" imgW="965200" imgH="622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480050"/>
                        <a:ext cx="16240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2" name="Text Box 32"/>
          <p:cNvSpPr txBox="1">
            <a:spLocks noChangeArrowheads="1"/>
          </p:cNvSpPr>
          <p:nvPr/>
        </p:nvSpPr>
        <p:spPr bwMode="auto">
          <a:xfrm>
            <a:off x="2419350" y="4024313"/>
            <a:ext cx="236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Newtonian Fluid</a:t>
            </a:r>
          </a:p>
        </p:txBody>
      </p:sp>
      <p:sp>
        <p:nvSpPr>
          <p:cNvPr id="32793" name="Text Box 33"/>
          <p:cNvSpPr txBox="1">
            <a:spLocks noChangeArrowheads="1"/>
          </p:cNvSpPr>
          <p:nvPr/>
        </p:nvSpPr>
        <p:spPr bwMode="auto">
          <a:xfrm>
            <a:off x="2386013" y="5091113"/>
            <a:ext cx="2341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u="sng"/>
              <a:t>Power-law Fluid</a:t>
            </a:r>
          </a:p>
        </p:txBody>
      </p:sp>
      <p:sp>
        <p:nvSpPr>
          <p:cNvPr id="32794" name="Line 34"/>
          <p:cNvSpPr>
            <a:spLocks noChangeShapeType="1"/>
          </p:cNvSpPr>
          <p:nvPr/>
        </p:nvSpPr>
        <p:spPr bwMode="auto">
          <a:xfrm>
            <a:off x="1377950" y="4895850"/>
            <a:ext cx="32385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35"/>
          <p:cNvSpPr>
            <a:spLocks noChangeShapeType="1"/>
          </p:cNvSpPr>
          <p:nvPr/>
        </p:nvSpPr>
        <p:spPr bwMode="auto">
          <a:xfrm>
            <a:off x="1354138" y="4016375"/>
            <a:ext cx="23812" cy="19558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96" name="Object 36"/>
          <p:cNvGraphicFramePr>
            <a:graphicFrameLocks noChangeAspect="1"/>
          </p:cNvGraphicFramePr>
          <p:nvPr/>
        </p:nvGraphicFramePr>
        <p:xfrm>
          <a:off x="1401763" y="4546600"/>
          <a:ext cx="3143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" name="Equation" r:id="rId18" imgW="190500" imgH="228600" progId="Equation.3">
                  <p:embed/>
                </p:oleObj>
              </mc:Choice>
              <mc:Fallback>
                <p:oleObj name="Equation" r:id="rId18" imgW="1905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546600"/>
                        <a:ext cx="3143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Line 37"/>
          <p:cNvSpPr>
            <a:spLocks noChangeShapeType="1"/>
          </p:cNvSpPr>
          <p:nvPr/>
        </p:nvSpPr>
        <p:spPr bwMode="auto">
          <a:xfrm>
            <a:off x="1365250" y="516255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98" name="Object 38"/>
          <p:cNvGraphicFramePr>
            <a:graphicFrameLocks noChangeAspect="1"/>
          </p:cNvGraphicFramePr>
          <p:nvPr/>
        </p:nvGraphicFramePr>
        <p:xfrm>
          <a:off x="1401763" y="5184775"/>
          <a:ext cx="3143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" name="Equation" r:id="rId20" imgW="190500" imgH="228600" progId="Equation.3">
                  <p:embed/>
                </p:oleObj>
              </mc:Choice>
              <mc:Fallback>
                <p:oleObj name="Equation" r:id="rId20" imgW="1905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184775"/>
                        <a:ext cx="3143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39"/>
          <p:cNvGraphicFramePr>
            <a:graphicFrameLocks noChangeAspect="1"/>
          </p:cNvGraphicFramePr>
          <p:nvPr/>
        </p:nvGraphicFramePr>
        <p:xfrm>
          <a:off x="5902325" y="4127500"/>
          <a:ext cx="9112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4" name="Equation" r:id="rId22" imgW="482391" imgH="431613" progId="Equation.3">
                  <p:embed/>
                </p:oleObj>
              </mc:Choice>
              <mc:Fallback>
                <p:oleObj name="Equation" r:id="rId22" imgW="482391" imgH="43161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4127500"/>
                        <a:ext cx="9112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40"/>
          <p:cNvGraphicFramePr>
            <a:graphicFrameLocks noChangeAspect="1"/>
          </p:cNvGraphicFramePr>
          <p:nvPr/>
        </p:nvGraphicFramePr>
        <p:xfrm>
          <a:off x="5116513" y="5205413"/>
          <a:ext cx="38322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" name="Equation" r:id="rId24" imgW="2324100" imgH="203200" progId="Equation.3">
                  <p:embed/>
                </p:oleObj>
              </mc:Choice>
              <mc:Fallback>
                <p:oleObj name="Equation" r:id="rId24" imgW="2324100" imgH="203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5205413"/>
                        <a:ext cx="38322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A692D5-8D27-4C7D-B746-93CF84D55A46}" type="slidenum">
              <a:rPr lang="en-US" altLang="en-US" sz="1400" smtClean="0"/>
              <a:pPr/>
              <a:t>36</a:t>
            </a:fld>
            <a:endParaRPr lang="en-US" altLang="en-US" sz="1400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008063" y="315913"/>
            <a:ext cx="745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TIME TO COMPLETE AN OSILLATORY TEST</a:t>
            </a: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465138" y="1119188"/>
          <a:ext cx="3702050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Chart" r:id="rId3" imgW="4739764" imgH="2697521" progId="Excel.Chart.8">
                  <p:embed/>
                </p:oleObj>
              </mc:Choice>
              <mc:Fallback>
                <p:oleObj name="Chart" r:id="rId3" imgW="4739764" imgH="2697521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119188"/>
                        <a:ext cx="3702050" cy="21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7" name="Group 8"/>
          <p:cNvGrpSpPr>
            <a:grpSpLocks/>
          </p:cNvGrpSpPr>
          <p:nvPr/>
        </p:nvGrpSpPr>
        <p:grpSpPr bwMode="auto">
          <a:xfrm>
            <a:off x="4214813" y="1074738"/>
            <a:ext cx="4454525" cy="2298700"/>
            <a:chOff x="2655" y="677"/>
            <a:chExt cx="2806" cy="1448"/>
          </a:xfrm>
        </p:grpSpPr>
        <p:sp>
          <p:nvSpPr>
            <p:cNvPr id="33803" name="Text Box 6"/>
            <p:cNvSpPr txBox="1">
              <a:spLocks noChangeArrowheads="1"/>
            </p:cNvSpPr>
            <p:nvPr/>
          </p:nvSpPr>
          <p:spPr bwMode="auto">
            <a:xfrm>
              <a:off x="2655" y="677"/>
              <a:ext cx="270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1775" indent="-231775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 altLang="en-US"/>
                <a:t>At least one cycle should be</a:t>
              </a:r>
            </a:p>
            <a:p>
              <a:r>
                <a:rPr lang="en-US" altLang="en-US"/>
                <a:t>	completed to gather meaningful</a:t>
              </a:r>
            </a:p>
            <a:p>
              <a:r>
                <a:rPr lang="en-US" altLang="en-US"/>
                <a:t>	data</a:t>
              </a:r>
            </a:p>
            <a:p>
              <a:pPr>
                <a:buFontTx/>
                <a:buChar char="•"/>
              </a:pPr>
              <a:r>
                <a:rPr lang="en-US" altLang="en-US"/>
                <a:t>Time to complete a cycle </a:t>
              </a:r>
            </a:p>
            <a:p>
              <a:r>
                <a:rPr lang="en-US" altLang="en-US"/>
                <a:t>	depends on frequency</a:t>
              </a:r>
            </a:p>
            <a:p>
              <a:pPr>
                <a:buFontTx/>
                <a:buChar char="•"/>
              </a:pPr>
              <a:r>
                <a:rPr lang="en-US" altLang="en-US"/>
                <a:t>For example for </a:t>
              </a:r>
            </a:p>
          </p:txBody>
        </p:sp>
        <p:graphicFrame>
          <p:nvGraphicFramePr>
            <p:cNvPr id="33804" name="Object 7"/>
            <p:cNvGraphicFramePr>
              <a:graphicFrameLocks noChangeAspect="1"/>
            </p:cNvGraphicFramePr>
            <p:nvPr/>
          </p:nvGraphicFramePr>
          <p:xfrm>
            <a:off x="4102" y="1878"/>
            <a:ext cx="13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6" name="Equation" r:id="rId5" imgW="1117115" imgH="203112" progId="Equation.3">
                    <p:embed/>
                  </p:oleObj>
                </mc:Choice>
                <mc:Fallback>
                  <p:oleObj name="Equation" r:id="rId5" imgW="1117115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" y="1878"/>
                          <a:ext cx="13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1390650" y="3665538"/>
          <a:ext cx="64849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7" imgW="3213100" imgH="431800" progId="Equation.3">
                  <p:embed/>
                </p:oleObj>
              </mc:Choice>
              <mc:Fallback>
                <p:oleObj name="Equation" r:id="rId7" imgW="3213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665538"/>
                        <a:ext cx="648493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9" name="Group 13"/>
          <p:cNvGrpSpPr>
            <a:grpSpLocks/>
          </p:cNvGrpSpPr>
          <p:nvPr/>
        </p:nvGrpSpPr>
        <p:grpSpPr bwMode="auto">
          <a:xfrm>
            <a:off x="1495425" y="4700588"/>
            <a:ext cx="2706688" cy="457200"/>
            <a:chOff x="942" y="2946"/>
            <a:chExt cx="1705" cy="288"/>
          </a:xfrm>
        </p:grpSpPr>
        <p:sp>
          <p:nvSpPr>
            <p:cNvPr id="33801" name="Text Box 11"/>
            <p:cNvSpPr txBox="1">
              <a:spLocks noChangeArrowheads="1"/>
            </p:cNvSpPr>
            <p:nvPr/>
          </p:nvSpPr>
          <p:spPr bwMode="auto">
            <a:xfrm>
              <a:off x="942" y="2946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1775" indent="-231775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17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/>
                <a:t>For  </a:t>
              </a:r>
            </a:p>
          </p:txBody>
        </p:sp>
        <p:graphicFrame>
          <p:nvGraphicFramePr>
            <p:cNvPr id="33802" name="Object 12"/>
            <p:cNvGraphicFramePr>
              <a:graphicFrameLocks noChangeAspect="1"/>
            </p:cNvGraphicFramePr>
            <p:nvPr/>
          </p:nvGraphicFramePr>
          <p:xfrm>
            <a:off x="1334" y="2981"/>
            <a:ext cx="131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8" name="Equation" r:id="rId9" imgW="1079032" imgH="203112" progId="Equation.3">
                    <p:embed/>
                  </p:oleObj>
                </mc:Choice>
                <mc:Fallback>
                  <p:oleObj name="Equation" r:id="rId9" imgW="1079032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2981"/>
                          <a:ext cx="131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0" name="Object 14"/>
          <p:cNvGraphicFramePr>
            <a:graphicFrameLocks noChangeAspect="1"/>
          </p:cNvGraphicFramePr>
          <p:nvPr/>
        </p:nvGraphicFramePr>
        <p:xfrm>
          <a:off x="1738313" y="5357813"/>
          <a:ext cx="53308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11" imgW="2641600" imgH="431800" progId="Equation.3">
                  <p:embed/>
                </p:oleObj>
              </mc:Choice>
              <mc:Fallback>
                <p:oleObj name="Equation" r:id="rId11" imgW="26416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5357813"/>
                        <a:ext cx="53308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6F1C78-8CFA-4F46-BFCC-9A48405C8318}" type="slidenum">
              <a:rPr lang="en-US" altLang="en-US" sz="1400" smtClean="0"/>
              <a:pPr/>
              <a:t>37</a:t>
            </a:fld>
            <a:endParaRPr lang="en-US" altLang="en-US" sz="1400"/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0" y="1192213"/>
          <a:ext cx="6497638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Graph" r:id="rId3" imgW="3585667" imgH="3050438" progId="Origin50.Graph">
                  <p:embed/>
                </p:oleObj>
              </mc:Choice>
              <mc:Fallback>
                <p:oleObj name="Graph" r:id="rId3" imgW="3585667" imgH="3050438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92213"/>
                        <a:ext cx="6497638" cy="552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46100" y="209550"/>
            <a:ext cx="66198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/>
              <a:t>Effect of Moisture Content and sample </a:t>
            </a:r>
          </a:p>
          <a:p>
            <a:r>
              <a:rPr lang="en-US" altLang="en-US" sz="3200" dirty="0"/>
              <a:t>“aging” in rheometer</a:t>
            </a:r>
          </a:p>
        </p:txBody>
      </p:sp>
      <p:grpSp>
        <p:nvGrpSpPr>
          <p:cNvPr id="35845" name="Group 13"/>
          <p:cNvGrpSpPr>
            <a:grpSpLocks/>
          </p:cNvGrpSpPr>
          <p:nvPr/>
        </p:nvGrpSpPr>
        <p:grpSpPr bwMode="auto">
          <a:xfrm>
            <a:off x="1085850" y="1181100"/>
            <a:ext cx="4722813" cy="4584700"/>
            <a:chOff x="1298" y="532"/>
            <a:chExt cx="2975" cy="2888"/>
          </a:xfrm>
        </p:grpSpPr>
        <p:sp>
          <p:nvSpPr>
            <p:cNvPr id="35848" name="Text Box 6"/>
            <p:cNvSpPr txBox="1">
              <a:spLocks noChangeArrowheads="1"/>
            </p:cNvSpPr>
            <p:nvPr/>
          </p:nvSpPr>
          <p:spPr bwMode="auto">
            <a:xfrm>
              <a:off x="1378" y="532"/>
              <a:ext cx="28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Wheat Starch at different moisture contents</a:t>
              </a:r>
            </a:p>
          </p:txBody>
        </p:sp>
        <p:sp>
          <p:nvSpPr>
            <p:cNvPr id="35849" name="Text Box 7"/>
            <p:cNvSpPr txBox="1">
              <a:spLocks noChangeArrowheads="1"/>
            </p:cNvSpPr>
            <p:nvPr/>
          </p:nvSpPr>
          <p:spPr bwMode="auto">
            <a:xfrm>
              <a:off x="3277" y="1091"/>
              <a:ext cx="6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 dirty="0"/>
                <a:t>T=90</a:t>
              </a:r>
              <a:r>
                <a:rPr lang="en-US" altLang="en-US" sz="2000" baseline="30000" dirty="0"/>
                <a:t>o</a:t>
              </a:r>
              <a:r>
                <a:rPr lang="en-US" altLang="en-US" sz="2000" dirty="0"/>
                <a:t>C</a:t>
              </a: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3245" y="1059"/>
              <a:ext cx="686" cy="3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>
              <a:off x="1298" y="3033"/>
              <a:ext cx="16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>
              <a:off x="1393" y="3208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/>
                <a:t>14%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3115" y="2371"/>
              <a:ext cx="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/>
                <a:t>9.5%</a:t>
              </a:r>
            </a:p>
          </p:txBody>
        </p:sp>
        <p:sp>
          <p:nvSpPr>
            <p:cNvPr id="35854" name="Line 12"/>
            <p:cNvSpPr>
              <a:spLocks noChangeShapeType="1"/>
            </p:cNvSpPr>
            <p:nvPr/>
          </p:nvSpPr>
          <p:spPr bwMode="auto">
            <a:xfrm flipH="1" flipV="1">
              <a:off x="2953" y="2384"/>
              <a:ext cx="16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4"/>
          <p:cNvSpPr txBox="1">
            <a:spLocks noChangeArrowheads="1"/>
          </p:cNvSpPr>
          <p:nvPr/>
        </p:nvSpPr>
        <p:spPr bwMode="auto">
          <a:xfrm>
            <a:off x="6164263" y="1862138"/>
            <a:ext cx="28336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3038" indent="-173038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/>
              <a:t>Low moisture contents</a:t>
            </a:r>
            <a:br>
              <a:rPr lang="en-US" altLang="en-US" sz="1800"/>
            </a:br>
            <a:r>
              <a:rPr lang="en-US" altLang="en-US" sz="1800"/>
              <a:t>are preferable on long tests</a:t>
            </a:r>
            <a:br>
              <a:rPr lang="en-US" altLang="en-US" sz="1800"/>
            </a:br>
            <a:endParaRPr lang="en-US" altLang="en-US" sz="1800"/>
          </a:p>
          <a:p>
            <a:pPr>
              <a:buFontTx/>
              <a:buChar char="•"/>
            </a:pPr>
            <a:r>
              <a:rPr lang="en-US" altLang="en-US" sz="1800"/>
              <a:t> For high moisture</a:t>
            </a:r>
          </a:p>
          <a:p>
            <a:r>
              <a:rPr lang="en-US" altLang="en-US" sz="1800"/>
              <a:t>	contents use short tests</a:t>
            </a:r>
          </a:p>
        </p:txBody>
      </p:sp>
      <p:graphicFrame>
        <p:nvGraphicFramePr>
          <p:cNvPr id="35847" name="Object 15"/>
          <p:cNvGraphicFramePr>
            <a:graphicFrameLocks noChangeAspect="1"/>
          </p:cNvGraphicFramePr>
          <p:nvPr/>
        </p:nvGraphicFramePr>
        <p:xfrm>
          <a:off x="6881813" y="3497263"/>
          <a:ext cx="10953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5" imgW="749300" imgH="419100" progId="Equation.3">
                  <p:embed/>
                </p:oleObj>
              </mc:Choice>
              <mc:Fallback>
                <p:oleObj name="Equation" r:id="rId5" imgW="7493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3497263"/>
                        <a:ext cx="10953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B56EB0-F783-444F-A0CA-9A3BDB48146B}" type="slidenum">
              <a:rPr lang="en-US" altLang="en-US" sz="1400" smtClean="0"/>
              <a:pPr/>
              <a:t>38</a:t>
            </a:fld>
            <a:endParaRPr lang="en-US" altLang="en-US" sz="140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008063" y="47625"/>
            <a:ext cx="6184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Controlled Stress versus Controlled Strain</a:t>
            </a:r>
          </a:p>
          <a:p>
            <a:r>
              <a:rPr lang="en-US" altLang="en-US" sz="2800"/>
              <a:t>Steady shear tests versus oscillatory tests</a:t>
            </a: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1076325" y="749300"/>
          <a:ext cx="7248525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Graph" r:id="rId3" imgW="3916070" imgH="3072384" progId="Origin50.Graph">
                  <p:embed/>
                </p:oleObj>
              </mc:Choice>
              <mc:Fallback>
                <p:oleObj name="Graph" r:id="rId3" imgW="3916070" imgH="3072384" progId="Origin50.Grap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749300"/>
                        <a:ext cx="7248525" cy="568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9AF0F8-813E-4920-AD03-46E6540F217C}" type="slidenum">
              <a:rPr lang="en-US" altLang="en-US" sz="1400" smtClean="0"/>
              <a:pPr/>
              <a:t>39</a:t>
            </a:fld>
            <a:endParaRPr lang="en-US" altLang="en-US" sz="1400"/>
          </a:p>
        </p:txBody>
      </p:sp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304800" y="749300"/>
          <a:ext cx="6669088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Graph" r:id="rId3" imgW="3839261" imgH="3290621" progId="Origin50.Graph">
                  <p:embed/>
                </p:oleObj>
              </mc:Choice>
              <mc:Fallback>
                <p:oleObj name="Graph" r:id="rId3" imgW="3839261" imgH="3290621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49300"/>
                        <a:ext cx="6669088" cy="571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6523038" y="2322513"/>
            <a:ext cx="2446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Mw=1.7x10</a:t>
            </a:r>
            <a:r>
              <a:rPr lang="en-US" altLang="en-US" sz="2000" baseline="30000"/>
              <a:t>7</a:t>
            </a:r>
            <a:r>
              <a:rPr lang="en-US" altLang="en-US" sz="2000"/>
              <a:t>- 3.5x10</a:t>
            </a:r>
            <a:r>
              <a:rPr lang="en-US" altLang="en-US" sz="2000" baseline="30000"/>
              <a:t>8</a:t>
            </a:r>
            <a:endParaRPr lang="en-US" altLang="en-US" sz="2000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6446838" y="1839913"/>
            <a:ext cx="1671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Potato Starch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472238" y="4618038"/>
            <a:ext cx="2446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Mw=1.5x10</a:t>
            </a:r>
            <a:r>
              <a:rPr lang="en-US" altLang="en-US" sz="2000" baseline="30000"/>
              <a:t>7</a:t>
            </a:r>
            <a:r>
              <a:rPr lang="en-US" altLang="en-US" sz="2000"/>
              <a:t>- 8.8x10</a:t>
            </a:r>
            <a:r>
              <a:rPr lang="en-US" altLang="en-US" sz="2000" baseline="30000"/>
              <a:t>7</a:t>
            </a:r>
            <a:endParaRPr lang="en-US" altLang="en-US" sz="2000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6427788" y="4121150"/>
            <a:ext cx="168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Wheat Starch</a:t>
            </a:r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1216025" y="163513"/>
            <a:ext cx="6064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Effect of molecular weight of starch</a:t>
            </a:r>
          </a:p>
          <a:p>
            <a:r>
              <a:rPr lang="en-US" altLang="en-US" sz="3200"/>
              <a:t>on rheological properties</a:t>
            </a: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1169988" y="6156325"/>
            <a:ext cx="342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32% Glycerol, 0% moisture, 150</a:t>
            </a:r>
            <a:r>
              <a:rPr lang="en-US" altLang="en-US" sz="1800" baseline="30000"/>
              <a:t>o</a:t>
            </a:r>
            <a:r>
              <a:rPr lang="en-US" altLang="en-US" sz="1800"/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0E4C1-0693-4616-A34D-F08D134423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49" y="981075"/>
            <a:ext cx="4698504" cy="447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58168" y="140426"/>
            <a:ext cx="3393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charset="0"/>
                <a:cs typeface="Arial" charset="0"/>
              </a:rPr>
              <a:t>VISCOELASTICITY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40" y="538830"/>
            <a:ext cx="3745980" cy="267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55" y="3104941"/>
            <a:ext cx="2788429" cy="375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314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02074B-4259-4E06-86F5-8C99A25443A2}" type="slidenum">
              <a:rPr lang="en-US" altLang="en-US" sz="1400" smtClean="0"/>
              <a:pPr/>
              <a:t>40</a:t>
            </a:fld>
            <a:endParaRPr lang="en-US" altLang="en-US" sz="1400"/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1128713"/>
            <a:ext cx="7215187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241300" y="279400"/>
            <a:ext cx="872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X-ray diffraction patterns of wheat and potato starch</a:t>
            </a: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5892800" y="1096963"/>
            <a:ext cx="211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8% crystallinity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6738938" y="3530600"/>
            <a:ext cx="227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23% crystallinity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B67388-905A-4AC1-9E17-ABB59919DCF0}" type="slidenum">
              <a:rPr lang="en-US" altLang="en-US" sz="1400" smtClean="0"/>
              <a:pPr/>
              <a:t>41</a:t>
            </a:fld>
            <a:endParaRPr lang="en-US" altLang="en-US" sz="1400"/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363663"/>
            <a:ext cx="807402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4759325" y="4997450"/>
            <a:ext cx="343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about 20-23% crystallinity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5221288" y="1408113"/>
            <a:ext cx="269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Amorphous material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102225"/>
            <a:ext cx="7539038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4F94F8-EC6D-421E-86B3-AF3105DA19ED}" type="slidenum">
              <a:rPr lang="en-US" altLang="en-US" sz="1400" smtClean="0"/>
              <a:pPr/>
              <a:t>42</a:t>
            </a:fld>
            <a:endParaRPr lang="en-US" altLang="en-US" sz="1400"/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139700" y="530225"/>
          <a:ext cx="6727825" cy="564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Graph" r:id="rId3" imgW="3631997" imgH="3050438" progId="Origin50.Graph">
                  <p:embed/>
                </p:oleObj>
              </mc:Choice>
              <mc:Fallback>
                <p:oleObj name="Graph" r:id="rId3" imgW="3631997" imgH="3050438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530225"/>
                        <a:ext cx="6727825" cy="564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6405563" y="2276475"/>
            <a:ext cx="139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Mw= 5x10</a:t>
            </a:r>
            <a:r>
              <a:rPr lang="en-US" altLang="en-US" sz="2000" baseline="30000"/>
              <a:t>6</a:t>
            </a:r>
            <a:endParaRPr lang="en-US" altLang="en-US" sz="2000"/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6169025" y="1830388"/>
            <a:ext cx="249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High Amylose Starch</a:t>
            </a: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6591300" y="4527550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Mw=7.5x10</a:t>
            </a:r>
            <a:r>
              <a:rPr lang="en-US" altLang="en-US" sz="2000" baseline="30000"/>
              <a:t>7</a:t>
            </a:r>
            <a:endParaRPr lang="en-US" altLang="en-US" sz="2000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6318250" y="3703638"/>
            <a:ext cx="173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u="sng"/>
              <a:t>Waxy Starch </a:t>
            </a:r>
          </a:p>
          <a:p>
            <a:r>
              <a:rPr lang="en-US" altLang="en-US" sz="2000" b="1" u="sng"/>
              <a:t>(Amylopectin)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63DE09-8747-4649-A8B0-EA94A454570A}" type="slidenum">
              <a:rPr lang="en-US" altLang="en-US" sz="1400" smtClean="0"/>
              <a:pPr/>
              <a:t>43</a:t>
            </a:fld>
            <a:endParaRPr lang="en-US" altLang="en-US" sz="1400"/>
          </a:p>
        </p:txBody>
      </p:sp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681038" y="319088"/>
          <a:ext cx="7292975" cy="620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Graph" r:id="rId3" imgW="3608832" imgH="3069946" progId="Origin50.Graph">
                  <p:embed/>
                </p:oleObj>
              </mc:Choice>
              <mc:Fallback>
                <p:oleObj name="Graph" r:id="rId3" imgW="3608832" imgH="3069946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19088"/>
                        <a:ext cx="7292975" cy="620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2582863" y="168592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G’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3638550" y="3922713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G”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578" y="391886"/>
            <a:ext cx="608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Temperature on viscoelastic properties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0E4C1-0693-4616-A34D-F08D134423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58168" y="140426"/>
            <a:ext cx="3393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charset="0"/>
                <a:cs typeface="Arial" charset="0"/>
              </a:rPr>
              <a:t>VISCOELASTICITY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-92075" y="-1918493"/>
            <a:ext cx="936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318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6477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8636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0795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1600" b="1">
                <a:latin typeface="Arial" charset="0"/>
              </a:rPr>
              <a:t>Mechanical deformation and relaxation behavior of a whole Müller (glial) cell (MC) deformed with an optical stretcher.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36693" y="5880879"/>
            <a:ext cx="8556098" cy="45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" y="893852"/>
            <a:ext cx="2234749" cy="456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36693" y="6469778"/>
            <a:ext cx="2717800" cy="26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318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6477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8636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0795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GB" altLang="en-US" sz="1000">
                <a:latin typeface="Arial" charset="0"/>
              </a:rPr>
              <a:t>©2006 by National Academy of Sciences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975" y="5468067"/>
            <a:ext cx="3590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200" b="1" dirty="0">
                <a:latin typeface="Arial" charset="0"/>
              </a:rPr>
              <a:t>Yun-Bi Lu et al. PNAS 2006;103:17759-1776</a:t>
            </a:r>
            <a:endParaRPr lang="en-US" sz="1200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55" y="945978"/>
            <a:ext cx="4798718" cy="445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76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87DC79-8933-4F05-A6EF-A4EE9FDE9431}" type="slidenum">
              <a:rPr lang="en-US" altLang="en-US" sz="1400" smtClean="0"/>
              <a:pPr/>
              <a:t>6</a:t>
            </a:fld>
            <a:endParaRPr lang="en-US" altLang="en-US" sz="1400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308225" y="392113"/>
            <a:ext cx="427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Arial" charset="0"/>
                <a:cs typeface="Arial" charset="0"/>
              </a:rPr>
              <a:t>VISCOELASTICITY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476250" y="1190625"/>
            <a:ext cx="8301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/>
            <a:r>
              <a:rPr lang="en-US" altLang="en-US" sz="1800">
                <a:latin typeface="Arial" charset="0"/>
                <a:cs typeface="Arial" charset="0"/>
              </a:rPr>
              <a:t>A viscoelastic material (depending on time, it may be behave either as solid or liquid).  At short times it behaves as a solid, at long times it behaves as a liquid</a:t>
            </a: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2971800" y="2054225"/>
            <a:ext cx="3681413" cy="3832225"/>
            <a:chOff x="1726" y="1494"/>
            <a:chExt cx="3000" cy="3141"/>
          </a:xfrm>
        </p:grpSpPr>
        <p:pic>
          <p:nvPicPr>
            <p:cNvPr id="205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" y="1494"/>
              <a:ext cx="3000" cy="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Rectangle 6"/>
            <p:cNvSpPr>
              <a:spLocks noChangeArrowheads="1"/>
            </p:cNvSpPr>
            <p:nvPr/>
          </p:nvSpPr>
          <p:spPr bwMode="auto">
            <a:xfrm>
              <a:off x="2626" y="1592"/>
              <a:ext cx="14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 b="1" u="sng">
                  <a:solidFill>
                    <a:srgbClr val="2020A0"/>
                  </a:solidFill>
                  <a:latin typeface="Abadi MT Condensed Extra Bold" pitchFamily="34" charset="0"/>
                  <a:cs typeface="Arial" charset="0"/>
                </a:rPr>
                <a:t>SHORT TIMES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  <p:sp>
          <p:nvSpPr>
            <p:cNvPr id="2056" name="Rectangle 7"/>
            <p:cNvSpPr>
              <a:spLocks noChangeArrowheads="1"/>
            </p:cNvSpPr>
            <p:nvPr/>
          </p:nvSpPr>
          <p:spPr bwMode="auto">
            <a:xfrm>
              <a:off x="2771" y="4319"/>
              <a:ext cx="1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 b="1" u="sng">
                  <a:solidFill>
                    <a:srgbClr val="2020A0"/>
                  </a:solidFill>
                  <a:latin typeface="Abadi MT Condensed Extra Bold" pitchFamily="34" charset="0"/>
                  <a:cs typeface="Arial" charset="0"/>
                </a:rPr>
                <a:t>LONG TIMES</a:t>
              </a:r>
              <a:endParaRPr lang="en-US" altLang="en-US">
                <a:latin typeface="Abadi MT Condensed Extra Bold" pitchFamily="34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1C0EFD-42FA-4F68-A0C0-D6F512082733}" type="slidenum">
              <a:rPr lang="en-US" altLang="en-US" sz="1400" smtClean="0"/>
              <a:pPr/>
              <a:t>7</a:t>
            </a:fld>
            <a:endParaRPr lang="en-US" altLang="en-US" sz="140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422525" y="280988"/>
            <a:ext cx="350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b="1" u="sng">
                <a:cs typeface="Arial" charset="0"/>
              </a:rPr>
              <a:t>Viscoelastic Materials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873125" y="1095375"/>
            <a:ext cx="686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i="1">
                <a:cs typeface="Arial" charset="0"/>
              </a:rPr>
              <a:t>TIME</a:t>
            </a:r>
            <a:r>
              <a:rPr lang="en-US" altLang="en-US">
                <a:cs typeface="Arial" charset="0"/>
              </a:rPr>
              <a:t> is an important variable to study these materials</a:t>
            </a:r>
          </a:p>
        </p:txBody>
      </p:sp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3395663" y="1693863"/>
          <a:ext cx="17430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355446" imgH="228501" progId="Equation.3">
                  <p:embed/>
                </p:oleObj>
              </mc:Choice>
              <mc:Fallback>
                <p:oleObj name="Equation" r:id="rId3" imgW="35544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1693863"/>
                        <a:ext cx="17430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5"/>
          <p:cNvSpPr>
            <a:spLocks noChangeShapeType="1"/>
          </p:cNvSpPr>
          <p:nvPr/>
        </p:nvSpPr>
        <p:spPr bwMode="auto">
          <a:xfrm flipV="1">
            <a:off x="2917825" y="2489200"/>
            <a:ext cx="55403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1901825" y="2746375"/>
            <a:ext cx="973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b="1">
                <a:cs typeface="Arial" charset="0"/>
              </a:rPr>
              <a:t>Time</a:t>
            </a:r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 flipH="1" flipV="1">
            <a:off x="4792663" y="2592388"/>
            <a:ext cx="636587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5019675" y="2782888"/>
            <a:ext cx="180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b="1">
                <a:cs typeface="Arial" charset="0"/>
              </a:rPr>
              <a:t>Frequency</a:t>
            </a:r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1608138" y="1643063"/>
            <a:ext cx="5510212" cy="170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566738" y="3625850"/>
            <a:ext cx="256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cs typeface="Arial" charset="0"/>
              </a:rPr>
              <a:t>High Frequencies</a:t>
            </a:r>
            <a:r>
              <a:rPr lang="en-US" altLang="en-US" sz="2800" b="1">
                <a:cs typeface="Arial" charset="0"/>
              </a:rPr>
              <a:t> </a:t>
            </a:r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3079750" y="3797300"/>
            <a:ext cx="663575" cy="288925"/>
          </a:xfrm>
          <a:prstGeom prst="rightArrow">
            <a:avLst>
              <a:gd name="adj1" fmla="val 50000"/>
              <a:gd name="adj2" fmla="val 57418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3817938" y="3713163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cs typeface="Arial" charset="0"/>
              </a:rPr>
              <a:t>Short Times</a:t>
            </a: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5541963" y="3700463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cs typeface="Arial" charset="0"/>
              </a:rPr>
              <a:t>(Solid/Elastic Behavior)</a:t>
            </a:r>
          </a:p>
        </p:txBody>
      </p:sp>
      <p:sp>
        <p:nvSpPr>
          <p:cNvPr id="3087" name="Text Box 14"/>
          <p:cNvSpPr txBox="1">
            <a:spLocks noChangeArrowheads="1"/>
          </p:cNvSpPr>
          <p:nvPr/>
        </p:nvSpPr>
        <p:spPr bwMode="auto">
          <a:xfrm>
            <a:off x="582613" y="4264025"/>
            <a:ext cx="2498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cs typeface="Arial" charset="0"/>
              </a:rPr>
              <a:t>Low Frequencies</a:t>
            </a:r>
            <a:r>
              <a:rPr lang="en-US" altLang="en-US" sz="2800" b="1">
                <a:cs typeface="Arial" charset="0"/>
              </a:rPr>
              <a:t> </a:t>
            </a:r>
          </a:p>
        </p:txBody>
      </p:sp>
      <p:sp>
        <p:nvSpPr>
          <p:cNvPr id="3088" name="AutoShape 15"/>
          <p:cNvSpPr>
            <a:spLocks noChangeArrowheads="1"/>
          </p:cNvSpPr>
          <p:nvPr/>
        </p:nvSpPr>
        <p:spPr bwMode="auto">
          <a:xfrm>
            <a:off x="3101975" y="4425950"/>
            <a:ext cx="663575" cy="288925"/>
          </a:xfrm>
          <a:prstGeom prst="rightArrow">
            <a:avLst>
              <a:gd name="adj1" fmla="val 50000"/>
              <a:gd name="adj2" fmla="val 57418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3789363" y="4325938"/>
            <a:ext cx="491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cs typeface="Arial" charset="0"/>
              </a:rPr>
              <a:t>Long Times</a:t>
            </a:r>
            <a:r>
              <a:rPr lang="en-US" altLang="en-US">
                <a:cs typeface="Arial" charset="0"/>
              </a:rPr>
              <a:t> (Fluid/Viscous Behavior)</a:t>
            </a:r>
            <a:endParaRPr lang="en-US" altLang="en-US" b="1">
              <a:cs typeface="Arial" charset="0"/>
            </a:endParaRPr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717550" y="4972050"/>
            <a:ext cx="7300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cs typeface="Arial" charset="0"/>
              </a:rPr>
              <a:t>Could we relate a “</a:t>
            </a:r>
            <a:r>
              <a:rPr lang="en-US" altLang="en-US" b="1" i="1">
                <a:cs typeface="Arial" charset="0"/>
              </a:rPr>
              <a:t>rheological parameter</a:t>
            </a:r>
            <a:r>
              <a:rPr lang="en-US" altLang="en-US">
                <a:cs typeface="Arial" charset="0"/>
              </a:rPr>
              <a:t>” of the material</a:t>
            </a:r>
          </a:p>
          <a:p>
            <a:r>
              <a:rPr lang="en-US" altLang="en-US">
                <a:cs typeface="Arial" charset="0"/>
              </a:rPr>
              <a:t>with its viscoelastic behavior?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0E4C1-0693-4616-A34D-F08D134423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85842" y="133940"/>
            <a:ext cx="4997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CONCEPT OF VISCOELASTICITY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875" y="840467"/>
            <a:ext cx="8077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/>
            <a:r>
              <a:rPr lang="en-US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Maxwell:  Viscous flow is the manifestation of the decay of elastically stored energy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816107" y="4260986"/>
            <a:ext cx="2238375" cy="0"/>
          </a:xfrm>
          <a:prstGeom prst="line">
            <a:avLst/>
          </a:prstGeom>
          <a:solidFill>
            <a:srgbClr val="BBE0E3"/>
          </a:solidFill>
          <a:ln w="53975" cap="flat" cmpd="sng" algn="ctr">
            <a:solidFill>
              <a:srgbClr val="3333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Freeform 5"/>
          <p:cNvSpPr/>
          <p:nvPr/>
        </p:nvSpPr>
        <p:spPr bwMode="auto">
          <a:xfrm rot="1341818">
            <a:off x="3757245" y="1577867"/>
            <a:ext cx="1006949" cy="963481"/>
          </a:xfrm>
          <a:custGeom>
            <a:avLst/>
            <a:gdLst>
              <a:gd name="connsiteX0" fmla="*/ 0 w 1670050"/>
              <a:gd name="connsiteY0" fmla="*/ 423862 h 649287"/>
              <a:gd name="connsiteX1" fmla="*/ 133350 w 1670050"/>
              <a:gd name="connsiteY1" fmla="*/ 319087 h 649287"/>
              <a:gd name="connsiteX2" fmla="*/ 304800 w 1670050"/>
              <a:gd name="connsiteY2" fmla="*/ 300037 h 649287"/>
              <a:gd name="connsiteX3" fmla="*/ 390525 w 1670050"/>
              <a:gd name="connsiteY3" fmla="*/ 519112 h 649287"/>
              <a:gd name="connsiteX4" fmla="*/ 676275 w 1670050"/>
              <a:gd name="connsiteY4" fmla="*/ 642937 h 649287"/>
              <a:gd name="connsiteX5" fmla="*/ 885825 w 1670050"/>
              <a:gd name="connsiteY5" fmla="*/ 557212 h 649287"/>
              <a:gd name="connsiteX6" fmla="*/ 790575 w 1670050"/>
              <a:gd name="connsiteY6" fmla="*/ 461962 h 649287"/>
              <a:gd name="connsiteX7" fmla="*/ 476250 w 1670050"/>
              <a:gd name="connsiteY7" fmla="*/ 461962 h 649287"/>
              <a:gd name="connsiteX8" fmla="*/ 276225 w 1670050"/>
              <a:gd name="connsiteY8" fmla="*/ 538162 h 649287"/>
              <a:gd name="connsiteX9" fmla="*/ 228600 w 1670050"/>
              <a:gd name="connsiteY9" fmla="*/ 442912 h 649287"/>
              <a:gd name="connsiteX10" fmla="*/ 333375 w 1670050"/>
              <a:gd name="connsiteY10" fmla="*/ 357187 h 649287"/>
              <a:gd name="connsiteX11" fmla="*/ 685800 w 1670050"/>
              <a:gd name="connsiteY11" fmla="*/ 319087 h 649287"/>
              <a:gd name="connsiteX12" fmla="*/ 990600 w 1670050"/>
              <a:gd name="connsiteY12" fmla="*/ 290512 h 649287"/>
              <a:gd name="connsiteX13" fmla="*/ 1114425 w 1670050"/>
              <a:gd name="connsiteY13" fmla="*/ 214312 h 649287"/>
              <a:gd name="connsiteX14" fmla="*/ 942975 w 1670050"/>
              <a:gd name="connsiteY14" fmla="*/ 166687 h 649287"/>
              <a:gd name="connsiteX15" fmla="*/ 1095375 w 1670050"/>
              <a:gd name="connsiteY15" fmla="*/ 23812 h 649287"/>
              <a:gd name="connsiteX16" fmla="*/ 1266825 w 1670050"/>
              <a:gd name="connsiteY16" fmla="*/ 309562 h 649287"/>
              <a:gd name="connsiteX17" fmla="*/ 1000125 w 1670050"/>
              <a:gd name="connsiteY17" fmla="*/ 404812 h 649287"/>
              <a:gd name="connsiteX18" fmla="*/ 1047750 w 1670050"/>
              <a:gd name="connsiteY18" fmla="*/ 538162 h 649287"/>
              <a:gd name="connsiteX19" fmla="*/ 1304925 w 1670050"/>
              <a:gd name="connsiteY19" fmla="*/ 528637 h 649287"/>
              <a:gd name="connsiteX20" fmla="*/ 1000125 w 1670050"/>
              <a:gd name="connsiteY20" fmla="*/ 423862 h 649287"/>
              <a:gd name="connsiteX21" fmla="*/ 885825 w 1670050"/>
              <a:gd name="connsiteY21" fmla="*/ 338137 h 649287"/>
              <a:gd name="connsiteX22" fmla="*/ 1028700 w 1670050"/>
              <a:gd name="connsiteY22" fmla="*/ 233362 h 649287"/>
              <a:gd name="connsiteX23" fmla="*/ 1295400 w 1670050"/>
              <a:gd name="connsiteY23" fmla="*/ 385762 h 649287"/>
              <a:gd name="connsiteX24" fmla="*/ 1562100 w 1670050"/>
              <a:gd name="connsiteY24" fmla="*/ 357187 h 649287"/>
              <a:gd name="connsiteX25" fmla="*/ 1447800 w 1670050"/>
              <a:gd name="connsiteY25" fmla="*/ 195262 h 649287"/>
              <a:gd name="connsiteX26" fmla="*/ 1295400 w 1670050"/>
              <a:gd name="connsiteY26" fmla="*/ 71437 h 649287"/>
              <a:gd name="connsiteX27" fmla="*/ 1666875 w 1670050"/>
              <a:gd name="connsiteY27" fmla="*/ 176212 h 649287"/>
              <a:gd name="connsiteX28" fmla="*/ 1314450 w 1670050"/>
              <a:gd name="connsiteY28" fmla="*/ 338137 h 649287"/>
              <a:gd name="connsiteX29" fmla="*/ 1352550 w 1670050"/>
              <a:gd name="connsiteY29" fmla="*/ 490537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70050" h="649287">
                <a:moveTo>
                  <a:pt x="0" y="423862"/>
                </a:moveTo>
                <a:cubicBezTo>
                  <a:pt x="41275" y="381793"/>
                  <a:pt x="82550" y="339724"/>
                  <a:pt x="133350" y="319087"/>
                </a:cubicBezTo>
                <a:cubicBezTo>
                  <a:pt x="184150" y="298450"/>
                  <a:pt x="261938" y="266700"/>
                  <a:pt x="304800" y="300037"/>
                </a:cubicBezTo>
                <a:cubicBezTo>
                  <a:pt x="347662" y="333374"/>
                  <a:pt x="328613" y="461962"/>
                  <a:pt x="390525" y="519112"/>
                </a:cubicBezTo>
                <a:cubicBezTo>
                  <a:pt x="452437" y="576262"/>
                  <a:pt x="593725" y="636587"/>
                  <a:pt x="676275" y="642937"/>
                </a:cubicBezTo>
                <a:cubicBezTo>
                  <a:pt x="758825" y="649287"/>
                  <a:pt x="866775" y="587375"/>
                  <a:pt x="885825" y="557212"/>
                </a:cubicBezTo>
                <a:cubicBezTo>
                  <a:pt x="904875" y="527050"/>
                  <a:pt x="858837" y="477837"/>
                  <a:pt x="790575" y="461962"/>
                </a:cubicBezTo>
                <a:cubicBezTo>
                  <a:pt x="722313" y="446087"/>
                  <a:pt x="561975" y="449262"/>
                  <a:pt x="476250" y="461962"/>
                </a:cubicBezTo>
                <a:cubicBezTo>
                  <a:pt x="390525" y="474662"/>
                  <a:pt x="317500" y="541337"/>
                  <a:pt x="276225" y="538162"/>
                </a:cubicBezTo>
                <a:cubicBezTo>
                  <a:pt x="234950" y="534987"/>
                  <a:pt x="219075" y="473074"/>
                  <a:pt x="228600" y="442912"/>
                </a:cubicBezTo>
                <a:cubicBezTo>
                  <a:pt x="238125" y="412750"/>
                  <a:pt x="257175" y="377825"/>
                  <a:pt x="333375" y="357187"/>
                </a:cubicBezTo>
                <a:cubicBezTo>
                  <a:pt x="409575" y="336550"/>
                  <a:pt x="685800" y="319087"/>
                  <a:pt x="685800" y="319087"/>
                </a:cubicBezTo>
                <a:cubicBezTo>
                  <a:pt x="795338" y="307975"/>
                  <a:pt x="919163" y="307974"/>
                  <a:pt x="990600" y="290512"/>
                </a:cubicBezTo>
                <a:cubicBezTo>
                  <a:pt x="1062037" y="273050"/>
                  <a:pt x="1122363" y="234950"/>
                  <a:pt x="1114425" y="214312"/>
                </a:cubicBezTo>
                <a:cubicBezTo>
                  <a:pt x="1106488" y="193675"/>
                  <a:pt x="946150" y="198437"/>
                  <a:pt x="942975" y="166687"/>
                </a:cubicBezTo>
                <a:cubicBezTo>
                  <a:pt x="939800" y="134937"/>
                  <a:pt x="1041400" y="0"/>
                  <a:pt x="1095375" y="23812"/>
                </a:cubicBezTo>
                <a:cubicBezTo>
                  <a:pt x="1149350" y="47624"/>
                  <a:pt x="1282700" y="246062"/>
                  <a:pt x="1266825" y="309562"/>
                </a:cubicBezTo>
                <a:cubicBezTo>
                  <a:pt x="1250950" y="373062"/>
                  <a:pt x="1036637" y="366712"/>
                  <a:pt x="1000125" y="404812"/>
                </a:cubicBezTo>
                <a:cubicBezTo>
                  <a:pt x="963613" y="442912"/>
                  <a:pt x="996950" y="517525"/>
                  <a:pt x="1047750" y="538162"/>
                </a:cubicBezTo>
                <a:cubicBezTo>
                  <a:pt x="1098550" y="558799"/>
                  <a:pt x="1312862" y="547687"/>
                  <a:pt x="1304925" y="528637"/>
                </a:cubicBezTo>
                <a:cubicBezTo>
                  <a:pt x="1296988" y="509587"/>
                  <a:pt x="1069975" y="455612"/>
                  <a:pt x="1000125" y="423862"/>
                </a:cubicBezTo>
                <a:cubicBezTo>
                  <a:pt x="930275" y="392112"/>
                  <a:pt x="881063" y="369887"/>
                  <a:pt x="885825" y="338137"/>
                </a:cubicBezTo>
                <a:cubicBezTo>
                  <a:pt x="890587" y="306387"/>
                  <a:pt x="960438" y="225425"/>
                  <a:pt x="1028700" y="233362"/>
                </a:cubicBezTo>
                <a:cubicBezTo>
                  <a:pt x="1096963" y="241300"/>
                  <a:pt x="1206500" y="365125"/>
                  <a:pt x="1295400" y="385762"/>
                </a:cubicBezTo>
                <a:cubicBezTo>
                  <a:pt x="1384300" y="406399"/>
                  <a:pt x="1536700" y="388937"/>
                  <a:pt x="1562100" y="357187"/>
                </a:cubicBezTo>
                <a:cubicBezTo>
                  <a:pt x="1587500" y="325437"/>
                  <a:pt x="1492250" y="242887"/>
                  <a:pt x="1447800" y="195262"/>
                </a:cubicBezTo>
                <a:cubicBezTo>
                  <a:pt x="1403350" y="147637"/>
                  <a:pt x="1258888" y="74612"/>
                  <a:pt x="1295400" y="71437"/>
                </a:cubicBezTo>
                <a:cubicBezTo>
                  <a:pt x="1331912" y="68262"/>
                  <a:pt x="1663700" y="131762"/>
                  <a:pt x="1666875" y="176212"/>
                </a:cubicBezTo>
                <a:cubicBezTo>
                  <a:pt x="1670050" y="220662"/>
                  <a:pt x="1366837" y="285750"/>
                  <a:pt x="1314450" y="338137"/>
                </a:cubicBezTo>
                <a:cubicBezTo>
                  <a:pt x="1262063" y="390524"/>
                  <a:pt x="1307306" y="440530"/>
                  <a:pt x="1352550" y="490537"/>
                </a:cubicBez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30682" y="2517911"/>
            <a:ext cx="2238375" cy="0"/>
          </a:xfrm>
          <a:prstGeom prst="line">
            <a:avLst/>
          </a:prstGeom>
          <a:solidFill>
            <a:srgbClr val="BBE0E3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Freeform 7"/>
          <p:cNvSpPr/>
          <p:nvPr/>
        </p:nvSpPr>
        <p:spPr bwMode="auto">
          <a:xfrm>
            <a:off x="1006607" y="3570424"/>
            <a:ext cx="1670050" cy="649287"/>
          </a:xfrm>
          <a:custGeom>
            <a:avLst/>
            <a:gdLst>
              <a:gd name="connsiteX0" fmla="*/ 0 w 1670050"/>
              <a:gd name="connsiteY0" fmla="*/ 423862 h 649287"/>
              <a:gd name="connsiteX1" fmla="*/ 133350 w 1670050"/>
              <a:gd name="connsiteY1" fmla="*/ 319087 h 649287"/>
              <a:gd name="connsiteX2" fmla="*/ 304800 w 1670050"/>
              <a:gd name="connsiteY2" fmla="*/ 300037 h 649287"/>
              <a:gd name="connsiteX3" fmla="*/ 390525 w 1670050"/>
              <a:gd name="connsiteY3" fmla="*/ 519112 h 649287"/>
              <a:gd name="connsiteX4" fmla="*/ 676275 w 1670050"/>
              <a:gd name="connsiteY4" fmla="*/ 642937 h 649287"/>
              <a:gd name="connsiteX5" fmla="*/ 885825 w 1670050"/>
              <a:gd name="connsiteY5" fmla="*/ 557212 h 649287"/>
              <a:gd name="connsiteX6" fmla="*/ 790575 w 1670050"/>
              <a:gd name="connsiteY6" fmla="*/ 461962 h 649287"/>
              <a:gd name="connsiteX7" fmla="*/ 476250 w 1670050"/>
              <a:gd name="connsiteY7" fmla="*/ 461962 h 649287"/>
              <a:gd name="connsiteX8" fmla="*/ 276225 w 1670050"/>
              <a:gd name="connsiteY8" fmla="*/ 538162 h 649287"/>
              <a:gd name="connsiteX9" fmla="*/ 228600 w 1670050"/>
              <a:gd name="connsiteY9" fmla="*/ 442912 h 649287"/>
              <a:gd name="connsiteX10" fmla="*/ 333375 w 1670050"/>
              <a:gd name="connsiteY10" fmla="*/ 357187 h 649287"/>
              <a:gd name="connsiteX11" fmla="*/ 685800 w 1670050"/>
              <a:gd name="connsiteY11" fmla="*/ 319087 h 649287"/>
              <a:gd name="connsiteX12" fmla="*/ 990600 w 1670050"/>
              <a:gd name="connsiteY12" fmla="*/ 290512 h 649287"/>
              <a:gd name="connsiteX13" fmla="*/ 1114425 w 1670050"/>
              <a:gd name="connsiteY13" fmla="*/ 214312 h 649287"/>
              <a:gd name="connsiteX14" fmla="*/ 942975 w 1670050"/>
              <a:gd name="connsiteY14" fmla="*/ 166687 h 649287"/>
              <a:gd name="connsiteX15" fmla="*/ 1095375 w 1670050"/>
              <a:gd name="connsiteY15" fmla="*/ 23812 h 649287"/>
              <a:gd name="connsiteX16" fmla="*/ 1266825 w 1670050"/>
              <a:gd name="connsiteY16" fmla="*/ 309562 h 649287"/>
              <a:gd name="connsiteX17" fmla="*/ 1000125 w 1670050"/>
              <a:gd name="connsiteY17" fmla="*/ 404812 h 649287"/>
              <a:gd name="connsiteX18" fmla="*/ 1047750 w 1670050"/>
              <a:gd name="connsiteY18" fmla="*/ 538162 h 649287"/>
              <a:gd name="connsiteX19" fmla="*/ 1304925 w 1670050"/>
              <a:gd name="connsiteY19" fmla="*/ 528637 h 649287"/>
              <a:gd name="connsiteX20" fmla="*/ 1000125 w 1670050"/>
              <a:gd name="connsiteY20" fmla="*/ 423862 h 649287"/>
              <a:gd name="connsiteX21" fmla="*/ 885825 w 1670050"/>
              <a:gd name="connsiteY21" fmla="*/ 338137 h 649287"/>
              <a:gd name="connsiteX22" fmla="*/ 1028700 w 1670050"/>
              <a:gd name="connsiteY22" fmla="*/ 233362 h 649287"/>
              <a:gd name="connsiteX23" fmla="*/ 1295400 w 1670050"/>
              <a:gd name="connsiteY23" fmla="*/ 385762 h 649287"/>
              <a:gd name="connsiteX24" fmla="*/ 1562100 w 1670050"/>
              <a:gd name="connsiteY24" fmla="*/ 357187 h 649287"/>
              <a:gd name="connsiteX25" fmla="*/ 1447800 w 1670050"/>
              <a:gd name="connsiteY25" fmla="*/ 195262 h 649287"/>
              <a:gd name="connsiteX26" fmla="*/ 1295400 w 1670050"/>
              <a:gd name="connsiteY26" fmla="*/ 71437 h 649287"/>
              <a:gd name="connsiteX27" fmla="*/ 1666875 w 1670050"/>
              <a:gd name="connsiteY27" fmla="*/ 176212 h 649287"/>
              <a:gd name="connsiteX28" fmla="*/ 1314450 w 1670050"/>
              <a:gd name="connsiteY28" fmla="*/ 338137 h 649287"/>
              <a:gd name="connsiteX29" fmla="*/ 1352550 w 1670050"/>
              <a:gd name="connsiteY29" fmla="*/ 490537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70050" h="649287">
                <a:moveTo>
                  <a:pt x="0" y="423862"/>
                </a:moveTo>
                <a:cubicBezTo>
                  <a:pt x="41275" y="381793"/>
                  <a:pt x="82550" y="339724"/>
                  <a:pt x="133350" y="319087"/>
                </a:cubicBezTo>
                <a:cubicBezTo>
                  <a:pt x="184150" y="298450"/>
                  <a:pt x="261938" y="266700"/>
                  <a:pt x="304800" y="300037"/>
                </a:cubicBezTo>
                <a:cubicBezTo>
                  <a:pt x="347662" y="333374"/>
                  <a:pt x="328613" y="461962"/>
                  <a:pt x="390525" y="519112"/>
                </a:cubicBezTo>
                <a:cubicBezTo>
                  <a:pt x="452437" y="576262"/>
                  <a:pt x="593725" y="636587"/>
                  <a:pt x="676275" y="642937"/>
                </a:cubicBezTo>
                <a:cubicBezTo>
                  <a:pt x="758825" y="649287"/>
                  <a:pt x="866775" y="587375"/>
                  <a:pt x="885825" y="557212"/>
                </a:cubicBezTo>
                <a:cubicBezTo>
                  <a:pt x="904875" y="527050"/>
                  <a:pt x="858837" y="477837"/>
                  <a:pt x="790575" y="461962"/>
                </a:cubicBezTo>
                <a:cubicBezTo>
                  <a:pt x="722313" y="446087"/>
                  <a:pt x="561975" y="449262"/>
                  <a:pt x="476250" y="461962"/>
                </a:cubicBezTo>
                <a:cubicBezTo>
                  <a:pt x="390525" y="474662"/>
                  <a:pt x="317500" y="541337"/>
                  <a:pt x="276225" y="538162"/>
                </a:cubicBezTo>
                <a:cubicBezTo>
                  <a:pt x="234950" y="534987"/>
                  <a:pt x="219075" y="473074"/>
                  <a:pt x="228600" y="442912"/>
                </a:cubicBezTo>
                <a:cubicBezTo>
                  <a:pt x="238125" y="412750"/>
                  <a:pt x="257175" y="377825"/>
                  <a:pt x="333375" y="357187"/>
                </a:cubicBezTo>
                <a:cubicBezTo>
                  <a:pt x="409575" y="336550"/>
                  <a:pt x="685800" y="319087"/>
                  <a:pt x="685800" y="319087"/>
                </a:cubicBezTo>
                <a:cubicBezTo>
                  <a:pt x="795338" y="307975"/>
                  <a:pt x="919163" y="307974"/>
                  <a:pt x="990600" y="290512"/>
                </a:cubicBezTo>
                <a:cubicBezTo>
                  <a:pt x="1062037" y="273050"/>
                  <a:pt x="1122363" y="234950"/>
                  <a:pt x="1114425" y="214312"/>
                </a:cubicBezTo>
                <a:cubicBezTo>
                  <a:pt x="1106488" y="193675"/>
                  <a:pt x="946150" y="198437"/>
                  <a:pt x="942975" y="166687"/>
                </a:cubicBezTo>
                <a:cubicBezTo>
                  <a:pt x="939800" y="134937"/>
                  <a:pt x="1041400" y="0"/>
                  <a:pt x="1095375" y="23812"/>
                </a:cubicBezTo>
                <a:cubicBezTo>
                  <a:pt x="1149350" y="47624"/>
                  <a:pt x="1282700" y="246062"/>
                  <a:pt x="1266825" y="309562"/>
                </a:cubicBezTo>
                <a:cubicBezTo>
                  <a:pt x="1250950" y="373062"/>
                  <a:pt x="1036637" y="366712"/>
                  <a:pt x="1000125" y="404812"/>
                </a:cubicBezTo>
                <a:cubicBezTo>
                  <a:pt x="963613" y="442912"/>
                  <a:pt x="996950" y="517525"/>
                  <a:pt x="1047750" y="538162"/>
                </a:cubicBezTo>
                <a:cubicBezTo>
                  <a:pt x="1098550" y="558799"/>
                  <a:pt x="1312862" y="547687"/>
                  <a:pt x="1304925" y="528637"/>
                </a:cubicBezTo>
                <a:cubicBezTo>
                  <a:pt x="1296988" y="509587"/>
                  <a:pt x="1069975" y="455612"/>
                  <a:pt x="1000125" y="423862"/>
                </a:cubicBezTo>
                <a:cubicBezTo>
                  <a:pt x="930275" y="392112"/>
                  <a:pt x="881063" y="369887"/>
                  <a:pt x="885825" y="338137"/>
                </a:cubicBezTo>
                <a:cubicBezTo>
                  <a:pt x="890587" y="306387"/>
                  <a:pt x="960438" y="225425"/>
                  <a:pt x="1028700" y="233362"/>
                </a:cubicBezTo>
                <a:cubicBezTo>
                  <a:pt x="1096963" y="241300"/>
                  <a:pt x="1206500" y="365125"/>
                  <a:pt x="1295400" y="385762"/>
                </a:cubicBezTo>
                <a:cubicBezTo>
                  <a:pt x="1384300" y="406399"/>
                  <a:pt x="1536700" y="388937"/>
                  <a:pt x="1562100" y="357187"/>
                </a:cubicBezTo>
                <a:cubicBezTo>
                  <a:pt x="1587500" y="325437"/>
                  <a:pt x="1492250" y="242887"/>
                  <a:pt x="1447800" y="195262"/>
                </a:cubicBezTo>
                <a:cubicBezTo>
                  <a:pt x="1403350" y="147637"/>
                  <a:pt x="1258888" y="74612"/>
                  <a:pt x="1295400" y="71437"/>
                </a:cubicBezTo>
                <a:cubicBezTo>
                  <a:pt x="1331912" y="68262"/>
                  <a:pt x="1663700" y="131762"/>
                  <a:pt x="1666875" y="176212"/>
                </a:cubicBezTo>
                <a:cubicBezTo>
                  <a:pt x="1670050" y="220662"/>
                  <a:pt x="1366837" y="285750"/>
                  <a:pt x="1314450" y="338137"/>
                </a:cubicBezTo>
                <a:cubicBezTo>
                  <a:pt x="1262063" y="390524"/>
                  <a:pt x="1307306" y="440530"/>
                  <a:pt x="1352550" y="490537"/>
                </a:cubicBez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750182" y="4251461"/>
            <a:ext cx="2238375" cy="0"/>
          </a:xfrm>
          <a:prstGeom prst="line">
            <a:avLst/>
          </a:prstGeom>
          <a:solidFill>
            <a:srgbClr val="BBE0E3"/>
          </a:solidFill>
          <a:ln w="53975" cap="flat" cmpd="sng" algn="ctr">
            <a:solidFill>
              <a:srgbClr val="33339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reeform 9"/>
          <p:cNvSpPr/>
          <p:nvPr/>
        </p:nvSpPr>
        <p:spPr bwMode="auto">
          <a:xfrm>
            <a:off x="7083557" y="3551374"/>
            <a:ext cx="1670050" cy="649287"/>
          </a:xfrm>
          <a:custGeom>
            <a:avLst/>
            <a:gdLst>
              <a:gd name="connsiteX0" fmla="*/ 0 w 1670050"/>
              <a:gd name="connsiteY0" fmla="*/ 423862 h 649287"/>
              <a:gd name="connsiteX1" fmla="*/ 133350 w 1670050"/>
              <a:gd name="connsiteY1" fmla="*/ 319087 h 649287"/>
              <a:gd name="connsiteX2" fmla="*/ 304800 w 1670050"/>
              <a:gd name="connsiteY2" fmla="*/ 300037 h 649287"/>
              <a:gd name="connsiteX3" fmla="*/ 390525 w 1670050"/>
              <a:gd name="connsiteY3" fmla="*/ 519112 h 649287"/>
              <a:gd name="connsiteX4" fmla="*/ 676275 w 1670050"/>
              <a:gd name="connsiteY4" fmla="*/ 642937 h 649287"/>
              <a:gd name="connsiteX5" fmla="*/ 885825 w 1670050"/>
              <a:gd name="connsiteY5" fmla="*/ 557212 h 649287"/>
              <a:gd name="connsiteX6" fmla="*/ 790575 w 1670050"/>
              <a:gd name="connsiteY6" fmla="*/ 461962 h 649287"/>
              <a:gd name="connsiteX7" fmla="*/ 476250 w 1670050"/>
              <a:gd name="connsiteY7" fmla="*/ 461962 h 649287"/>
              <a:gd name="connsiteX8" fmla="*/ 276225 w 1670050"/>
              <a:gd name="connsiteY8" fmla="*/ 538162 h 649287"/>
              <a:gd name="connsiteX9" fmla="*/ 228600 w 1670050"/>
              <a:gd name="connsiteY9" fmla="*/ 442912 h 649287"/>
              <a:gd name="connsiteX10" fmla="*/ 333375 w 1670050"/>
              <a:gd name="connsiteY10" fmla="*/ 357187 h 649287"/>
              <a:gd name="connsiteX11" fmla="*/ 685800 w 1670050"/>
              <a:gd name="connsiteY11" fmla="*/ 319087 h 649287"/>
              <a:gd name="connsiteX12" fmla="*/ 990600 w 1670050"/>
              <a:gd name="connsiteY12" fmla="*/ 290512 h 649287"/>
              <a:gd name="connsiteX13" fmla="*/ 1114425 w 1670050"/>
              <a:gd name="connsiteY13" fmla="*/ 214312 h 649287"/>
              <a:gd name="connsiteX14" fmla="*/ 942975 w 1670050"/>
              <a:gd name="connsiteY14" fmla="*/ 166687 h 649287"/>
              <a:gd name="connsiteX15" fmla="*/ 1095375 w 1670050"/>
              <a:gd name="connsiteY15" fmla="*/ 23812 h 649287"/>
              <a:gd name="connsiteX16" fmla="*/ 1266825 w 1670050"/>
              <a:gd name="connsiteY16" fmla="*/ 309562 h 649287"/>
              <a:gd name="connsiteX17" fmla="*/ 1000125 w 1670050"/>
              <a:gd name="connsiteY17" fmla="*/ 404812 h 649287"/>
              <a:gd name="connsiteX18" fmla="*/ 1047750 w 1670050"/>
              <a:gd name="connsiteY18" fmla="*/ 538162 h 649287"/>
              <a:gd name="connsiteX19" fmla="*/ 1304925 w 1670050"/>
              <a:gd name="connsiteY19" fmla="*/ 528637 h 649287"/>
              <a:gd name="connsiteX20" fmla="*/ 1000125 w 1670050"/>
              <a:gd name="connsiteY20" fmla="*/ 423862 h 649287"/>
              <a:gd name="connsiteX21" fmla="*/ 885825 w 1670050"/>
              <a:gd name="connsiteY21" fmla="*/ 338137 h 649287"/>
              <a:gd name="connsiteX22" fmla="*/ 1028700 w 1670050"/>
              <a:gd name="connsiteY22" fmla="*/ 233362 h 649287"/>
              <a:gd name="connsiteX23" fmla="*/ 1295400 w 1670050"/>
              <a:gd name="connsiteY23" fmla="*/ 385762 h 649287"/>
              <a:gd name="connsiteX24" fmla="*/ 1562100 w 1670050"/>
              <a:gd name="connsiteY24" fmla="*/ 357187 h 649287"/>
              <a:gd name="connsiteX25" fmla="*/ 1447800 w 1670050"/>
              <a:gd name="connsiteY25" fmla="*/ 195262 h 649287"/>
              <a:gd name="connsiteX26" fmla="*/ 1295400 w 1670050"/>
              <a:gd name="connsiteY26" fmla="*/ 71437 h 649287"/>
              <a:gd name="connsiteX27" fmla="*/ 1666875 w 1670050"/>
              <a:gd name="connsiteY27" fmla="*/ 176212 h 649287"/>
              <a:gd name="connsiteX28" fmla="*/ 1314450 w 1670050"/>
              <a:gd name="connsiteY28" fmla="*/ 338137 h 649287"/>
              <a:gd name="connsiteX29" fmla="*/ 1352550 w 1670050"/>
              <a:gd name="connsiteY29" fmla="*/ 490537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70050" h="649287">
                <a:moveTo>
                  <a:pt x="0" y="423862"/>
                </a:moveTo>
                <a:cubicBezTo>
                  <a:pt x="41275" y="381793"/>
                  <a:pt x="82550" y="339724"/>
                  <a:pt x="133350" y="319087"/>
                </a:cubicBezTo>
                <a:cubicBezTo>
                  <a:pt x="184150" y="298450"/>
                  <a:pt x="261938" y="266700"/>
                  <a:pt x="304800" y="300037"/>
                </a:cubicBezTo>
                <a:cubicBezTo>
                  <a:pt x="347662" y="333374"/>
                  <a:pt x="328613" y="461962"/>
                  <a:pt x="390525" y="519112"/>
                </a:cubicBezTo>
                <a:cubicBezTo>
                  <a:pt x="452437" y="576262"/>
                  <a:pt x="593725" y="636587"/>
                  <a:pt x="676275" y="642937"/>
                </a:cubicBezTo>
                <a:cubicBezTo>
                  <a:pt x="758825" y="649287"/>
                  <a:pt x="866775" y="587375"/>
                  <a:pt x="885825" y="557212"/>
                </a:cubicBezTo>
                <a:cubicBezTo>
                  <a:pt x="904875" y="527050"/>
                  <a:pt x="858837" y="477837"/>
                  <a:pt x="790575" y="461962"/>
                </a:cubicBezTo>
                <a:cubicBezTo>
                  <a:pt x="722313" y="446087"/>
                  <a:pt x="561975" y="449262"/>
                  <a:pt x="476250" y="461962"/>
                </a:cubicBezTo>
                <a:cubicBezTo>
                  <a:pt x="390525" y="474662"/>
                  <a:pt x="317500" y="541337"/>
                  <a:pt x="276225" y="538162"/>
                </a:cubicBezTo>
                <a:cubicBezTo>
                  <a:pt x="234950" y="534987"/>
                  <a:pt x="219075" y="473074"/>
                  <a:pt x="228600" y="442912"/>
                </a:cubicBezTo>
                <a:cubicBezTo>
                  <a:pt x="238125" y="412750"/>
                  <a:pt x="257175" y="377825"/>
                  <a:pt x="333375" y="357187"/>
                </a:cubicBezTo>
                <a:cubicBezTo>
                  <a:pt x="409575" y="336550"/>
                  <a:pt x="685800" y="319087"/>
                  <a:pt x="685800" y="319087"/>
                </a:cubicBezTo>
                <a:cubicBezTo>
                  <a:pt x="795338" y="307975"/>
                  <a:pt x="919163" y="307974"/>
                  <a:pt x="990600" y="290512"/>
                </a:cubicBezTo>
                <a:cubicBezTo>
                  <a:pt x="1062037" y="273050"/>
                  <a:pt x="1122363" y="234950"/>
                  <a:pt x="1114425" y="214312"/>
                </a:cubicBezTo>
                <a:cubicBezTo>
                  <a:pt x="1106488" y="193675"/>
                  <a:pt x="946150" y="198437"/>
                  <a:pt x="942975" y="166687"/>
                </a:cubicBezTo>
                <a:cubicBezTo>
                  <a:pt x="939800" y="134937"/>
                  <a:pt x="1041400" y="0"/>
                  <a:pt x="1095375" y="23812"/>
                </a:cubicBezTo>
                <a:cubicBezTo>
                  <a:pt x="1149350" y="47624"/>
                  <a:pt x="1282700" y="246062"/>
                  <a:pt x="1266825" y="309562"/>
                </a:cubicBezTo>
                <a:cubicBezTo>
                  <a:pt x="1250950" y="373062"/>
                  <a:pt x="1036637" y="366712"/>
                  <a:pt x="1000125" y="404812"/>
                </a:cubicBezTo>
                <a:cubicBezTo>
                  <a:pt x="963613" y="442912"/>
                  <a:pt x="996950" y="517525"/>
                  <a:pt x="1047750" y="538162"/>
                </a:cubicBezTo>
                <a:cubicBezTo>
                  <a:pt x="1098550" y="558799"/>
                  <a:pt x="1312862" y="547687"/>
                  <a:pt x="1304925" y="528637"/>
                </a:cubicBezTo>
                <a:cubicBezTo>
                  <a:pt x="1296988" y="509587"/>
                  <a:pt x="1069975" y="455612"/>
                  <a:pt x="1000125" y="423862"/>
                </a:cubicBezTo>
                <a:cubicBezTo>
                  <a:pt x="930275" y="392112"/>
                  <a:pt x="881063" y="369887"/>
                  <a:pt x="885825" y="338137"/>
                </a:cubicBezTo>
                <a:cubicBezTo>
                  <a:pt x="890587" y="306387"/>
                  <a:pt x="960438" y="225425"/>
                  <a:pt x="1028700" y="233362"/>
                </a:cubicBezTo>
                <a:cubicBezTo>
                  <a:pt x="1096963" y="241300"/>
                  <a:pt x="1206500" y="365125"/>
                  <a:pt x="1295400" y="385762"/>
                </a:cubicBezTo>
                <a:cubicBezTo>
                  <a:pt x="1384300" y="406399"/>
                  <a:pt x="1536700" y="388937"/>
                  <a:pt x="1562100" y="357187"/>
                </a:cubicBezTo>
                <a:cubicBezTo>
                  <a:pt x="1587500" y="325437"/>
                  <a:pt x="1492250" y="242887"/>
                  <a:pt x="1447800" y="195262"/>
                </a:cubicBezTo>
                <a:cubicBezTo>
                  <a:pt x="1403350" y="147637"/>
                  <a:pt x="1258888" y="74612"/>
                  <a:pt x="1295400" y="71437"/>
                </a:cubicBezTo>
                <a:cubicBezTo>
                  <a:pt x="1331912" y="68262"/>
                  <a:pt x="1663700" y="131762"/>
                  <a:pt x="1666875" y="176212"/>
                </a:cubicBezTo>
                <a:cubicBezTo>
                  <a:pt x="1670050" y="220662"/>
                  <a:pt x="1366837" y="285750"/>
                  <a:pt x="1314450" y="338137"/>
                </a:cubicBezTo>
                <a:cubicBezTo>
                  <a:pt x="1262063" y="390524"/>
                  <a:pt x="1307306" y="440530"/>
                  <a:pt x="1352550" y="490537"/>
                </a:cubicBez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0899" y="4070486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Low Energy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9421" y="1965461"/>
            <a:ext cx="37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High Energy (Stored “elastic” energy)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0224" y="4003811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Low Energy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2873507" y="2832237"/>
            <a:ext cx="904875" cy="67627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 rot="18326722">
            <a:off x="2395383" y="295240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Deformation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6200000" flipH="1">
            <a:off x="5888173" y="2760800"/>
            <a:ext cx="923923" cy="91440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 rot="2833947">
            <a:off x="5643548" y="287620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Relaxation (or flow)</a:t>
            </a:r>
          </a:p>
        </p:txBody>
      </p:sp>
      <p:sp>
        <p:nvSpPr>
          <p:cNvPr id="18" name="TextBox 17"/>
          <p:cNvSpPr txBox="1"/>
          <p:nvPr/>
        </p:nvSpPr>
        <p:spPr>
          <a:xfrm rot="18294764">
            <a:off x="2709791" y="3027113"/>
            <a:ext cx="171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Experimental time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sz="2000" b="1" baseline="-25000" dirty="0" err="1">
                <a:solidFill>
                  <a:srgbClr val="FF0000"/>
                </a:solidFill>
                <a:ea typeface="ＭＳ Ｐゴシック" pitchFamily="34" charset="-128"/>
                <a:cs typeface="Times New Roman" pitchFamily="18" charset="0"/>
              </a:rPr>
              <a:t>exp</a:t>
            </a:r>
            <a:endParaRPr lang="en-US" sz="2000" b="1" dirty="0">
              <a:solidFill>
                <a:srgbClr val="FF0000"/>
              </a:solidFill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668027">
            <a:off x="5180998" y="3036638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Relaxation time</a:t>
            </a:r>
          </a:p>
          <a:p>
            <a:pPr algn="ctr"/>
            <a:r>
              <a:rPr lang="en-US" sz="2000" b="1" dirty="0" err="1">
                <a:solidFill>
                  <a:srgbClr val="333399"/>
                </a:solidFill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sz="2000" b="1" baseline="-25000" dirty="0" err="1">
                <a:solidFill>
                  <a:srgbClr val="333399"/>
                </a:solidFill>
                <a:ea typeface="ＭＳ Ｐゴシック" pitchFamily="34" charset="-128"/>
                <a:cs typeface="Times New Roman" pitchFamily="18" charset="0"/>
              </a:rPr>
              <a:t>R</a:t>
            </a:r>
            <a:endParaRPr lang="en-US" sz="2000" b="1" dirty="0">
              <a:solidFill>
                <a:srgbClr val="333399"/>
              </a:solidFill>
              <a:ea typeface="ＭＳ Ｐゴシック" pitchFamily="34" charset="-128"/>
              <a:cs typeface="Times New Roman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28114"/>
              </p:ext>
            </p:extLst>
          </p:nvPr>
        </p:nvGraphicFramePr>
        <p:xfrm>
          <a:off x="4099057" y="2954474"/>
          <a:ext cx="1127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3" imgW="558720" imgH="457200" progId="Equation.DSMT4">
                  <p:embed/>
                </p:oleObj>
              </mc:Choice>
              <mc:Fallback>
                <p:oleObj name="Equation" r:id="rId3" imgW="558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57" y="2954474"/>
                        <a:ext cx="11271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01972"/>
              </p:ext>
            </p:extLst>
          </p:nvPr>
        </p:nvGraphicFramePr>
        <p:xfrm>
          <a:off x="365257" y="4345124"/>
          <a:ext cx="35099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5" imgW="1739880" imgH="457200" progId="Equation.DSMT4">
                  <p:embed/>
                </p:oleObj>
              </mc:Choice>
              <mc:Fallback>
                <p:oleObj name="Equation" r:id="rId5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57" y="4345124"/>
                        <a:ext cx="350996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979112"/>
              </p:ext>
            </p:extLst>
          </p:nvPr>
        </p:nvGraphicFramePr>
        <p:xfrm>
          <a:off x="7376458" y="5063467"/>
          <a:ext cx="12287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7" imgW="609480" imgH="355320" progId="Equation.DSMT4">
                  <p:embed/>
                </p:oleObj>
              </mc:Choice>
              <mc:Fallback>
                <p:oleObj name="Equation" r:id="rId7" imgW="609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458" y="5063467"/>
                        <a:ext cx="122872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710205"/>
              </p:ext>
            </p:extLst>
          </p:nvPr>
        </p:nvGraphicFramePr>
        <p:xfrm>
          <a:off x="4305432" y="5146811"/>
          <a:ext cx="17653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9" imgW="876240" imgH="330120" progId="Equation.DSMT4">
                  <p:embed/>
                </p:oleObj>
              </mc:Choice>
              <mc:Fallback>
                <p:oleObj name="Equation" r:id="rId9" imgW="876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432" y="5146811"/>
                        <a:ext cx="176530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96421"/>
              </p:ext>
            </p:extLst>
          </p:nvPr>
        </p:nvGraphicFramePr>
        <p:xfrm>
          <a:off x="1882907" y="5172211"/>
          <a:ext cx="10477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11" imgW="520560" imgH="355320" progId="Equation.DSMT4">
                  <p:embed/>
                </p:oleObj>
              </mc:Choice>
              <mc:Fallback>
                <p:oleObj name="Equation" r:id="rId11" imgW="520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907" y="5172211"/>
                        <a:ext cx="104775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 bwMode="auto">
          <a:xfrm>
            <a:off x="3159257" y="5423036"/>
            <a:ext cx="942975" cy="0"/>
          </a:xfrm>
          <a:prstGeom prst="line">
            <a:avLst/>
          </a:prstGeom>
          <a:solidFill>
            <a:srgbClr val="BBE0E3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302507" y="5413511"/>
            <a:ext cx="942975" cy="0"/>
          </a:xfrm>
          <a:prstGeom prst="line">
            <a:avLst/>
          </a:prstGeom>
          <a:solidFill>
            <a:srgbClr val="BBE0E3"/>
          </a:solidFill>
          <a:ln w="317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0558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29FD7A-1C2D-43AA-B497-0FB560341573}" type="slidenum">
              <a:rPr lang="en-US" altLang="en-US" sz="1400" smtClean="0"/>
              <a:pPr/>
              <a:t>9</a:t>
            </a:fld>
            <a:endParaRPr lang="en-US" altLang="en-US" sz="140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371600" y="254000"/>
            <a:ext cx="689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 u="sng">
                <a:cs typeface="Arial" charset="0"/>
              </a:rPr>
              <a:t>Viscoelastic Behavior </a:t>
            </a:r>
            <a:r>
              <a:rPr lang="en-US" altLang="en-US" sz="2800">
                <a:cs typeface="Arial" charset="0"/>
              </a:rPr>
              <a:t>t</a:t>
            </a:r>
            <a:r>
              <a:rPr lang="en-US" altLang="en-US" sz="2800" baseline="-25000">
                <a:cs typeface="Arial" charset="0"/>
              </a:rPr>
              <a:t>R</a:t>
            </a:r>
            <a:r>
              <a:rPr lang="en-US" altLang="en-US" sz="2800">
                <a:cs typeface="Arial" charset="0"/>
              </a:rPr>
              <a:t> is a material property</a:t>
            </a:r>
            <a:endParaRPr lang="en-US" altLang="en-US" sz="2800" b="1" u="sng">
              <a:cs typeface="Arial" charset="0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052513" y="906463"/>
          <a:ext cx="72469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3" imgW="3378200" imgH="393700" progId="Equation.3">
                  <p:embed/>
                </p:oleObj>
              </mc:Choice>
              <mc:Fallback>
                <p:oleObj name="Equation" r:id="rId3" imgW="33782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906463"/>
                        <a:ext cx="72469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6654800" y="1527175"/>
            <a:ext cx="209550" cy="520700"/>
          </a:xfrm>
          <a:prstGeom prst="downArrow">
            <a:avLst>
              <a:gd name="adj1" fmla="val 50000"/>
              <a:gd name="adj2" fmla="val 6212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4329113" y="2001838"/>
            <a:ext cx="347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cs typeface="Arial" charset="0"/>
              </a:rPr>
              <a:t>We should measure viscosity, </a:t>
            </a:r>
          </a:p>
        </p:txBody>
      </p:sp>
      <p:graphicFrame>
        <p:nvGraphicFramePr>
          <p:cNvPr id="6151" name="Object 6"/>
          <p:cNvGraphicFramePr>
            <a:graphicFrameLocks noChangeAspect="1"/>
          </p:cNvGraphicFramePr>
          <p:nvPr/>
        </p:nvGraphicFramePr>
        <p:xfrm>
          <a:off x="990600" y="3111500"/>
          <a:ext cx="73009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5" imgW="3403600" imgH="393700" progId="Equation.3">
                  <p:embed/>
                </p:oleObj>
              </mc:Choice>
              <mc:Fallback>
                <p:oleObj name="Equation" r:id="rId5" imgW="34036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11500"/>
                        <a:ext cx="73009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636588" y="868363"/>
            <a:ext cx="8102600" cy="159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3" name="AutoShape 8"/>
          <p:cNvSpPr>
            <a:spLocks noChangeArrowheads="1"/>
          </p:cNvSpPr>
          <p:nvPr/>
        </p:nvSpPr>
        <p:spPr bwMode="auto">
          <a:xfrm>
            <a:off x="7029450" y="3670300"/>
            <a:ext cx="209550" cy="520700"/>
          </a:xfrm>
          <a:prstGeom prst="downArrow">
            <a:avLst>
              <a:gd name="adj1" fmla="val 50000"/>
              <a:gd name="adj2" fmla="val 6212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54" name="Object 9"/>
          <p:cNvGraphicFramePr>
            <a:graphicFrameLocks noChangeAspect="1"/>
          </p:cNvGraphicFramePr>
          <p:nvPr/>
        </p:nvGraphicFramePr>
        <p:xfrm>
          <a:off x="7654925" y="2017713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2017713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744538" y="2984500"/>
            <a:ext cx="7986712" cy="159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4624388" y="4127500"/>
            <a:ext cx="3656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cs typeface="Arial" charset="0"/>
              </a:rPr>
              <a:t>We should measure elasticity, G</a:t>
            </a:r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H="1" flipV="1">
            <a:off x="8158163" y="4449763"/>
            <a:ext cx="219075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7158038" y="491013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cs typeface="Arial" charset="0"/>
              </a:rPr>
              <a:t>Elastic Modulus</a:t>
            </a:r>
          </a:p>
        </p:txBody>
      </p:sp>
      <p:graphicFrame>
        <p:nvGraphicFramePr>
          <p:cNvPr id="6159" name="Object 14"/>
          <p:cNvGraphicFramePr>
            <a:graphicFrameLocks noChangeAspect="1"/>
          </p:cNvGraphicFramePr>
          <p:nvPr/>
        </p:nvGraphicFramePr>
        <p:xfrm>
          <a:off x="2495550" y="5026025"/>
          <a:ext cx="43910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9" imgW="1625600" imgH="393700" progId="Equation.3">
                  <p:embed/>
                </p:oleObj>
              </mc:Choice>
              <mc:Fallback>
                <p:oleObj name="Equation" r:id="rId9" imgW="16256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026025"/>
                        <a:ext cx="43910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1277</Words>
  <Application>Microsoft Office PowerPoint</Application>
  <PresentationFormat>Letter Paper (8.5x11 in)</PresentationFormat>
  <Paragraphs>401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Abadi MT Condensed Extra Bold</vt:lpstr>
      <vt:lpstr>Arial</vt:lpstr>
      <vt:lpstr>Symbol</vt:lpstr>
      <vt:lpstr>Times New Roman</vt:lpstr>
      <vt:lpstr>Wingdings</vt:lpstr>
      <vt:lpstr>Default Design</vt:lpstr>
      <vt:lpstr>Equation</vt:lpstr>
      <vt:lpstr>Chart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Osvaldo Campanella</dc:creator>
  <cp:lastModifiedBy>Osvaldo H Campanella</cp:lastModifiedBy>
  <cp:revision>75</cp:revision>
  <dcterms:created xsi:type="dcterms:W3CDTF">2000-08-28T17:42:17Z</dcterms:created>
  <dcterms:modified xsi:type="dcterms:W3CDTF">2017-12-05T12:03:07Z</dcterms:modified>
</cp:coreProperties>
</file>