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4"/>
  </p:notesMasterIdLst>
  <p:handoutMasterIdLst>
    <p:handoutMasterId r:id="rId55"/>
  </p:handoutMasterIdLst>
  <p:sldIdLst>
    <p:sldId id="280" r:id="rId2"/>
    <p:sldId id="281" r:id="rId3"/>
    <p:sldId id="282" r:id="rId4"/>
    <p:sldId id="283" r:id="rId5"/>
    <p:sldId id="256" r:id="rId6"/>
    <p:sldId id="305" r:id="rId7"/>
    <p:sldId id="257" r:id="rId8"/>
    <p:sldId id="258" r:id="rId9"/>
    <p:sldId id="260" r:id="rId10"/>
    <p:sldId id="259" r:id="rId11"/>
    <p:sldId id="285" r:id="rId12"/>
    <p:sldId id="261" r:id="rId13"/>
    <p:sldId id="306" r:id="rId14"/>
    <p:sldId id="262" r:id="rId15"/>
    <p:sldId id="263" r:id="rId16"/>
    <p:sldId id="264" r:id="rId17"/>
    <p:sldId id="265" r:id="rId18"/>
    <p:sldId id="266" r:id="rId19"/>
    <p:sldId id="270" r:id="rId20"/>
    <p:sldId id="267" r:id="rId21"/>
    <p:sldId id="286" r:id="rId22"/>
    <p:sldId id="268" r:id="rId23"/>
    <p:sldId id="297" r:id="rId24"/>
    <p:sldId id="269" r:id="rId25"/>
    <p:sldId id="271" r:id="rId26"/>
    <p:sldId id="272" r:id="rId27"/>
    <p:sldId id="298" r:id="rId28"/>
    <p:sldId id="299" r:id="rId29"/>
    <p:sldId id="273" r:id="rId30"/>
    <p:sldId id="274" r:id="rId31"/>
    <p:sldId id="275" r:id="rId32"/>
    <p:sldId id="276" r:id="rId33"/>
    <p:sldId id="287" r:id="rId34"/>
    <p:sldId id="300" r:id="rId35"/>
    <p:sldId id="277" r:id="rId36"/>
    <p:sldId id="284" r:id="rId37"/>
    <p:sldId id="301" r:id="rId38"/>
    <p:sldId id="278" r:id="rId39"/>
    <p:sldId id="279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02" r:id="rId50"/>
    <p:sldId id="303" r:id="rId51"/>
    <p:sldId id="304" r:id="rId52"/>
    <p:sldId id="307" r:id="rId53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9933"/>
    <a:srgbClr val="FFCC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42" y="108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4" Type="http://schemas.openxmlformats.org/officeDocument/2006/relationships/image" Target="../media/image119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974B-CE41-4D36-8EC7-2080B73D649C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F3B08-4E13-40B7-B807-30FA9F4E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B4673C50-FF1F-45BF-B829-DEF1B63259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765BD7-E753-435E-88B7-35F7849702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B87ED-975C-45D6-87C5-E86AEE5442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D97A-D704-44A3-9E29-9478DC032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326730E-FBE1-49E9-8361-3938188DA7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4800E06-11A0-4BA2-85C4-294312BDA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A360C-A7DE-4706-A1F3-7DB75055F3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10B95-C65A-4178-B72E-E9817B5E24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3017B-B585-4082-98FF-155F1D16A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38362-98B9-441E-A391-E75EC11E2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C4269-A9AF-4256-9BD0-A8A767000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58525-1698-480E-B72B-F75F108B8C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BA81A-A8B1-4B8B-9FFD-3296D381E1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02DB9-0DAB-49C3-8382-EF3989CB59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98B6B9E6-21CA-4F3E-9F63-7322E44B30D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emf"/><Relationship Id="rId9" Type="http://schemas.openxmlformats.org/officeDocument/2006/relationships/hyperlink" Target="Table%202.do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emf"/><Relationship Id="rId9" Type="http://schemas.openxmlformats.org/officeDocument/2006/relationships/hyperlink" Target="Table%203.doc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4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02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1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1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db.nal.usda.gov/ndb/search/list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9.e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2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3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24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mp.com/woodfrog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F38D-3B27-4EF3-9A4E-D4B7BAFD66D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1371600"/>
          </a:xfrm>
        </p:spPr>
        <p:txBody>
          <a:bodyPr/>
          <a:lstStyle/>
          <a:p>
            <a:r>
              <a:rPr lang="en-US" sz="4000" dirty="0" err="1"/>
              <a:t>Thermophysical</a:t>
            </a:r>
            <a:r>
              <a:rPr lang="en-US" sz="4000" dirty="0"/>
              <a:t> Properties </a:t>
            </a:r>
            <a:br>
              <a:rPr lang="en-US" sz="4000" dirty="0"/>
            </a:br>
            <a:r>
              <a:rPr lang="en-US" sz="4000" dirty="0"/>
              <a:t>of </a:t>
            </a:r>
            <a:r>
              <a:rPr lang="en-US" sz="4000" dirty="0" smtClean="0"/>
              <a:t>Biomaterials</a:t>
            </a:r>
            <a:endParaRPr lang="en-US" sz="40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1650"/>
            <a:ext cx="8229600" cy="4114800"/>
          </a:xfrm>
        </p:spPr>
        <p:txBody>
          <a:bodyPr/>
          <a:lstStyle/>
          <a:p>
            <a:r>
              <a:rPr lang="en-US" sz="2800" dirty="0"/>
              <a:t>Heat Transfer into a </a:t>
            </a:r>
            <a:r>
              <a:rPr lang="en-US" sz="2800" dirty="0" smtClean="0"/>
              <a:t>Biomaterial</a:t>
            </a:r>
            <a:endParaRPr lang="en-US" sz="2800" dirty="0"/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Thawing/Melting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Evaporation</a:t>
            </a:r>
            <a:endParaRPr lang="en-US" sz="2000" b="1" dirty="0">
              <a:solidFill>
                <a:srgbClr val="FFFF00"/>
              </a:solidFill>
            </a:endParaRP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Distillation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Drying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Blanching/Pasteurization/Sterilization</a:t>
            </a:r>
          </a:p>
          <a:p>
            <a:r>
              <a:rPr lang="en-US" sz="2400" b="1" dirty="0"/>
              <a:t>Heat Transfer out of a </a:t>
            </a:r>
            <a:r>
              <a:rPr lang="en-US" sz="2400" b="1" dirty="0" smtClean="0"/>
              <a:t>Biomaterial</a:t>
            </a:r>
            <a:endParaRPr lang="en-US" sz="2400" b="1" dirty="0"/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Cooling after heat treatment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Chilling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</a:rPr>
              <a:t>Freezing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7C6B-2E70-4860-A7FD-629D4E69C527}" type="slidenum">
              <a:rPr lang="en-US"/>
              <a:pPr/>
              <a:t>10</a:t>
            </a:fld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95400" y="381000"/>
            <a:ext cx="601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rgbClr val="FFFF00"/>
                </a:solidFill>
              </a:rPr>
              <a:t>RELATIONSHIPS FOR COMPOSITION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69925" y="1027113"/>
            <a:ext cx="2633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b="1">
                <a:solidFill>
                  <a:srgbClr val="FFFF00"/>
                </a:solidFill>
              </a:rPr>
              <a:t>ABOVE FREEZING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106488" y="1516063"/>
            <a:ext cx="70407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/>
              <a:t>NON-FATTY </a:t>
            </a:r>
            <a:r>
              <a:rPr lang="en-US" b="1" dirty="0" smtClean="0"/>
              <a:t>MATERIAL</a:t>
            </a:r>
            <a:r>
              <a:rPr lang="en-US" b="1" dirty="0"/>
              <a:t>		FATTY </a:t>
            </a:r>
            <a:r>
              <a:rPr lang="en-US" b="1" dirty="0" smtClean="0"/>
              <a:t>MATERIAL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85800" y="2849563"/>
            <a:ext cx="269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b="1">
                <a:solidFill>
                  <a:srgbClr val="FFFF00"/>
                </a:solidFill>
              </a:rPr>
              <a:t>BELOW FREEZING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187060" y="3308351"/>
            <a:ext cx="31261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/>
              <a:t>NON-FATTY </a:t>
            </a:r>
            <a:r>
              <a:rPr lang="en-US" b="1" dirty="0" smtClean="0"/>
              <a:t>MATERIAL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766888" y="3748088"/>
          <a:ext cx="53086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5" name="Equation" r:id="rId3" imgW="61821000" imgH="7703640" progId="Equation.3">
                  <p:embed/>
                </p:oleObj>
              </mc:Choice>
              <mc:Fallback>
                <p:oleObj name="Equation" r:id="rId3" imgW="61821000" imgH="770364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748088"/>
                        <a:ext cx="53086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259707" y="4560338"/>
            <a:ext cx="2424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/>
              <a:t>FATTY </a:t>
            </a:r>
            <a:r>
              <a:rPr lang="en-US" b="1" dirty="0" smtClean="0"/>
              <a:t>MATERIAL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463675" y="4983163"/>
          <a:ext cx="6251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Equation" r:id="rId5" imgW="72804600" imgH="8109720" progId="Equation.3">
                  <p:embed/>
                </p:oleObj>
              </mc:Choice>
              <mc:Fallback>
                <p:oleObj name="Equation" r:id="rId5" imgW="72804600" imgH="810972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983163"/>
                        <a:ext cx="62515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290638" y="1995488"/>
          <a:ext cx="23622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Equation" r:id="rId7" imgW="28056600" imgH="7297560" progId="Equation.3">
                  <p:embed/>
                </p:oleObj>
              </mc:Choice>
              <mc:Fallback>
                <p:oleObj name="Equation" r:id="rId7" imgW="28056600" imgH="729756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995488"/>
                        <a:ext cx="23622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697413" y="2017713"/>
          <a:ext cx="33543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Equation" r:id="rId9" imgW="39853800" imgH="7703640" progId="Equation.3">
                  <p:embed/>
                </p:oleObj>
              </mc:Choice>
              <mc:Fallback>
                <p:oleObj name="Equation" r:id="rId9" imgW="39853800" imgH="77036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2017713"/>
                        <a:ext cx="335438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1276350" y="5954713"/>
          <a:ext cx="6877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11" imgW="96805800" imgH="7703640" progId="Equation.3">
                  <p:embed/>
                </p:oleObj>
              </mc:Choice>
              <mc:Fallback>
                <p:oleObj name="Equation" r:id="rId11" imgW="96805800" imgH="77036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954713"/>
                        <a:ext cx="68770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2408238" y="3241675"/>
            <a:ext cx="3240087" cy="75088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4276725" y="2932113"/>
            <a:ext cx="3938588" cy="979487"/>
            <a:chOff x="2694" y="1847"/>
            <a:chExt cx="2481" cy="617"/>
          </a:xfrm>
        </p:grpSpPr>
        <p:grpSp>
          <p:nvGrpSpPr>
            <p:cNvPr id="17428" name="Group 20"/>
            <p:cNvGrpSpPr>
              <a:grpSpLocks/>
            </p:cNvGrpSpPr>
            <p:nvPr/>
          </p:nvGrpSpPr>
          <p:grpSpPr bwMode="auto">
            <a:xfrm>
              <a:off x="2694" y="2055"/>
              <a:ext cx="1056" cy="409"/>
              <a:chOff x="2694" y="2055"/>
              <a:chExt cx="1056" cy="409"/>
            </a:xfrm>
          </p:grpSpPr>
          <p:sp>
            <p:nvSpPr>
              <p:cNvPr id="17425" name="Line 17"/>
              <p:cNvSpPr>
                <a:spLocks noChangeShapeType="1"/>
              </p:cNvSpPr>
              <p:nvPr/>
            </p:nvSpPr>
            <p:spPr bwMode="auto">
              <a:xfrm flipH="1">
                <a:off x="3424" y="2067"/>
                <a:ext cx="326" cy="3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6" name="Line 18"/>
              <p:cNvSpPr>
                <a:spLocks noChangeShapeType="1"/>
              </p:cNvSpPr>
              <p:nvPr/>
            </p:nvSpPr>
            <p:spPr bwMode="auto">
              <a:xfrm flipH="1">
                <a:off x="2694" y="2055"/>
                <a:ext cx="986" cy="40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3691" y="1847"/>
              <a:ext cx="148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Changing with 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6EDFF5B-81BA-4413-86F5-66B6B92F69DC}" type="slidenum">
              <a:rPr lang="en-US"/>
              <a:pPr/>
              <a:t>11</a:t>
            </a:fld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HOW MUCH?</a:t>
            </a:r>
            <a:r>
              <a:rPr lang="en-US" sz="4000" dirty="0">
                <a:solidFill>
                  <a:srgbClr val="FFFF00"/>
                </a:solidFill>
              </a:rPr>
              <a:t/>
            </a:r>
            <a:br>
              <a:rPr lang="en-US" sz="4000" dirty="0">
                <a:solidFill>
                  <a:srgbClr val="FFFF00"/>
                </a:solidFill>
              </a:rPr>
            </a:br>
            <a:r>
              <a:rPr lang="en-US" sz="4000" dirty="0">
                <a:solidFill>
                  <a:srgbClr val="FFFF00"/>
                </a:solidFill>
              </a:rPr>
              <a:t>Associated with </a:t>
            </a:r>
            <a:r>
              <a:rPr lang="en-US" sz="4000" dirty="0"/>
              <a:t>Costs</a:t>
            </a:r>
            <a:r>
              <a:rPr lang="en-US" sz="4000" dirty="0">
                <a:solidFill>
                  <a:srgbClr val="FFFF00"/>
                </a:solidFill>
              </a:rPr>
              <a:t>, how much energy is going to be spent in processing the material</a:t>
            </a:r>
            <a:br>
              <a:rPr lang="en-US" sz="4000" dirty="0">
                <a:solidFill>
                  <a:srgbClr val="FFFF00"/>
                </a:solidFill>
              </a:rPr>
            </a:b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544638" y="4143375"/>
            <a:ext cx="6088062" cy="1066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ENTHALPY AND HEAT CAPACITY</a:t>
            </a:r>
            <a:br>
              <a:rPr lang="en-US" sz="3200">
                <a:solidFill>
                  <a:srgbClr val="FF0000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ARE IMPORTANT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F3C0-0AD4-4CB6-968B-F5164DB7A40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838200"/>
          </a:xfrm>
        </p:spPr>
        <p:txBody>
          <a:bodyPr/>
          <a:lstStyle/>
          <a:p>
            <a:r>
              <a:rPr lang="en-US" sz="3600" b="1" dirty="0"/>
              <a:t>ENTHALPY CHANGES IN </a:t>
            </a:r>
            <a:r>
              <a:rPr lang="en-US" sz="3600" b="1" dirty="0" smtClean="0"/>
              <a:t>FOODS AND </a:t>
            </a:r>
            <a:r>
              <a:rPr lang="en-US" sz="3600" b="1" dirty="0" smtClean="0"/>
              <a:t>BIOMATERIALS</a:t>
            </a:r>
            <a:endParaRPr lang="en-US" sz="36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191000"/>
            <a:ext cx="8686800" cy="2133600"/>
          </a:xfrm>
        </p:spPr>
        <p:txBody>
          <a:bodyPr/>
          <a:lstStyle/>
          <a:p>
            <a:pPr>
              <a:buClr>
                <a:schemeClr val="tx1"/>
              </a:buClr>
              <a:buSzPct val="170000"/>
              <a:buFont typeface="Tahoma" pitchFamily="34" charset="0"/>
              <a:buChar char="•"/>
            </a:pPr>
            <a:r>
              <a:rPr lang="en-US" sz="1600" b="1" dirty="0">
                <a:effectLst/>
              </a:rPr>
              <a:t>CHANGES OF ENTHALPY BETWEEN TWO TEMPERATURES ABOVE FREEZING</a:t>
            </a:r>
            <a:br>
              <a:rPr lang="en-US" sz="1600" b="1" dirty="0">
                <a:effectLst/>
              </a:rPr>
            </a:br>
            <a:endParaRPr lang="en-US" sz="1600" b="1" dirty="0">
              <a:effectLst/>
            </a:endParaRPr>
          </a:p>
          <a:p>
            <a:pPr>
              <a:buClr>
                <a:schemeClr val="tx1"/>
              </a:buClr>
              <a:buSzPct val="170000"/>
              <a:buFont typeface="Tahoma" pitchFamily="34" charset="0"/>
              <a:buChar char="•"/>
            </a:pPr>
            <a:r>
              <a:rPr lang="en-US" sz="1600" b="1" dirty="0">
                <a:effectLst/>
              </a:rPr>
              <a:t>CHANGES OF ENTHALPY BETWEEN TWO TEMPERATURES BELOW FREEZING</a:t>
            </a:r>
            <a:br>
              <a:rPr lang="en-US" sz="1600" b="1" dirty="0">
                <a:effectLst/>
              </a:rPr>
            </a:br>
            <a:endParaRPr lang="en-US" sz="1600" b="1" dirty="0">
              <a:effectLst/>
            </a:endParaRPr>
          </a:p>
          <a:p>
            <a:pPr>
              <a:buClr>
                <a:schemeClr val="tx1"/>
              </a:buClr>
              <a:buSzPct val="170000"/>
              <a:buFont typeface="Tahoma" pitchFamily="34" charset="0"/>
              <a:buChar char="•"/>
            </a:pPr>
            <a:r>
              <a:rPr lang="en-US" sz="1600" b="1" dirty="0">
                <a:effectLst/>
              </a:rPr>
              <a:t>CHANGES OF ENTHALPY BETWEEN ANY TWO TEMPERATURES, ONE IS ABOVE </a:t>
            </a:r>
            <a:r>
              <a:rPr lang="en-US" sz="1600" b="1" dirty="0" smtClean="0">
                <a:effectLst/>
              </a:rPr>
              <a:t>AND THE </a:t>
            </a:r>
            <a:r>
              <a:rPr lang="en-US" sz="1600" b="1" dirty="0">
                <a:effectLst/>
              </a:rPr>
              <a:t>OTHER BELOW FREEZING </a:t>
            </a:r>
            <a:r>
              <a:rPr lang="en-US" sz="1600" b="1" dirty="0" smtClean="0">
                <a:effectLst/>
              </a:rPr>
              <a:t>POINT</a:t>
            </a:r>
            <a:endParaRPr lang="en-US" sz="1600" b="1" dirty="0">
              <a:effectLst/>
            </a:endParaRP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2819400" y="1204913"/>
            <a:ext cx="0" cy="2667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819400" y="2590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46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2330450"/>
          <a:ext cx="4603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Equation" r:id="rId3" imgW="6089400" imgH="7703640" progId="Equation.3">
                  <p:embed/>
                </p:oleObj>
              </mc:Choice>
              <mc:Fallback>
                <p:oleObj name="Equation" r:id="rId3" imgW="6089400" imgH="7703640" progId="Equation.3">
                  <p:embed/>
                  <p:pic>
                    <p:nvPicPr>
                      <p:cNvPr id="0" name="Picture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30450"/>
                        <a:ext cx="4603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524000" y="3124200"/>
          <a:ext cx="1104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Equation" r:id="rId5" imgW="14632200" imgH="7703640" progId="Equation.3">
                  <p:embed/>
                </p:oleObj>
              </mc:Choice>
              <mc:Fallback>
                <p:oleObj name="Equation" r:id="rId5" imgW="14632200" imgH="77036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1104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447800" y="1295400"/>
          <a:ext cx="10747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Equation" r:id="rId7" imgW="14225400" imgH="7703640" progId="Equation.3">
                  <p:embed/>
                </p:oleObj>
              </mc:Choice>
              <mc:Fallback>
                <p:oleObj name="Equation" r:id="rId7" imgW="14225400" imgH="77036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107473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713038" y="2209800"/>
            <a:ext cx="228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054225" y="1871663"/>
          <a:ext cx="7048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Equation" r:id="rId9" imgW="9343800" imgH="7297560" progId="Equation.3">
                  <p:embed/>
                </p:oleObj>
              </mc:Choice>
              <mc:Fallback>
                <p:oleObj name="Equation" r:id="rId9" imgW="9343800" imgH="729756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1871663"/>
                        <a:ext cx="70485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4673600" y="1233488"/>
            <a:ext cx="0" cy="12477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945063" y="1492250"/>
            <a:ext cx="2224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1" baseline="-25000">
                <a:solidFill>
                  <a:srgbClr val="FFFF00"/>
                </a:solidFill>
              </a:rPr>
              <a:t>ABOVE FREEZING</a:t>
            </a: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679950" y="2662238"/>
            <a:ext cx="0" cy="12477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081588" y="3052763"/>
            <a:ext cx="2224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1" baseline="-25000">
                <a:solidFill>
                  <a:srgbClr val="FFFF00"/>
                </a:solidFill>
              </a:rPr>
              <a:t>BELOW FREEZING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FD1-3613-4727-9EDC-CC2B799637B6}" type="slidenum">
              <a:rPr lang="en-US"/>
              <a:pPr/>
              <a:t>13</a:t>
            </a:fld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477963" y="150813"/>
            <a:ext cx="6092825" cy="1066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Changes in the </a:t>
            </a:r>
            <a:r>
              <a:rPr lang="en-US" sz="3200" dirty="0" smtClean="0"/>
              <a:t>enthalpy </a:t>
            </a:r>
            <a:r>
              <a:rPr lang="en-US" sz="3200" dirty="0"/>
              <a:t>of </a:t>
            </a:r>
            <a:r>
              <a:rPr lang="en-US" sz="3200" dirty="0" smtClean="0"/>
              <a:t>pure </a:t>
            </a:r>
            <a:endParaRPr lang="en-US" sz="3200" dirty="0"/>
          </a:p>
          <a:p>
            <a:r>
              <a:rPr lang="en-US" sz="3200" dirty="0" smtClean="0"/>
              <a:t>water </a:t>
            </a:r>
            <a:r>
              <a:rPr lang="en-US" sz="3200" dirty="0"/>
              <a:t>with </a:t>
            </a:r>
            <a:r>
              <a:rPr lang="en-US" sz="3200" dirty="0" smtClean="0"/>
              <a:t>temperature</a:t>
            </a:r>
            <a:endParaRPr lang="en-US" sz="3200" dirty="0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 flipV="1">
            <a:off x="1238250" y="1249363"/>
            <a:ext cx="0" cy="443071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1077913" y="5476875"/>
            <a:ext cx="63912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5019675" y="5594350"/>
            <a:ext cx="17081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Temperature </a:t>
            </a:r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6746875" y="5495925"/>
          <a:ext cx="393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1" name="Equation" r:id="rId3" imgW="4462200" imgH="5672880" progId="Equation.3">
                  <p:embed/>
                </p:oleObj>
              </mc:Choice>
              <mc:Fallback>
                <p:oleObj name="Equation" r:id="rId3" imgW="4462200" imgH="567288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5495925"/>
                        <a:ext cx="3937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Text Box 9"/>
          <p:cNvSpPr txBox="1">
            <a:spLocks noChangeArrowheads="1"/>
          </p:cNvSpPr>
          <p:nvPr/>
        </p:nvSpPr>
        <p:spPr bwMode="auto">
          <a:xfrm rot="16200000">
            <a:off x="15082" y="2666206"/>
            <a:ext cx="19065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Enthalpy, kJ/kg</a:t>
            </a:r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 flipV="1">
            <a:off x="1301750" y="4621213"/>
            <a:ext cx="1401763" cy="641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 flipV="1">
            <a:off x="2703513" y="4194175"/>
            <a:ext cx="3175" cy="436563"/>
          </a:xfrm>
          <a:prstGeom prst="line">
            <a:avLst/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 flipV="1">
            <a:off x="2682875" y="3078163"/>
            <a:ext cx="1522413" cy="1119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 flipV="1">
            <a:off x="4206875" y="1381125"/>
            <a:ext cx="1584325" cy="5699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>
            <a:off x="2701925" y="4652963"/>
            <a:ext cx="0" cy="823912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>
            <a:off x="4225925" y="3089275"/>
            <a:ext cx="0" cy="239871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413000" y="5554663"/>
            <a:ext cx="6429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  <a:r>
              <a:rPr lang="en-US" baseline="30000"/>
              <a:t>o</a:t>
            </a:r>
            <a:r>
              <a:rPr lang="en-US"/>
              <a:t>C 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3860800" y="5545138"/>
            <a:ext cx="919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100</a:t>
            </a:r>
            <a:r>
              <a:rPr lang="en-US" baseline="30000"/>
              <a:t>o</a:t>
            </a:r>
            <a:r>
              <a:rPr lang="en-US"/>
              <a:t>C 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81375" y="2209800"/>
            <a:ext cx="592138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/>
              <a:t>h</a:t>
            </a:r>
            <a:r>
              <a:rPr lang="en-US" sz="2800" i="1" baseline="-25000"/>
              <a:t>fg</a:t>
            </a:r>
          </a:p>
        </p:txBody>
      </p:sp>
      <p:sp>
        <p:nvSpPr>
          <p:cNvPr id="133141" name="Line 21"/>
          <p:cNvSpPr>
            <a:spLocks noChangeShapeType="1"/>
          </p:cNvSpPr>
          <p:nvPr/>
        </p:nvSpPr>
        <p:spPr bwMode="auto">
          <a:xfrm flipV="1">
            <a:off x="4208463" y="1998663"/>
            <a:ext cx="7937" cy="1066800"/>
          </a:xfrm>
          <a:prstGeom prst="line">
            <a:avLst/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2752725" y="4059238"/>
            <a:ext cx="1077913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/>
              <a:t>h</a:t>
            </a:r>
            <a:r>
              <a:rPr lang="en-US" sz="2800" i="1" baseline="-25000"/>
              <a:t>sf </a:t>
            </a:r>
            <a:r>
              <a:rPr lang="en-US" sz="2800" i="1"/>
              <a:t>=L</a:t>
            </a:r>
            <a:endParaRPr lang="en-US" sz="2800" i="1" baseline="-25000"/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3230563" y="3819525"/>
            <a:ext cx="752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7" name="Line 27"/>
          <p:cNvSpPr>
            <a:spLocks noChangeShapeType="1"/>
          </p:cNvSpPr>
          <p:nvPr/>
        </p:nvSpPr>
        <p:spPr bwMode="auto">
          <a:xfrm>
            <a:off x="4592638" y="1838325"/>
            <a:ext cx="752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8" name="Line 28"/>
          <p:cNvSpPr>
            <a:spLocks noChangeShapeType="1"/>
          </p:cNvSpPr>
          <p:nvPr/>
        </p:nvSpPr>
        <p:spPr bwMode="auto">
          <a:xfrm>
            <a:off x="1503363" y="5181600"/>
            <a:ext cx="752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3152" name="Object 32"/>
          <p:cNvGraphicFramePr>
            <a:graphicFrameLocks noChangeAspect="1"/>
          </p:cNvGraphicFramePr>
          <p:nvPr/>
        </p:nvGraphicFramePr>
        <p:xfrm>
          <a:off x="2087563" y="4703763"/>
          <a:ext cx="13160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2" name="Equation" r:id="rId5" imgW="29683800" imgH="13389480" progId="Equation.3">
                  <p:embed/>
                </p:oleObj>
              </mc:Choice>
              <mc:Fallback>
                <p:oleObj name="Equation" r:id="rId5" imgW="29683800" imgH="1338948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03763"/>
                        <a:ext cx="1316037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3" name="Object 33"/>
          <p:cNvGraphicFramePr>
            <a:graphicFrameLocks noChangeAspect="1"/>
          </p:cNvGraphicFramePr>
          <p:nvPr/>
        </p:nvGraphicFramePr>
        <p:xfrm>
          <a:off x="3802063" y="3302000"/>
          <a:ext cx="12795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3" name="Equation" r:id="rId7" imgW="28870200" imgH="13389480" progId="Equation.3">
                  <p:embed/>
                </p:oleObj>
              </mc:Choice>
              <mc:Fallback>
                <p:oleObj name="Equation" r:id="rId7" imgW="28870200" imgH="133894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3302000"/>
                        <a:ext cx="127952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4" name="Object 34"/>
          <p:cNvGraphicFramePr>
            <a:graphicFrameLocks noChangeAspect="1"/>
          </p:cNvGraphicFramePr>
          <p:nvPr/>
        </p:nvGraphicFramePr>
        <p:xfrm>
          <a:off x="5270500" y="1443038"/>
          <a:ext cx="13700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4" name="Equation" r:id="rId9" imgW="30904200" imgH="13389480" progId="Equation.3">
                  <p:embed/>
                </p:oleObj>
              </mc:Choice>
              <mc:Fallback>
                <p:oleObj name="Equation" r:id="rId9" imgW="30904200" imgH="1338948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1443038"/>
                        <a:ext cx="1370013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3886200" y="4132263"/>
            <a:ext cx="3441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Latent heat of melting/fusion</a:t>
            </a:r>
          </a:p>
        </p:txBody>
      </p:sp>
      <p:sp>
        <p:nvSpPr>
          <p:cNvPr id="133156" name="Text Box 36"/>
          <p:cNvSpPr txBox="1">
            <a:spLocks noChangeArrowheads="1"/>
          </p:cNvSpPr>
          <p:nvPr/>
        </p:nvSpPr>
        <p:spPr bwMode="auto">
          <a:xfrm>
            <a:off x="4373563" y="2170113"/>
            <a:ext cx="316230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Latent heat of evaporation</a:t>
            </a:r>
          </a:p>
          <a:p>
            <a:pPr algn="l"/>
            <a:r>
              <a:rPr lang="en-US"/>
              <a:t>/condensation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450A-6B45-4B0B-8C7B-14A8BB02A73B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17525" y="1287463"/>
          <a:ext cx="5938838" cy="504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Graph" r:id="rId3" imgW="3528365" imgH="2996794" progId="Origin50.Graph">
                  <p:embed/>
                </p:oleObj>
              </mc:Choice>
              <mc:Fallback>
                <p:oleObj name="Graph" r:id="rId3" imgW="3528365" imgH="2996794" progId="Origin50.Graph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287463"/>
                        <a:ext cx="5938838" cy="504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6035675" y="2208213"/>
          <a:ext cx="28098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Equation" r:id="rId5" imgW="30497400" imgH="13389480" progId="Equation.3">
                  <p:embed/>
                </p:oleObj>
              </mc:Choice>
              <mc:Fallback>
                <p:oleObj name="Equation" r:id="rId5" imgW="30497400" imgH="13389480" progId="Equation.3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2208213"/>
                        <a:ext cx="2809875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6073775" y="3629025"/>
          <a:ext cx="25304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7" imgW="28056600" imgH="12577320" progId="Equation.3">
                  <p:embed/>
                </p:oleObj>
              </mc:Choice>
              <mc:Fallback>
                <p:oleObj name="Equation" r:id="rId7" imgW="28056600" imgH="125773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3629025"/>
                        <a:ext cx="2530475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003425" y="279400"/>
            <a:ext cx="58705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Enthalpy of </a:t>
            </a:r>
            <a:r>
              <a:rPr lang="en-US" sz="3600" b="1" dirty="0" smtClean="0">
                <a:solidFill>
                  <a:schemeClr val="tx2"/>
                </a:solidFill>
              </a:rPr>
              <a:t>Biomaterials</a:t>
            </a:r>
            <a:endParaRPr lang="en-US" sz="3600" b="1" dirty="0">
              <a:solidFill>
                <a:schemeClr val="tx2"/>
              </a:solidFill>
            </a:endParaRPr>
          </a:p>
          <a:p>
            <a:pPr algn="l"/>
            <a:r>
              <a:rPr lang="en-US" sz="3600" b="1" dirty="0">
                <a:solidFill>
                  <a:schemeClr val="tx2"/>
                </a:solidFill>
              </a:rPr>
              <a:t>Calculation Approach</a:t>
            </a: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260725" y="2641600"/>
            <a:ext cx="1443038" cy="2387600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1595438" y="3770313"/>
            <a:ext cx="1555750" cy="1298575"/>
            <a:chOff x="883" y="2292"/>
            <a:chExt cx="980" cy="818"/>
          </a:xfrm>
        </p:grpSpPr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1356" y="2534"/>
              <a:ext cx="77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883" y="2292"/>
              <a:ext cx="980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Sensible Heat</a:t>
              </a:r>
            </a:p>
          </p:txBody>
        </p:sp>
      </p:grp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3717925" y="1708150"/>
            <a:ext cx="1555750" cy="781050"/>
            <a:chOff x="2118" y="1108"/>
            <a:chExt cx="980" cy="492"/>
          </a:xfrm>
        </p:grpSpPr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2629" y="1330"/>
              <a:ext cx="352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2118" y="1108"/>
              <a:ext cx="980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Sensible Heat</a:t>
              </a:r>
            </a:p>
          </p:txBody>
        </p:sp>
      </p:grpSp>
      <p:grpSp>
        <p:nvGrpSpPr>
          <p:cNvPr id="21524" name="Group 20"/>
          <p:cNvGrpSpPr>
            <a:grpSpLocks/>
          </p:cNvGrpSpPr>
          <p:nvPr/>
        </p:nvGrpSpPr>
        <p:grpSpPr bwMode="auto">
          <a:xfrm>
            <a:off x="1509713" y="2257425"/>
            <a:ext cx="2219325" cy="1430338"/>
            <a:chOff x="951" y="1422"/>
            <a:chExt cx="1398" cy="901"/>
          </a:xfrm>
        </p:grpSpPr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1734" y="1875"/>
              <a:ext cx="615" cy="44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951" y="1422"/>
              <a:ext cx="919" cy="40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Sensible and</a:t>
              </a:r>
            </a:p>
            <a:p>
              <a:r>
                <a:rPr lang="en-US" sz="1800">
                  <a:solidFill>
                    <a:srgbClr val="FFFF00"/>
                  </a:solidFill>
                </a:rPr>
                <a:t>Latent Heat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37CE-C035-432E-9B81-98E9B658D702}" type="slidenum">
              <a:rPr lang="en-US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0"/>
            <a:ext cx="8229600" cy="1371600"/>
          </a:xfrm>
        </p:spPr>
        <p:txBody>
          <a:bodyPr/>
          <a:lstStyle/>
          <a:p>
            <a:r>
              <a:rPr lang="en-US" sz="3200" dirty="0">
                <a:effectLst/>
              </a:rPr>
              <a:t>ENTHALPY OF </a:t>
            </a:r>
            <a:r>
              <a:rPr lang="en-US" sz="3200" dirty="0" smtClean="0">
                <a:effectLst/>
              </a:rPr>
              <a:t>FOODS AND BIOMATERIALS</a:t>
            </a:r>
            <a:endParaRPr lang="en-US" sz="3200" dirty="0">
              <a:effectLst/>
            </a:endParaRP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55600" y="874713"/>
          <a:ext cx="6072188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Graph" r:id="rId3" imgW="3433267" imgH="2922422" progId="Origin50.Graph">
                  <p:embed/>
                </p:oleObj>
              </mc:Choice>
              <mc:Fallback>
                <p:oleObj name="Graph" r:id="rId3" imgW="3433267" imgH="2922422" progId="Origin50.Graph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874713"/>
                        <a:ext cx="6072188" cy="516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2863" y="1463675"/>
          <a:ext cx="23304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5" imgW="1258560" imgH="545760" progId="Equation.3">
                  <p:embed/>
                </p:oleObj>
              </mc:Choice>
              <mc:Fallback>
                <p:oleObj name="Equation" r:id="rId5" imgW="1258560" imgH="545760" progId="Equation.3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863" y="1463675"/>
                        <a:ext cx="233045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078288" y="5184775"/>
            <a:ext cx="957262" cy="635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018088" y="5845175"/>
            <a:ext cx="363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1" baseline="-25000">
                <a:solidFill>
                  <a:srgbClr val="FFFF00"/>
                </a:solidFill>
              </a:rPr>
              <a:t>Freezing Point Range</a:t>
            </a: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6348413" y="2860675"/>
          <a:ext cx="241458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7" imgW="36599400" imgH="14607720" progId="Equation.3">
                  <p:embed/>
                </p:oleObj>
              </mc:Choice>
              <mc:Fallback>
                <p:oleObj name="Equation" r:id="rId7" imgW="36599400" imgH="146077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2860675"/>
                        <a:ext cx="2414587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7" name="Group 11"/>
          <p:cNvGrpSpPr>
            <a:grpSpLocks/>
          </p:cNvGrpSpPr>
          <p:nvPr/>
        </p:nvGrpSpPr>
        <p:grpSpPr bwMode="auto">
          <a:xfrm>
            <a:off x="1657350" y="3251200"/>
            <a:ext cx="1555750" cy="1298575"/>
            <a:chOff x="883" y="2292"/>
            <a:chExt cx="980" cy="818"/>
          </a:xfrm>
        </p:grpSpPr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1356" y="2534"/>
              <a:ext cx="77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883" y="2292"/>
              <a:ext cx="980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Sensible Heat</a:t>
              </a:r>
            </a:p>
          </p:txBody>
        </p:sp>
      </p:grp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4389438" y="3629025"/>
            <a:ext cx="1555750" cy="914400"/>
            <a:chOff x="2765" y="2286"/>
            <a:chExt cx="980" cy="576"/>
          </a:xfrm>
        </p:grpSpPr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H="1">
              <a:off x="3116" y="2534"/>
              <a:ext cx="186" cy="3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2765" y="2286"/>
              <a:ext cx="980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Sensible Heat</a:t>
              </a:r>
            </a:p>
          </p:txBody>
        </p:sp>
      </p:grp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3482975" y="1574800"/>
            <a:ext cx="1127125" cy="27733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95" name="Group 19"/>
          <p:cNvGrpSpPr>
            <a:grpSpLocks/>
          </p:cNvGrpSpPr>
          <p:nvPr/>
        </p:nvGrpSpPr>
        <p:grpSpPr bwMode="auto">
          <a:xfrm>
            <a:off x="1682750" y="2033588"/>
            <a:ext cx="2219325" cy="1430337"/>
            <a:chOff x="951" y="1422"/>
            <a:chExt cx="1398" cy="901"/>
          </a:xfrm>
        </p:grpSpPr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1734" y="1875"/>
              <a:ext cx="615" cy="44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951" y="1422"/>
              <a:ext cx="919" cy="40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Sensible and</a:t>
              </a:r>
            </a:p>
            <a:p>
              <a:r>
                <a:rPr lang="en-US" sz="1800">
                  <a:solidFill>
                    <a:srgbClr val="FFFF00"/>
                  </a:solidFill>
                </a:rPr>
                <a:t>Latent Heat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4A95-8C51-4AC1-B659-943E25A8DE91}" type="slidenum">
              <a:rPr lang="en-US"/>
              <a:pPr/>
              <a:t>16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Calculation of Enthalpy </a:t>
            </a:r>
            <a:br>
              <a:rPr lang="en-US" sz="4000" dirty="0"/>
            </a:br>
            <a:r>
              <a:rPr lang="en-US" sz="4000" dirty="0"/>
              <a:t>(heat capacity) in </a:t>
            </a:r>
            <a:r>
              <a:rPr lang="en-US" sz="4000" dirty="0" smtClean="0"/>
              <a:t>Biomaterials  </a:t>
            </a:r>
            <a:endParaRPr lang="en-US" sz="40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2255838"/>
            <a:ext cx="8229600" cy="2763837"/>
          </a:xfrm>
        </p:spPr>
        <p:txBody>
          <a:bodyPr/>
          <a:lstStyle/>
          <a:p>
            <a:r>
              <a:rPr lang="en-US" dirty="0"/>
              <a:t>NON-FATTY </a:t>
            </a:r>
            <a:r>
              <a:rPr lang="en-US" dirty="0" smtClean="0"/>
              <a:t>MATERIALS</a:t>
            </a:r>
            <a:endParaRPr lang="en-US" dirty="0"/>
          </a:p>
          <a:p>
            <a:r>
              <a:rPr lang="en-US" dirty="0"/>
              <a:t>FATTY </a:t>
            </a:r>
            <a:r>
              <a:rPr lang="en-US" dirty="0" smtClean="0"/>
              <a:t>MATERIALS</a:t>
            </a:r>
            <a:endParaRPr lang="en-US" dirty="0"/>
          </a:p>
          <a:p>
            <a:r>
              <a:rPr lang="en-US" dirty="0"/>
              <a:t>ABOVE FREEZING POINT</a:t>
            </a:r>
          </a:p>
          <a:p>
            <a:r>
              <a:rPr lang="en-US" dirty="0"/>
              <a:t>BELOW FREEZING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E15-044B-4F70-8031-76BB3DDDBC3E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2088"/>
            <a:ext cx="8229600" cy="1371600"/>
          </a:xfrm>
        </p:spPr>
        <p:txBody>
          <a:bodyPr/>
          <a:lstStyle/>
          <a:p>
            <a:r>
              <a:rPr lang="en-US" sz="3600" dirty="0"/>
              <a:t>Non-Fatty </a:t>
            </a:r>
            <a:r>
              <a:rPr lang="en-US" sz="3600" dirty="0" smtClean="0"/>
              <a:t>Materials </a:t>
            </a:r>
            <a:r>
              <a:rPr lang="en-US" sz="3600" dirty="0"/>
              <a:t>above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Freezing </a:t>
            </a:r>
            <a:r>
              <a:rPr lang="en-US" sz="3600" dirty="0"/>
              <a:t>Point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822325" y="1277938"/>
            <a:ext cx="2416175" cy="241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 baseline="-250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973263" y="1263650"/>
            <a:ext cx="1587" cy="1338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2006600" y="2554288"/>
            <a:ext cx="1273175" cy="142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12963" y="17843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SNF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035050" y="2751138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folHlink"/>
                </a:solidFill>
              </a:rPr>
              <a:t>WATER</a:t>
            </a:r>
          </a:p>
        </p:txBody>
      </p:sp>
      <p:graphicFrame>
        <p:nvGraphicFramePr>
          <p:cNvPr id="2868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4214813" y="1881188"/>
          <a:ext cx="41306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Equation" r:id="rId3" imgW="39853800" imgH="7297560" progId="Equation.DSMT4">
                  <p:embed/>
                </p:oleObj>
              </mc:Choice>
              <mc:Fallback>
                <p:oleObj name="Equation" r:id="rId3" imgW="39853800" imgH="7297560" progId="Equation.DSMT4">
                  <p:embed/>
                  <p:pic>
                    <p:nvPicPr>
                      <p:cNvPr id="0" name="Picture 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1881188"/>
                        <a:ext cx="413067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AutoShape 19"/>
          <p:cNvSpPr>
            <a:spLocks noChangeAspect="1" noChangeArrowheads="1" noTextEdit="1"/>
          </p:cNvSpPr>
          <p:nvPr/>
        </p:nvSpPr>
        <p:spPr bwMode="auto">
          <a:xfrm>
            <a:off x="1946275" y="4949825"/>
            <a:ext cx="81883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738" name="Group 66"/>
          <p:cNvGrpSpPr>
            <a:grpSpLocks/>
          </p:cNvGrpSpPr>
          <p:nvPr/>
        </p:nvGrpSpPr>
        <p:grpSpPr bwMode="auto">
          <a:xfrm>
            <a:off x="571500" y="3873500"/>
            <a:ext cx="8188325" cy="2368550"/>
            <a:chOff x="429" y="2613"/>
            <a:chExt cx="5158" cy="1492"/>
          </a:xfrm>
        </p:grpSpPr>
        <p:graphicFrame>
          <p:nvGraphicFramePr>
            <p:cNvPr id="28739" name="Object 67"/>
            <p:cNvGraphicFramePr>
              <a:graphicFrameLocks noChangeAspect="1"/>
            </p:cNvGraphicFramePr>
            <p:nvPr/>
          </p:nvGraphicFramePr>
          <p:xfrm>
            <a:off x="429" y="2613"/>
            <a:ext cx="5158" cy="1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9" name="Equation" r:id="rId5" imgW="114705000" imgH="32071320" progId="Equation.3">
                    <p:embed/>
                  </p:oleObj>
                </mc:Choice>
                <mc:Fallback>
                  <p:oleObj name="Equation" r:id="rId5" imgW="114705000" imgH="32071320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" y="2613"/>
                          <a:ext cx="5158" cy="14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40" name="Line 68"/>
            <p:cNvSpPr>
              <a:spLocks noChangeShapeType="1"/>
            </p:cNvSpPr>
            <p:nvPr/>
          </p:nvSpPr>
          <p:spPr bwMode="auto">
            <a:xfrm>
              <a:off x="1097" y="2679"/>
              <a:ext cx="622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Line 69"/>
            <p:cNvSpPr>
              <a:spLocks noChangeShapeType="1"/>
            </p:cNvSpPr>
            <p:nvPr/>
          </p:nvSpPr>
          <p:spPr bwMode="auto">
            <a:xfrm>
              <a:off x="2423" y="3018"/>
              <a:ext cx="503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Line 70"/>
            <p:cNvSpPr>
              <a:spLocks noChangeShapeType="1"/>
            </p:cNvSpPr>
            <p:nvPr/>
          </p:nvSpPr>
          <p:spPr bwMode="auto">
            <a:xfrm>
              <a:off x="1435" y="3511"/>
              <a:ext cx="494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Line 71"/>
            <p:cNvSpPr>
              <a:spLocks noChangeShapeType="1"/>
            </p:cNvSpPr>
            <p:nvPr/>
          </p:nvSpPr>
          <p:spPr bwMode="auto">
            <a:xfrm>
              <a:off x="2606" y="3813"/>
              <a:ext cx="338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rot="10800000" flipV="1">
            <a:off x="4927600" y="2768600"/>
            <a:ext cx="1346200" cy="10541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EA00-939E-420D-8B8C-6F5DDFA4DB5A}" type="slidenum">
              <a:rPr lang="en-US"/>
              <a:pPr/>
              <a:t>18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220663"/>
            <a:ext cx="7337425" cy="1081087"/>
          </a:xfrm>
        </p:spPr>
        <p:txBody>
          <a:bodyPr/>
          <a:lstStyle/>
          <a:p>
            <a:r>
              <a:rPr lang="en-US" sz="3200" b="1" dirty="0"/>
              <a:t>Non-Fatty </a:t>
            </a:r>
            <a:r>
              <a:rPr lang="en-US" sz="3200" b="1" dirty="0" smtClean="0"/>
              <a:t>Materials </a:t>
            </a:r>
            <a:r>
              <a:rPr lang="en-US" sz="3200" b="1" dirty="0"/>
              <a:t>above Freezing Point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433638" y="1458913"/>
            <a:ext cx="4643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b="1">
                <a:solidFill>
                  <a:srgbClr val="FFFF00"/>
                </a:solidFill>
                <a:latin typeface="Times New Roman" pitchFamily="18" charset="0"/>
              </a:rPr>
              <a:t>SNF = PR +FI +CA+AS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V="1">
            <a:off x="3686175" y="1973263"/>
            <a:ext cx="174625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4543425" y="1944688"/>
            <a:ext cx="15875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 flipV="1">
            <a:off x="5529263" y="1958975"/>
            <a:ext cx="74612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 flipV="1">
            <a:off x="6270625" y="1944688"/>
            <a:ext cx="60325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128963" y="2486025"/>
            <a:ext cx="1111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/>
              <a:t>Protein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167188" y="2481263"/>
            <a:ext cx="82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/>
              <a:t>Fiber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884738" y="2519363"/>
            <a:ext cx="191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/>
              <a:t>Carbohydrate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815138" y="2252663"/>
            <a:ext cx="744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/>
              <a:t>Ash</a:t>
            </a:r>
          </a:p>
        </p:txBody>
      </p:sp>
      <p:graphicFrame>
        <p:nvGraphicFramePr>
          <p:cNvPr id="30734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919163" y="3322638"/>
          <a:ext cx="20447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Equation" r:id="rId3" imgW="19920600" imgH="9734400" progId="Equation.3">
                  <p:embed/>
                </p:oleObj>
              </mc:Choice>
              <mc:Fallback>
                <p:oleObj name="Equation" r:id="rId3" imgW="19920600" imgH="9734400" progId="Equation.3">
                  <p:embed/>
                  <p:pic>
                    <p:nvPicPr>
                      <p:cNvPr id="0" name="Picture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322638"/>
                        <a:ext cx="204470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825500" y="4135438"/>
          <a:ext cx="72612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Equation" r:id="rId5" imgW="85008600" imgH="7297560" progId="Equation.3">
                  <p:embed/>
                </p:oleObj>
              </mc:Choice>
              <mc:Fallback>
                <p:oleObj name="Equation" r:id="rId5" imgW="85008600" imgH="729756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135438"/>
                        <a:ext cx="72612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792163" y="4919663"/>
            <a:ext cx="435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/>
              <a:t>For Foods and Biomaterials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850900" y="28448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 u="sng"/>
              <a:t>Specific Heat (c)</a:t>
            </a: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2293938" y="5580063"/>
          <a:ext cx="44815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Equation" r:id="rId7" imgW="52464600" imgH="7297560" progId="Equation.3">
                  <p:embed/>
                </p:oleObj>
              </mc:Choice>
              <mc:Fallback>
                <p:oleObj name="Equation" r:id="rId7" imgW="52464600" imgH="729756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5580063"/>
                        <a:ext cx="4481512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476C-854A-4579-8A31-B10A041F9205}" type="slidenum">
              <a:rPr lang="en-US"/>
              <a:pPr/>
              <a:t>19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sz="3600"/>
              <a:t>Specific Heat</a:t>
            </a:r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2038350"/>
          <a:ext cx="69627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" name="Equation" r:id="rId3" imgW="2173680" imgH="291960" progId="Equation.3">
                  <p:embed/>
                </p:oleObj>
              </mc:Choice>
              <mc:Fallback>
                <p:oleObj name="Equation" r:id="rId3" imgW="2173680" imgH="291960" progId="Equation.3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38350"/>
                        <a:ext cx="69627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7350" y="3213100"/>
          <a:ext cx="797560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" name="Equation" r:id="rId5" imgW="115518600" imgH="28415880" progId="Equation.3">
                  <p:embed/>
                </p:oleObj>
              </mc:Choice>
              <mc:Fallback>
                <p:oleObj name="Equation" r:id="rId5" imgW="115518600" imgH="28415880" progId="Equation.3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3213100"/>
                        <a:ext cx="7975600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81350" y="5203825"/>
          <a:ext cx="29368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7" name="Equation" r:id="rId7" imgW="1258560" imgH="545760" progId="Equation.3">
                  <p:embed/>
                </p:oleObj>
              </mc:Choice>
              <mc:Fallback>
                <p:oleObj name="Equation" r:id="rId7" imgW="1258560" imgH="545760" progId="Equation.3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203825"/>
                        <a:ext cx="2936875" cy="129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17525" y="1352550"/>
            <a:ext cx="4948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2800" dirty="0"/>
              <a:t> Using Information in </a:t>
            </a:r>
            <a:r>
              <a:rPr lang="en-US" sz="2800" dirty="0">
                <a:hlinkClick r:id="rId9" action="ppaction://hlinkfile"/>
              </a:rPr>
              <a:t>Table 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E618-731E-43C9-A9FE-98114DF1B1E0}" type="slidenum">
              <a:rPr lang="en-US"/>
              <a:pPr/>
              <a:t>2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Thermophysical</a:t>
            </a:r>
            <a:r>
              <a:rPr lang="en-US" sz="4000" dirty="0"/>
              <a:t> Properties</a:t>
            </a:r>
            <a:br>
              <a:rPr lang="en-US" sz="4000" dirty="0"/>
            </a:br>
            <a:r>
              <a:rPr lang="en-US" sz="4000" dirty="0"/>
              <a:t>of </a:t>
            </a:r>
            <a:r>
              <a:rPr lang="en-US" sz="4000" dirty="0" smtClean="0"/>
              <a:t>Biomaterials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/>
              <a:t>Heat Transfer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MUCH?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Associated with </a:t>
            </a:r>
            <a:r>
              <a:rPr lang="en-US" dirty="0"/>
              <a:t>Costs</a:t>
            </a:r>
            <a:r>
              <a:rPr lang="en-US" dirty="0">
                <a:solidFill>
                  <a:srgbClr val="FFFF00"/>
                </a:solidFill>
              </a:rPr>
              <a:t>, how much energy is going to be spent in processing the material</a:t>
            </a:r>
          </a:p>
          <a:p>
            <a:pPr marL="457200" lvl="1" indent="0">
              <a:buFont typeface="Wingdings" pitchFamily="2" charset="2"/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HOW FAST? 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Associated with </a:t>
            </a:r>
            <a:r>
              <a:rPr lang="en-US" dirty="0"/>
              <a:t>Costs</a:t>
            </a:r>
            <a:r>
              <a:rPr lang="en-US" dirty="0">
                <a:solidFill>
                  <a:srgbClr val="FFFF00"/>
                </a:solidFill>
              </a:rPr>
              <a:t> (Time is Money!) and </a:t>
            </a:r>
            <a:r>
              <a:rPr lang="en-US" dirty="0"/>
              <a:t>Quality</a:t>
            </a:r>
            <a:r>
              <a:rPr lang="en-US" dirty="0">
                <a:solidFill>
                  <a:srgbClr val="FFFF00"/>
                </a:solidFill>
              </a:rPr>
              <a:t> (in general </a:t>
            </a:r>
            <a:r>
              <a:rPr lang="en-US" dirty="0" smtClean="0">
                <a:solidFill>
                  <a:srgbClr val="FFFF00"/>
                </a:solidFill>
              </a:rPr>
              <a:t>speed means </a:t>
            </a:r>
            <a:r>
              <a:rPr lang="en-US" dirty="0">
                <a:solidFill>
                  <a:srgbClr val="FFFF00"/>
                </a:solidFill>
              </a:rPr>
              <a:t>better quality)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313F-FA09-4803-A71C-49EAE9FB79F0}" type="slidenum">
              <a:rPr lang="en-US"/>
              <a:pPr/>
              <a:t>20</a:t>
            </a:fld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495425" y="5564188"/>
            <a:ext cx="5980113" cy="782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92088"/>
            <a:ext cx="8229600" cy="1371600"/>
          </a:xfrm>
        </p:spPr>
        <p:txBody>
          <a:bodyPr/>
          <a:lstStyle/>
          <a:p>
            <a:r>
              <a:rPr lang="en-US" sz="4000" dirty="0"/>
              <a:t>Specific Heat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2800" dirty="0"/>
              <a:t>Non-Fatty </a:t>
            </a:r>
            <a:r>
              <a:rPr lang="en-US" sz="2800" dirty="0" smtClean="0"/>
              <a:t>Materials </a:t>
            </a:r>
            <a:r>
              <a:rPr lang="en-US" sz="2800" dirty="0"/>
              <a:t>above Freezing Point</a:t>
            </a: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177925" y="1522413"/>
          <a:ext cx="23923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Equation" r:id="rId3" imgW="813600" imgH="393480" progId="Equation.3">
                  <p:embed/>
                </p:oleObj>
              </mc:Choice>
              <mc:Fallback>
                <p:oleObj name="Equation" r:id="rId3" imgW="813600" imgH="393480" progId="Equation.3">
                  <p:embed/>
                  <p:pic>
                    <p:nvPicPr>
                      <p:cNvPr id="0" name="Picture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522413"/>
                        <a:ext cx="2392363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2125" y="3259138"/>
          <a:ext cx="484981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" name="Equation" r:id="rId5" imgW="83788200" imgH="39381480" progId="Equation.3">
                  <p:embed/>
                </p:oleObj>
              </mc:Choice>
              <mc:Fallback>
                <p:oleObj name="Equation" r:id="rId5" imgW="83788200" imgH="39381480" progId="Equation.3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259138"/>
                        <a:ext cx="4849813" cy="228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3470275" y="1814513"/>
            <a:ext cx="768350" cy="188912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335463" y="1481138"/>
            <a:ext cx="393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FF00"/>
                </a:solidFill>
              </a:rPr>
              <a:t>Information given in table 2</a:t>
            </a: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2903538" y="2292350"/>
            <a:ext cx="1676400" cy="1587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08513" y="2238375"/>
            <a:ext cx="347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FF00"/>
                </a:solidFill>
              </a:rPr>
              <a:t>Composition of the Food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46222" y="2746376"/>
            <a:ext cx="83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2400" dirty="0"/>
              <a:t> </a:t>
            </a:r>
            <a:r>
              <a:rPr lang="en-US" sz="2800" dirty="0"/>
              <a:t>Using Mean Values in the Range 0-150</a:t>
            </a:r>
            <a:r>
              <a:rPr lang="en-US" sz="2800" baseline="30000" dirty="0"/>
              <a:t>o</a:t>
            </a:r>
            <a:r>
              <a:rPr lang="en-US" sz="2800" dirty="0"/>
              <a:t>C </a:t>
            </a:r>
            <a:r>
              <a:rPr lang="en-US" sz="2800" dirty="0" smtClean="0"/>
              <a:t>(</a:t>
            </a:r>
            <a:r>
              <a:rPr lang="en-US" sz="2400" dirty="0" smtClean="0"/>
              <a:t>simpler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32781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41488" y="5565775"/>
          <a:ext cx="54959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Equation" r:id="rId7" imgW="63855000" imgH="7297560" progId="Equation.3">
                  <p:embed/>
                </p:oleObj>
              </mc:Choice>
              <mc:Fallback>
                <p:oleObj name="Equation" r:id="rId7" imgW="63855000" imgH="7297560" progId="Equation.3">
                  <p:embed/>
                  <p:pic>
                    <p:nvPicPr>
                      <p:cNvPr id="0" name="Picture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565775"/>
                        <a:ext cx="54959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6911975" y="3359150"/>
            <a:ext cx="101441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hlinkClick r:id="rId9" action="ppaction://hlinkfile"/>
              </a:rPr>
              <a:t>Table 3</a:t>
            </a:r>
            <a:endParaRPr lang="en-US" dirty="0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 flipV="1">
            <a:off x="6845300" y="3213100"/>
            <a:ext cx="4318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6A6A-8286-468D-9DE3-B25AA2BFB5BC}" type="slidenum">
              <a:rPr lang="en-US"/>
              <a:pPr/>
              <a:t>21</a:t>
            </a:fld>
            <a:endParaRPr lang="en-US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2533650" y="4438650"/>
            <a:ext cx="4019550" cy="933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62050"/>
            <a:ext cx="8229600" cy="1352550"/>
          </a:xfrm>
        </p:spPr>
        <p:txBody>
          <a:bodyPr/>
          <a:lstStyle/>
          <a:p>
            <a:pPr marL="5715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Calculate the specific heat of pork sausage mix containing 10.7% protein, 10.6% Carbohydrate and 78.7% water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438275" y="2592388"/>
            <a:ext cx="6132513" cy="782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822325" y="38750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sz="3200"/>
          </a:p>
        </p:txBody>
      </p:sp>
      <p:graphicFrame>
        <p:nvGraphicFramePr>
          <p:cNvPr id="7885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530350" y="2609850"/>
          <a:ext cx="6076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3" name="Equation" r:id="rId3" imgW="2644200" imgH="291960" progId="Equation.3">
                  <p:embed/>
                </p:oleObj>
              </mc:Choice>
              <mc:Fallback>
                <p:oleObj name="Equation" r:id="rId3" imgW="2644200" imgH="291960" progId="Equation.3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609850"/>
                        <a:ext cx="60769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501650" y="352425"/>
            <a:ext cx="23669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484188" y="3638550"/>
          <a:ext cx="82454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4" name="Equation" r:id="rId5" imgW="86635800" imgH="6485400" progId="Equation.3">
                  <p:embed/>
                </p:oleObj>
              </mc:Choice>
              <mc:Fallback>
                <p:oleObj name="Equation" r:id="rId5" imgW="86635800" imgH="6485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638550"/>
                        <a:ext cx="82454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2674938" y="4572000"/>
          <a:ext cx="33289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5" name="Equation" r:id="rId7" imgW="34972200" imgH="6485400" progId="Equation.3">
                  <p:embed/>
                </p:oleObj>
              </mc:Choice>
              <mc:Fallback>
                <p:oleObj name="Equation" r:id="rId7" imgW="34972200" imgH="6485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4572000"/>
                        <a:ext cx="332898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631825" y="5703888"/>
            <a:ext cx="8208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We need know the composition of the food!!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0CC-0EE1-454E-B550-D83A060D4723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36918" name="Object 54"/>
          <p:cNvGraphicFramePr>
            <a:graphicFrameLocks noGrp="1" noChangeAspect="1"/>
          </p:cNvGraphicFramePr>
          <p:nvPr>
            <p:ph sz="half" idx="2"/>
          </p:nvPr>
        </p:nvGraphicFramePr>
        <p:xfrm>
          <a:off x="3338513" y="2025650"/>
          <a:ext cx="22590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Equation" r:id="rId3" imgW="24802200" imgH="7297560" progId="Equation.3">
                  <p:embed/>
                </p:oleObj>
              </mc:Choice>
              <mc:Fallback>
                <p:oleObj name="Equation" r:id="rId3" imgW="24802200" imgH="7297560" progId="Equation.3">
                  <p:embed/>
                  <p:pic>
                    <p:nvPicPr>
                      <p:cNvPr id="0" name="Picture 6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2025650"/>
                        <a:ext cx="225901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28" name="Group 64"/>
          <p:cNvGrpSpPr>
            <a:grpSpLocks/>
          </p:cNvGrpSpPr>
          <p:nvPr/>
        </p:nvGrpSpPr>
        <p:grpSpPr bwMode="auto">
          <a:xfrm>
            <a:off x="936625" y="2822575"/>
            <a:ext cx="4073525" cy="3683000"/>
            <a:chOff x="1586" y="1742"/>
            <a:chExt cx="2566" cy="2320"/>
          </a:xfrm>
        </p:grpSpPr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2861" y="1742"/>
              <a:ext cx="1269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None/>
              </a:pPr>
              <a:r>
                <a:rPr lang="en-US" b="1">
                  <a:solidFill>
                    <a:srgbClr val="FFFF00"/>
                  </a:solidFill>
                </a:rPr>
                <a:t>b [kJ/kg . K]</a:t>
              </a:r>
            </a:p>
          </p:txBody>
        </p:sp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1586" y="1742"/>
              <a:ext cx="1275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None/>
              </a:pPr>
              <a:r>
                <a:rPr lang="en-US" b="1">
                  <a:solidFill>
                    <a:srgbClr val="FFFF00"/>
                  </a:solidFill>
                </a:rPr>
                <a:t>a [kJ/kg . K]</a:t>
              </a:r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1586" y="1742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1586" y="2084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>
              <a:off x="1586" y="1742"/>
              <a:ext cx="0" cy="34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2861" y="1742"/>
              <a:ext cx="0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Line 47"/>
            <p:cNvSpPr>
              <a:spLocks noChangeShapeType="1"/>
            </p:cNvSpPr>
            <p:nvPr/>
          </p:nvSpPr>
          <p:spPr bwMode="auto">
            <a:xfrm>
              <a:off x="4130" y="1742"/>
              <a:ext cx="0" cy="34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789" y="2140"/>
              <a:ext cx="2270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/>
                <a:t>1.2			2.99</a:t>
              </a:r>
            </a:p>
            <a:p>
              <a:pPr algn="l"/>
              <a:r>
                <a:rPr lang="en-US" sz="2400" b="1"/>
                <a:t>1.67			2.51</a:t>
              </a:r>
            </a:p>
            <a:p>
              <a:pPr algn="l"/>
              <a:r>
                <a:rPr lang="en-US" sz="2400" b="1"/>
                <a:t>1.39			2.81</a:t>
              </a:r>
            </a:p>
            <a:p>
              <a:pPr algn="l"/>
              <a:r>
                <a:rPr lang="en-US" sz="2400" b="1"/>
                <a:t>1.26			2.93</a:t>
              </a:r>
            </a:p>
            <a:p>
              <a:pPr algn="l"/>
              <a:r>
                <a:rPr lang="en-US" sz="2400" b="1"/>
                <a:t>1.38			2.93</a:t>
              </a:r>
            </a:p>
            <a:p>
              <a:pPr algn="l"/>
              <a:r>
                <a:rPr lang="en-US" sz="2400" b="1"/>
                <a:t>0.84			3.35</a:t>
              </a:r>
            </a:p>
            <a:p>
              <a:pPr algn="l"/>
              <a:r>
                <a:rPr lang="en-US" sz="2400" b="1"/>
                <a:t>1.47			2.72</a:t>
              </a:r>
            </a:p>
            <a:p>
              <a:pPr algn="l"/>
              <a:r>
                <a:rPr lang="en-US" sz="2400" b="1"/>
                <a:t>1.40			3.22</a:t>
              </a:r>
            </a:p>
          </p:txBody>
        </p:sp>
        <p:sp>
          <p:nvSpPr>
            <p:cNvPr id="36924" name="Line 60"/>
            <p:cNvSpPr>
              <a:spLocks noChangeShapeType="1"/>
            </p:cNvSpPr>
            <p:nvPr/>
          </p:nvSpPr>
          <p:spPr bwMode="auto">
            <a:xfrm>
              <a:off x="1591" y="2075"/>
              <a:ext cx="27" cy="19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Line 61"/>
            <p:cNvSpPr>
              <a:spLocks noChangeShapeType="1"/>
            </p:cNvSpPr>
            <p:nvPr/>
          </p:nvSpPr>
          <p:spPr bwMode="auto">
            <a:xfrm>
              <a:off x="4123" y="2074"/>
              <a:ext cx="27" cy="19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Line 62"/>
            <p:cNvSpPr>
              <a:spLocks noChangeShapeType="1"/>
            </p:cNvSpPr>
            <p:nvPr/>
          </p:nvSpPr>
          <p:spPr bwMode="auto">
            <a:xfrm>
              <a:off x="1620" y="4062"/>
              <a:ext cx="25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29" name="Text Box 65"/>
          <p:cNvSpPr txBox="1">
            <a:spLocks noChangeArrowheads="1"/>
          </p:cNvSpPr>
          <p:nvPr/>
        </p:nvSpPr>
        <p:spPr bwMode="auto">
          <a:xfrm>
            <a:off x="803275" y="293688"/>
            <a:ext cx="810253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 dirty="0"/>
              <a:t>Could we relate the heat capacity of the </a:t>
            </a:r>
          </a:p>
          <a:p>
            <a:pPr algn="l"/>
            <a:r>
              <a:rPr lang="en-US" sz="3200" dirty="0" smtClean="0"/>
              <a:t>Food/biomaterial to </a:t>
            </a:r>
            <a:r>
              <a:rPr lang="en-US" sz="3200" dirty="0"/>
              <a:t>its water content only ?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1268413" y="1501775"/>
            <a:ext cx="6492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 Heat and Moisture Content</a:t>
            </a:r>
          </a:p>
        </p:txBody>
      </p:sp>
      <p:sp>
        <p:nvSpPr>
          <p:cNvPr id="36931" name="Text Box 67"/>
          <p:cNvSpPr txBox="1">
            <a:spLocks noChangeArrowheads="1"/>
          </p:cNvSpPr>
          <p:nvPr/>
        </p:nvSpPr>
        <p:spPr bwMode="auto">
          <a:xfrm>
            <a:off x="5489575" y="3048000"/>
            <a:ext cx="3233738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rgbClr val="FFFF00"/>
                </a:solidFill>
              </a:rPr>
              <a:t>What pair of values</a:t>
            </a:r>
          </a:p>
          <a:p>
            <a:pPr algn="l"/>
            <a:r>
              <a:rPr lang="en-US" sz="2800">
                <a:solidFill>
                  <a:srgbClr val="FFFF00"/>
                </a:solidFill>
              </a:rPr>
              <a:t>can be used?</a:t>
            </a:r>
          </a:p>
          <a:p>
            <a:pPr algn="l"/>
            <a:endParaRPr lang="en-US" sz="2800">
              <a:solidFill>
                <a:srgbClr val="FFFF00"/>
              </a:solidFill>
            </a:endParaRPr>
          </a:p>
          <a:p>
            <a:pPr algn="l"/>
            <a:r>
              <a:rPr lang="en-US" sz="2800">
                <a:solidFill>
                  <a:srgbClr val="FFFF00"/>
                </a:solidFill>
              </a:rPr>
              <a:t>It depends on the </a:t>
            </a:r>
          </a:p>
          <a:p>
            <a:pPr algn="l"/>
            <a:r>
              <a:rPr lang="en-US" sz="2800">
                <a:solidFill>
                  <a:srgbClr val="FFFF00"/>
                </a:solidFill>
              </a:rPr>
              <a:t>moisture, material,</a:t>
            </a:r>
          </a:p>
          <a:p>
            <a:pPr algn="l"/>
            <a:r>
              <a:rPr lang="en-US" sz="2800">
                <a:solidFill>
                  <a:srgbClr val="FFFF00"/>
                </a:solidFill>
              </a:rPr>
              <a:t>etc,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A0E9-B306-4F62-996F-F86EA46732E1}" type="slidenum">
              <a:rPr lang="en-US"/>
              <a:pPr/>
              <a:t>23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Heat Capacity as a function of</a:t>
            </a:r>
            <a:br>
              <a:rPr lang="en-US" sz="4000"/>
            </a:br>
            <a:r>
              <a:rPr lang="en-US" sz="4000"/>
              <a:t>water Content Only </a:t>
            </a: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 flipV="1">
            <a:off x="1189038" y="1828800"/>
            <a:ext cx="0" cy="391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066800" y="5638800"/>
            <a:ext cx="5100638" cy="11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 flipV="1">
            <a:off x="1503363" y="2246313"/>
            <a:ext cx="3860800" cy="16875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V="1">
            <a:off x="1473200" y="2216150"/>
            <a:ext cx="3840163" cy="1208088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2389188" y="5738813"/>
            <a:ext cx="21367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Water Content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 rot="16200000">
            <a:off x="-171450" y="3300413"/>
            <a:ext cx="2044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Heat Capacity</a:t>
            </a:r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 flipH="1">
            <a:off x="5354638" y="5465763"/>
            <a:ext cx="9525" cy="284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4983163" y="5732463"/>
            <a:ext cx="784225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100%</a:t>
            </a:r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 flipV="1">
            <a:off x="1533525" y="2276475"/>
            <a:ext cx="3810000" cy="148272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 flipV="1">
            <a:off x="1443038" y="2266950"/>
            <a:ext cx="3778250" cy="1381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 flipV="1">
            <a:off x="1484313" y="2316163"/>
            <a:ext cx="3870325" cy="19510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20848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4479925" y="3222625"/>
          <a:ext cx="27336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3" name="Equation" r:id="rId3" imgW="1017000" imgH="291960" progId="Equation.3">
                  <p:embed/>
                </p:oleObj>
              </mc:Choice>
              <mc:Fallback>
                <p:oleObj name="Equation" r:id="rId3" imgW="1017000" imgH="29196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3222625"/>
                        <a:ext cx="273367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52" name="Group 20"/>
          <p:cNvGrpSpPr>
            <a:grpSpLocks/>
          </p:cNvGrpSpPr>
          <p:nvPr/>
        </p:nvGrpSpPr>
        <p:grpSpPr bwMode="auto">
          <a:xfrm>
            <a:off x="1900238" y="4175125"/>
            <a:ext cx="4581525" cy="760413"/>
            <a:chOff x="1197" y="2630"/>
            <a:chExt cx="2886" cy="479"/>
          </a:xfrm>
        </p:grpSpPr>
        <p:sp>
          <p:nvSpPr>
            <p:cNvPr id="120850" name="Line 18"/>
            <p:cNvSpPr>
              <a:spLocks noChangeShapeType="1"/>
            </p:cNvSpPr>
            <p:nvPr/>
          </p:nvSpPr>
          <p:spPr bwMode="auto">
            <a:xfrm flipH="1" flipV="1">
              <a:off x="1197" y="2630"/>
              <a:ext cx="710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1" name="Text Box 19"/>
            <p:cNvSpPr txBox="1">
              <a:spLocks noChangeArrowheads="1"/>
            </p:cNvSpPr>
            <p:nvPr/>
          </p:nvSpPr>
          <p:spPr bwMode="auto">
            <a:xfrm>
              <a:off x="1449" y="2859"/>
              <a:ext cx="263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</a:rPr>
                <a:t>Differences at low moisture content</a:t>
              </a:r>
            </a:p>
          </p:txBody>
        </p:sp>
      </p:grp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6615113" y="4468813"/>
            <a:ext cx="15716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Reason ?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5549900" y="5011738"/>
            <a:ext cx="3238500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Differences in the composition</a:t>
            </a:r>
          </a:p>
          <a:p>
            <a:r>
              <a:rPr lang="en-US" sz="1800">
                <a:solidFill>
                  <a:srgbClr val="FFFF00"/>
                </a:solidFill>
              </a:rPr>
              <a:t>of solid non-fat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3" grpId="0"/>
      <p:bldP spid="1208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C7D3-ED98-47CB-A179-B68455AF2389}" type="slidenum">
              <a:rPr lang="en-US"/>
              <a:pPr/>
              <a:t>24</a:t>
            </a:fld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Specific Heat</a:t>
            </a:r>
            <a:r>
              <a:rPr lang="en-US"/>
              <a:t/>
            </a:r>
            <a:br>
              <a:rPr lang="en-US"/>
            </a:br>
            <a:r>
              <a:rPr lang="en-US" sz="3200"/>
              <a:t>Riedel’s Approach</a:t>
            </a:r>
            <a:r>
              <a:rPr lang="en-US"/>
              <a:t> </a:t>
            </a:r>
          </a:p>
        </p:txBody>
      </p:sp>
      <p:graphicFrame>
        <p:nvGraphicFramePr>
          <p:cNvPr id="4096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711200" y="2514600"/>
          <a:ext cx="70897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4" name="Equation" r:id="rId3" imgW="82567800" imgH="7297560" progId="Equation.3">
                  <p:embed/>
                </p:oleObj>
              </mc:Choice>
              <mc:Fallback>
                <p:oleObj name="Equation" r:id="rId3" imgW="82567800" imgH="7297560" progId="Equation.3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514600"/>
                        <a:ext cx="70897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01725" y="3346450"/>
          <a:ext cx="6064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5" name="Equation" r:id="rId5" imgW="77686200" imgH="7297560" progId="Equation.3">
                  <p:embed/>
                </p:oleObj>
              </mc:Choice>
              <mc:Fallback>
                <p:oleObj name="Equation" r:id="rId5" imgW="77686200" imgH="7297560" progId="Equation.3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346450"/>
                        <a:ext cx="6064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27075" y="1866900"/>
            <a:ext cx="2446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2800"/>
              <a:t> For x</a:t>
            </a:r>
            <a:r>
              <a:rPr lang="en-US" sz="2800" baseline="-25000"/>
              <a:t>W</a:t>
            </a:r>
            <a:r>
              <a:rPr lang="en-US" sz="2800"/>
              <a:t> &gt; 0.4</a:t>
            </a:r>
          </a:p>
        </p:txBody>
      </p:sp>
      <p:graphicFrame>
        <p:nvGraphicFramePr>
          <p:cNvPr id="4097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50925" y="4035425"/>
          <a:ext cx="40417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6" name="Equation" r:id="rId7" imgW="42701400" imgH="6485400" progId="Equation.3">
                  <p:embed/>
                </p:oleObj>
              </mc:Choice>
              <mc:Fallback>
                <p:oleObj name="Equation" r:id="rId7" imgW="42701400" imgH="6485400" progId="Equation.3">
                  <p:embed/>
                  <p:pic>
                    <p:nvPicPr>
                      <p:cNvPr id="0" name="Picture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035425"/>
                        <a:ext cx="404177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22294"/>
              </p:ext>
            </p:extLst>
          </p:nvPr>
        </p:nvGraphicFramePr>
        <p:xfrm>
          <a:off x="884238" y="4694238"/>
          <a:ext cx="77327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7" name="Equation" r:id="rId9" imgW="2527200" imgH="203040" progId="Equation.DSMT4">
                  <p:embed/>
                </p:oleObj>
              </mc:Choice>
              <mc:Fallback>
                <p:oleObj name="Equation" r:id="rId9" imgW="2527200" imgH="2030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694238"/>
                        <a:ext cx="773271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1239838" y="5543550"/>
          <a:ext cx="6565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8" name="Equation" r:id="rId11" imgW="76465800" imgH="7297560" progId="Equation.3">
                  <p:embed/>
                </p:oleObj>
              </mc:Choice>
              <mc:Fallback>
                <p:oleObj name="Equation" r:id="rId11" imgW="76465800" imgH="72975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543550"/>
                        <a:ext cx="65659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2082800" y="3373438"/>
            <a:ext cx="466725" cy="466725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3678238" y="3352800"/>
            <a:ext cx="466725" cy="466725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 animBg="1"/>
      <p:bldP spid="409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A0A-AD72-4F97-ADF5-F7E5A098E3D8}" type="slidenum">
              <a:rPr lang="en-US"/>
              <a:pPr/>
              <a:t>25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Specific Heat</a:t>
            </a:r>
            <a:r>
              <a:rPr lang="en-US" sz="3600"/>
              <a:t/>
            </a:r>
            <a:br>
              <a:rPr lang="en-US" sz="3600"/>
            </a:br>
            <a:r>
              <a:rPr lang="en-US" sz="3200"/>
              <a:t>Riedel’s Modification</a:t>
            </a:r>
            <a:endParaRPr lang="en-US" sz="3600"/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57250" y="2244725"/>
          <a:ext cx="69294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3" name="Equation" r:id="rId3" imgW="3178080" imgH="291960" progId="Equation.3">
                  <p:embed/>
                </p:oleObj>
              </mc:Choice>
              <mc:Fallback>
                <p:oleObj name="Equation" r:id="rId3" imgW="3178080" imgH="291960" progId="Equation.3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244725"/>
                        <a:ext cx="6929438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946150" y="3679825"/>
          <a:ext cx="67452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" name="Equation" r:id="rId5" imgW="67923000" imgH="12577320" progId="Equation.3">
                  <p:embed/>
                </p:oleObj>
              </mc:Choice>
              <mc:Fallback>
                <p:oleObj name="Equation" r:id="rId5" imgW="67923000" imgH="125773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679825"/>
                        <a:ext cx="6745288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624783"/>
              </p:ext>
            </p:extLst>
          </p:nvPr>
        </p:nvGraphicFramePr>
        <p:xfrm>
          <a:off x="1268413" y="5081588"/>
          <a:ext cx="6715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5" name="Equation" r:id="rId7" imgW="2463480" imgH="203040" progId="Equation.DSMT4">
                  <p:embed/>
                </p:oleObj>
              </mc:Choice>
              <mc:Fallback>
                <p:oleObj name="Equation" r:id="rId7" imgW="2463480" imgH="2030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5081588"/>
                        <a:ext cx="67151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25475" y="1550988"/>
            <a:ext cx="307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/>
              <a:t>For High Moistures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3611563" y="4176713"/>
            <a:ext cx="4470400" cy="865187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201738" y="5727700"/>
            <a:ext cx="6777037" cy="8842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The term is introduced to take care of the prediction of the equation at low moisture content</a:t>
            </a:r>
            <a:r>
              <a:rPr lang="en-US" sz="3200"/>
              <a:t>  </a:t>
            </a:r>
          </a:p>
        </p:txBody>
      </p:sp>
      <p:grpSp>
        <p:nvGrpSpPr>
          <p:cNvPr id="49165" name="Group 13"/>
          <p:cNvGrpSpPr>
            <a:grpSpLocks/>
          </p:cNvGrpSpPr>
          <p:nvPr/>
        </p:nvGrpSpPr>
        <p:grpSpPr bwMode="auto">
          <a:xfrm>
            <a:off x="3981450" y="2933700"/>
            <a:ext cx="3025775" cy="736600"/>
            <a:chOff x="2508" y="1848"/>
            <a:chExt cx="1906" cy="464"/>
          </a:xfrm>
        </p:grpSpPr>
        <p:sp>
          <p:nvSpPr>
            <p:cNvPr id="49159" name="AutoShape 7"/>
            <p:cNvSpPr>
              <a:spLocks noChangeArrowheads="1"/>
            </p:cNvSpPr>
            <p:nvPr/>
          </p:nvSpPr>
          <p:spPr bwMode="auto">
            <a:xfrm>
              <a:off x="2508" y="1848"/>
              <a:ext cx="136" cy="464"/>
            </a:xfrm>
            <a:prstGeom prst="downArrow">
              <a:avLst>
                <a:gd name="adj1" fmla="val 50000"/>
                <a:gd name="adj2" fmla="val 8529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3127" y="1971"/>
              <a:ext cx="128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For all moistures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  <p:bldP spid="491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C547-535D-4804-8292-5B53E04D7F81}" type="slidenum">
              <a:rPr lang="en-US"/>
              <a:pPr/>
              <a:t>26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229600" cy="1371600"/>
          </a:xfrm>
        </p:spPr>
        <p:txBody>
          <a:bodyPr/>
          <a:lstStyle/>
          <a:p>
            <a:r>
              <a:rPr lang="en-US"/>
              <a:t>Specific Heat</a:t>
            </a:r>
            <a:br>
              <a:rPr lang="en-US"/>
            </a:br>
            <a:r>
              <a:rPr lang="en-US" sz="3600"/>
              <a:t>Modified Reidel Equation</a:t>
            </a:r>
          </a:p>
        </p:txBody>
      </p:sp>
      <p:graphicFrame>
        <p:nvGraphicFramePr>
          <p:cNvPr id="5120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11350" y="1457325"/>
          <a:ext cx="51133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2" name="Equation" r:id="rId3" imgW="2822040" imgH="507600" progId="Equation.3">
                  <p:embed/>
                </p:oleObj>
              </mc:Choice>
              <mc:Fallback>
                <p:oleObj name="Equation" r:id="rId3" imgW="2822040" imgH="507600" progId="Equation.3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57325"/>
                        <a:ext cx="51133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1028700" y="2476500"/>
            <a:ext cx="779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990600" y="3048000"/>
            <a:ext cx="779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3386138" y="2536825"/>
          <a:ext cx="2181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name="Equation" r:id="rId5" imgW="27243000" imgH="6485400" progId="Equation.3">
                  <p:embed/>
                </p:oleObj>
              </mc:Choice>
              <mc:Fallback>
                <p:oleObj name="Equation" r:id="rId5" imgW="27243000" imgH="6485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536825"/>
                        <a:ext cx="21812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6403975" y="2495550"/>
          <a:ext cx="2181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Equation" r:id="rId7" imgW="27243000" imgH="6485400" progId="Equation.3">
                  <p:embed/>
                </p:oleObj>
              </mc:Choice>
              <mc:Fallback>
                <p:oleObj name="Equation" r:id="rId7" imgW="27243000" imgH="64854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2495550"/>
                        <a:ext cx="21812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41325" y="3155950"/>
            <a:ext cx="77104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/>
              <a:t>	Beef			0.385			0.08</a:t>
            </a:r>
          </a:p>
          <a:p>
            <a:pPr algn="l"/>
            <a:r>
              <a:rPr lang="en-US" sz="2400" dirty="0"/>
              <a:t>	Saltwater </a:t>
            </a:r>
            <a:r>
              <a:rPr lang="en-US" sz="2400" dirty="0" smtClean="0"/>
              <a:t>fish	</a:t>
            </a:r>
            <a:r>
              <a:rPr lang="en-US" sz="2400" dirty="0"/>
              <a:t>	0.410			0.12</a:t>
            </a:r>
          </a:p>
          <a:p>
            <a:pPr algn="l"/>
            <a:r>
              <a:rPr lang="en-US" sz="2400" dirty="0"/>
              <a:t>	White of egg		0.330			0.06</a:t>
            </a:r>
          </a:p>
          <a:p>
            <a:pPr algn="l"/>
            <a:r>
              <a:rPr lang="en-US" sz="2400" dirty="0"/>
              <a:t>	Low-fat cheese	0.390			0.10</a:t>
            </a:r>
          </a:p>
          <a:p>
            <a:pPr algn="l"/>
            <a:r>
              <a:rPr lang="en-US" sz="2400" dirty="0"/>
              <a:t>	Baker’s cheese	0.395			0.10</a:t>
            </a:r>
          </a:p>
          <a:p>
            <a:pPr algn="l"/>
            <a:r>
              <a:rPr lang="en-US" sz="2400" dirty="0"/>
              <a:t>	White Bread		0.350			0.09</a:t>
            </a:r>
          </a:p>
          <a:p>
            <a:pPr algn="l"/>
            <a:r>
              <a:rPr lang="en-US" sz="2400" dirty="0"/>
              <a:t>	Potato Starch		0.340			0.06</a:t>
            </a:r>
          </a:p>
          <a:p>
            <a:pPr algn="l"/>
            <a:r>
              <a:rPr lang="en-US" sz="2400" dirty="0"/>
              <a:t>	Coffee Extract	0.390			0.13</a:t>
            </a:r>
          </a:p>
          <a:p>
            <a:pPr algn="l"/>
            <a:r>
              <a:rPr lang="en-US" sz="2400" dirty="0"/>
              <a:t>	</a:t>
            </a:r>
            <a:r>
              <a:rPr lang="en-US" sz="2400" b="1" dirty="0">
                <a:solidFill>
                  <a:srgbClr val="FFFF00"/>
                </a:solidFill>
              </a:rPr>
              <a:t>Mean			0.37			0.09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2667" y="6183312"/>
            <a:ext cx="434051" cy="476250"/>
          </a:xfrm>
        </p:spPr>
        <p:txBody>
          <a:bodyPr/>
          <a:lstStyle/>
          <a:p>
            <a:fld id="{D18F4484-444B-408E-AEED-17B144F30EC8}" type="slidenum">
              <a:rPr lang="en-US"/>
              <a:pPr/>
              <a:t>27</a:t>
            </a:fld>
            <a:endParaRPr lang="en-US"/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829965" y="2259756"/>
            <a:ext cx="0" cy="38909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 flipV="1">
            <a:off x="1363240" y="5968156"/>
            <a:ext cx="604520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 rot="16200000">
            <a:off x="-145678" y="3963937"/>
            <a:ext cx="31924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Heat Capacity, c in kJ/kg K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3377778" y="6074519"/>
            <a:ext cx="2425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Moisture Content x</a:t>
            </a:r>
            <a:r>
              <a:rPr lang="en-US" baseline="-25000">
                <a:solidFill>
                  <a:srgbClr val="FFFF00"/>
                </a:solidFill>
              </a:rPr>
              <a:t>w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22889" name="Freeform 9"/>
          <p:cNvSpPr>
            <a:spLocks/>
          </p:cNvSpPr>
          <p:nvPr/>
        </p:nvSpPr>
        <p:spPr bwMode="auto">
          <a:xfrm>
            <a:off x="1912515" y="3010644"/>
            <a:ext cx="4094163" cy="1819275"/>
          </a:xfrm>
          <a:custGeom>
            <a:avLst/>
            <a:gdLst/>
            <a:ahLst/>
            <a:cxnLst>
              <a:cxn ang="0">
                <a:pos x="0" y="1146"/>
              </a:cxn>
              <a:cxn ang="0">
                <a:pos x="576" y="800"/>
              </a:cxn>
              <a:cxn ang="0">
                <a:pos x="1203" y="525"/>
              </a:cxn>
              <a:cxn ang="0">
                <a:pos x="1900" y="320"/>
              </a:cxn>
              <a:cxn ang="0">
                <a:pos x="2579" y="0"/>
              </a:cxn>
            </a:cxnLst>
            <a:rect l="0" t="0" r="r" b="b"/>
            <a:pathLst>
              <a:path w="2579" h="1146">
                <a:moveTo>
                  <a:pt x="0" y="1146"/>
                </a:moveTo>
                <a:cubicBezTo>
                  <a:pt x="188" y="1024"/>
                  <a:pt x="376" y="903"/>
                  <a:pt x="576" y="800"/>
                </a:cubicBezTo>
                <a:cubicBezTo>
                  <a:pt x="776" y="697"/>
                  <a:pt x="982" y="605"/>
                  <a:pt x="1203" y="525"/>
                </a:cubicBezTo>
                <a:cubicBezTo>
                  <a:pt x="1424" y="445"/>
                  <a:pt x="1671" y="407"/>
                  <a:pt x="1900" y="320"/>
                </a:cubicBezTo>
                <a:cubicBezTo>
                  <a:pt x="2129" y="233"/>
                  <a:pt x="2354" y="116"/>
                  <a:pt x="2579" y="0"/>
                </a:cubicBezTo>
              </a:path>
            </a:pathLst>
          </a:cu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0" name="Freeform 10"/>
          <p:cNvSpPr>
            <a:spLocks/>
          </p:cNvSpPr>
          <p:nvPr/>
        </p:nvSpPr>
        <p:spPr bwMode="auto">
          <a:xfrm>
            <a:off x="1972840" y="3072556"/>
            <a:ext cx="3992563" cy="1838325"/>
          </a:xfrm>
          <a:custGeom>
            <a:avLst/>
            <a:gdLst/>
            <a:ahLst/>
            <a:cxnLst>
              <a:cxn ang="0">
                <a:pos x="0" y="1216"/>
              </a:cxn>
              <a:cxn ang="0">
                <a:pos x="582" y="864"/>
              </a:cxn>
              <a:cxn ang="0">
                <a:pos x="819" y="736"/>
              </a:cxn>
              <a:cxn ang="0">
                <a:pos x="1030" y="620"/>
              </a:cxn>
              <a:cxn ang="0">
                <a:pos x="1766" y="352"/>
              </a:cxn>
              <a:cxn ang="0">
                <a:pos x="2502" y="0"/>
              </a:cxn>
            </a:cxnLst>
            <a:rect l="0" t="0" r="r" b="b"/>
            <a:pathLst>
              <a:path w="2502" h="1216">
                <a:moveTo>
                  <a:pt x="0" y="1216"/>
                </a:moveTo>
                <a:cubicBezTo>
                  <a:pt x="222" y="1080"/>
                  <a:pt x="445" y="944"/>
                  <a:pt x="582" y="864"/>
                </a:cubicBezTo>
                <a:cubicBezTo>
                  <a:pt x="719" y="784"/>
                  <a:pt x="744" y="777"/>
                  <a:pt x="819" y="736"/>
                </a:cubicBezTo>
                <a:cubicBezTo>
                  <a:pt x="894" y="695"/>
                  <a:pt x="872" y="684"/>
                  <a:pt x="1030" y="620"/>
                </a:cubicBezTo>
                <a:cubicBezTo>
                  <a:pt x="1188" y="556"/>
                  <a:pt x="1521" y="455"/>
                  <a:pt x="1766" y="352"/>
                </a:cubicBezTo>
                <a:cubicBezTo>
                  <a:pt x="2011" y="249"/>
                  <a:pt x="2256" y="124"/>
                  <a:pt x="2502" y="0"/>
                </a:cubicBezTo>
              </a:path>
            </a:pathLst>
          </a:custGeom>
          <a:noFill/>
          <a:ln w="38100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81050" y="238200"/>
            <a:ext cx="6746875" cy="2554545"/>
            <a:chOff x="781050" y="434975"/>
            <a:chExt cx="6746875" cy="2554545"/>
          </a:xfrm>
        </p:grpSpPr>
        <p:sp>
          <p:nvSpPr>
            <p:cNvPr id="122884" name="Text Box 4"/>
            <p:cNvSpPr txBox="1">
              <a:spLocks noChangeArrowheads="1"/>
            </p:cNvSpPr>
            <p:nvPr/>
          </p:nvSpPr>
          <p:spPr bwMode="auto">
            <a:xfrm>
              <a:off x="781050" y="434975"/>
              <a:ext cx="6746875" cy="255454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200" dirty="0"/>
                <a:t>Plots of heat Capacity as a function</a:t>
              </a:r>
            </a:p>
            <a:p>
              <a:r>
                <a:rPr lang="en-US" sz="3200" dirty="0"/>
                <a:t>of </a:t>
              </a:r>
              <a:r>
                <a:rPr lang="en-US" sz="3200" dirty="0" smtClean="0"/>
                <a:t>moisture content using only</a:t>
              </a:r>
            </a:p>
            <a:p>
              <a:r>
                <a:rPr lang="en-US" sz="3200" dirty="0" smtClean="0"/>
                <a:t>the </a:t>
              </a:r>
              <a:r>
                <a:rPr lang="en-US" sz="3200" dirty="0"/>
                <a:t>pair of </a:t>
              </a:r>
              <a:r>
                <a:rPr lang="en-US" sz="3200" dirty="0" smtClean="0"/>
                <a:t>values    and    </a:t>
              </a:r>
              <a:r>
                <a:rPr lang="en-US" sz="3200" dirty="0" err="1" smtClean="0"/>
                <a:t>and</a:t>
              </a:r>
              <a:r>
                <a:rPr lang="en-US" sz="3200" dirty="0" smtClean="0"/>
                <a:t> at two different temperatures  </a:t>
              </a:r>
              <a:endParaRPr lang="en-US" sz="3200" dirty="0"/>
            </a:p>
            <a:p>
              <a:r>
                <a:rPr lang="en-US" sz="3200" dirty="0" smtClean="0"/>
                <a:t> </a:t>
              </a:r>
              <a:endParaRPr lang="en-US" sz="3200" dirty="0"/>
            </a:p>
          </p:txBody>
        </p:sp>
        <p:graphicFrame>
          <p:nvGraphicFramePr>
            <p:cNvPr id="12289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113931"/>
                </p:ext>
              </p:extLst>
            </p:nvPr>
          </p:nvGraphicFramePr>
          <p:xfrm>
            <a:off x="4412053" y="1481073"/>
            <a:ext cx="458787" cy="565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1" name="Equation" r:id="rId3" imgW="5275800" imgH="6485400" progId="Equation.3">
                    <p:embed/>
                  </p:oleObj>
                </mc:Choice>
                <mc:Fallback>
                  <p:oleObj name="Equation" r:id="rId3" imgW="5275800" imgH="64854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053" y="1481073"/>
                          <a:ext cx="458787" cy="5657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783010"/>
                </p:ext>
              </p:extLst>
            </p:nvPr>
          </p:nvGraphicFramePr>
          <p:xfrm>
            <a:off x="5504466" y="1476771"/>
            <a:ext cx="367309" cy="489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2" name="Equation" r:id="rId5" imgW="152280" imgH="203040" progId="Equation.DSMT4">
                    <p:embed/>
                  </p:oleObj>
                </mc:Choice>
                <mc:Fallback>
                  <p:oleObj name="Equation" r:id="rId5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04466" y="1476771"/>
                          <a:ext cx="367309" cy="4897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6695-B719-4EAD-8910-061CDC3A9B40}" type="slidenum">
              <a:rPr lang="en-US"/>
              <a:pPr/>
              <a:t>28</a:t>
            </a:fld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19100" y="2286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 Heat</a:t>
            </a:r>
            <a:b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Modified Reidel Equation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1911350" y="1457325"/>
          <a:ext cx="51133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6" name="Equation" r:id="rId3" imgW="2822040" imgH="507600" progId="Equation.3">
                  <p:embed/>
                </p:oleObj>
              </mc:Choice>
              <mc:Fallback>
                <p:oleObj name="Equation" r:id="rId3" imgW="2822040" imgH="507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57325"/>
                        <a:ext cx="51133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028700" y="2476500"/>
            <a:ext cx="779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990600" y="3048000"/>
            <a:ext cx="779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3386138" y="2536825"/>
          <a:ext cx="2181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7" name="Equation" r:id="rId5" imgW="1118880" imgH="253800" progId="Equation.3">
                  <p:embed/>
                </p:oleObj>
              </mc:Choice>
              <mc:Fallback>
                <p:oleObj name="Equation" r:id="rId5" imgW="1118880" imgH="2538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536825"/>
                        <a:ext cx="21812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/>
        </p:nvGraphicFramePr>
        <p:xfrm>
          <a:off x="6403975" y="2495550"/>
          <a:ext cx="2181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8" name="Equation" r:id="rId7" imgW="1118880" imgH="253800" progId="Equation.3">
                  <p:embed/>
                </p:oleObj>
              </mc:Choice>
              <mc:Fallback>
                <p:oleObj name="Equation" r:id="rId7" imgW="1118880" imgH="253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2495550"/>
                        <a:ext cx="21812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441325" y="3155950"/>
            <a:ext cx="77104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/>
              <a:t>	Beef			0.385			0.08</a:t>
            </a:r>
          </a:p>
          <a:p>
            <a:pPr algn="l"/>
            <a:r>
              <a:rPr lang="en-US" sz="2400" dirty="0"/>
              <a:t>	Saltwater </a:t>
            </a:r>
            <a:r>
              <a:rPr lang="en-US" sz="2400" dirty="0" smtClean="0"/>
              <a:t>fish	 	0.410</a:t>
            </a:r>
            <a:r>
              <a:rPr lang="en-US" sz="2400" dirty="0"/>
              <a:t>			0.12</a:t>
            </a:r>
          </a:p>
          <a:p>
            <a:pPr algn="l"/>
            <a:r>
              <a:rPr lang="en-US" sz="2400" dirty="0"/>
              <a:t>	White of egg		0.330			0.06</a:t>
            </a:r>
          </a:p>
          <a:p>
            <a:pPr algn="l"/>
            <a:r>
              <a:rPr lang="en-US" sz="2400" dirty="0"/>
              <a:t>	Low-fat cheese	0.390			0.10</a:t>
            </a:r>
          </a:p>
          <a:p>
            <a:pPr algn="l"/>
            <a:r>
              <a:rPr lang="en-US" sz="2400" dirty="0"/>
              <a:t>	Baker’s cheese	0.395			0.10</a:t>
            </a:r>
          </a:p>
          <a:p>
            <a:pPr algn="l"/>
            <a:r>
              <a:rPr lang="en-US" sz="2400" dirty="0"/>
              <a:t>	White Bread		0.350			0.09</a:t>
            </a:r>
          </a:p>
          <a:p>
            <a:pPr algn="l"/>
            <a:r>
              <a:rPr lang="en-US" sz="2400" dirty="0"/>
              <a:t>	Potato Starch		0.340			0.06</a:t>
            </a:r>
          </a:p>
          <a:p>
            <a:pPr algn="l"/>
            <a:r>
              <a:rPr lang="en-US" sz="2400" dirty="0"/>
              <a:t>	Coffee Extract	0.390			0.13</a:t>
            </a:r>
          </a:p>
          <a:p>
            <a:pPr algn="l"/>
            <a:r>
              <a:rPr lang="en-US" sz="2400" dirty="0"/>
              <a:t>	</a:t>
            </a:r>
            <a:r>
              <a:rPr lang="en-US" sz="2400" b="1" dirty="0">
                <a:solidFill>
                  <a:srgbClr val="FFFF00"/>
                </a:solidFill>
              </a:rPr>
              <a:t>Mean			0.37			0.09</a:t>
            </a:r>
          </a:p>
          <a:p>
            <a:pPr algn="l"/>
            <a:endParaRPr lang="en-US" sz="2400" b="1" dirty="0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1300163" y="6146800"/>
            <a:ext cx="6502400" cy="427038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09F7-B628-4767-AB77-526B8088B814}" type="slidenum">
              <a:rPr lang="en-US"/>
              <a:pPr/>
              <a:t>29</a:t>
            </a:fld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914400" y="4705350"/>
            <a:ext cx="7772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 Heat</a:t>
            </a:r>
            <a:br>
              <a:rPr lang="en-US"/>
            </a:br>
            <a:r>
              <a:rPr lang="en-US" sz="3600"/>
              <a:t>Modified Reidel Equation</a:t>
            </a:r>
          </a:p>
        </p:txBody>
      </p:sp>
      <p:graphicFrame>
        <p:nvGraphicFramePr>
          <p:cNvPr id="532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68450" y="1803400"/>
          <a:ext cx="56324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Equation" r:id="rId3" imgW="2822040" imgH="507600" progId="Equation.3">
                  <p:embed/>
                </p:oleObj>
              </mc:Choice>
              <mc:Fallback>
                <p:oleObj name="Equation" r:id="rId3" imgW="2822040" imgH="507600" progId="Equation.3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803400"/>
                        <a:ext cx="563245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530475" y="3008313"/>
          <a:ext cx="4013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Equation" r:id="rId5" imgW="48396600" imgH="6485400" progId="Equation.3">
                  <p:embed/>
                </p:oleObj>
              </mc:Choice>
              <mc:Fallback>
                <p:oleObj name="Equation" r:id="rId5" imgW="48396600" imgH="6485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008313"/>
                        <a:ext cx="40132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984250" y="4870450"/>
          <a:ext cx="756920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Equation" r:id="rId7" imgW="76059000" imgH="12577320" progId="Equation.3">
                  <p:embed/>
                </p:oleObj>
              </mc:Choice>
              <mc:Fallback>
                <p:oleObj name="Equation" r:id="rId7" imgW="76059000" imgH="125773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870450"/>
                        <a:ext cx="7569200" cy="125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4324350" y="3524250"/>
            <a:ext cx="476250" cy="952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2895600" y="3424238"/>
            <a:ext cx="182563" cy="142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H="1">
            <a:off x="4735513" y="3384550"/>
            <a:ext cx="750887" cy="21034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6471-F710-4004-980A-3D8DD940FB3E}" type="slidenum">
              <a:rPr lang="en-US"/>
              <a:pPr/>
              <a:t>3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THERMOPHYSICAL PROPERTIES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00"/>
                </a:solidFill>
              </a:rPr>
              <a:t>HOW MUCH?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It depends on the </a:t>
            </a:r>
            <a:r>
              <a:rPr lang="en-US" sz="2400" b="1" dirty="0">
                <a:solidFill>
                  <a:srgbClr val="FFFF00"/>
                </a:solidFill>
              </a:rPr>
              <a:t>Enthalpy Change</a:t>
            </a:r>
            <a:r>
              <a:rPr lang="en-US" sz="2400" b="1" dirty="0"/>
              <a:t> required to rise (heating) or to </a:t>
            </a:r>
            <a:r>
              <a:rPr lang="en-US" sz="2400" b="1" dirty="0" smtClean="0"/>
              <a:t>decrease </a:t>
            </a:r>
            <a:r>
              <a:rPr lang="en-US" sz="2400" b="1" dirty="0"/>
              <a:t>(cooling) the temperature of a </a:t>
            </a:r>
            <a:r>
              <a:rPr lang="en-US" sz="2400" b="1" dirty="0" smtClean="0"/>
              <a:t>biomaterial.  </a:t>
            </a:r>
            <a:r>
              <a:rPr lang="en-US" sz="2400" b="1" dirty="0"/>
              <a:t>These changes also include phase transitions such as </a:t>
            </a:r>
            <a:r>
              <a:rPr lang="en-US" sz="2400" b="1" dirty="0">
                <a:solidFill>
                  <a:srgbClr val="FFFF00"/>
                </a:solidFill>
              </a:rPr>
              <a:t>Freezing</a:t>
            </a:r>
            <a:r>
              <a:rPr lang="en-US" sz="2400" b="1" dirty="0"/>
              <a:t> or </a:t>
            </a:r>
            <a:r>
              <a:rPr lang="en-US" sz="2400" b="1" dirty="0">
                <a:solidFill>
                  <a:srgbClr val="FFFF00"/>
                </a:solidFill>
              </a:rPr>
              <a:t>Thawing.  </a:t>
            </a:r>
            <a:r>
              <a:rPr lang="en-US" sz="2400" b="1" dirty="0"/>
              <a:t>It also depends on composition 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FFFF00"/>
                </a:solidFill>
              </a:rPr>
              <a:t>e.g.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FFFF00"/>
                </a:solidFill>
              </a:rPr>
              <a:t>Heat </a:t>
            </a:r>
            <a:r>
              <a:rPr lang="en-US" sz="2400" b="1" dirty="0" smtClean="0">
                <a:solidFill>
                  <a:srgbClr val="FFFF00"/>
                </a:solidFill>
              </a:rPr>
              <a:t>Capacity depends on composition</a:t>
            </a:r>
            <a:r>
              <a:rPr lang="en-US" sz="2400" b="1" dirty="0" smtClean="0"/>
              <a:t>)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00"/>
                </a:solidFill>
              </a:rPr>
              <a:t>HOW FAST?</a:t>
            </a:r>
          </a:p>
          <a:p>
            <a:pPr marL="457200" lvl="1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It depends on transport properties such as </a:t>
            </a:r>
            <a:r>
              <a:rPr lang="en-US" sz="2400" b="1" dirty="0">
                <a:solidFill>
                  <a:srgbClr val="FFFF00"/>
                </a:solidFill>
              </a:rPr>
              <a:t>thermal conductivity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diffusivity</a:t>
            </a:r>
            <a:r>
              <a:rPr lang="en-US" sz="2400" b="1" dirty="0"/>
              <a:t>, rheology, and material microstructure (e.g. porosity). I also depends on </a:t>
            </a:r>
            <a:r>
              <a:rPr lang="en-US" sz="2400" b="1" dirty="0" smtClean="0"/>
              <a:t>composition as composition can also affects thermal conductivity and </a:t>
            </a:r>
            <a:r>
              <a:rPr lang="en-US" sz="2400" b="1" dirty="0" smtClean="0"/>
              <a:t>thermal </a:t>
            </a:r>
            <a:r>
              <a:rPr lang="en-US" sz="2400" b="1" dirty="0" smtClean="0"/>
              <a:t>diffusivity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C11-7361-4E8E-AEFC-9A8E75BDAB88}" type="slidenum">
              <a:rPr lang="en-US"/>
              <a:pPr/>
              <a:t>30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93738" y="3880202"/>
            <a:ext cx="8013700" cy="239007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9713"/>
            <a:ext cx="8229600" cy="995362"/>
          </a:xfrm>
        </p:spPr>
        <p:txBody>
          <a:bodyPr/>
          <a:lstStyle/>
          <a:p>
            <a:r>
              <a:rPr lang="en-US"/>
              <a:t>Enthalpy Changes</a:t>
            </a:r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609850" y="1625600"/>
          <a:ext cx="33734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1" name="Equation" r:id="rId3" imgW="45142200" imgH="11358720" progId="Equation.3">
                  <p:embed/>
                </p:oleObj>
              </mc:Choice>
              <mc:Fallback>
                <p:oleObj name="Equation" r:id="rId3" imgW="45142200" imgH="11358720" progId="Equation.3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625600"/>
                        <a:ext cx="337343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995278"/>
              </p:ext>
            </p:extLst>
          </p:nvPr>
        </p:nvGraphicFramePr>
        <p:xfrm>
          <a:off x="693738" y="3970561"/>
          <a:ext cx="7242175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2" name="Equation" r:id="rId5" imgW="80940600" imgH="26791560" progId="Equation.3">
                  <p:embed/>
                </p:oleObj>
              </mc:Choice>
              <mc:Fallback>
                <p:oleObj name="Equation" r:id="rId5" imgW="80940600" imgH="267915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970561"/>
                        <a:ext cx="7242175" cy="240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66738" y="1020763"/>
            <a:ext cx="70727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3200" dirty="0"/>
              <a:t> Above Freezing – Non-Fatty </a:t>
            </a:r>
            <a:r>
              <a:rPr lang="en-US" sz="3200" dirty="0" smtClean="0"/>
              <a:t>Material</a:t>
            </a:r>
            <a:endParaRPr lang="en-US" sz="3200" dirty="0"/>
          </a:p>
        </p:txBody>
      </p:sp>
      <p:graphicFrame>
        <p:nvGraphicFramePr>
          <p:cNvPr id="55305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428242"/>
              </p:ext>
            </p:extLst>
          </p:nvPr>
        </p:nvGraphicFramePr>
        <p:xfrm>
          <a:off x="2129742" y="2630947"/>
          <a:ext cx="5173883" cy="107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3" name="Equation" r:id="rId7" imgW="2323800" imgH="482400" progId="Equation.DSMT4">
                  <p:embed/>
                </p:oleObj>
              </mc:Choice>
              <mc:Fallback>
                <p:oleObj name="Equation" r:id="rId7" imgW="2323800" imgH="482400" progId="Equation.DSMT4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742" y="2630947"/>
                        <a:ext cx="5173883" cy="10756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F17B-B3D3-4282-86F9-486DF3853D94}" type="slidenum">
              <a:rPr lang="en-US"/>
              <a:pPr/>
              <a:t>31</a:t>
            </a:fld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1047750" y="1485900"/>
            <a:ext cx="7067550" cy="20383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631825" y="38102"/>
            <a:ext cx="8229600" cy="1371600"/>
          </a:xfrm>
          <a:noFill/>
          <a:ln/>
        </p:spPr>
        <p:txBody>
          <a:bodyPr/>
          <a:lstStyle/>
          <a:p>
            <a:pPr eaLnBrk="0" hangingPunct="0"/>
            <a:r>
              <a:rPr lang="en-US" sz="4000" dirty="0"/>
              <a:t>Enthalpy Changes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Above Freezing – Non-Fatty </a:t>
            </a:r>
            <a:r>
              <a:rPr lang="en-US" sz="3200" dirty="0" smtClean="0"/>
              <a:t>Material</a:t>
            </a:r>
            <a:endParaRPr lang="en-US" sz="3200" dirty="0"/>
          </a:p>
        </p:txBody>
      </p:sp>
      <p:graphicFrame>
        <p:nvGraphicFramePr>
          <p:cNvPr id="5735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270000" y="1589088"/>
          <a:ext cx="6121400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1" name="Equation" r:id="rId3" imgW="3356280" imgH="1104120" progId="Equation.3">
                  <p:embed/>
                </p:oleObj>
              </mc:Choice>
              <mc:Fallback>
                <p:oleObj name="Equation" r:id="rId3" imgW="3356280" imgH="1104120" progId="Equation.3">
                  <p:embed/>
                  <p:pic>
                    <p:nvPicPr>
                      <p:cNvPr id="0" name="Picture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589088"/>
                        <a:ext cx="6121400" cy="203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631825" y="3798886"/>
            <a:ext cx="7932738" cy="2906711"/>
            <a:chOff x="434" y="2225"/>
            <a:chExt cx="4997" cy="1831"/>
          </a:xfrm>
        </p:grpSpPr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434" y="2225"/>
              <a:ext cx="4997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sz="3200" dirty="0"/>
                <a:t> </a:t>
              </a:r>
              <a:r>
                <a:rPr lang="en-US" sz="2800" dirty="0">
                  <a:solidFill>
                    <a:srgbClr val="FFC000"/>
                  </a:solidFill>
                </a:rPr>
                <a:t>Always substitute the higher temperature for             </a:t>
              </a:r>
            </a:p>
            <a:p>
              <a:pPr algn="l"/>
              <a:r>
                <a:rPr lang="en-US" sz="2800" dirty="0">
                  <a:solidFill>
                    <a:srgbClr val="FFC000"/>
                  </a:solidFill>
                </a:rPr>
                <a:t>   and the lower for</a:t>
              </a:r>
              <a:r>
                <a:rPr lang="en-US" sz="3200" dirty="0"/>
                <a:t> </a:t>
              </a:r>
            </a:p>
            <a:p>
              <a:pPr algn="l">
                <a:buFontTx/>
                <a:buChar char="•"/>
              </a:pPr>
              <a:r>
                <a:rPr lang="en-US" sz="3200" dirty="0"/>
                <a:t> </a:t>
              </a:r>
              <a:r>
                <a:rPr lang="en-US" sz="2800" dirty="0"/>
                <a:t>The equation will give always a positive </a:t>
              </a:r>
              <a:r>
                <a:rPr lang="en-US" sz="2800" dirty="0" smtClean="0"/>
                <a:t>value</a:t>
              </a:r>
              <a:br>
                <a:rPr lang="en-US" sz="2800" dirty="0" smtClean="0"/>
              </a:br>
              <a:r>
                <a:rPr lang="en-US" sz="2800" dirty="0" smtClean="0"/>
                <a:t>   of the enthalpy change</a:t>
              </a:r>
              <a:endParaRPr lang="en-US" sz="2800" dirty="0"/>
            </a:p>
            <a:p>
              <a:pPr algn="l">
                <a:buFontTx/>
                <a:buChar char="•"/>
              </a:pPr>
              <a:r>
                <a:rPr lang="en-US" sz="2800" dirty="0"/>
                <a:t>  Heat must be added to heat from     to</a:t>
              </a:r>
            </a:p>
            <a:p>
              <a:pPr algn="l">
                <a:buFontTx/>
                <a:buChar char="•"/>
              </a:pPr>
              <a:r>
                <a:rPr lang="en-US" sz="2800" dirty="0"/>
                <a:t>  Heat must be removed to cool from     to </a:t>
              </a:r>
            </a:p>
          </p:txBody>
        </p:sp>
        <p:graphicFrame>
          <p:nvGraphicFramePr>
            <p:cNvPr id="5735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5863738"/>
                </p:ext>
              </p:extLst>
            </p:nvPr>
          </p:nvGraphicFramePr>
          <p:xfrm>
            <a:off x="5129" y="2235"/>
            <a:ext cx="30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2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9" y="2235"/>
                          <a:ext cx="302" cy="38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77193"/>
                </p:ext>
              </p:extLst>
            </p:nvPr>
          </p:nvGraphicFramePr>
          <p:xfrm>
            <a:off x="4104" y="3424"/>
            <a:ext cx="24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3" name="Equation" r:id="rId7" imgW="190800" imgH="279360" progId="Equation.3">
                    <p:embed/>
                  </p:oleObj>
                </mc:Choice>
                <mc:Fallback>
                  <p:oleObj name="Equation" r:id="rId7" imgW="190800" imgH="27936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3424"/>
                          <a:ext cx="249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4443170"/>
                </p:ext>
              </p:extLst>
            </p:nvPr>
          </p:nvGraphicFramePr>
          <p:xfrm>
            <a:off x="4281" y="3671"/>
            <a:ext cx="28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4" name="Equation" r:id="rId9" imgW="203400" imgH="279360" progId="Equation.3">
                    <p:embed/>
                  </p:oleObj>
                </mc:Choice>
                <mc:Fallback>
                  <p:oleObj name="Equation" r:id="rId9" imgW="203400" imgH="27936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" y="3671"/>
                          <a:ext cx="288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273532"/>
                </p:ext>
              </p:extLst>
            </p:nvPr>
          </p:nvGraphicFramePr>
          <p:xfrm>
            <a:off x="4607" y="3407"/>
            <a:ext cx="27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5" name="Equation" r:id="rId11" imgW="203400" imgH="279360" progId="Equation.3">
                    <p:embed/>
                  </p:oleObj>
                </mc:Choice>
                <mc:Fallback>
                  <p:oleObj name="Equation" r:id="rId11" imgW="203400" imgH="27936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3407"/>
                          <a:ext cx="279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1920530"/>
                </p:ext>
              </p:extLst>
            </p:nvPr>
          </p:nvGraphicFramePr>
          <p:xfrm>
            <a:off x="4825" y="3692"/>
            <a:ext cx="25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6" name="Equation" r:id="rId13" imgW="190800" imgH="279360" progId="Equation.3">
                    <p:embed/>
                  </p:oleObj>
                </mc:Choice>
                <mc:Fallback>
                  <p:oleObj name="Equation" r:id="rId13" imgW="190800" imgH="27936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5" y="3692"/>
                          <a:ext cx="258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771418"/>
              </p:ext>
            </p:extLst>
          </p:nvPr>
        </p:nvGraphicFramePr>
        <p:xfrm>
          <a:off x="3775075" y="4351338"/>
          <a:ext cx="4429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7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4351338"/>
                        <a:ext cx="442913" cy="617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1A45-414A-4168-8E4B-007D5A8C1160}" type="slidenum">
              <a:rPr lang="en-US"/>
              <a:pPr/>
              <a:t>32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7650"/>
            <a:ext cx="8229600" cy="1371600"/>
          </a:xfrm>
        </p:spPr>
        <p:txBody>
          <a:bodyPr/>
          <a:lstStyle/>
          <a:p>
            <a:r>
              <a:rPr lang="en-US" sz="4000" dirty="0"/>
              <a:t>Specific Heat</a:t>
            </a:r>
            <a:br>
              <a:rPr lang="en-US" sz="4000" dirty="0"/>
            </a:br>
            <a:r>
              <a:rPr lang="en-US" sz="3200" dirty="0"/>
              <a:t>Non-Fatty </a:t>
            </a:r>
            <a:r>
              <a:rPr lang="en-US" sz="3200" dirty="0" smtClean="0"/>
              <a:t>Materials </a:t>
            </a:r>
            <a:r>
              <a:rPr lang="en-US" sz="3200" dirty="0"/>
              <a:t>Below Freezing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3295650" y="1866900"/>
            <a:ext cx="2400300" cy="2247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4419600" y="1885950"/>
            <a:ext cx="571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V="1">
            <a:off x="4495800" y="2228850"/>
            <a:ext cx="8953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4457700" y="3048000"/>
            <a:ext cx="12001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438650" y="3048000"/>
            <a:ext cx="4572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V="1">
            <a:off x="3714750" y="3695700"/>
            <a:ext cx="190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394075" y="4419600"/>
            <a:ext cx="668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Ice</a:t>
            </a: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 flipH="1" flipV="1">
            <a:off x="5086350" y="3600450"/>
            <a:ext cx="7048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794375" y="3943350"/>
            <a:ext cx="223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dirty="0"/>
              <a:t>Bound Water</a:t>
            </a:r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H="1" flipV="1">
            <a:off x="5353050" y="291465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6194425" y="2686050"/>
            <a:ext cx="2690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Water Insoluble</a:t>
            </a:r>
          </a:p>
          <a:p>
            <a:pPr algn="l"/>
            <a:r>
              <a:rPr lang="en-US" sz="2800"/>
              <a:t>“large” MW SNF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5775325" y="1428750"/>
            <a:ext cx="27162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Water soluble</a:t>
            </a:r>
          </a:p>
          <a:p>
            <a:pPr algn="l"/>
            <a:r>
              <a:rPr lang="en-US" sz="2800"/>
              <a:t>“small” MW SNF</a:t>
            </a: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2914650" y="2647950"/>
            <a:ext cx="97155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936625" y="1924050"/>
            <a:ext cx="19700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Unfrozen</a:t>
            </a:r>
          </a:p>
          <a:p>
            <a:pPr algn="l"/>
            <a:r>
              <a:rPr lang="en-US" sz="2800"/>
              <a:t>“Freezable”</a:t>
            </a:r>
          </a:p>
          <a:p>
            <a:pPr algn="l"/>
            <a:r>
              <a:rPr lang="en-US" sz="2800"/>
              <a:t>Water</a:t>
            </a: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H="1">
            <a:off x="5029200" y="1752600"/>
            <a:ext cx="723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1527175" y="4865688"/>
            <a:ext cx="62951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 i="1" dirty="0" err="1"/>
              <a:t>x</a:t>
            </a:r>
            <a:r>
              <a:rPr lang="en-US" sz="3200" i="1" baseline="-25000" dirty="0" err="1"/>
              <a:t>SNF</a:t>
            </a:r>
            <a:r>
              <a:rPr lang="en-US" sz="3200" i="1" dirty="0"/>
              <a:t> + </a:t>
            </a:r>
            <a:r>
              <a:rPr lang="en-US" sz="3200" i="1" dirty="0" err="1"/>
              <a:t>x</a:t>
            </a:r>
            <a:r>
              <a:rPr lang="en-US" sz="3200" i="1" baseline="-25000" dirty="0" err="1"/>
              <a:t>BW</a:t>
            </a:r>
            <a:r>
              <a:rPr lang="en-US" sz="3200" i="1" dirty="0"/>
              <a:t> + </a:t>
            </a:r>
            <a:r>
              <a:rPr lang="en-US" sz="3200" i="1" dirty="0" err="1"/>
              <a:t>x</a:t>
            </a:r>
            <a:r>
              <a:rPr lang="en-US" sz="3200" i="1" baseline="-25000" dirty="0" err="1"/>
              <a:t>ice</a:t>
            </a:r>
            <a:r>
              <a:rPr lang="en-US" sz="3200" i="1" dirty="0"/>
              <a:t> + (</a:t>
            </a:r>
            <a:r>
              <a:rPr lang="en-US" sz="3200" i="1" dirty="0" err="1"/>
              <a:t>x’</a:t>
            </a:r>
            <a:r>
              <a:rPr lang="en-US" sz="3200" i="1" baseline="-25000" dirty="0" err="1"/>
              <a:t>W</a:t>
            </a:r>
            <a:r>
              <a:rPr lang="en-US" sz="3200" i="1" baseline="-25000" dirty="0"/>
              <a:t> </a:t>
            </a:r>
            <a:r>
              <a:rPr lang="en-US" sz="3200" i="1" dirty="0"/>
              <a:t>– </a:t>
            </a:r>
            <a:r>
              <a:rPr lang="en-US" sz="3200" i="1" dirty="0" err="1"/>
              <a:t>x</a:t>
            </a:r>
            <a:r>
              <a:rPr lang="en-US" sz="3200" i="1" baseline="-25000" dirty="0" err="1"/>
              <a:t>ice</a:t>
            </a:r>
            <a:r>
              <a:rPr lang="en-US" sz="3200" i="1" dirty="0"/>
              <a:t>) = 1</a:t>
            </a:r>
          </a:p>
          <a:p>
            <a:pPr algn="l"/>
            <a:r>
              <a:rPr lang="en-US" sz="3200" i="1" dirty="0" err="1"/>
              <a:t>c</a:t>
            </a:r>
            <a:r>
              <a:rPr lang="en-US" sz="3200" i="1" baseline="-25000" dirty="0" err="1"/>
              <a:t>W</a:t>
            </a:r>
            <a:r>
              <a:rPr lang="en-US" sz="3200" i="1" dirty="0"/>
              <a:t>  = </a:t>
            </a:r>
            <a:r>
              <a:rPr lang="en-US" sz="3200" i="1" dirty="0" smtClean="0"/>
              <a:t>4.18 </a:t>
            </a:r>
            <a:r>
              <a:rPr lang="en-US" sz="3200" i="1" dirty="0"/>
              <a:t>kJ/</a:t>
            </a:r>
            <a:r>
              <a:rPr lang="en-US" sz="3200" i="1" dirty="0" err="1"/>
              <a:t>kgK</a:t>
            </a:r>
            <a:endParaRPr lang="en-US" sz="3200" i="1" dirty="0"/>
          </a:p>
          <a:p>
            <a:pPr algn="l"/>
            <a:r>
              <a:rPr lang="en-US" sz="3200" i="1" dirty="0" err="1"/>
              <a:t>C</a:t>
            </a:r>
            <a:r>
              <a:rPr lang="en-US" sz="3200" i="1" baseline="-25000" dirty="0" err="1"/>
              <a:t>ice</a:t>
            </a:r>
            <a:r>
              <a:rPr lang="en-US" sz="3200" i="1" dirty="0"/>
              <a:t> = 1.941 kJ/</a:t>
            </a:r>
            <a:r>
              <a:rPr lang="en-US" sz="3200" i="1" dirty="0" err="1"/>
              <a:t>kgK</a:t>
            </a:r>
            <a:endParaRPr lang="en-US" sz="3200" i="1" dirty="0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 flipH="1">
            <a:off x="3403600" y="3086100"/>
            <a:ext cx="1054100" cy="393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4" name="Freeform 24"/>
          <p:cNvSpPr>
            <a:spLocks/>
          </p:cNvSpPr>
          <p:nvPr/>
        </p:nvSpPr>
        <p:spPr bwMode="auto">
          <a:xfrm>
            <a:off x="3757613" y="2997200"/>
            <a:ext cx="496887" cy="533400"/>
          </a:xfrm>
          <a:custGeom>
            <a:avLst/>
            <a:gdLst/>
            <a:ahLst/>
            <a:cxnLst>
              <a:cxn ang="0">
                <a:pos x="313" y="336"/>
              </a:cxn>
              <a:cxn ang="0">
                <a:pos x="89" y="280"/>
              </a:cxn>
              <a:cxn ang="0">
                <a:pos x="9" y="112"/>
              </a:cxn>
              <a:cxn ang="0">
                <a:pos x="33" y="0"/>
              </a:cxn>
            </a:cxnLst>
            <a:rect l="0" t="0" r="r" b="b"/>
            <a:pathLst>
              <a:path w="313" h="336">
                <a:moveTo>
                  <a:pt x="313" y="336"/>
                </a:moveTo>
                <a:cubicBezTo>
                  <a:pt x="226" y="326"/>
                  <a:pt x="140" y="317"/>
                  <a:pt x="89" y="280"/>
                </a:cubicBezTo>
                <a:cubicBezTo>
                  <a:pt x="38" y="243"/>
                  <a:pt x="18" y="159"/>
                  <a:pt x="9" y="112"/>
                </a:cubicBezTo>
                <a:cubicBezTo>
                  <a:pt x="0" y="65"/>
                  <a:pt x="16" y="32"/>
                  <a:pt x="33" y="0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28E7-7219-4994-918D-2CCC1890FCA7}" type="slidenum">
              <a:rPr lang="en-US"/>
              <a:pPr/>
              <a:t>33</a:t>
            </a:fld>
            <a:endParaRPr 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57200" y="24765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 Heat</a:t>
            </a:r>
            <a:b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Non-Fatty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Materials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 Freezing</a:t>
            </a: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295650" y="1866900"/>
            <a:ext cx="2400300" cy="2247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394075" y="4419600"/>
            <a:ext cx="668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Ice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5794375" y="3943350"/>
            <a:ext cx="223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Bound Water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194425" y="2686050"/>
            <a:ext cx="2690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Water Insoluble</a:t>
            </a:r>
          </a:p>
          <a:p>
            <a:pPr algn="l"/>
            <a:r>
              <a:rPr lang="en-US" sz="2800"/>
              <a:t>“large” MW SNF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5775325" y="1428750"/>
            <a:ext cx="27162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Water soluble</a:t>
            </a:r>
          </a:p>
          <a:p>
            <a:pPr algn="l"/>
            <a:r>
              <a:rPr lang="en-US" sz="2800"/>
              <a:t>“small” MW SNF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1127125" y="1885950"/>
            <a:ext cx="19700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Unfrozen</a:t>
            </a:r>
          </a:p>
          <a:p>
            <a:pPr algn="l"/>
            <a:r>
              <a:rPr lang="en-US" sz="2800"/>
              <a:t>“Freezable”</a:t>
            </a:r>
          </a:p>
          <a:p>
            <a:pPr algn="l"/>
            <a:r>
              <a:rPr lang="en-US" sz="2800"/>
              <a:t>Water</a:t>
            </a:r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4419600" y="1885950"/>
            <a:ext cx="571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V="1">
            <a:off x="4495800" y="2228850"/>
            <a:ext cx="8953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457700" y="3048000"/>
            <a:ext cx="12001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4438650" y="3048000"/>
            <a:ext cx="4572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H="1">
            <a:off x="3376613" y="3081338"/>
            <a:ext cx="104140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2762250" y="2762250"/>
            <a:ext cx="118110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H="1">
            <a:off x="3695700" y="3581400"/>
            <a:ext cx="49530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803275" y="5214938"/>
            <a:ext cx="8110538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400" b="1">
                <a:solidFill>
                  <a:srgbClr val="FFCC00"/>
                </a:solidFill>
              </a:rPr>
              <a:t>The amount of ice and unfrozen water (freezable) changes during the freezing process, that is</a:t>
            </a:r>
          </a:p>
          <a:p>
            <a:pPr algn="l">
              <a:lnSpc>
                <a:spcPct val="85000"/>
              </a:lnSpc>
            </a:pPr>
            <a:r>
              <a:rPr lang="en-US" sz="2400" b="1">
                <a:solidFill>
                  <a:srgbClr val="FFCC00"/>
                </a:solidFill>
              </a:rPr>
              <a:t>when the temperature changes</a:t>
            </a:r>
            <a:r>
              <a:rPr lang="en-US" sz="3200"/>
              <a:t> </a:t>
            </a:r>
          </a:p>
        </p:txBody>
      </p:sp>
      <p:sp>
        <p:nvSpPr>
          <p:cNvPr id="81939" name="Freeform 19"/>
          <p:cNvSpPr>
            <a:spLocks/>
          </p:cNvSpPr>
          <p:nvPr/>
        </p:nvSpPr>
        <p:spPr bwMode="auto">
          <a:xfrm>
            <a:off x="3694113" y="2844800"/>
            <a:ext cx="458787" cy="622300"/>
          </a:xfrm>
          <a:custGeom>
            <a:avLst/>
            <a:gdLst/>
            <a:ahLst/>
            <a:cxnLst>
              <a:cxn ang="0">
                <a:pos x="289" y="392"/>
              </a:cxn>
              <a:cxn ang="0">
                <a:pos x="129" y="352"/>
              </a:cxn>
              <a:cxn ang="0">
                <a:pos x="17" y="200"/>
              </a:cxn>
              <a:cxn ang="0">
                <a:pos x="25" y="0"/>
              </a:cxn>
            </a:cxnLst>
            <a:rect l="0" t="0" r="r" b="b"/>
            <a:pathLst>
              <a:path w="289" h="392">
                <a:moveTo>
                  <a:pt x="289" y="392"/>
                </a:moveTo>
                <a:cubicBezTo>
                  <a:pt x="231" y="388"/>
                  <a:pt x="174" y="384"/>
                  <a:pt x="129" y="352"/>
                </a:cubicBezTo>
                <a:cubicBezTo>
                  <a:pt x="84" y="320"/>
                  <a:pt x="34" y="259"/>
                  <a:pt x="17" y="200"/>
                </a:cubicBezTo>
                <a:cubicBezTo>
                  <a:pt x="0" y="141"/>
                  <a:pt x="12" y="70"/>
                  <a:pt x="25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H="1">
            <a:off x="4813300" y="1727200"/>
            <a:ext cx="914400" cy="495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H="1" flipV="1">
            <a:off x="5219700" y="2832100"/>
            <a:ext cx="901700" cy="25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 flipV="1">
            <a:off x="5054600" y="3479800"/>
            <a:ext cx="685800" cy="673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22DF-7DCD-452F-AA26-309E0A8EC893}" type="slidenum">
              <a:rPr lang="en-US"/>
              <a:pPr/>
              <a:t>34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238125"/>
            <a:ext cx="8229600" cy="1371600"/>
          </a:xfrm>
        </p:spPr>
        <p:txBody>
          <a:bodyPr/>
          <a:lstStyle/>
          <a:p>
            <a:r>
              <a:rPr lang="en-US" dirty="0"/>
              <a:t>Specific Heat</a:t>
            </a:r>
            <a:br>
              <a:rPr lang="en-US" dirty="0"/>
            </a:br>
            <a:r>
              <a:rPr lang="en-US" sz="3600" dirty="0"/>
              <a:t>Non-Fatty </a:t>
            </a:r>
            <a:r>
              <a:rPr lang="en-US" sz="3600" dirty="0" smtClean="0"/>
              <a:t>Materials </a:t>
            </a:r>
            <a:r>
              <a:rPr lang="en-US" sz="3600" dirty="0"/>
              <a:t>Below Freezing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1076325" y="1535113"/>
          <a:ext cx="6072188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2" name="Graph" r:id="rId3" imgW="3433267" imgH="2922422" progId="Origin50.Graph">
                  <p:embed/>
                </p:oleObj>
              </mc:Choice>
              <mc:Fallback>
                <p:oleObj name="Graph" r:id="rId3" imgW="3433267" imgH="2922422" progId="Origin50.Grap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535113"/>
                        <a:ext cx="6072188" cy="516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62" name="Group 10"/>
          <p:cNvGrpSpPr>
            <a:grpSpLocks/>
          </p:cNvGrpSpPr>
          <p:nvPr/>
        </p:nvGrpSpPr>
        <p:grpSpPr bwMode="auto">
          <a:xfrm>
            <a:off x="2470150" y="3798888"/>
            <a:ext cx="1555750" cy="1298575"/>
            <a:chOff x="883" y="2292"/>
            <a:chExt cx="980" cy="818"/>
          </a:xfrm>
        </p:grpSpPr>
        <p:sp>
          <p:nvSpPr>
            <p:cNvPr id="125963" name="Line 11"/>
            <p:cNvSpPr>
              <a:spLocks noChangeShapeType="1"/>
            </p:cNvSpPr>
            <p:nvPr/>
          </p:nvSpPr>
          <p:spPr bwMode="auto">
            <a:xfrm>
              <a:off x="1356" y="2534"/>
              <a:ext cx="77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964" name="Text Box 12"/>
            <p:cNvSpPr txBox="1">
              <a:spLocks noChangeArrowheads="1"/>
            </p:cNvSpPr>
            <p:nvPr/>
          </p:nvSpPr>
          <p:spPr bwMode="auto">
            <a:xfrm>
              <a:off x="883" y="2292"/>
              <a:ext cx="980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Sensible Heat</a:t>
              </a:r>
            </a:p>
          </p:txBody>
        </p:sp>
      </p:grpSp>
      <p:grpSp>
        <p:nvGrpSpPr>
          <p:cNvPr id="125965" name="Group 13"/>
          <p:cNvGrpSpPr>
            <a:grpSpLocks/>
          </p:cNvGrpSpPr>
          <p:nvPr/>
        </p:nvGrpSpPr>
        <p:grpSpPr bwMode="auto">
          <a:xfrm>
            <a:off x="5191125" y="4268788"/>
            <a:ext cx="1555750" cy="914400"/>
            <a:chOff x="2765" y="2286"/>
            <a:chExt cx="980" cy="576"/>
          </a:xfrm>
        </p:grpSpPr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 flipH="1">
              <a:off x="3116" y="2534"/>
              <a:ext cx="186" cy="3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2765" y="2286"/>
              <a:ext cx="980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Sensible Heat</a:t>
              </a:r>
            </a:p>
          </p:txBody>
        </p:sp>
      </p:grp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4325938" y="2082800"/>
            <a:ext cx="1127125" cy="27733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969" name="Group 17"/>
          <p:cNvGrpSpPr>
            <a:grpSpLocks/>
          </p:cNvGrpSpPr>
          <p:nvPr/>
        </p:nvGrpSpPr>
        <p:grpSpPr bwMode="auto">
          <a:xfrm>
            <a:off x="2476500" y="2338388"/>
            <a:ext cx="2219325" cy="1430337"/>
            <a:chOff x="951" y="1422"/>
            <a:chExt cx="1398" cy="901"/>
          </a:xfrm>
        </p:grpSpPr>
        <p:sp>
          <p:nvSpPr>
            <p:cNvPr id="125970" name="Line 18"/>
            <p:cNvSpPr>
              <a:spLocks noChangeShapeType="1"/>
            </p:cNvSpPr>
            <p:nvPr/>
          </p:nvSpPr>
          <p:spPr bwMode="auto">
            <a:xfrm>
              <a:off x="1734" y="1875"/>
              <a:ext cx="615" cy="44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971" name="Text Box 19"/>
            <p:cNvSpPr txBox="1">
              <a:spLocks noChangeArrowheads="1"/>
            </p:cNvSpPr>
            <p:nvPr/>
          </p:nvSpPr>
          <p:spPr bwMode="auto">
            <a:xfrm>
              <a:off x="951" y="1422"/>
              <a:ext cx="919" cy="40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Sensible and</a:t>
              </a:r>
            </a:p>
            <a:p>
              <a:r>
                <a:rPr lang="en-US" sz="1800">
                  <a:solidFill>
                    <a:srgbClr val="FFFF00"/>
                  </a:solidFill>
                </a:rPr>
                <a:t>Latent Heat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0A3C-D4B3-4BD5-9574-FC65CEB12E82}" type="slidenum">
              <a:rPr lang="en-US"/>
              <a:pPr/>
              <a:t>35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Specific Heat</a:t>
            </a:r>
            <a:br>
              <a:rPr lang="en-US" sz="4000" dirty="0"/>
            </a:br>
            <a:r>
              <a:rPr lang="en-US" sz="3200" dirty="0"/>
              <a:t>Non-Fatty </a:t>
            </a:r>
            <a:r>
              <a:rPr lang="en-US" sz="3200" dirty="0" smtClean="0"/>
              <a:t>Materials </a:t>
            </a:r>
            <a:r>
              <a:rPr lang="en-US" sz="3200" dirty="0"/>
              <a:t>Below Freezing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936625" y="1646238"/>
            <a:ext cx="6540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3200">
                <a:solidFill>
                  <a:srgbClr val="FFFF00"/>
                </a:solidFill>
              </a:rPr>
              <a:t> Variation of x</a:t>
            </a:r>
            <a:r>
              <a:rPr lang="en-US" sz="3200" baseline="-25000">
                <a:solidFill>
                  <a:srgbClr val="FFFF00"/>
                </a:solidFill>
              </a:rPr>
              <a:t>ice</a:t>
            </a:r>
            <a:r>
              <a:rPr lang="en-US" sz="3200">
                <a:solidFill>
                  <a:srgbClr val="FFFF00"/>
                </a:solidFill>
              </a:rPr>
              <a:t> with Temperature</a:t>
            </a:r>
          </a:p>
        </p:txBody>
      </p:sp>
      <p:grpSp>
        <p:nvGrpSpPr>
          <p:cNvPr id="62477" name="Group 13"/>
          <p:cNvGrpSpPr>
            <a:grpSpLocks/>
          </p:cNvGrpSpPr>
          <p:nvPr/>
        </p:nvGrpSpPr>
        <p:grpSpPr bwMode="auto">
          <a:xfrm>
            <a:off x="838200" y="2741613"/>
            <a:ext cx="7272338" cy="1554162"/>
            <a:chOff x="0" y="1937"/>
            <a:chExt cx="4581" cy="979"/>
          </a:xfrm>
        </p:grpSpPr>
        <p:graphicFrame>
          <p:nvGraphicFramePr>
            <p:cNvPr id="62470" name="Object 6"/>
            <p:cNvGraphicFramePr>
              <a:graphicFrameLocks noChangeAspect="1"/>
            </p:cNvGraphicFramePr>
            <p:nvPr/>
          </p:nvGraphicFramePr>
          <p:xfrm>
            <a:off x="3410" y="1962"/>
            <a:ext cx="310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9" name="Equation" r:id="rId3" imgW="6089400" imgH="7703640" progId="Equation.3">
                    <p:embed/>
                  </p:oleObj>
                </mc:Choice>
                <mc:Fallback>
                  <p:oleObj name="Equation" r:id="rId3" imgW="6089400" imgH="770364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" y="1962"/>
                          <a:ext cx="310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0" y="1937"/>
              <a:ext cx="458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3200"/>
                <a:t>Depression in Freezing Point (   ) of an </a:t>
              </a:r>
            </a:p>
            <a:p>
              <a:pPr algn="l"/>
              <a:r>
                <a:rPr lang="en-US" sz="3200"/>
                <a:t>Aqueous Solution is proportional to the</a:t>
              </a:r>
            </a:p>
            <a:p>
              <a:pPr algn="l"/>
              <a:r>
                <a:rPr lang="en-US" sz="3200"/>
                <a:t>mass fraction of solute in the solution </a:t>
              </a:r>
            </a:p>
          </p:txBody>
        </p:sp>
      </p:grpSp>
      <p:graphicFrame>
        <p:nvGraphicFramePr>
          <p:cNvPr id="6247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95325" y="4340225"/>
          <a:ext cx="31908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0" name="Equation" r:id="rId5" imgW="29277000" imgH="15419880" progId="Equation.3">
                  <p:embed/>
                </p:oleObj>
              </mc:Choice>
              <mc:Fallback>
                <p:oleObj name="Equation" r:id="rId5" imgW="29277000" imgH="15419880" progId="Equation.3">
                  <p:embed/>
                  <p:pic>
                    <p:nvPicPr>
                      <p:cNvPr id="0" name="Picture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340225"/>
                        <a:ext cx="3190875" cy="168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AutoShape 11"/>
          <p:cNvSpPr>
            <a:spLocks noChangeArrowheads="1"/>
          </p:cNvSpPr>
          <p:nvPr/>
        </p:nvSpPr>
        <p:spPr bwMode="auto">
          <a:xfrm>
            <a:off x="4114800" y="4953000"/>
            <a:ext cx="933450" cy="342900"/>
          </a:xfrm>
          <a:prstGeom prst="rightArrow">
            <a:avLst>
              <a:gd name="adj1" fmla="val 50000"/>
              <a:gd name="adj2" fmla="val 680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5218113" y="4314825"/>
          <a:ext cx="3925887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1" name="Equation" r:id="rId7" imgW="36599400" imgH="15419880" progId="Equation.3">
                  <p:embed/>
                </p:oleObj>
              </mc:Choice>
              <mc:Fallback>
                <p:oleObj name="Equation" r:id="rId7" imgW="36599400" imgH="154198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4314825"/>
                        <a:ext cx="3925887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34950" y="2232025"/>
            <a:ext cx="2262188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Assumption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B309-39D5-4CC9-AF35-90D0812816D0}" type="slidenum">
              <a:rPr lang="en-US"/>
              <a:pPr/>
              <a:t>36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Variation of Ice Content</a:t>
            </a:r>
            <a:br>
              <a:rPr lang="en-US" sz="4000"/>
            </a:br>
            <a:r>
              <a:rPr lang="en-US" sz="4000"/>
              <a:t>with Temperature</a:t>
            </a: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 flipV="1">
            <a:off x="1809750" y="1790700"/>
            <a:ext cx="0" cy="386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1504950" y="5429250"/>
            <a:ext cx="594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9" name="Freeform 7"/>
          <p:cNvSpPr>
            <a:spLocks/>
          </p:cNvSpPr>
          <p:nvPr/>
        </p:nvSpPr>
        <p:spPr bwMode="auto">
          <a:xfrm>
            <a:off x="1809750" y="2260600"/>
            <a:ext cx="3889375" cy="3168650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696" y="28"/>
              </a:cxn>
              <a:cxn ang="0">
                <a:pos x="1284" y="196"/>
              </a:cxn>
              <a:cxn ang="0">
                <a:pos x="1596" y="376"/>
              </a:cxn>
              <a:cxn ang="0">
                <a:pos x="1944" y="712"/>
              </a:cxn>
              <a:cxn ang="0">
                <a:pos x="2160" y="1036"/>
              </a:cxn>
              <a:cxn ang="0">
                <a:pos x="2352" y="1492"/>
              </a:cxn>
              <a:cxn ang="0">
                <a:pos x="2436" y="1852"/>
              </a:cxn>
              <a:cxn ang="0">
                <a:pos x="2436" y="1996"/>
              </a:cxn>
            </a:cxnLst>
            <a:rect l="0" t="0" r="r" b="b"/>
            <a:pathLst>
              <a:path w="2450" h="1996">
                <a:moveTo>
                  <a:pt x="0" y="28"/>
                </a:moveTo>
                <a:cubicBezTo>
                  <a:pt x="241" y="14"/>
                  <a:pt x="482" y="0"/>
                  <a:pt x="696" y="28"/>
                </a:cubicBezTo>
                <a:cubicBezTo>
                  <a:pt x="910" y="56"/>
                  <a:pt x="1134" y="138"/>
                  <a:pt x="1284" y="196"/>
                </a:cubicBezTo>
                <a:cubicBezTo>
                  <a:pt x="1434" y="254"/>
                  <a:pt x="1486" y="290"/>
                  <a:pt x="1596" y="376"/>
                </a:cubicBezTo>
                <a:cubicBezTo>
                  <a:pt x="1706" y="462"/>
                  <a:pt x="1850" y="602"/>
                  <a:pt x="1944" y="712"/>
                </a:cubicBezTo>
                <a:cubicBezTo>
                  <a:pt x="2038" y="822"/>
                  <a:pt x="2092" y="906"/>
                  <a:pt x="2160" y="1036"/>
                </a:cubicBezTo>
                <a:cubicBezTo>
                  <a:pt x="2228" y="1166"/>
                  <a:pt x="2306" y="1356"/>
                  <a:pt x="2352" y="1492"/>
                </a:cubicBezTo>
                <a:cubicBezTo>
                  <a:pt x="2398" y="1628"/>
                  <a:pt x="2422" y="1768"/>
                  <a:pt x="2436" y="1852"/>
                </a:cubicBezTo>
                <a:cubicBezTo>
                  <a:pt x="2450" y="1936"/>
                  <a:pt x="2443" y="1966"/>
                  <a:pt x="2436" y="1996"/>
                </a:cubicBez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7476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5386388" y="5438775"/>
          <a:ext cx="5984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4" name="Equation" r:id="rId3" imgW="6089400" imgH="7703640" progId="Equation.3">
                  <p:embed/>
                </p:oleObj>
              </mc:Choice>
              <mc:Fallback>
                <p:oleObj name="Equation" r:id="rId3" imgW="6089400" imgH="7703640" progId="Equation.3">
                  <p:embed/>
                  <p:pic>
                    <p:nvPicPr>
                      <p:cNvPr id="0" name="Picture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5438775"/>
                        <a:ext cx="598487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6934200" y="5519738"/>
          <a:ext cx="5127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5" name="Equation" r:id="rId5" imgW="4055400" imgH="5672880" progId="Equation.3">
                  <p:embed/>
                </p:oleObj>
              </mc:Choice>
              <mc:Fallback>
                <p:oleObj name="Equation" r:id="rId5" imgW="4055400" imgH="567288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519738"/>
                        <a:ext cx="51276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Line 11"/>
          <p:cNvSpPr>
            <a:spLocks noChangeShapeType="1"/>
          </p:cNvSpPr>
          <p:nvPr/>
        </p:nvSpPr>
        <p:spPr bwMode="auto">
          <a:xfrm flipH="1">
            <a:off x="3219450" y="5772150"/>
            <a:ext cx="1828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719138" y="1276350"/>
          <a:ext cx="7334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6" name="Equation" r:id="rId7" imgW="8530200" imgH="13795560" progId="Equation.3">
                  <p:embed/>
                </p:oleObj>
              </mc:Choice>
              <mc:Fallback>
                <p:oleObj name="Equation" r:id="rId7" imgW="8530200" imgH="1379556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276350"/>
                        <a:ext cx="733425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1371600" y="2038350"/>
            <a:ext cx="40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1</a:t>
            </a:r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5413375" y="2224088"/>
          <a:ext cx="28702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7" name="Equation" r:id="rId9" imgW="29277000" imgH="14607720" progId="Equation.3">
                  <p:embed/>
                </p:oleObj>
              </mc:Choice>
              <mc:Fallback>
                <p:oleObj name="Equation" r:id="rId9" imgW="29277000" imgH="1460772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2224088"/>
                        <a:ext cx="28702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Line 16"/>
          <p:cNvSpPr>
            <a:spLocks noChangeShapeType="1"/>
          </p:cNvSpPr>
          <p:nvPr/>
        </p:nvSpPr>
        <p:spPr bwMode="auto">
          <a:xfrm flipH="1" flipV="1">
            <a:off x="6076950" y="3581400"/>
            <a:ext cx="6477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6804025" y="3848100"/>
            <a:ext cx="21018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Amount</a:t>
            </a:r>
          </a:p>
          <a:p>
            <a:pPr algn="l"/>
            <a:r>
              <a:rPr lang="en-US" sz="2800"/>
              <a:t>of Freezable</a:t>
            </a:r>
          </a:p>
          <a:p>
            <a:pPr algn="l"/>
            <a:r>
              <a:rPr lang="en-US" sz="2800"/>
              <a:t>Water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1238250" y="4895850"/>
            <a:ext cx="40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0</a:t>
            </a:r>
          </a:p>
        </p:txBody>
      </p:sp>
      <p:sp>
        <p:nvSpPr>
          <p:cNvPr id="74771" name="Freeform 19"/>
          <p:cNvSpPr>
            <a:spLocks/>
          </p:cNvSpPr>
          <p:nvPr/>
        </p:nvSpPr>
        <p:spPr bwMode="auto">
          <a:xfrm>
            <a:off x="3714750" y="2876550"/>
            <a:ext cx="971550" cy="781050"/>
          </a:xfrm>
          <a:custGeom>
            <a:avLst/>
            <a:gdLst/>
            <a:ahLst/>
            <a:cxnLst>
              <a:cxn ang="0">
                <a:pos x="612" y="492"/>
              </a:cxn>
              <a:cxn ang="0">
                <a:pos x="528" y="336"/>
              </a:cxn>
              <a:cxn ang="0">
                <a:pos x="312" y="168"/>
              </a:cxn>
              <a:cxn ang="0">
                <a:pos x="0" y="0"/>
              </a:cxn>
            </a:cxnLst>
            <a:rect l="0" t="0" r="r" b="b"/>
            <a:pathLst>
              <a:path w="612" h="492">
                <a:moveTo>
                  <a:pt x="612" y="492"/>
                </a:moveTo>
                <a:cubicBezTo>
                  <a:pt x="595" y="441"/>
                  <a:pt x="578" y="390"/>
                  <a:pt x="528" y="336"/>
                </a:cubicBezTo>
                <a:cubicBezTo>
                  <a:pt x="478" y="282"/>
                  <a:pt x="400" y="224"/>
                  <a:pt x="312" y="168"/>
                </a:cubicBezTo>
                <a:cubicBezTo>
                  <a:pt x="224" y="112"/>
                  <a:pt x="112" y="56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841625" y="3138488"/>
            <a:ext cx="1495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</a:rPr>
              <a:t>Freezing</a:t>
            </a:r>
          </a:p>
          <a:p>
            <a:pPr algn="l"/>
            <a:r>
              <a:rPr lang="en-US" sz="2400" b="1">
                <a:solidFill>
                  <a:srgbClr val="FF0000"/>
                </a:solidFill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D62F2-56E3-4214-B04B-8B11D4F57DAC}" type="slidenum">
              <a:rPr lang="en-US"/>
              <a:pPr/>
              <a:t>37</a:t>
            </a:fld>
            <a:endParaRPr lang="en-US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27038" y="238125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 Heat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Non-Fatty </a:t>
            </a: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Materials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 Freezing</a:t>
            </a: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076325" y="1535113"/>
          <a:ext cx="6072188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6" name="Graph" r:id="rId3" imgW="3433267" imgH="2922422" progId="Origin50.Graph">
                  <p:embed/>
                </p:oleObj>
              </mc:Choice>
              <mc:Fallback>
                <p:oleObj name="Graph" r:id="rId3" imgW="3433267" imgH="2922422" progId="Origin50.Grap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535113"/>
                        <a:ext cx="6072188" cy="516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82" name="Group 6"/>
          <p:cNvGrpSpPr>
            <a:grpSpLocks/>
          </p:cNvGrpSpPr>
          <p:nvPr/>
        </p:nvGrpSpPr>
        <p:grpSpPr bwMode="auto">
          <a:xfrm>
            <a:off x="2470150" y="3798888"/>
            <a:ext cx="1555750" cy="1298575"/>
            <a:chOff x="883" y="2292"/>
            <a:chExt cx="980" cy="818"/>
          </a:xfrm>
        </p:grpSpPr>
        <p:sp>
          <p:nvSpPr>
            <p:cNvPr id="126983" name="Line 7"/>
            <p:cNvSpPr>
              <a:spLocks noChangeShapeType="1"/>
            </p:cNvSpPr>
            <p:nvPr/>
          </p:nvSpPr>
          <p:spPr bwMode="auto">
            <a:xfrm>
              <a:off x="1356" y="2534"/>
              <a:ext cx="77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84" name="Text Box 8"/>
            <p:cNvSpPr txBox="1">
              <a:spLocks noChangeArrowheads="1"/>
            </p:cNvSpPr>
            <p:nvPr/>
          </p:nvSpPr>
          <p:spPr bwMode="auto">
            <a:xfrm>
              <a:off x="883" y="2292"/>
              <a:ext cx="980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Sensible Heat</a:t>
              </a:r>
            </a:p>
          </p:txBody>
        </p:sp>
      </p:grpSp>
      <p:grpSp>
        <p:nvGrpSpPr>
          <p:cNvPr id="126985" name="Group 9"/>
          <p:cNvGrpSpPr>
            <a:grpSpLocks/>
          </p:cNvGrpSpPr>
          <p:nvPr/>
        </p:nvGrpSpPr>
        <p:grpSpPr bwMode="auto">
          <a:xfrm>
            <a:off x="5191125" y="4268788"/>
            <a:ext cx="1555750" cy="914400"/>
            <a:chOff x="2765" y="2286"/>
            <a:chExt cx="980" cy="576"/>
          </a:xfrm>
        </p:grpSpPr>
        <p:sp>
          <p:nvSpPr>
            <p:cNvPr id="126986" name="Line 10"/>
            <p:cNvSpPr>
              <a:spLocks noChangeShapeType="1"/>
            </p:cNvSpPr>
            <p:nvPr/>
          </p:nvSpPr>
          <p:spPr bwMode="auto">
            <a:xfrm flipH="1">
              <a:off x="3116" y="2534"/>
              <a:ext cx="186" cy="3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87" name="Text Box 11"/>
            <p:cNvSpPr txBox="1">
              <a:spLocks noChangeArrowheads="1"/>
            </p:cNvSpPr>
            <p:nvPr/>
          </p:nvSpPr>
          <p:spPr bwMode="auto">
            <a:xfrm>
              <a:off x="2765" y="2286"/>
              <a:ext cx="980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Sensible Heat</a:t>
              </a:r>
            </a:p>
          </p:txBody>
        </p:sp>
      </p:grp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4325938" y="2082800"/>
            <a:ext cx="1127125" cy="27733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89" name="Group 13"/>
          <p:cNvGrpSpPr>
            <a:grpSpLocks/>
          </p:cNvGrpSpPr>
          <p:nvPr/>
        </p:nvGrpSpPr>
        <p:grpSpPr bwMode="auto">
          <a:xfrm>
            <a:off x="2476500" y="2338388"/>
            <a:ext cx="2219325" cy="1430337"/>
            <a:chOff x="951" y="1422"/>
            <a:chExt cx="1398" cy="901"/>
          </a:xfrm>
        </p:grpSpPr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>
              <a:off x="1734" y="1875"/>
              <a:ext cx="615" cy="44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951" y="1422"/>
              <a:ext cx="919" cy="40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00"/>
                  </a:solidFill>
                </a:rPr>
                <a:t>Sensible and</a:t>
              </a:r>
            </a:p>
            <a:p>
              <a:r>
                <a:rPr lang="en-US" sz="1800">
                  <a:solidFill>
                    <a:srgbClr val="FFFF00"/>
                  </a:solidFill>
                </a:rPr>
                <a:t>Latent Heat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605E-74F5-42DD-93F2-794CEE608860}" type="slidenum">
              <a:rPr lang="en-US"/>
              <a:pPr/>
              <a:t>38</a:t>
            </a:fld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/>
              <a:t>Specific Heat</a:t>
            </a:r>
            <a:br>
              <a:rPr lang="en-US" sz="4000" dirty="0"/>
            </a:br>
            <a:r>
              <a:rPr lang="en-US" sz="4000" dirty="0"/>
              <a:t>Non-Fatty </a:t>
            </a:r>
            <a:r>
              <a:rPr lang="en-US" sz="4000" dirty="0" smtClean="0"/>
              <a:t>Materials </a:t>
            </a:r>
            <a:r>
              <a:rPr lang="en-US" sz="4000" dirty="0"/>
              <a:t>Below Freezing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46125" y="1989138"/>
            <a:ext cx="7883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>
                <a:solidFill>
                  <a:srgbClr val="FFFF00"/>
                </a:solidFill>
              </a:rPr>
              <a:t>For foods the solution that freezes consists</a:t>
            </a:r>
          </a:p>
          <a:p>
            <a:pPr algn="l"/>
            <a:r>
              <a:rPr lang="en-US" sz="3200">
                <a:solidFill>
                  <a:srgbClr val="FFFF00"/>
                </a:solidFill>
              </a:rPr>
              <a:t>of soluble SNF and freezable water </a:t>
            </a:r>
            <a:r>
              <a:rPr lang="en-US" sz="3200" i="1">
                <a:solidFill>
                  <a:srgbClr val="FFFF00"/>
                </a:solidFill>
              </a:rPr>
              <a:t>x’</a:t>
            </a:r>
            <a:r>
              <a:rPr lang="en-US" sz="3200" i="1" baseline="-25000">
                <a:solidFill>
                  <a:srgbClr val="FFFF00"/>
                </a:solidFill>
              </a:rPr>
              <a:t>W</a:t>
            </a:r>
            <a:endParaRPr lang="en-US" sz="3200" i="1">
              <a:solidFill>
                <a:srgbClr val="FFFF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955925" y="3113088"/>
            <a:ext cx="2747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 i="1"/>
              <a:t>x’</a:t>
            </a:r>
            <a:r>
              <a:rPr lang="en-US" sz="3200" i="1" baseline="-25000"/>
              <a:t>W </a:t>
            </a:r>
            <a:r>
              <a:rPr lang="en-US" sz="3200" i="1"/>
              <a:t> = x</a:t>
            </a:r>
            <a:r>
              <a:rPr lang="en-US" sz="3200" i="1" baseline="-25000"/>
              <a:t>W </a:t>
            </a:r>
            <a:r>
              <a:rPr lang="en-US" sz="3200" i="1"/>
              <a:t>- x</a:t>
            </a:r>
            <a:r>
              <a:rPr lang="en-US" sz="3200" i="1" baseline="-25000"/>
              <a:t>BW</a:t>
            </a:r>
            <a:endParaRPr lang="en-US" sz="3200" i="1"/>
          </a:p>
        </p:txBody>
      </p:sp>
      <p:graphicFrame>
        <p:nvGraphicFramePr>
          <p:cNvPr id="6554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800350" y="3783013"/>
          <a:ext cx="30543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Equation" r:id="rId3" imgW="35379000" imgH="15419880" progId="Equation.3">
                  <p:embed/>
                </p:oleObj>
              </mc:Choice>
              <mc:Fallback>
                <p:oleObj name="Equation" r:id="rId3" imgW="35379000" imgH="1541988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783013"/>
                        <a:ext cx="305435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2082800" y="5021263"/>
          <a:ext cx="452913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5" name="Equation" r:id="rId5" imgW="52464600" imgH="15419880" progId="Equation.3">
                  <p:embed/>
                </p:oleObj>
              </mc:Choice>
              <mc:Fallback>
                <p:oleObj name="Equation" r:id="rId5" imgW="52464600" imgH="154198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5021263"/>
                        <a:ext cx="4529138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AB2-7E04-4644-A0C2-13C0139B7492}" type="slidenum">
              <a:rPr lang="en-US"/>
              <a:pPr/>
              <a:t>39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en-US" sz="4000" dirty="0"/>
              <a:t>Specific Heat Prediction</a:t>
            </a:r>
            <a:br>
              <a:rPr lang="en-US" sz="4000" dirty="0"/>
            </a:br>
            <a:r>
              <a:rPr lang="en-US" sz="4000" dirty="0"/>
              <a:t>Non-Fatty </a:t>
            </a:r>
            <a:r>
              <a:rPr lang="en-US" sz="4000" dirty="0" smtClean="0"/>
              <a:t>Materials </a:t>
            </a:r>
            <a:r>
              <a:rPr lang="en-US" sz="4000" dirty="0"/>
              <a:t>Below Freezing</a:t>
            </a:r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346450" y="1581150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9" name="Equation" r:id="rId3" imgW="21547800" imgH="10952640" progId="Equation.3">
                  <p:embed/>
                </p:oleObj>
              </mc:Choice>
              <mc:Fallback>
                <p:oleObj name="Equation" r:id="rId3" imgW="21547800" imgH="10952640" progId="Equation.3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1581150"/>
                        <a:ext cx="20955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736725" y="2411413"/>
          <a:ext cx="5935663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0" name="Equation" r:id="rId5" imgW="52464600" imgH="12577320" progId="Equation.3">
                  <p:embed/>
                </p:oleObj>
              </mc:Choice>
              <mc:Fallback>
                <p:oleObj name="Equation" r:id="rId5" imgW="52464600" imgH="1257732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411413"/>
                        <a:ext cx="5935663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479925" y="4129088"/>
            <a:ext cx="397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FFFF00"/>
                </a:solidFill>
              </a:rPr>
              <a:t>Function of Temperature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H="1">
            <a:off x="1447800" y="5695950"/>
            <a:ext cx="697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6324600" y="4857750"/>
            <a:ext cx="0" cy="819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67596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6008688" y="5611813"/>
          <a:ext cx="5461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1" name="Equation" r:id="rId7" imgW="6089400" imgH="7703640" progId="Equation.3">
                  <p:embed/>
                </p:oleObj>
              </mc:Choice>
              <mc:Fallback>
                <p:oleObj name="Equation" r:id="rId7" imgW="6089400" imgH="7703640" progId="Equation.3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5611813"/>
                        <a:ext cx="5461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Line 14"/>
          <p:cNvSpPr>
            <a:spLocks noChangeShapeType="1"/>
          </p:cNvSpPr>
          <p:nvPr/>
        </p:nvSpPr>
        <p:spPr bwMode="auto">
          <a:xfrm flipH="1">
            <a:off x="3698875" y="5305425"/>
            <a:ext cx="2608263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603375" y="4724400"/>
            <a:ext cx="4630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folHlink"/>
                </a:solidFill>
              </a:rPr>
              <a:t>Latent Heat + Sensible Heat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 flipH="1">
            <a:off x="6457950" y="3771900"/>
            <a:ext cx="266700" cy="3810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H="1" flipV="1">
            <a:off x="5832475" y="3749675"/>
            <a:ext cx="284163" cy="355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2B85-6A8C-4722-B0E3-7936837E3CF6}" type="slidenum">
              <a:rPr lang="en-US"/>
              <a:pPr/>
              <a:t>4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Thermophysical Properties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820150" cy="4114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can be gathered from Literature</a:t>
            </a:r>
          </a:p>
          <a:p>
            <a:r>
              <a:rPr lang="en-US" dirty="0">
                <a:solidFill>
                  <a:srgbClr val="FFFF00"/>
                </a:solidFill>
              </a:rPr>
              <a:t>Data can be </a:t>
            </a:r>
            <a:r>
              <a:rPr lang="en-US" dirty="0" smtClean="0">
                <a:solidFill>
                  <a:srgbClr val="FFFF00"/>
                </a:solidFill>
              </a:rPr>
              <a:t>measured </a:t>
            </a:r>
            <a:r>
              <a:rPr lang="en-US" dirty="0">
                <a:solidFill>
                  <a:srgbClr val="FFFF00"/>
                </a:solidFill>
              </a:rPr>
              <a:t>experimentally</a:t>
            </a:r>
          </a:p>
          <a:p>
            <a:r>
              <a:rPr lang="en-US" dirty="0">
                <a:solidFill>
                  <a:srgbClr val="FFFF00"/>
                </a:solidFill>
              </a:rPr>
              <a:t>Values of thermophysical properties can be predicted (</a:t>
            </a:r>
            <a:r>
              <a:rPr lang="en-US" dirty="0">
                <a:solidFill>
                  <a:srgbClr val="FFCC00"/>
                </a:solidFill>
              </a:rPr>
              <a:t>good for modeling and design purposes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1E54E-9D66-4437-A5A3-01CCE215FC70}" type="slidenum">
              <a:rPr lang="en-US"/>
              <a:pPr/>
              <a:t>40</a:t>
            </a:fld>
            <a:endParaRPr lang="en-US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600200" y="228600"/>
            <a:ext cx="6781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3600" dirty="0">
                <a:latin typeface="Times New Roman" pitchFamily="18" charset="0"/>
              </a:rPr>
              <a:t>Prediction of the specific heat of </a:t>
            </a:r>
          </a:p>
          <a:p>
            <a:pPr algn="l" eaLnBrk="1" hangingPunct="1"/>
            <a:r>
              <a:rPr lang="en-US" sz="3600" dirty="0">
                <a:latin typeface="Times New Roman" pitchFamily="18" charset="0"/>
              </a:rPr>
              <a:t>non-fatty </a:t>
            </a:r>
            <a:r>
              <a:rPr lang="en-US" sz="3600" dirty="0" smtClean="0">
                <a:latin typeface="Times New Roman" pitchFamily="18" charset="0"/>
              </a:rPr>
              <a:t>materials </a:t>
            </a:r>
            <a:r>
              <a:rPr lang="en-US" sz="3600" dirty="0">
                <a:latin typeface="Times New Roman" pitchFamily="18" charset="0"/>
              </a:rPr>
              <a:t>below freezing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676400" y="1562100"/>
          <a:ext cx="57610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7" name="Equation" r:id="rId3" imgW="86635800" imgH="14607720" progId="Equation.3">
                  <p:embed/>
                </p:oleObj>
              </mc:Choice>
              <mc:Fallback>
                <p:oleObj name="Equation" r:id="rId3" imgW="86635800" imgH="1460772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62100"/>
                        <a:ext cx="576103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250761"/>
              </p:ext>
            </p:extLst>
          </p:nvPr>
        </p:nvGraphicFramePr>
        <p:xfrm>
          <a:off x="1753394" y="2764812"/>
          <a:ext cx="6572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8" name="Equation" r:id="rId5" imgW="101687400" imgH="15419880" progId="Equation.3">
                  <p:embed/>
                </p:oleObj>
              </mc:Choice>
              <mc:Fallback>
                <p:oleObj name="Equation" r:id="rId5" imgW="101687400" imgH="154198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394" y="2764812"/>
                        <a:ext cx="65722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1165225" y="3657600"/>
          <a:ext cx="75438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" name="Equation" r:id="rId7" imgW="110230200" imgH="14201640" progId="Equation.3">
                  <p:embed/>
                </p:oleObj>
              </mc:Choice>
              <mc:Fallback>
                <p:oleObj name="Equation" r:id="rId7" imgW="110230200" imgH="142016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657600"/>
                        <a:ext cx="75438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811213" y="5530850"/>
          <a:ext cx="9064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0" name="Equation" r:id="rId9" imgW="13818600" imgH="13795560" progId="Equation.3">
                  <p:embed/>
                </p:oleObj>
              </mc:Choice>
              <mc:Fallback>
                <p:oleObj name="Equation" r:id="rId9" imgW="13818600" imgH="1379556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5530850"/>
                        <a:ext cx="9064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2160588" y="4610100"/>
          <a:ext cx="453866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1" name="Equation" r:id="rId11" imgW="66295800" imgH="13389480" progId="Equation.DSMT4">
                  <p:embed/>
                </p:oleObj>
              </mc:Choice>
              <mc:Fallback>
                <p:oleObj name="Equation" r:id="rId11" imgW="66295800" imgH="13389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4610100"/>
                        <a:ext cx="453866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1582738" y="5691188"/>
          <a:ext cx="6913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2" name="Equation" r:id="rId13" imgW="96399000" imgH="6891480" progId="Equation.3">
                  <p:embed/>
                </p:oleObj>
              </mc:Choice>
              <mc:Fallback>
                <p:oleObj name="Equation" r:id="rId13" imgW="96399000" imgH="68914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5691188"/>
                        <a:ext cx="69135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7073855" y="2857012"/>
            <a:ext cx="983848" cy="436563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022779" y="3321122"/>
            <a:ext cx="783136" cy="458586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069037" y="2933157"/>
            <a:ext cx="262316" cy="226040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414347" y="2419109"/>
            <a:ext cx="0" cy="41501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7238-318C-4D94-8A23-5CB7911B33ED}" type="slidenum">
              <a:rPr lang="en-US"/>
              <a:pPr/>
              <a:t>41</a:t>
            </a:fld>
            <a:endParaRPr lang="en-US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600200" y="2286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3200" dirty="0">
                <a:latin typeface="Times New Roman" pitchFamily="18" charset="0"/>
              </a:rPr>
              <a:t>Prediction of the specific heat of </a:t>
            </a:r>
          </a:p>
          <a:p>
            <a:pPr algn="l" eaLnBrk="1" hangingPunct="1"/>
            <a:r>
              <a:rPr lang="en-US" sz="3200" dirty="0">
                <a:latin typeface="Times New Roman" pitchFamily="18" charset="0"/>
              </a:rPr>
              <a:t>non-fatty </a:t>
            </a:r>
            <a:r>
              <a:rPr lang="en-US" sz="3200" dirty="0" smtClean="0">
                <a:latin typeface="Times New Roman" pitchFamily="18" charset="0"/>
              </a:rPr>
              <a:t>materials </a:t>
            </a:r>
            <a:r>
              <a:rPr lang="en-US" sz="3200" dirty="0">
                <a:latin typeface="Times New Roman" pitchFamily="18" charset="0"/>
              </a:rPr>
              <a:t>below freezing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676400" y="1371600"/>
          <a:ext cx="57848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9" name="Equation" r:id="rId3" imgW="89483400" imgH="14607720" progId="Equation.3">
                  <p:embed/>
                </p:oleObj>
              </mc:Choice>
              <mc:Fallback>
                <p:oleObj name="Equation" r:id="rId3" imgW="89483400" imgH="1460772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578485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2457450" y="2268538"/>
          <a:ext cx="407193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0" name="Equation" r:id="rId5" imgW="61821000" imgH="14201640" progId="Equation.3">
                  <p:embed/>
                </p:oleObj>
              </mc:Choice>
              <mc:Fallback>
                <p:oleObj name="Equation" r:id="rId5" imgW="61821000" imgH="1420164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2268538"/>
                        <a:ext cx="4071938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49" name="Group 25"/>
          <p:cNvGrpSpPr>
            <a:grpSpLocks/>
          </p:cNvGrpSpPr>
          <p:nvPr/>
        </p:nvGrpSpPr>
        <p:grpSpPr bwMode="auto">
          <a:xfrm>
            <a:off x="6019800" y="3200400"/>
            <a:ext cx="2171700" cy="1162050"/>
            <a:chOff x="3792" y="2016"/>
            <a:chExt cx="1368" cy="732"/>
          </a:xfrm>
        </p:grpSpPr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>
              <a:off x="3792" y="2016"/>
              <a:ext cx="432" cy="324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3436" name="Object 12"/>
            <p:cNvGraphicFramePr>
              <a:graphicFrameLocks noChangeAspect="1"/>
            </p:cNvGraphicFramePr>
            <p:nvPr/>
          </p:nvGraphicFramePr>
          <p:xfrm>
            <a:off x="4176" y="2256"/>
            <a:ext cx="984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1" name="Equation" r:id="rId7" imgW="26836200" imgH="13389480" progId="Equation.3">
                    <p:embed/>
                  </p:oleObj>
                </mc:Choice>
                <mc:Fallback>
                  <p:oleObj name="Equation" r:id="rId7" imgW="26836200" imgH="1338948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56"/>
                          <a:ext cx="984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38" name="Object 14"/>
          <p:cNvGraphicFramePr>
            <a:graphicFrameLocks noChangeAspect="1"/>
          </p:cNvGraphicFramePr>
          <p:nvPr/>
        </p:nvGraphicFramePr>
        <p:xfrm>
          <a:off x="228600" y="3771900"/>
          <a:ext cx="49355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2" name="Equation" r:id="rId9" imgW="64668600" imgH="12170880" progId="Equation.3">
                  <p:embed/>
                </p:oleObj>
              </mc:Choice>
              <mc:Fallback>
                <p:oleObj name="Equation" r:id="rId9" imgW="64668600" imgH="1217088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71900"/>
                        <a:ext cx="4935538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51" name="Group 27"/>
          <p:cNvGrpSpPr>
            <a:grpSpLocks/>
          </p:cNvGrpSpPr>
          <p:nvPr/>
        </p:nvGrpSpPr>
        <p:grpSpPr bwMode="auto">
          <a:xfrm>
            <a:off x="819150" y="2952750"/>
            <a:ext cx="3219450" cy="1009650"/>
            <a:chOff x="516" y="1860"/>
            <a:chExt cx="2028" cy="636"/>
          </a:xfrm>
        </p:grpSpPr>
        <p:grpSp>
          <p:nvGrpSpPr>
            <p:cNvPr id="103450" name="Group 26"/>
            <p:cNvGrpSpPr>
              <a:grpSpLocks/>
            </p:cNvGrpSpPr>
            <p:nvPr/>
          </p:nvGrpSpPr>
          <p:grpSpPr bwMode="auto">
            <a:xfrm>
              <a:off x="516" y="1860"/>
              <a:ext cx="2028" cy="469"/>
              <a:chOff x="516" y="1860"/>
              <a:chExt cx="2028" cy="469"/>
            </a:xfrm>
          </p:grpSpPr>
          <p:sp>
            <p:nvSpPr>
              <p:cNvPr id="103432" name="Line 8"/>
              <p:cNvSpPr>
                <a:spLocks noChangeShapeType="1"/>
              </p:cNvSpPr>
              <p:nvPr/>
            </p:nvSpPr>
            <p:spPr bwMode="auto">
              <a:xfrm flipH="1">
                <a:off x="2076" y="1872"/>
                <a:ext cx="468" cy="16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03433" name="Object 9"/>
              <p:cNvGraphicFramePr>
                <a:graphicFrameLocks noChangeAspect="1"/>
              </p:cNvGraphicFramePr>
              <p:nvPr/>
            </p:nvGraphicFramePr>
            <p:xfrm>
              <a:off x="516" y="1860"/>
              <a:ext cx="1584" cy="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23" name="Equation" r:id="rId11" imgW="32938200" imgH="9734400" progId="Equation.3">
                      <p:embed/>
                    </p:oleObj>
                  </mc:Choice>
                  <mc:Fallback>
                    <p:oleObj name="Equation" r:id="rId11" imgW="32938200" imgH="9734400" progId="Equation.3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" y="1860"/>
                            <a:ext cx="1584" cy="4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439" name="Line 15"/>
            <p:cNvSpPr>
              <a:spLocks noChangeShapeType="1"/>
            </p:cNvSpPr>
            <p:nvPr/>
          </p:nvSpPr>
          <p:spPr bwMode="auto">
            <a:xfrm>
              <a:off x="1392" y="2256"/>
              <a:ext cx="0" cy="24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453" name="Group 29"/>
          <p:cNvGrpSpPr>
            <a:grpSpLocks/>
          </p:cNvGrpSpPr>
          <p:nvPr/>
        </p:nvGrpSpPr>
        <p:grpSpPr bwMode="auto">
          <a:xfrm>
            <a:off x="266700" y="4667250"/>
            <a:ext cx="2095500" cy="1101725"/>
            <a:chOff x="168" y="2940"/>
            <a:chExt cx="1320" cy="694"/>
          </a:xfrm>
        </p:grpSpPr>
        <p:graphicFrame>
          <p:nvGraphicFramePr>
            <p:cNvPr id="103441" name="Object 17"/>
            <p:cNvGraphicFramePr>
              <a:graphicFrameLocks noChangeAspect="1"/>
            </p:cNvGraphicFramePr>
            <p:nvPr/>
          </p:nvGraphicFramePr>
          <p:xfrm>
            <a:off x="168" y="3192"/>
            <a:ext cx="115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4" name="Equation" r:id="rId13" imgW="34972200" imgH="13389480" progId="Equation.3">
                    <p:embed/>
                  </p:oleObj>
                </mc:Choice>
                <mc:Fallback>
                  <p:oleObj name="Equation" r:id="rId13" imgW="34972200" imgH="1338948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" y="3192"/>
                          <a:ext cx="115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V="1">
              <a:off x="1128" y="2940"/>
              <a:ext cx="360" cy="21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452" name="Group 28"/>
          <p:cNvGrpSpPr>
            <a:grpSpLocks/>
          </p:cNvGrpSpPr>
          <p:nvPr/>
        </p:nvGrpSpPr>
        <p:grpSpPr bwMode="auto">
          <a:xfrm>
            <a:off x="3581400" y="3276600"/>
            <a:ext cx="1798638" cy="762000"/>
            <a:chOff x="2256" y="2064"/>
            <a:chExt cx="1133" cy="480"/>
          </a:xfrm>
        </p:grpSpPr>
        <p:sp>
          <p:nvSpPr>
            <p:cNvPr id="103444" name="Line 20"/>
            <p:cNvSpPr>
              <a:spLocks noChangeShapeType="1"/>
            </p:cNvSpPr>
            <p:nvPr/>
          </p:nvSpPr>
          <p:spPr bwMode="auto">
            <a:xfrm flipH="1">
              <a:off x="2256" y="2292"/>
              <a:ext cx="320" cy="25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3445" name="Object 21"/>
            <p:cNvGraphicFramePr>
              <a:graphicFrameLocks noChangeAspect="1"/>
            </p:cNvGraphicFramePr>
            <p:nvPr/>
          </p:nvGraphicFramePr>
          <p:xfrm>
            <a:off x="2474" y="2064"/>
            <a:ext cx="91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5" name="Equation" r:id="rId15" imgW="20734200" imgH="7297560" progId="Equation.3">
                    <p:embed/>
                  </p:oleObj>
                </mc:Choice>
                <mc:Fallback>
                  <p:oleObj name="Equation" r:id="rId15" imgW="20734200" imgH="7297560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" y="2064"/>
                          <a:ext cx="915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454" name="Group 30"/>
          <p:cNvGrpSpPr>
            <a:grpSpLocks/>
          </p:cNvGrpSpPr>
          <p:nvPr/>
        </p:nvGrpSpPr>
        <p:grpSpPr bwMode="auto">
          <a:xfrm>
            <a:off x="2730500" y="4884738"/>
            <a:ext cx="5915025" cy="1431925"/>
            <a:chOff x="1464" y="3007"/>
            <a:chExt cx="4296" cy="1145"/>
          </a:xfrm>
        </p:grpSpPr>
        <p:sp>
          <p:nvSpPr>
            <p:cNvPr id="103447" name="Rectangle 23"/>
            <p:cNvSpPr>
              <a:spLocks noChangeArrowheads="1"/>
            </p:cNvSpPr>
            <p:nvPr/>
          </p:nvSpPr>
          <p:spPr bwMode="auto">
            <a:xfrm>
              <a:off x="1464" y="3024"/>
              <a:ext cx="4296" cy="11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46" name="Object 22"/>
            <p:cNvGraphicFramePr>
              <a:graphicFrameLocks noChangeAspect="1"/>
            </p:cNvGraphicFramePr>
            <p:nvPr/>
          </p:nvGraphicFramePr>
          <p:xfrm>
            <a:off x="1568" y="3007"/>
            <a:ext cx="4192" cy="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6" name="Equation" r:id="rId17" imgW="94771800" imgH="23542560" progId="Equation.3">
                    <p:embed/>
                  </p:oleObj>
                </mc:Choice>
                <mc:Fallback>
                  <p:oleObj name="Equation" r:id="rId17" imgW="94771800" imgH="23542560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3007"/>
                          <a:ext cx="4192" cy="1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B56-A39E-4959-87F2-82C5210CDBD0}" type="slidenum">
              <a:rPr lang="en-US"/>
              <a:pPr/>
              <a:t>42</a:t>
            </a:fld>
            <a:endParaRPr 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Prediction of the specific heat of </a:t>
            </a:r>
            <a:b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non-fatty </a:t>
            </a: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materials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 freezing</a:t>
            </a: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2151063" y="1700213"/>
          <a:ext cx="4840287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4" name="Equation" r:id="rId3" imgW="53278200" imgH="49940640" progId="Equation.3">
                  <p:embed/>
                </p:oleObj>
              </mc:Choice>
              <mc:Fallback>
                <p:oleObj name="Equation" r:id="rId3" imgW="53278200" imgH="49940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700213"/>
                        <a:ext cx="4840287" cy="454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AF13-59A3-4844-BF60-4308DE06820D}" type="slidenum">
              <a:rPr lang="en-US"/>
              <a:pPr/>
              <a:t>43</a:t>
            </a:fld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Prediction of enthalpy change </a:t>
            </a:r>
            <a:b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non-fatty </a:t>
            </a:r>
            <a:r>
              <a:rPr lang="en-US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materials 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 freezing</a:t>
            </a:r>
          </a:p>
        </p:txBody>
      </p:sp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304800" y="1981200"/>
            <a:ext cx="2971800" cy="2667000"/>
            <a:chOff x="192" y="1248"/>
            <a:chExt cx="1872" cy="1680"/>
          </a:xfrm>
        </p:grpSpPr>
        <p:sp>
          <p:nvSpPr>
            <p:cNvPr id="114696" name="Rectangle 8"/>
            <p:cNvSpPr>
              <a:spLocks noChangeArrowheads="1"/>
            </p:cNvSpPr>
            <p:nvPr/>
          </p:nvSpPr>
          <p:spPr bwMode="auto">
            <a:xfrm>
              <a:off x="192" y="1248"/>
              <a:ext cx="1872" cy="168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4697" name="Object 9"/>
            <p:cNvGraphicFramePr>
              <a:graphicFrameLocks noChangeAspect="1"/>
            </p:cNvGraphicFramePr>
            <p:nvPr/>
          </p:nvGraphicFramePr>
          <p:xfrm>
            <a:off x="240" y="1344"/>
            <a:ext cx="1776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05" name="Equation" r:id="rId3" imgW="53685000" imgH="47097720" progId="Equation.3">
                    <p:embed/>
                  </p:oleObj>
                </mc:Choice>
                <mc:Fallback>
                  <p:oleObj name="Equation" r:id="rId3" imgW="53685000" imgH="4709772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344"/>
                          <a:ext cx="1776" cy="1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5562600" y="1763713"/>
            <a:ext cx="3352800" cy="42306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5521325" y="1828800"/>
          <a:ext cx="3317875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6" name="Equation" r:id="rId5" imgW="63448200" imgH="69840720" progId="Equation.3">
                  <p:embed/>
                </p:oleObj>
              </mc:Choice>
              <mc:Fallback>
                <p:oleObj name="Equation" r:id="rId5" imgW="63448200" imgH="6984072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1828800"/>
                        <a:ext cx="3317875" cy="409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AutoShape 13"/>
          <p:cNvSpPr>
            <a:spLocks noChangeArrowheads="1"/>
          </p:cNvSpPr>
          <p:nvPr/>
        </p:nvSpPr>
        <p:spPr bwMode="auto">
          <a:xfrm>
            <a:off x="3581400" y="3048000"/>
            <a:ext cx="1447800" cy="457200"/>
          </a:xfrm>
          <a:prstGeom prst="rightArrow">
            <a:avLst>
              <a:gd name="adj1" fmla="val 50000"/>
              <a:gd name="adj2" fmla="val 791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3276600" y="2286000"/>
          <a:ext cx="2133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7" name="Equation" r:id="rId7" imgW="43515000" imgH="13795560" progId="Equation.3">
                  <p:embed/>
                </p:oleObj>
              </mc:Choice>
              <mc:Fallback>
                <p:oleObj name="Equation" r:id="rId7" imgW="43515000" imgH="1379556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0"/>
                        <a:ext cx="21336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ADB0-C773-48BB-B349-30C233A1CD72}" type="slidenum">
              <a:rPr lang="en-US"/>
              <a:pPr/>
              <a:t>44</a:t>
            </a:fld>
            <a:endParaRPr 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279400" y="109538"/>
            <a:ext cx="87375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Prediction of enthalpy change </a:t>
            </a:r>
            <a:b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non-fatty </a:t>
            </a:r>
            <a:r>
              <a:rPr lang="en-US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materials 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 freezing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762000" y="1473200"/>
            <a:ext cx="4265613" cy="5241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855663" y="1511300"/>
          <a:ext cx="3679825" cy="509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7" name="Equation" r:id="rId3" imgW="61414200" imgH="81212400" progId="Equation.3">
                  <p:embed/>
                </p:oleObj>
              </mc:Choice>
              <mc:Fallback>
                <p:oleObj name="Equation" r:id="rId3" imgW="61414200" imgH="812124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511300"/>
                        <a:ext cx="3679825" cy="509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6400800" y="3733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6248400" y="1828800"/>
            <a:ext cx="0" cy="3810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5638800" y="3429000"/>
          <a:ext cx="5508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8" name="Equation" r:id="rId5" imgW="6089400" imgH="7703640" progId="Equation.3">
                  <p:embed/>
                </p:oleObj>
              </mc:Choice>
              <mc:Fallback>
                <p:oleObj name="Equation" r:id="rId5" imgW="6089400" imgH="77036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429000"/>
                        <a:ext cx="550863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6172200" y="27432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5562600" y="251777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>
                <a:latin typeface="Arial" charset="0"/>
              </a:rPr>
              <a:t>0</a:t>
            </a:r>
            <a:r>
              <a:rPr lang="en-US" sz="2400" baseline="30000">
                <a:latin typeface="Arial" charset="0"/>
              </a:rPr>
              <a:t>o</a:t>
            </a:r>
            <a:r>
              <a:rPr lang="en-US" sz="2400">
                <a:latin typeface="Arial" charset="0"/>
              </a:rPr>
              <a:t>C</a:t>
            </a:r>
          </a:p>
        </p:txBody>
      </p:sp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5730875" y="4587875"/>
          <a:ext cx="366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9" name="Equation" r:id="rId7" imgW="4055400" imgH="5672880" progId="Equation.3">
                  <p:embed/>
                </p:oleObj>
              </mc:Choice>
              <mc:Fallback>
                <p:oleObj name="Equation" r:id="rId7" imgW="4055400" imgH="56728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4587875"/>
                        <a:ext cx="3667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6172200" y="4876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6172200" y="3733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7391400" y="3810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7527925" y="4075113"/>
            <a:ext cx="131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</a:rPr>
              <a:t>Enthalpy</a:t>
            </a:r>
          </a:p>
          <a:p>
            <a:pPr algn="l" eaLnBrk="1" hangingPunct="1"/>
            <a:r>
              <a:rPr lang="en-US" sz="1800">
                <a:latin typeface="Arial" charset="0"/>
              </a:rPr>
              <a:t>Calculation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AB4-94A4-4C8D-9CA6-34A017093889}" type="slidenum">
              <a:rPr lang="en-US"/>
              <a:pPr/>
              <a:t>45</a:t>
            </a:fld>
            <a:endParaRPr 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Typical Values for Bound Water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746125" y="1387475"/>
            <a:ext cx="5738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3200">
                <a:latin typeface="Arial" charset="0"/>
              </a:rPr>
              <a:t> </a:t>
            </a:r>
            <a:r>
              <a:rPr lang="en-US" sz="3200" b="1">
                <a:latin typeface="Arial" charset="0"/>
              </a:rPr>
              <a:t>Bound Water Fraction (BW)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587500" y="1966913"/>
            <a:ext cx="634365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Aft>
                <a:spcPts val="600"/>
              </a:spcAft>
            </a:pPr>
            <a:r>
              <a:rPr lang="en-US" sz="2400" b="1" dirty="0">
                <a:latin typeface="Arial" charset="0"/>
              </a:rPr>
              <a:t>BW is generally reported as kg of bound water per kg of </a:t>
            </a:r>
            <a:r>
              <a:rPr lang="en-US" sz="2400" b="1" dirty="0" smtClean="0">
                <a:latin typeface="Arial" charset="0"/>
              </a:rPr>
              <a:t>SNF</a:t>
            </a:r>
            <a:endParaRPr lang="en-US" sz="2400" b="1" dirty="0">
              <a:latin typeface="Arial" charset="0"/>
            </a:endParaRPr>
          </a:p>
          <a:p>
            <a:pPr algn="l" eaLnBrk="1" hangingPunct="1"/>
            <a:r>
              <a:rPr lang="en-US" sz="2400" b="1" dirty="0">
                <a:latin typeface="Arial" charset="0"/>
              </a:rPr>
              <a:t>	</a:t>
            </a:r>
            <a:r>
              <a:rPr lang="en-US" sz="2400" b="1" i="1" dirty="0" err="1">
                <a:solidFill>
                  <a:srgbClr val="FFC000"/>
                </a:solidFill>
                <a:latin typeface="Arial" charset="0"/>
              </a:rPr>
              <a:t>x</a:t>
            </a:r>
            <a:r>
              <a:rPr lang="en-US" sz="2400" b="1" i="1" baseline="-25000" dirty="0" err="1">
                <a:solidFill>
                  <a:srgbClr val="FFC000"/>
                </a:solidFill>
                <a:latin typeface="Arial" charset="0"/>
              </a:rPr>
              <a:t>BW</a:t>
            </a:r>
            <a:r>
              <a:rPr lang="en-US" sz="2400" b="1" i="1" baseline="-25000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en-US" sz="2400" b="1" i="1" dirty="0">
                <a:solidFill>
                  <a:srgbClr val="FFC000"/>
                </a:solidFill>
                <a:latin typeface="Arial" charset="0"/>
              </a:rPr>
              <a:t>= BW . </a:t>
            </a:r>
            <a:r>
              <a:rPr lang="en-US" sz="2400" b="1" i="1" dirty="0" err="1">
                <a:solidFill>
                  <a:srgbClr val="FFC000"/>
                </a:solidFill>
                <a:latin typeface="Arial" charset="0"/>
              </a:rPr>
              <a:t>x</a:t>
            </a:r>
            <a:r>
              <a:rPr lang="en-US" sz="2400" b="1" i="1" baseline="-25000" dirty="0" err="1">
                <a:solidFill>
                  <a:srgbClr val="FFC000"/>
                </a:solidFill>
                <a:latin typeface="Arial" charset="0"/>
              </a:rPr>
              <a:t>SNF</a:t>
            </a:r>
            <a:endParaRPr lang="en-US" sz="2400" b="1" i="1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914400" y="3505200"/>
            <a:ext cx="768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latin typeface="Arial" charset="0"/>
              </a:rPr>
              <a:t>Food				BW	(</a:t>
            </a:r>
            <a:r>
              <a:rPr lang="en-US" sz="1800" b="1">
                <a:latin typeface="Arial" charset="0"/>
              </a:rPr>
              <a:t>kg of water per kg of SNF)</a:t>
            </a: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990600" y="40386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914400" y="4114800"/>
            <a:ext cx="460533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latin typeface="Arial" charset="0"/>
              </a:rPr>
              <a:t>Egg white			0.109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Egg yolk			0.104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White bread			0.143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Whole meal bread		0.111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sucrose solution		0.30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98F9-8991-4B35-BB86-426DCC67E9AE}" type="slidenum">
              <a:rPr lang="en-US"/>
              <a:pPr/>
              <a:t>46</a:t>
            </a:fld>
            <a:endParaRPr lang="en-US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Typical values of initial freezing points</a:t>
            </a: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974725" y="2020888"/>
            <a:ext cx="734377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latin typeface="Arial" charset="0"/>
              </a:rPr>
              <a:t>Fresh Vegetables			-0.8 to 2.8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Fresh Fruits				-0.9 to -2.7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Fresh meat and fish		-0.8 to -2.9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Skim milk 				-0.6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 (x</a:t>
            </a:r>
            <a:r>
              <a:rPr lang="en-US" sz="2400" b="1" baseline="-25000">
                <a:latin typeface="Arial" charset="0"/>
              </a:rPr>
              <a:t>SNF</a:t>
            </a:r>
            <a:r>
              <a:rPr lang="en-US" sz="2400" b="1">
                <a:latin typeface="Arial" charset="0"/>
              </a:rPr>
              <a:t>=0.10)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Skim milk				-4.1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 (x</a:t>
            </a:r>
            <a:r>
              <a:rPr lang="en-US" sz="2400" b="1" baseline="-25000">
                <a:latin typeface="Arial" charset="0"/>
              </a:rPr>
              <a:t>SNF</a:t>
            </a:r>
            <a:r>
              <a:rPr lang="en-US" sz="2400" b="1">
                <a:latin typeface="Arial" charset="0"/>
              </a:rPr>
              <a:t>=0.40)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Coffee				-0.3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 (x</a:t>
            </a:r>
            <a:r>
              <a:rPr lang="en-US" sz="2400" b="1" baseline="-25000">
                <a:latin typeface="Arial" charset="0"/>
              </a:rPr>
              <a:t>SNF</a:t>
            </a:r>
            <a:r>
              <a:rPr lang="en-US" sz="2400" b="1">
                <a:latin typeface="Arial" charset="0"/>
              </a:rPr>
              <a:t>=0.05)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Coffee				-3.7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 (x</a:t>
            </a:r>
            <a:r>
              <a:rPr lang="en-US" sz="2400" b="1" baseline="-25000">
                <a:latin typeface="Arial" charset="0"/>
              </a:rPr>
              <a:t>SNF</a:t>
            </a:r>
            <a:r>
              <a:rPr lang="en-US" sz="2400" b="1">
                <a:latin typeface="Arial" charset="0"/>
              </a:rPr>
              <a:t>=0.40)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Grapefruit				-1.2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 (x</a:t>
            </a:r>
            <a:r>
              <a:rPr lang="en-US" sz="2400" b="1" baseline="-25000">
                <a:latin typeface="Arial" charset="0"/>
              </a:rPr>
              <a:t>SNF</a:t>
            </a:r>
            <a:r>
              <a:rPr lang="en-US" sz="2400" b="1">
                <a:latin typeface="Arial" charset="0"/>
              </a:rPr>
              <a:t>=0.10)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Grapefruit				-4.4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 (x</a:t>
            </a:r>
            <a:r>
              <a:rPr lang="en-US" sz="2400" b="1" baseline="-25000">
                <a:latin typeface="Arial" charset="0"/>
              </a:rPr>
              <a:t>SNF</a:t>
            </a:r>
            <a:r>
              <a:rPr lang="en-US" sz="2400" b="1">
                <a:latin typeface="Arial" charset="0"/>
              </a:rPr>
              <a:t>=0.30)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Sucrose Solution			-0.3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 (x</a:t>
            </a:r>
            <a:r>
              <a:rPr lang="en-US" sz="2400" b="1" baseline="-25000">
                <a:latin typeface="Arial" charset="0"/>
              </a:rPr>
              <a:t>SNF</a:t>
            </a:r>
            <a:r>
              <a:rPr lang="en-US" sz="2400" b="1">
                <a:latin typeface="Arial" charset="0"/>
              </a:rPr>
              <a:t>= 0.10)</a:t>
            </a:r>
          </a:p>
          <a:p>
            <a:pPr algn="l" eaLnBrk="1" hangingPunct="1"/>
            <a:r>
              <a:rPr lang="en-US" sz="2400" b="1">
                <a:latin typeface="Arial" charset="0"/>
              </a:rPr>
              <a:t>Sucrose Solution			-4. 7</a:t>
            </a:r>
            <a:r>
              <a:rPr lang="en-US" sz="2400" b="1" baseline="30000">
                <a:latin typeface="Arial" charset="0"/>
              </a:rPr>
              <a:t>o</a:t>
            </a:r>
            <a:r>
              <a:rPr lang="en-US" sz="2400" b="1">
                <a:latin typeface="Arial" charset="0"/>
              </a:rPr>
              <a:t>C (x</a:t>
            </a:r>
            <a:r>
              <a:rPr lang="en-US" sz="2400" b="1" baseline="-25000">
                <a:latin typeface="Arial" charset="0"/>
              </a:rPr>
              <a:t>SNF</a:t>
            </a:r>
            <a:r>
              <a:rPr lang="en-US" sz="2400" b="1">
                <a:latin typeface="Arial" charset="0"/>
              </a:rPr>
              <a:t>=0.40)</a:t>
            </a:r>
          </a:p>
          <a:p>
            <a:pPr algn="l" eaLnBrk="1" hangingPunct="1"/>
            <a:endParaRPr lang="en-US" sz="2400" b="1">
              <a:latin typeface="Arial" charset="0"/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838200" y="1981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203325" y="1360488"/>
            <a:ext cx="3841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b="1">
                <a:latin typeface="Arial" charset="0"/>
              </a:rPr>
              <a:t>Food	</a:t>
            </a:r>
            <a:r>
              <a:rPr lang="en-US" sz="2400" b="1">
                <a:latin typeface="Arial" charset="0"/>
              </a:rPr>
              <a:t>			</a:t>
            </a:r>
          </a:p>
        </p:txBody>
      </p:sp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6324600" y="1295400"/>
          <a:ext cx="5619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3" name="Equation" r:id="rId3" imgW="6089400" imgH="7703640" progId="Equation.3">
                  <p:embed/>
                </p:oleObj>
              </mc:Choice>
              <mc:Fallback>
                <p:oleObj name="Equation" r:id="rId3" imgW="6089400" imgH="7703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95400"/>
                        <a:ext cx="561975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FD-18C2-4195-BDFB-8CAC7A864E7B}" type="slidenum">
              <a:rPr lang="en-US"/>
              <a:pPr/>
              <a:t>47</a:t>
            </a:fld>
            <a:endParaRPr lang="en-US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438400" y="4572000"/>
            <a:ext cx="6096000" cy="1447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Enthalpy changes between</a:t>
            </a:r>
            <a:b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temperatures below freezing</a:t>
            </a: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1143000" y="1905000"/>
            <a:ext cx="0" cy="426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609600" y="38100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990600" y="2514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1371600" y="5395913"/>
          <a:ext cx="3841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0" name="Equation" r:id="rId3" imgW="5275800" imgH="7297560" progId="Equation.3">
                  <p:embed/>
                </p:oleObj>
              </mc:Choice>
              <mc:Fallback>
                <p:oleObj name="Equation" r:id="rId3" imgW="5275800" imgH="729756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95913"/>
                        <a:ext cx="38417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1371600" y="4100513"/>
          <a:ext cx="3841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1" name="Equation" r:id="rId5" imgW="5275800" imgH="7297560" progId="Equation.3">
                  <p:embed/>
                </p:oleObj>
              </mc:Choice>
              <mc:Fallback>
                <p:oleObj name="Equation" r:id="rId5" imgW="5275800" imgH="72975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00513"/>
                        <a:ext cx="38417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11"/>
          <p:cNvGraphicFramePr>
            <a:graphicFrameLocks noChangeAspect="1"/>
          </p:cNvGraphicFramePr>
          <p:nvPr/>
        </p:nvGraphicFramePr>
        <p:xfrm>
          <a:off x="1371600" y="2209800"/>
          <a:ext cx="6794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2" name="Equation" r:id="rId7" imgW="9343800" imgH="6485400" progId="Equation.3">
                  <p:embed/>
                </p:oleObj>
              </mc:Choice>
              <mc:Fallback>
                <p:oleObj name="Equation" r:id="rId7" imgW="9343800" imgH="64854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6794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990600" y="4419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990600" y="5638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8798" name="Object 14"/>
          <p:cNvGraphicFramePr>
            <a:graphicFrameLocks noChangeAspect="1"/>
          </p:cNvGraphicFramePr>
          <p:nvPr/>
        </p:nvGraphicFramePr>
        <p:xfrm>
          <a:off x="2667000" y="4954588"/>
          <a:ext cx="5791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3" name="Equation" r:id="rId9" imgW="59380200" imgH="8109720" progId="Equation.3">
                  <p:embed/>
                </p:oleObj>
              </mc:Choice>
              <mc:Fallback>
                <p:oleObj name="Equation" r:id="rId9" imgW="59380200" imgH="810972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4588"/>
                        <a:ext cx="57912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9" name="Object 15"/>
          <p:cNvGraphicFramePr>
            <a:graphicFrameLocks noChangeAspect="1"/>
          </p:cNvGraphicFramePr>
          <p:nvPr/>
        </p:nvGraphicFramePr>
        <p:xfrm>
          <a:off x="1279525" y="3200400"/>
          <a:ext cx="5016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4" name="Equation" r:id="rId11" imgW="241560" imgH="304560" progId="Equation.3">
                  <p:embed/>
                </p:oleObj>
              </mc:Choice>
              <mc:Fallback>
                <p:oleObj name="Equation" r:id="rId11" imgW="241560" imgH="30456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200400"/>
                        <a:ext cx="50165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A0A4-1F9D-447E-8E79-1F364C1A7A63}" type="slidenum">
              <a:rPr lang="en-US"/>
              <a:pPr/>
              <a:t>48</a:t>
            </a:fld>
            <a:endParaRPr lang="en-US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552450" y="4841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Enthalpy changes between</a:t>
            </a:r>
            <a:br>
              <a:rPr lang="en-US" sz="36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temperatures </a:t>
            </a:r>
            <a:br>
              <a:rPr lang="en-US" sz="36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60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1143000" y="3562350"/>
          <a:ext cx="5413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3" name="Equation" r:id="rId3" imgW="241560" imgH="304560" progId="Equation.3">
                  <p:embed/>
                </p:oleObj>
              </mc:Choice>
              <mc:Fallback>
                <p:oleObj name="Equation" r:id="rId3" imgW="241560" imgH="30456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62350"/>
                        <a:ext cx="5413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143000" y="2300288"/>
            <a:ext cx="0" cy="426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609600" y="4205288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1009650" y="3276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1371600" y="5791200"/>
          <a:ext cx="3841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4" name="Equation" r:id="rId5" imgW="203400" imgH="291960" progId="Equation.3">
                  <p:embed/>
                </p:oleObj>
              </mc:Choice>
              <mc:Fallback>
                <p:oleObj name="Equation" r:id="rId5" imgW="203400" imgH="29196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91200"/>
                        <a:ext cx="3841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1447800" y="2395538"/>
          <a:ext cx="384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5" name="Equation" r:id="rId7" imgW="5275800" imgH="6891480" progId="Equation.3">
                  <p:embed/>
                </p:oleObj>
              </mc:Choice>
              <mc:Fallback>
                <p:oleObj name="Equation" r:id="rId7" imgW="5275800" imgH="68914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95538"/>
                        <a:ext cx="3841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1"/>
          <p:cNvGraphicFramePr>
            <a:graphicFrameLocks noChangeAspect="1"/>
          </p:cNvGraphicFramePr>
          <p:nvPr/>
        </p:nvGraphicFramePr>
        <p:xfrm>
          <a:off x="1428750" y="3028950"/>
          <a:ext cx="6794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6" name="Equation" r:id="rId9" imgW="381240" imgH="253800" progId="Equation.3">
                  <p:embed/>
                </p:oleObj>
              </mc:Choice>
              <mc:Fallback>
                <p:oleObj name="Equation" r:id="rId9" imgW="381240" imgH="2538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028950"/>
                        <a:ext cx="6794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0" name="Line 12"/>
          <p:cNvSpPr>
            <a:spLocks noChangeShapeType="1"/>
          </p:cNvSpPr>
          <p:nvPr/>
        </p:nvSpPr>
        <p:spPr bwMode="auto">
          <a:xfrm>
            <a:off x="1047750" y="260985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>
            <a:off x="990600" y="60340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/>
        </p:nvGraphicFramePr>
        <p:xfrm>
          <a:off x="2717800" y="4554538"/>
          <a:ext cx="49387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7" name="Equation" r:id="rId11" imgW="57753000" imgH="8515800" progId="Equation.DSMT4">
                  <p:embed/>
                </p:oleObj>
              </mc:Choice>
              <mc:Fallback>
                <p:oleObj name="Equation" r:id="rId11" imgW="57753000" imgH="85158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554538"/>
                        <a:ext cx="493871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3" name="Line 15"/>
          <p:cNvSpPr>
            <a:spLocks noChangeShapeType="1"/>
          </p:cNvSpPr>
          <p:nvPr/>
        </p:nvSpPr>
        <p:spPr bwMode="auto">
          <a:xfrm flipV="1">
            <a:off x="4572000" y="5105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3641725" y="5903913"/>
            <a:ext cx="175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</a:rPr>
              <a:t>Below Freezing</a:t>
            </a:r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 flipH="1" flipV="1">
            <a:off x="6629400" y="5029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6019800" y="5943600"/>
            <a:ext cx="178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</a:rPr>
              <a:t>Above Freezing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2479675" y="1450975"/>
            <a:ext cx="3948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 below freezing and </a:t>
            </a:r>
          </a:p>
          <a:p>
            <a:pPr algn="l" eaLnBrk="1" hangingPunct="1"/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other above freezing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F0DE-DFE2-4DC0-A538-C954DD75F51F}" type="slidenum">
              <a:rPr lang="en-US"/>
              <a:pPr/>
              <a:t>49</a:t>
            </a:fld>
            <a:endParaRPr lang="en-U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403350" y="292100"/>
            <a:ext cx="5716588" cy="1066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Prediction of Enthalpy Change </a:t>
            </a:r>
          </a:p>
          <a:p>
            <a:r>
              <a:rPr lang="en-US" sz="3200" dirty="0"/>
              <a:t>in a Fatty </a:t>
            </a:r>
            <a:r>
              <a:rPr lang="en-US" sz="3200" dirty="0" smtClean="0"/>
              <a:t>Material</a:t>
            </a:r>
            <a:endParaRPr lang="en-US" sz="3200" dirty="0"/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25966"/>
              </p:ext>
            </p:extLst>
          </p:nvPr>
        </p:nvGraphicFramePr>
        <p:xfrm>
          <a:off x="1385094" y="1644650"/>
          <a:ext cx="58689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9" name="Equation" r:id="rId3" imgW="2425680" imgH="241200" progId="Equation.DSMT4">
                  <p:embed/>
                </p:oleObj>
              </mc:Choice>
              <mc:Fallback>
                <p:oleObj name="Equation" r:id="rId3" imgW="2425680" imgH="241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094" y="1644650"/>
                        <a:ext cx="5868988" cy="598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2900363" y="2416175"/>
          <a:ext cx="28384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0" name="Equation" r:id="rId5" imgW="30497400" imgH="7703640" progId="Equation.3">
                  <p:embed/>
                </p:oleObj>
              </mc:Choice>
              <mc:Fallback>
                <p:oleObj name="Equation" r:id="rId5" imgW="30497400" imgH="77036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2416175"/>
                        <a:ext cx="283845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Line 7"/>
          <p:cNvSpPr>
            <a:spLocks noChangeShapeType="1"/>
          </p:cNvSpPr>
          <p:nvPr/>
        </p:nvSpPr>
        <p:spPr bwMode="auto">
          <a:xfrm flipH="1" flipV="1">
            <a:off x="4523250" y="3078163"/>
            <a:ext cx="374650" cy="588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3727450" y="3763963"/>
            <a:ext cx="29686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Solid-non-fat + water</a:t>
            </a:r>
          </a:p>
        </p:txBody>
      </p:sp>
      <p:graphicFrame>
        <p:nvGraphicFramePr>
          <p:cNvPr id="128010" name="Object 10"/>
          <p:cNvGraphicFramePr>
            <a:graphicFrameLocks noChangeAspect="1"/>
          </p:cNvGraphicFramePr>
          <p:nvPr/>
        </p:nvGraphicFramePr>
        <p:xfrm>
          <a:off x="568325" y="4111625"/>
          <a:ext cx="1876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1" name="Equation" r:id="rId7" imgW="13818600" imgH="7703640" progId="Equation.3">
                  <p:embed/>
                </p:oleObj>
              </mc:Choice>
              <mc:Fallback>
                <p:oleObj name="Equation" r:id="rId7" imgW="13818600" imgH="77036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111625"/>
                        <a:ext cx="1876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1785938" y="5208588"/>
            <a:ext cx="4573587" cy="10064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>
                <a:solidFill>
                  <a:srgbClr val="FFFF00"/>
                </a:solidFill>
              </a:rPr>
              <a:t> It has to be measured experimentally</a:t>
            </a:r>
          </a:p>
          <a:p>
            <a:pPr algn="l">
              <a:buFontTx/>
              <a:buChar char="•"/>
            </a:pPr>
            <a:r>
              <a:rPr lang="en-US">
                <a:solidFill>
                  <a:srgbClr val="FFFF00"/>
                </a:solidFill>
              </a:rPr>
              <a:t> From Literature</a:t>
            </a:r>
          </a:p>
          <a:p>
            <a:pPr algn="l">
              <a:buFontTx/>
              <a:buChar char="•"/>
            </a:pPr>
            <a:r>
              <a:rPr lang="en-US">
                <a:solidFill>
                  <a:srgbClr val="FFFF00"/>
                </a:solidFill>
              </a:rPr>
              <a:t> Extremely difficult to model</a:t>
            </a: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2697163" y="4465638"/>
            <a:ext cx="59102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Solid Triglycerides            Liquid Triglycerides</a:t>
            </a:r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5232400" y="4632325"/>
            <a:ext cx="7016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 flipH="1">
            <a:off x="5292725" y="4765675"/>
            <a:ext cx="600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1" grpId="0"/>
      <p:bldP spid="1280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3C1A12F-9B23-4C2A-A151-1D0A445630B2}" type="slidenum">
              <a:rPr lang="en-US"/>
              <a:pPr/>
              <a:t>5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01713" y="474990"/>
            <a:ext cx="86565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b="1" u="sng" dirty="0">
                <a:solidFill>
                  <a:schemeClr val="folHlink"/>
                </a:solidFill>
              </a:rPr>
              <a:t>COMPOSITION OF </a:t>
            </a:r>
            <a:r>
              <a:rPr lang="en-US" sz="2800" b="1" u="sng" dirty="0" smtClean="0">
                <a:solidFill>
                  <a:schemeClr val="folHlink"/>
                </a:solidFill>
              </a:rPr>
              <a:t>FOODS AND BIOMATERIALS</a:t>
            </a:r>
            <a:endParaRPr lang="en-US" sz="2800" b="1" u="sng" dirty="0">
              <a:solidFill>
                <a:schemeClr val="folHlink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95350" y="1885950"/>
            <a:ext cx="436010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NON-FATTY </a:t>
            </a:r>
            <a:r>
              <a:rPr lang="en-US" dirty="0" smtClean="0"/>
              <a:t>MATERIALS </a:t>
            </a:r>
            <a:r>
              <a:rPr lang="en-US" dirty="0"/>
              <a:t>(&lt;2% FAT)</a:t>
            </a:r>
          </a:p>
          <a:p>
            <a:pPr algn="l"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 PROTEINS</a:t>
            </a:r>
          </a:p>
          <a:p>
            <a:pPr algn="l"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 WATER</a:t>
            </a:r>
          </a:p>
          <a:p>
            <a:pPr algn="l"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 CARBOHYDRATES</a:t>
            </a:r>
          </a:p>
          <a:p>
            <a:pPr algn="l"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 FIBERS</a:t>
            </a:r>
          </a:p>
          <a:p>
            <a:pPr algn="l"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 MINOR COMPONENTS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295900" y="1885950"/>
            <a:ext cx="360316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FATTY </a:t>
            </a:r>
            <a:r>
              <a:rPr lang="en-US" dirty="0" smtClean="0"/>
              <a:t>MATERIALS </a:t>
            </a:r>
            <a:r>
              <a:rPr lang="en-US" dirty="0"/>
              <a:t>(&gt;2% FAT)</a:t>
            </a:r>
          </a:p>
          <a:p>
            <a:pPr algn="l"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 PROTEINS</a:t>
            </a:r>
          </a:p>
          <a:p>
            <a:pPr algn="l"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 WATER</a:t>
            </a:r>
          </a:p>
          <a:p>
            <a:pPr algn="l"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CARBOHYDRATES</a:t>
            </a:r>
          </a:p>
          <a:p>
            <a:pPr algn="l"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 FIBERS</a:t>
            </a:r>
          </a:p>
          <a:p>
            <a:pPr algn="l"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 MINOR COMPONENTS</a:t>
            </a:r>
          </a:p>
          <a:p>
            <a:pPr algn="l">
              <a:buFontTx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FATS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5176" y="4742696"/>
            <a:ext cx="5407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https://ndb.nal.usda.gov/ndb/search/list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051D-5563-40A4-ABB3-06C963A49A05}" type="slidenum">
              <a:rPr lang="en-US"/>
              <a:pPr/>
              <a:t>50</a:t>
            </a:fld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435350" y="320675"/>
            <a:ext cx="1890713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84175" y="1033463"/>
            <a:ext cx="8402638" cy="9461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How much thermal energy kJ/kg is required to heat </a:t>
            </a:r>
          </a:p>
          <a:p>
            <a:pPr algn="l"/>
            <a:r>
              <a:rPr lang="en-US" sz="2800"/>
              <a:t>beef (40% fat and 42% water) from 10 to 40</a:t>
            </a:r>
            <a:r>
              <a:rPr lang="en-US" sz="2800" baseline="30000"/>
              <a:t>o</a:t>
            </a:r>
            <a:r>
              <a:rPr lang="en-US" sz="2800"/>
              <a:t>C ?</a:t>
            </a:r>
          </a:p>
        </p:txBody>
      </p:sp>
      <p:grpSp>
        <p:nvGrpSpPr>
          <p:cNvPr id="129041" name="Group 17"/>
          <p:cNvGrpSpPr>
            <a:grpSpLocks/>
          </p:cNvGrpSpPr>
          <p:nvPr/>
        </p:nvGrpSpPr>
        <p:grpSpPr bwMode="auto">
          <a:xfrm>
            <a:off x="409575" y="2058988"/>
            <a:ext cx="6610350" cy="854075"/>
            <a:chOff x="258" y="1297"/>
            <a:chExt cx="4164" cy="538"/>
          </a:xfrm>
        </p:grpSpPr>
        <p:sp>
          <p:nvSpPr>
            <p:cNvPr id="129030" name="Text Box 6"/>
            <p:cNvSpPr txBox="1">
              <a:spLocks noChangeArrowheads="1"/>
            </p:cNvSpPr>
            <p:nvPr/>
          </p:nvSpPr>
          <p:spPr bwMode="auto">
            <a:xfrm>
              <a:off x="258" y="1297"/>
              <a:ext cx="1120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00"/>
                  </a:solidFill>
                </a:rPr>
                <a:t>Composition</a:t>
              </a:r>
            </a:p>
          </p:txBody>
        </p:sp>
        <p:sp>
          <p:nvSpPr>
            <p:cNvPr id="129031" name="Text Box 7"/>
            <p:cNvSpPr txBox="1">
              <a:spLocks noChangeArrowheads="1"/>
            </p:cNvSpPr>
            <p:nvPr/>
          </p:nvSpPr>
          <p:spPr bwMode="auto">
            <a:xfrm>
              <a:off x="886" y="1585"/>
              <a:ext cx="3536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</a:rPr>
                <a:t>x</a:t>
              </a:r>
              <a:r>
                <a:rPr lang="en-US" baseline="-25000">
                  <a:solidFill>
                    <a:srgbClr val="FFFF00"/>
                  </a:solidFill>
                </a:rPr>
                <a:t>w</a:t>
              </a:r>
              <a:r>
                <a:rPr lang="en-US">
                  <a:solidFill>
                    <a:srgbClr val="FFFF00"/>
                  </a:solidFill>
                </a:rPr>
                <a:t> = 0.42      x</a:t>
              </a:r>
              <a:r>
                <a:rPr lang="en-US" baseline="-25000">
                  <a:solidFill>
                    <a:srgbClr val="FFFF00"/>
                  </a:solidFill>
                </a:rPr>
                <a:t>fat</a:t>
              </a:r>
              <a:r>
                <a:rPr lang="en-US">
                  <a:solidFill>
                    <a:srgbClr val="FFFF00"/>
                  </a:solidFill>
                </a:rPr>
                <a:t>=0.40      x</a:t>
              </a:r>
              <a:r>
                <a:rPr lang="en-US" baseline="-25000">
                  <a:solidFill>
                    <a:srgbClr val="FFFF00"/>
                  </a:solidFill>
                </a:rPr>
                <a:t>non-fat</a:t>
              </a:r>
              <a:r>
                <a:rPr lang="en-US">
                  <a:solidFill>
                    <a:srgbClr val="FFFF00"/>
                  </a:solidFill>
                </a:rPr>
                <a:t>=1 – x</a:t>
              </a:r>
              <a:r>
                <a:rPr lang="en-US" baseline="-25000">
                  <a:solidFill>
                    <a:srgbClr val="FFFF00"/>
                  </a:solidFill>
                </a:rPr>
                <a:t>fat </a:t>
              </a:r>
              <a:r>
                <a:rPr lang="en-US">
                  <a:solidFill>
                    <a:srgbClr val="FFFF00"/>
                  </a:solidFill>
                </a:rPr>
                <a:t>= 0.60</a:t>
              </a:r>
            </a:p>
          </p:txBody>
        </p:sp>
      </p:grp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181225" y="3349625"/>
            <a:ext cx="4276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x</a:t>
            </a:r>
            <a:r>
              <a:rPr lang="en-US" baseline="-25000">
                <a:solidFill>
                  <a:srgbClr val="FFFF00"/>
                </a:solidFill>
              </a:rPr>
              <a:t>SNF</a:t>
            </a:r>
            <a:r>
              <a:rPr lang="en-US">
                <a:solidFill>
                  <a:srgbClr val="FFFF00"/>
                </a:solidFill>
              </a:rPr>
              <a:t> = </a:t>
            </a:r>
            <a:r>
              <a:rPr lang="en-US" sz="1800">
                <a:solidFill>
                  <a:srgbClr val="FFFF00"/>
                </a:solidFill>
                <a:latin typeface="Arial" charset="0"/>
              </a:rPr>
              <a:t>1- x</a:t>
            </a:r>
            <a:r>
              <a:rPr lang="en-US" sz="1800" baseline="-25000">
                <a:solidFill>
                  <a:srgbClr val="FFFF00"/>
                </a:solidFill>
                <a:latin typeface="Arial" charset="0"/>
              </a:rPr>
              <a:t>w</a:t>
            </a:r>
            <a:r>
              <a:rPr lang="en-US" sz="180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1800">
                <a:solidFill>
                  <a:srgbClr val="FFFF00"/>
                </a:solidFill>
                <a:latin typeface="Tahoma"/>
              </a:rPr>
              <a:t>–</a:t>
            </a:r>
            <a:r>
              <a:rPr lang="en-US" sz="1800">
                <a:solidFill>
                  <a:srgbClr val="FFFF00"/>
                </a:solidFill>
                <a:latin typeface="Arial" charset="0"/>
              </a:rPr>
              <a:t> x</a:t>
            </a:r>
            <a:r>
              <a:rPr lang="en-US" sz="1800" baseline="-25000">
                <a:solidFill>
                  <a:srgbClr val="FFFF00"/>
                </a:solidFill>
                <a:latin typeface="Arial" charset="0"/>
              </a:rPr>
              <a:t>fat</a:t>
            </a:r>
            <a:r>
              <a:rPr lang="en-US" sz="1800">
                <a:solidFill>
                  <a:srgbClr val="FFFF00"/>
                </a:solidFill>
                <a:latin typeface="Arial" charset="0"/>
              </a:rPr>
              <a:t> = 1- 0.42 </a:t>
            </a:r>
            <a:r>
              <a:rPr lang="en-US" sz="1800">
                <a:solidFill>
                  <a:srgbClr val="FFFF00"/>
                </a:solidFill>
                <a:latin typeface="Tahoma"/>
              </a:rPr>
              <a:t>–</a:t>
            </a:r>
            <a:r>
              <a:rPr lang="en-US" sz="1800">
                <a:solidFill>
                  <a:srgbClr val="FFFF00"/>
                </a:solidFill>
                <a:latin typeface="Arial" charset="0"/>
              </a:rPr>
              <a:t> 0.40 =0.18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990600" y="2995613"/>
            <a:ext cx="1171575" cy="5794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x</a:t>
            </a:r>
            <a:r>
              <a:rPr lang="en-US" sz="3200" baseline="-25000">
                <a:solidFill>
                  <a:schemeClr val="hlink"/>
                </a:solidFill>
              </a:rPr>
              <a:t>SNF</a:t>
            </a:r>
            <a:r>
              <a:rPr lang="en-US" sz="3200">
                <a:solidFill>
                  <a:schemeClr val="hlink"/>
                </a:solidFill>
              </a:rPr>
              <a:t> ?</a:t>
            </a:r>
          </a:p>
        </p:txBody>
      </p:sp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866775" y="3876675"/>
          <a:ext cx="68881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4" name="Equation" r:id="rId3" imgW="74025000" imgH="7703640" progId="Equation.3">
                  <p:embed/>
                </p:oleObj>
              </mc:Choice>
              <mc:Fallback>
                <p:oleObj name="Equation" r:id="rId3" imgW="74025000" imgH="7703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876675"/>
                        <a:ext cx="6888163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44" name="Group 20"/>
          <p:cNvGrpSpPr>
            <a:grpSpLocks/>
          </p:cNvGrpSpPr>
          <p:nvPr/>
        </p:nvGrpSpPr>
        <p:grpSpPr bwMode="auto">
          <a:xfrm>
            <a:off x="3251200" y="5173663"/>
            <a:ext cx="5476875" cy="577850"/>
            <a:chOff x="2048" y="3259"/>
            <a:chExt cx="3450" cy="364"/>
          </a:xfrm>
        </p:grpSpPr>
        <p:graphicFrame>
          <p:nvGraphicFramePr>
            <p:cNvPr id="129036" name="Object 12"/>
            <p:cNvGraphicFramePr>
              <a:graphicFrameLocks noChangeAspect="1"/>
            </p:cNvGraphicFramePr>
            <p:nvPr/>
          </p:nvGraphicFramePr>
          <p:xfrm>
            <a:off x="2471" y="3259"/>
            <a:ext cx="302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75" name="Equation" r:id="rId5" imgW="64261800" imgH="7703640" progId="Equation.3">
                    <p:embed/>
                  </p:oleObj>
                </mc:Choice>
                <mc:Fallback>
                  <p:oleObj name="Equation" r:id="rId5" imgW="64261800" imgH="770364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259"/>
                          <a:ext cx="3027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38" name="AutoShape 14"/>
            <p:cNvSpPr>
              <a:spLocks noChangeArrowheads="1"/>
            </p:cNvSpPr>
            <p:nvPr/>
          </p:nvSpPr>
          <p:spPr bwMode="auto">
            <a:xfrm>
              <a:off x="2048" y="3360"/>
              <a:ext cx="371" cy="147"/>
            </a:xfrm>
            <a:prstGeom prst="rightArrow">
              <a:avLst>
                <a:gd name="adj1" fmla="val 50000"/>
                <a:gd name="adj2" fmla="val 63095"/>
              </a:avLst>
            </a:prstGeom>
            <a:solidFill>
              <a:srgbClr val="FF0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45" name="Group 21"/>
          <p:cNvGrpSpPr>
            <a:grpSpLocks/>
          </p:cNvGrpSpPr>
          <p:nvPr/>
        </p:nvGrpSpPr>
        <p:grpSpPr bwMode="auto">
          <a:xfrm>
            <a:off x="3159125" y="3770313"/>
            <a:ext cx="1544638" cy="1452562"/>
            <a:chOff x="1990" y="2375"/>
            <a:chExt cx="973" cy="915"/>
          </a:xfrm>
        </p:grpSpPr>
        <p:sp>
          <p:nvSpPr>
            <p:cNvPr id="129039" name="Oval 15"/>
            <p:cNvSpPr>
              <a:spLocks noChangeArrowheads="1"/>
            </p:cNvSpPr>
            <p:nvPr/>
          </p:nvSpPr>
          <p:spPr bwMode="auto">
            <a:xfrm>
              <a:off x="1990" y="2375"/>
              <a:ext cx="973" cy="666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 flipH="1" flipV="1">
              <a:off x="2752" y="3014"/>
              <a:ext cx="64" cy="2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043" name="Group 19"/>
          <p:cNvGrpSpPr>
            <a:grpSpLocks/>
          </p:cNvGrpSpPr>
          <p:nvPr/>
        </p:nvGrpSpPr>
        <p:grpSpPr bwMode="auto">
          <a:xfrm>
            <a:off x="354013" y="4700588"/>
            <a:ext cx="2732087" cy="1516062"/>
            <a:chOff x="223" y="2961"/>
            <a:chExt cx="1721" cy="955"/>
          </a:xfrm>
        </p:grpSpPr>
        <p:graphicFrame>
          <p:nvGraphicFramePr>
            <p:cNvPr id="129035" name="Object 11"/>
            <p:cNvGraphicFramePr>
              <a:graphicFrameLocks noChangeAspect="1"/>
            </p:cNvGraphicFramePr>
            <p:nvPr/>
          </p:nvGraphicFramePr>
          <p:xfrm>
            <a:off x="248" y="3615"/>
            <a:ext cx="169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76" name="Equation" r:id="rId7" imgW="43515000" imgH="7703640" progId="Equation.3">
                    <p:embed/>
                  </p:oleObj>
                </mc:Choice>
                <mc:Fallback>
                  <p:oleObj name="Equation" r:id="rId7" imgW="43515000" imgH="770364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" y="3615"/>
                          <a:ext cx="169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37" name="Object 13"/>
            <p:cNvGraphicFramePr>
              <a:graphicFrameLocks noChangeAspect="1"/>
            </p:cNvGraphicFramePr>
            <p:nvPr/>
          </p:nvGraphicFramePr>
          <p:xfrm>
            <a:off x="223" y="3289"/>
            <a:ext cx="167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77" name="Equation" r:id="rId9" imgW="42294600" imgH="7703640" progId="Equation.3">
                    <p:embed/>
                  </p:oleObj>
                </mc:Choice>
                <mc:Fallback>
                  <p:oleObj name="Equation" r:id="rId9" imgW="42294600" imgH="77036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" y="3289"/>
                          <a:ext cx="167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42" name="Text Box 18"/>
            <p:cNvSpPr txBox="1">
              <a:spLocks noChangeArrowheads="1"/>
            </p:cNvSpPr>
            <p:nvPr/>
          </p:nvSpPr>
          <p:spPr bwMode="auto">
            <a:xfrm>
              <a:off x="243" y="2961"/>
              <a:ext cx="1210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</a:rPr>
                <a:t>From Literature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/>
      <p:bldP spid="1290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C657-0830-4E63-8764-B8F279C1FE4B}" type="slidenum">
              <a:rPr lang="en-US"/>
              <a:pPr/>
              <a:t>51</a:t>
            </a:fld>
            <a:endParaRPr lang="en-US"/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371600" y="312738"/>
          <a:ext cx="23780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29" name="Equation" r:id="rId3" imgW="19920600" imgH="7703640" progId="Equation.3">
                  <p:embed/>
                </p:oleObj>
              </mc:Choice>
              <mc:Fallback>
                <p:oleObj name="Equation" r:id="rId3" imgW="19920600" imgH="77036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738"/>
                        <a:ext cx="2378075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552575" y="1182688"/>
          <a:ext cx="5465763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0" name="Equation" r:id="rId5" imgW="81754200" imgH="26791560" progId="Equation.3">
                  <p:embed/>
                </p:oleObj>
              </mc:Choice>
              <mc:Fallback>
                <p:oleObj name="Equation" r:id="rId5" imgW="81754200" imgH="2679156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182688"/>
                        <a:ext cx="5465763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725488" y="3217863"/>
            <a:ext cx="66135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What value of x</a:t>
            </a:r>
            <a:r>
              <a:rPr lang="en-US" baseline="-25000">
                <a:solidFill>
                  <a:srgbClr val="FFFF00"/>
                </a:solidFill>
              </a:rPr>
              <a:t>w</a:t>
            </a:r>
            <a:r>
              <a:rPr lang="en-US">
                <a:solidFill>
                  <a:srgbClr val="FFFF00"/>
                </a:solidFill>
              </a:rPr>
              <a:t> are we going to use ? 42% or x</a:t>
            </a:r>
            <a:r>
              <a:rPr lang="en-US" baseline="-25000">
                <a:solidFill>
                  <a:srgbClr val="FFFF00"/>
                </a:solidFill>
              </a:rPr>
              <a:t>w</a:t>
            </a:r>
            <a:r>
              <a:rPr lang="en-US">
                <a:solidFill>
                  <a:srgbClr val="FFFF00"/>
                </a:solidFill>
              </a:rPr>
              <a:t>=0.42?</a:t>
            </a:r>
          </a:p>
        </p:txBody>
      </p:sp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806450" y="3689350"/>
          <a:ext cx="3619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1" name="Equation" r:id="rId7" imgW="58566600" imgH="14607720" progId="Equation.3">
                  <p:embed/>
                </p:oleObj>
              </mc:Choice>
              <mc:Fallback>
                <p:oleObj name="Equation" r:id="rId7" imgW="58566600" imgH="1460772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689350"/>
                        <a:ext cx="3619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60" name="Group 12"/>
          <p:cNvGrpSpPr>
            <a:grpSpLocks/>
          </p:cNvGrpSpPr>
          <p:nvPr/>
        </p:nvGrpSpPr>
        <p:grpSpPr bwMode="auto">
          <a:xfrm>
            <a:off x="374650" y="4710113"/>
            <a:ext cx="7094538" cy="1430337"/>
            <a:chOff x="236" y="2967"/>
            <a:chExt cx="4469" cy="901"/>
          </a:xfrm>
        </p:grpSpPr>
        <p:graphicFrame>
          <p:nvGraphicFramePr>
            <p:cNvPr id="130057" name="Object 9"/>
            <p:cNvGraphicFramePr>
              <a:graphicFrameLocks noChangeAspect="1"/>
            </p:cNvGraphicFramePr>
            <p:nvPr/>
          </p:nvGraphicFramePr>
          <p:xfrm>
            <a:off x="447" y="3199"/>
            <a:ext cx="2114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32" name="Equation" r:id="rId9" imgW="47583000" imgH="15013800" progId="Equation.3">
                    <p:embed/>
                  </p:oleObj>
                </mc:Choice>
                <mc:Fallback>
                  <p:oleObj name="Equation" r:id="rId9" imgW="47583000" imgH="150138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3199"/>
                          <a:ext cx="2114" cy="6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58" name="Object 10"/>
            <p:cNvGraphicFramePr>
              <a:graphicFrameLocks noChangeAspect="1"/>
            </p:cNvGraphicFramePr>
            <p:nvPr/>
          </p:nvGraphicFramePr>
          <p:xfrm>
            <a:off x="3058" y="3185"/>
            <a:ext cx="1647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33" name="Equation" r:id="rId11" imgW="42294600" imgH="15419880" progId="Equation.3">
                    <p:embed/>
                  </p:oleObj>
                </mc:Choice>
                <mc:Fallback>
                  <p:oleObj name="Equation" r:id="rId11" imgW="42294600" imgH="1541988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3185"/>
                          <a:ext cx="1647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59" name="Text Box 11"/>
            <p:cNvSpPr txBox="1">
              <a:spLocks noChangeArrowheads="1"/>
            </p:cNvSpPr>
            <p:nvPr/>
          </p:nvSpPr>
          <p:spPr bwMode="auto">
            <a:xfrm>
              <a:off x="236" y="2967"/>
              <a:ext cx="2484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For Temperatures below Freezing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8525-1698-480E-B72B-F75F108B8C1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25254" y="3228944"/>
            <a:ext cx="5005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2"/>
              </a:rPr>
              <a:t>http://www.wimp.com/woodfrogs/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72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14A4-E22D-41D6-B0A1-F855D60DBA84}" type="slidenum">
              <a:rPr lang="en-US"/>
              <a:pPr/>
              <a:t>6</a:t>
            </a:fld>
            <a:endParaRPr 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457200" y="192088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Biomaterials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 Freezing Point</a:t>
            </a: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700088" y="1635125"/>
            <a:ext cx="2416175" cy="241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 baseline="-25000"/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1851025" y="1620838"/>
            <a:ext cx="1588" cy="1338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V="1">
            <a:off x="1884363" y="2911475"/>
            <a:ext cx="1273175" cy="142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990725" y="2141538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SNF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700088" y="2762250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folHlink"/>
                </a:solidFill>
              </a:rPr>
              <a:t>WATER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1868488" y="2947988"/>
            <a:ext cx="508000" cy="995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2292350" y="3033713"/>
            <a:ext cx="5349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Fat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4139504" y="1428750"/>
            <a:ext cx="2947795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 dirty="0">
                <a:solidFill>
                  <a:srgbClr val="FFCC00"/>
                </a:solidFill>
              </a:rPr>
              <a:t> Fatty </a:t>
            </a:r>
            <a:r>
              <a:rPr lang="en-US" sz="3200" dirty="0" smtClean="0">
                <a:solidFill>
                  <a:srgbClr val="FFCC00"/>
                </a:solidFill>
              </a:rPr>
              <a:t>Material</a:t>
            </a:r>
            <a:endParaRPr lang="en-US" sz="3200" dirty="0">
              <a:solidFill>
                <a:srgbClr val="FFCC00"/>
              </a:solidFill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4330700" y="2232025"/>
            <a:ext cx="3802063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  <a:r>
              <a:rPr lang="en-US" sz="2800" b="1" i="1" baseline="-25000">
                <a:solidFill>
                  <a:schemeClr val="bg2"/>
                </a:solidFill>
              </a:rPr>
              <a:t>w</a:t>
            </a:r>
            <a:r>
              <a:rPr lang="en-US" sz="2800" b="1" i="1">
                <a:solidFill>
                  <a:schemeClr val="bg2"/>
                </a:solidFill>
              </a:rPr>
              <a:t> + x</a:t>
            </a:r>
            <a:r>
              <a:rPr lang="en-US" sz="2800" b="1" i="1" baseline="-25000">
                <a:solidFill>
                  <a:schemeClr val="bg2"/>
                </a:solidFill>
              </a:rPr>
              <a:t>SNF</a:t>
            </a:r>
            <a:r>
              <a:rPr lang="en-US" sz="2800" b="1" i="1">
                <a:solidFill>
                  <a:schemeClr val="bg2"/>
                </a:solidFill>
              </a:rPr>
              <a:t> + x</a:t>
            </a:r>
            <a:r>
              <a:rPr lang="en-US" sz="2800" b="1" i="1" baseline="-25000">
                <a:solidFill>
                  <a:schemeClr val="bg2"/>
                </a:solidFill>
              </a:rPr>
              <a:t>fat</a:t>
            </a:r>
            <a:r>
              <a:rPr lang="en-US" sz="2800" b="1" i="1">
                <a:solidFill>
                  <a:schemeClr val="bg2"/>
                </a:solidFill>
              </a:rPr>
              <a:t> = 1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4143209" y="3165475"/>
            <a:ext cx="3823034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 dirty="0">
                <a:solidFill>
                  <a:srgbClr val="FFCC00"/>
                </a:solidFill>
              </a:rPr>
              <a:t> Non-Fatty </a:t>
            </a:r>
            <a:r>
              <a:rPr lang="en-US" sz="3200" dirty="0" smtClean="0">
                <a:solidFill>
                  <a:srgbClr val="FFCC00"/>
                </a:solidFill>
              </a:rPr>
              <a:t>Material</a:t>
            </a:r>
            <a:endParaRPr lang="en-US" sz="3200" dirty="0">
              <a:solidFill>
                <a:srgbClr val="FFCC00"/>
              </a:solidFill>
            </a:endParaRP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259263" y="4051300"/>
            <a:ext cx="380206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  <a:r>
              <a:rPr lang="en-US" sz="2800" b="1" i="1" baseline="-25000">
                <a:solidFill>
                  <a:schemeClr val="bg2"/>
                </a:solidFill>
              </a:rPr>
              <a:t>w</a:t>
            </a:r>
            <a:r>
              <a:rPr lang="en-US" sz="2800" b="1" i="1">
                <a:solidFill>
                  <a:schemeClr val="bg2"/>
                </a:solidFill>
              </a:rPr>
              <a:t> + x</a:t>
            </a:r>
            <a:r>
              <a:rPr lang="en-US" sz="2800" b="1" i="1" baseline="-25000">
                <a:solidFill>
                  <a:schemeClr val="bg2"/>
                </a:solidFill>
              </a:rPr>
              <a:t>SNF</a:t>
            </a:r>
            <a:r>
              <a:rPr lang="en-US" sz="2800" b="1" i="1">
                <a:solidFill>
                  <a:schemeClr val="bg2"/>
                </a:solidFill>
              </a:rPr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0352-48D3-4C46-B6E8-88D0CF3A5FA6}" type="slidenum">
              <a:rPr lang="en-US"/>
              <a:pPr/>
              <a:t>7</a:t>
            </a:fld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971800" y="266700"/>
            <a:ext cx="4988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rgbClr val="FFFF00"/>
                </a:solidFill>
              </a:rPr>
              <a:t>MATERIALS  </a:t>
            </a:r>
            <a:r>
              <a:rPr lang="en-US" sz="2400" b="1" dirty="0">
                <a:solidFill>
                  <a:srgbClr val="FFFF00"/>
                </a:solidFill>
              </a:rPr>
              <a:t>BELOW FREEZING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1000" y="819150"/>
            <a:ext cx="3288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/>
              <a:t>NON-FATTY </a:t>
            </a:r>
            <a:r>
              <a:rPr lang="en-US" b="1" dirty="0" smtClean="0"/>
              <a:t>MATERIALS</a:t>
            </a:r>
            <a:endParaRPr lang="en-US" b="1" dirty="0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200400" y="1924050"/>
            <a:ext cx="2362200" cy="2286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343400" y="1924050"/>
            <a:ext cx="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4343400" y="306705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4343400" y="2228850"/>
            <a:ext cx="838200" cy="838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5181600" y="2305050"/>
            <a:ext cx="457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638800" y="1619250"/>
            <a:ext cx="21796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1" dirty="0"/>
              <a:t>High molecular</a:t>
            </a:r>
          </a:p>
          <a:p>
            <a:pPr algn="l"/>
            <a:r>
              <a:rPr lang="en-US" sz="1800" b="1" dirty="0" smtClean="0"/>
              <a:t>weight </a:t>
            </a:r>
            <a:r>
              <a:rPr lang="en-US" sz="1800" b="1" dirty="0"/>
              <a:t>insoluble </a:t>
            </a:r>
          </a:p>
          <a:p>
            <a:pPr algn="l"/>
            <a:r>
              <a:rPr lang="en-US" sz="1800" b="1" dirty="0"/>
              <a:t>SNF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343400" y="3067050"/>
            <a:ext cx="99060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 flipV="1">
            <a:off x="5257800" y="3295650"/>
            <a:ext cx="698500" cy="952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943600" y="2762250"/>
            <a:ext cx="1747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1"/>
              <a:t>Bound </a:t>
            </a:r>
          </a:p>
          <a:p>
            <a:pPr algn="l"/>
            <a:r>
              <a:rPr lang="en-US" sz="1800" b="1"/>
              <a:t>(unfreezable)</a:t>
            </a:r>
          </a:p>
          <a:p>
            <a:pPr algn="l"/>
            <a:r>
              <a:rPr lang="en-US" sz="1800" b="1"/>
              <a:t>water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3276600" y="3067050"/>
            <a:ext cx="1066800" cy="457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600450" y="243998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</a:rPr>
              <a:t>Ice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4724400" y="1619250"/>
            <a:ext cx="762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191000" y="781050"/>
            <a:ext cx="1898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1"/>
              <a:t>Low molecular</a:t>
            </a:r>
          </a:p>
          <a:p>
            <a:pPr algn="l"/>
            <a:r>
              <a:rPr lang="en-US" sz="1800" b="1"/>
              <a:t>Weight soluble</a:t>
            </a:r>
          </a:p>
          <a:p>
            <a:pPr algn="l"/>
            <a:r>
              <a:rPr lang="en-US" sz="1800" b="1"/>
              <a:t>SNF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3219450" y="3467100"/>
            <a:ext cx="1104900" cy="590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1581150" y="3676650"/>
            <a:ext cx="15017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b="1"/>
              <a:t>Unfrozen</a:t>
            </a:r>
          </a:p>
          <a:p>
            <a:pPr algn="l"/>
            <a:r>
              <a:rPr lang="en-US" sz="1800" b="1"/>
              <a:t>(Freezable)</a:t>
            </a:r>
          </a:p>
          <a:p>
            <a:pPr algn="l"/>
            <a:r>
              <a:rPr lang="en-US" sz="1800" b="1"/>
              <a:t>water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4479925" y="2387600"/>
            <a:ext cx="687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SNF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271463" y="4635500"/>
            <a:ext cx="8872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Total amount of water is freezable plus bound water (unfreezable)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 </a:t>
            </a:r>
          </a:p>
          <a:p>
            <a:pPr algn="l">
              <a:buFontTx/>
              <a:buChar char="•"/>
            </a:pPr>
            <a:r>
              <a:rPr lang="en-US" b="1" dirty="0">
                <a:solidFill>
                  <a:srgbClr val="FFFF00"/>
                </a:solidFill>
              </a:rPr>
              <a:t> The soluble SNF is dissolved in the freezable (free) water</a:t>
            </a:r>
          </a:p>
          <a:p>
            <a:pPr algn="l"/>
            <a:endParaRPr lang="en-US" b="1" dirty="0">
              <a:solidFill>
                <a:srgbClr val="FFFF00"/>
              </a:solidFill>
            </a:endParaRPr>
          </a:p>
          <a:p>
            <a:pPr algn="l">
              <a:buFontTx/>
              <a:buChar char="•"/>
            </a:pPr>
            <a:r>
              <a:rPr lang="en-US" b="1" dirty="0">
                <a:solidFill>
                  <a:srgbClr val="FFFF00"/>
                </a:solidFill>
              </a:rPr>
              <a:t> The initial freezing point of a </a:t>
            </a:r>
            <a:r>
              <a:rPr lang="en-US" b="1" dirty="0" smtClean="0">
                <a:solidFill>
                  <a:srgbClr val="FFFF00"/>
                </a:solidFill>
              </a:rPr>
              <a:t>biomaterial </a:t>
            </a:r>
            <a:r>
              <a:rPr lang="en-US" b="1" dirty="0">
                <a:solidFill>
                  <a:srgbClr val="FFFF00"/>
                </a:solidFill>
              </a:rPr>
              <a:t>is the initial freezing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   point of that 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E51-0F9B-4C1A-89A7-26480962E6B1}" type="slidenum">
              <a:rPr lang="en-US"/>
              <a:pPr/>
              <a:t>8</a:t>
            </a:fld>
            <a:endParaRPr 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162300" y="2400300"/>
            <a:ext cx="2362200" cy="2286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305300" y="2419350"/>
            <a:ext cx="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4305300" y="356235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4305300" y="2724150"/>
            <a:ext cx="838200" cy="838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305300" y="3562350"/>
            <a:ext cx="99060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3238500" y="3562350"/>
            <a:ext cx="1066800" cy="457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3333750" y="3106738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</a:rPr>
              <a:t>Ice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2251075" y="175567"/>
            <a:ext cx="5497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rgbClr val="FFFF00"/>
                </a:solidFill>
              </a:rPr>
              <a:t>BIOMATERIALS </a:t>
            </a:r>
            <a:r>
              <a:rPr lang="en-US" sz="2400" b="1" dirty="0">
                <a:solidFill>
                  <a:srgbClr val="FFFF00"/>
                </a:solidFill>
              </a:rPr>
              <a:t>BELOW FREEZING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390900" y="2876550"/>
            <a:ext cx="9144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695700" y="2647950"/>
            <a:ext cx="60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</a:rPr>
              <a:t>Fat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518025" y="2882900"/>
            <a:ext cx="627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SNF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400050" y="895350"/>
            <a:ext cx="3065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 dirty="0"/>
              <a:t>FATTY </a:t>
            </a:r>
            <a:r>
              <a:rPr lang="en-US" sz="2400" b="1" dirty="0" smtClean="0"/>
              <a:t>MATERIALS</a:t>
            </a:r>
            <a:endParaRPr lang="en-US" sz="2400" b="1" dirty="0"/>
          </a:p>
        </p:txBody>
      </p: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2155825" y="1722438"/>
            <a:ext cx="1654175" cy="982662"/>
            <a:chOff x="1190" y="1385"/>
            <a:chExt cx="1042" cy="619"/>
          </a:xfrm>
        </p:grpSpPr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 flipV="1">
              <a:off x="1596" y="1680"/>
              <a:ext cx="636" cy="32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1190" y="1385"/>
              <a:ext cx="5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3200" dirty="0" err="1">
                  <a:solidFill>
                    <a:srgbClr val="FF0000"/>
                  </a:solidFill>
                </a:rPr>
                <a:t>x</a:t>
              </a:r>
              <a:r>
                <a:rPr lang="en-US" sz="3200" baseline="-25000" dirty="0" err="1">
                  <a:solidFill>
                    <a:srgbClr val="FF0000"/>
                  </a:solidFill>
                </a:rPr>
                <a:t>fat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426" name="Group 42"/>
          <p:cNvGrpSpPr>
            <a:grpSpLocks/>
          </p:cNvGrpSpPr>
          <p:nvPr/>
        </p:nvGrpSpPr>
        <p:grpSpPr bwMode="auto">
          <a:xfrm>
            <a:off x="3771900" y="1112838"/>
            <a:ext cx="4008438" cy="2068512"/>
            <a:chOff x="2208" y="1001"/>
            <a:chExt cx="2525" cy="1303"/>
          </a:xfrm>
        </p:grpSpPr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 flipH="1">
              <a:off x="3072" y="206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2688" y="1728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20" name="Group 36"/>
            <p:cNvGrpSpPr>
              <a:grpSpLocks/>
            </p:cNvGrpSpPr>
            <p:nvPr/>
          </p:nvGrpSpPr>
          <p:grpSpPr bwMode="auto">
            <a:xfrm>
              <a:off x="2208" y="1001"/>
              <a:ext cx="2525" cy="1208"/>
              <a:chOff x="2208" y="1001"/>
              <a:chExt cx="2525" cy="1208"/>
            </a:xfrm>
          </p:grpSpPr>
          <p:grpSp>
            <p:nvGrpSpPr>
              <p:cNvPr id="16419" name="Group 35"/>
              <p:cNvGrpSpPr>
                <a:grpSpLocks/>
              </p:cNvGrpSpPr>
              <p:nvPr/>
            </p:nvGrpSpPr>
            <p:grpSpPr bwMode="auto">
              <a:xfrm>
                <a:off x="2208" y="1248"/>
                <a:ext cx="2525" cy="961"/>
                <a:chOff x="2208" y="1248"/>
                <a:chExt cx="2525" cy="961"/>
              </a:xfrm>
            </p:grpSpPr>
            <p:sp>
              <p:nvSpPr>
                <p:cNvPr id="16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60" y="1632"/>
                  <a:ext cx="1373" cy="5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b="1" dirty="0"/>
                    <a:t>High molecular</a:t>
                  </a:r>
                </a:p>
                <a:p>
                  <a:pPr algn="l"/>
                  <a:r>
                    <a:rPr lang="en-US" sz="1800" b="1" dirty="0" smtClean="0"/>
                    <a:t>weight </a:t>
                  </a:r>
                  <a:r>
                    <a:rPr lang="en-US" sz="1800" b="1" dirty="0"/>
                    <a:t>insoluble </a:t>
                  </a:r>
                </a:p>
                <a:p>
                  <a:pPr algn="l"/>
                  <a:r>
                    <a:rPr lang="en-US" sz="1800" b="1" dirty="0"/>
                    <a:t>SNF</a:t>
                  </a:r>
                </a:p>
              </p:txBody>
            </p:sp>
            <p:sp>
              <p:nvSpPr>
                <p:cNvPr id="1640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208" y="1248"/>
                  <a:ext cx="1196" cy="5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b="1" dirty="0"/>
                    <a:t>Low molecular</a:t>
                  </a:r>
                </a:p>
                <a:p>
                  <a:pPr algn="l"/>
                  <a:r>
                    <a:rPr lang="en-US" sz="1800" b="1" dirty="0" smtClean="0"/>
                    <a:t>weight </a:t>
                  </a:r>
                  <a:r>
                    <a:rPr lang="en-US" sz="1800" b="1" dirty="0"/>
                    <a:t>soluble</a:t>
                  </a:r>
                </a:p>
                <a:p>
                  <a:pPr algn="l"/>
                  <a:r>
                    <a:rPr lang="en-US" sz="1800" b="1" dirty="0"/>
                    <a:t>SNF</a:t>
                  </a:r>
                </a:p>
              </p:txBody>
            </p:sp>
            <p:sp>
              <p:nvSpPr>
                <p:cNvPr id="1641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796" y="1284"/>
                  <a:ext cx="984" cy="744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11" name="Text Box 27"/>
              <p:cNvSpPr txBox="1">
                <a:spLocks noChangeArrowheads="1"/>
              </p:cNvSpPr>
              <p:nvPr/>
            </p:nvSpPr>
            <p:spPr bwMode="auto">
              <a:xfrm>
                <a:off x="3710" y="1001"/>
                <a:ext cx="6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3200">
                    <a:solidFill>
                      <a:srgbClr val="FF0000"/>
                    </a:solidFill>
                  </a:rPr>
                  <a:t>x</a:t>
                </a:r>
                <a:r>
                  <a:rPr lang="en-US" sz="3200" baseline="-25000">
                    <a:solidFill>
                      <a:srgbClr val="FF0000"/>
                    </a:solidFill>
                  </a:rPr>
                  <a:t>SNF</a:t>
                </a:r>
                <a:endParaRPr lang="en-US" sz="320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6431" name="Group 47"/>
          <p:cNvGrpSpPr>
            <a:grpSpLocks/>
          </p:cNvGrpSpPr>
          <p:nvPr/>
        </p:nvGrpSpPr>
        <p:grpSpPr bwMode="auto">
          <a:xfrm>
            <a:off x="1546225" y="3543300"/>
            <a:ext cx="1787525" cy="682625"/>
            <a:chOff x="974" y="2232"/>
            <a:chExt cx="1126" cy="430"/>
          </a:xfrm>
        </p:grpSpPr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H="1">
              <a:off x="1416" y="2232"/>
              <a:ext cx="684" cy="20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974" y="2297"/>
              <a:ext cx="6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3200">
                  <a:solidFill>
                    <a:srgbClr val="FF0000"/>
                  </a:solidFill>
                </a:rPr>
                <a:t>x</a:t>
              </a:r>
              <a:r>
                <a:rPr lang="en-US" sz="3200" baseline="-25000">
                  <a:solidFill>
                    <a:srgbClr val="FF0000"/>
                  </a:solidFill>
                </a:rPr>
                <a:t>ice</a:t>
              </a:r>
              <a:endParaRPr lang="en-US" sz="3200">
                <a:solidFill>
                  <a:srgbClr val="FF0000"/>
                </a:solidFill>
              </a:endParaRPr>
            </a:p>
          </p:txBody>
        </p:sp>
      </p:grpSp>
      <p:grpSp>
        <p:nvGrpSpPr>
          <p:cNvPr id="16428" name="Group 44"/>
          <p:cNvGrpSpPr>
            <a:grpSpLocks/>
          </p:cNvGrpSpPr>
          <p:nvPr/>
        </p:nvGrpSpPr>
        <p:grpSpPr bwMode="auto">
          <a:xfrm>
            <a:off x="5162550" y="3200400"/>
            <a:ext cx="2509838" cy="1730375"/>
            <a:chOff x="3072" y="2352"/>
            <a:chExt cx="1581" cy="1090"/>
          </a:xfrm>
        </p:grpSpPr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flipH="1">
              <a:off x="3120" y="2592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24" name="Group 40"/>
            <p:cNvGrpSpPr>
              <a:grpSpLocks/>
            </p:cNvGrpSpPr>
            <p:nvPr/>
          </p:nvGrpSpPr>
          <p:grpSpPr bwMode="auto">
            <a:xfrm>
              <a:off x="3072" y="2352"/>
              <a:ext cx="1581" cy="1090"/>
              <a:chOff x="3072" y="2352"/>
              <a:chExt cx="1581" cy="1090"/>
            </a:xfrm>
          </p:grpSpPr>
          <p:grpSp>
            <p:nvGrpSpPr>
              <p:cNvPr id="16423" name="Group 39"/>
              <p:cNvGrpSpPr>
                <a:grpSpLocks/>
              </p:cNvGrpSpPr>
              <p:nvPr/>
            </p:nvGrpSpPr>
            <p:grpSpPr bwMode="auto">
              <a:xfrm>
                <a:off x="3072" y="2352"/>
                <a:ext cx="1581" cy="912"/>
                <a:chOff x="3072" y="2352"/>
                <a:chExt cx="1581" cy="912"/>
              </a:xfrm>
            </p:grpSpPr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2352"/>
                  <a:ext cx="1101" cy="5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b="1"/>
                    <a:t>Bound </a:t>
                  </a:r>
                </a:p>
                <a:p>
                  <a:pPr algn="l"/>
                  <a:r>
                    <a:rPr lang="en-US" sz="1800" b="1"/>
                    <a:t>(unfreezable)</a:t>
                  </a:r>
                </a:p>
                <a:p>
                  <a:pPr algn="l"/>
                  <a:r>
                    <a:rPr lang="en-US" sz="1800" b="1"/>
                    <a:t>water</a:t>
                  </a:r>
                </a:p>
              </p:txBody>
            </p:sp>
            <p:sp>
              <p:nvSpPr>
                <p:cNvPr id="16416" name="Line 32"/>
                <p:cNvSpPr>
                  <a:spLocks noChangeShapeType="1"/>
                </p:cNvSpPr>
                <p:nvPr/>
              </p:nvSpPr>
              <p:spPr bwMode="auto">
                <a:xfrm>
                  <a:off x="3072" y="2760"/>
                  <a:ext cx="636" cy="504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17" name="Text Box 33"/>
              <p:cNvSpPr txBox="1">
                <a:spLocks noChangeArrowheads="1"/>
              </p:cNvSpPr>
              <p:nvPr/>
            </p:nvSpPr>
            <p:spPr bwMode="auto">
              <a:xfrm>
                <a:off x="3674" y="3077"/>
                <a:ext cx="6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3200">
                    <a:solidFill>
                      <a:srgbClr val="FF0000"/>
                    </a:solidFill>
                  </a:rPr>
                  <a:t>x</a:t>
                </a:r>
                <a:r>
                  <a:rPr lang="en-US" sz="3200" baseline="-25000">
                    <a:solidFill>
                      <a:srgbClr val="FF0000"/>
                    </a:solidFill>
                  </a:rPr>
                  <a:t>BW</a:t>
                </a:r>
                <a:endParaRPr lang="en-US" sz="32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3451225" y="5722938"/>
            <a:ext cx="276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 i="1"/>
              <a:t>x</a:t>
            </a:r>
            <a:r>
              <a:rPr lang="en-US" sz="3200" i="1" baseline="-25000"/>
              <a:t>w</a:t>
            </a:r>
            <a:r>
              <a:rPr lang="en-US" sz="3200" i="1"/>
              <a:t> = x’</a:t>
            </a:r>
            <a:r>
              <a:rPr lang="en-US" sz="3200" i="1" baseline="-25000"/>
              <a:t>w</a:t>
            </a:r>
            <a:r>
              <a:rPr lang="en-US" sz="3200" i="1"/>
              <a:t> + x</a:t>
            </a:r>
            <a:r>
              <a:rPr lang="en-US" sz="3200" i="1" baseline="-25000"/>
              <a:t>BW</a:t>
            </a:r>
            <a:endParaRPr lang="en-US" sz="3200" i="1"/>
          </a:p>
        </p:txBody>
      </p:sp>
      <p:grpSp>
        <p:nvGrpSpPr>
          <p:cNvPr id="16438" name="Group 54"/>
          <p:cNvGrpSpPr>
            <a:grpSpLocks/>
          </p:cNvGrpSpPr>
          <p:nvPr/>
        </p:nvGrpSpPr>
        <p:grpSpPr bwMode="auto">
          <a:xfrm>
            <a:off x="2200275" y="4019550"/>
            <a:ext cx="3438525" cy="1868488"/>
            <a:chOff x="1386" y="2532"/>
            <a:chExt cx="2166" cy="1177"/>
          </a:xfrm>
        </p:grpSpPr>
        <p:grpSp>
          <p:nvGrpSpPr>
            <p:cNvPr id="16430" name="Group 46"/>
            <p:cNvGrpSpPr>
              <a:grpSpLocks/>
            </p:cNvGrpSpPr>
            <p:nvPr/>
          </p:nvGrpSpPr>
          <p:grpSpPr bwMode="auto">
            <a:xfrm>
              <a:off x="1386" y="2532"/>
              <a:ext cx="1086" cy="1177"/>
              <a:chOff x="1290" y="2544"/>
              <a:chExt cx="1086" cy="1177"/>
            </a:xfrm>
          </p:grpSpPr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 flipH="1">
                <a:off x="1908" y="2544"/>
                <a:ext cx="468" cy="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1290" y="3144"/>
                <a:ext cx="1038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1" dirty="0"/>
                  <a:t>Unfrozen</a:t>
                </a:r>
              </a:p>
              <a:p>
                <a:pPr algn="l"/>
                <a:r>
                  <a:rPr lang="en-US" sz="1800" b="1" dirty="0"/>
                  <a:t>(Freezable)</a:t>
                </a:r>
              </a:p>
              <a:p>
                <a:pPr algn="l"/>
                <a:r>
                  <a:rPr lang="en-US" sz="1800" b="1" dirty="0"/>
                  <a:t>water</a:t>
                </a:r>
              </a:p>
            </p:txBody>
          </p:sp>
        </p:grpSp>
        <p:grpSp>
          <p:nvGrpSpPr>
            <p:cNvPr id="16437" name="Group 53"/>
            <p:cNvGrpSpPr>
              <a:grpSpLocks/>
            </p:cNvGrpSpPr>
            <p:nvPr/>
          </p:nvGrpSpPr>
          <p:grpSpPr bwMode="auto">
            <a:xfrm>
              <a:off x="2616" y="2628"/>
              <a:ext cx="936" cy="838"/>
              <a:chOff x="2616" y="2628"/>
              <a:chExt cx="936" cy="838"/>
            </a:xfrm>
          </p:grpSpPr>
          <p:sp>
            <p:nvSpPr>
              <p:cNvPr id="16435" name="Line 51"/>
              <p:cNvSpPr>
                <a:spLocks noChangeShapeType="1"/>
              </p:cNvSpPr>
              <p:nvPr/>
            </p:nvSpPr>
            <p:spPr bwMode="auto">
              <a:xfrm>
                <a:off x="2616" y="2628"/>
                <a:ext cx="396" cy="68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3026" y="3101"/>
                <a:ext cx="52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200" dirty="0" err="1">
                    <a:solidFill>
                      <a:srgbClr val="FF0000"/>
                    </a:solidFill>
                  </a:rPr>
                  <a:t>x’</a:t>
                </a:r>
                <a:r>
                  <a:rPr lang="en-US" sz="3200" baseline="-25000" dirty="0" err="1">
                    <a:solidFill>
                      <a:srgbClr val="FF0000"/>
                    </a:solidFill>
                  </a:rPr>
                  <a:t>w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6439" name="Freeform 55"/>
          <p:cNvSpPr>
            <a:spLocks/>
          </p:cNvSpPr>
          <p:nvPr/>
        </p:nvSpPr>
        <p:spPr bwMode="auto">
          <a:xfrm>
            <a:off x="3473450" y="3706813"/>
            <a:ext cx="276225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" y="186"/>
              </a:cxn>
              <a:cxn ang="0">
                <a:pos x="231" y="243"/>
              </a:cxn>
            </a:cxnLst>
            <a:rect l="0" t="0" r="r" b="b"/>
            <a:pathLst>
              <a:path w="231" h="243">
                <a:moveTo>
                  <a:pt x="0" y="0"/>
                </a:moveTo>
                <a:cubicBezTo>
                  <a:pt x="9" y="72"/>
                  <a:pt x="19" y="145"/>
                  <a:pt x="58" y="186"/>
                </a:cubicBezTo>
                <a:cubicBezTo>
                  <a:pt x="97" y="227"/>
                  <a:pt x="164" y="235"/>
                  <a:pt x="231" y="24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20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/>
      <p:bldP spid="164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970-B8E3-42E3-9138-85473577C651}" type="slidenum">
              <a:rPr lang="en-US"/>
              <a:pPr/>
              <a:t>9</a:t>
            </a:fld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95400" y="381000"/>
            <a:ext cx="601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rgbClr val="FFFF00"/>
                </a:solidFill>
              </a:rPr>
              <a:t>RELATIONSHIPS FOR COMPOSITION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91342"/>
              </p:ext>
            </p:extLst>
          </p:nvPr>
        </p:nvGraphicFramePr>
        <p:xfrm>
          <a:off x="1042622" y="1108319"/>
          <a:ext cx="6571517" cy="105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3" imgW="2857320" imgH="431640" progId="Equation.DSMT4">
                  <p:embed/>
                </p:oleObj>
              </mc:Choice>
              <mc:Fallback>
                <p:oleObj name="Equation" r:id="rId3" imgW="2857320" imgH="4316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622" y="1108319"/>
                        <a:ext cx="6571517" cy="10555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04271"/>
              </p:ext>
            </p:extLst>
          </p:nvPr>
        </p:nvGraphicFramePr>
        <p:xfrm>
          <a:off x="858105" y="2611415"/>
          <a:ext cx="77597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5" imgW="106569000" imgH="13795560" progId="Equation.3">
                  <p:embed/>
                </p:oleObj>
              </mc:Choice>
              <mc:Fallback>
                <p:oleObj name="Equation" r:id="rId5" imgW="106569000" imgH="137955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105" y="2611415"/>
                        <a:ext cx="77597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69939"/>
              </p:ext>
            </p:extLst>
          </p:nvPr>
        </p:nvGraphicFramePr>
        <p:xfrm>
          <a:off x="472099" y="4070228"/>
          <a:ext cx="8321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7" imgW="3797280" imgH="241200" progId="Equation.DSMT4">
                  <p:embed/>
                </p:oleObj>
              </mc:Choice>
              <mc:Fallback>
                <p:oleObj name="Equation" r:id="rId7" imgW="3797280" imgH="241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99" y="4070228"/>
                        <a:ext cx="8321675" cy="582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4105</TotalTime>
  <Words>1120</Words>
  <Application>Microsoft Office PowerPoint</Application>
  <PresentationFormat>On-screen Show (4:3)</PresentationFormat>
  <Paragraphs>390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Tahoma</vt:lpstr>
      <vt:lpstr>Times New Roman</vt:lpstr>
      <vt:lpstr>Wingdings</vt:lpstr>
      <vt:lpstr>Textured</vt:lpstr>
      <vt:lpstr>MathType 6.0 Equation</vt:lpstr>
      <vt:lpstr>Equation</vt:lpstr>
      <vt:lpstr>Graph</vt:lpstr>
      <vt:lpstr>Thermophysical Properties  of Biomaterials</vt:lpstr>
      <vt:lpstr>Thermophysical Properties of Biomaterials  Heat Transfer</vt:lpstr>
      <vt:lpstr>THERMOPHYSICAL PROPERTIES</vt:lpstr>
      <vt:lpstr>Thermophysical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MUCH? Associated with Costs, how much energy is going to be spent in processing the material </vt:lpstr>
      <vt:lpstr>ENTHALPY CHANGES IN FOODS AND BIOMATERIALS</vt:lpstr>
      <vt:lpstr>PowerPoint Presentation</vt:lpstr>
      <vt:lpstr>PowerPoint Presentation</vt:lpstr>
      <vt:lpstr>ENTHALPY OF FOODS AND BIOMATERIALS</vt:lpstr>
      <vt:lpstr>Calculation of Enthalpy  (heat capacity) in Biomaterials  </vt:lpstr>
      <vt:lpstr>Non-Fatty Materials above  Freezing Point</vt:lpstr>
      <vt:lpstr>Non-Fatty Materials above Freezing Point</vt:lpstr>
      <vt:lpstr>Specific Heat</vt:lpstr>
      <vt:lpstr>Specific Heat  Non-Fatty Materials above Freezing Point</vt:lpstr>
      <vt:lpstr>PowerPoint Presentation</vt:lpstr>
      <vt:lpstr>PowerPoint Presentation</vt:lpstr>
      <vt:lpstr>Heat Capacity as a function of water Content Only </vt:lpstr>
      <vt:lpstr>Specific Heat Riedel’s Approach </vt:lpstr>
      <vt:lpstr>Specific Heat Riedel’s Modification</vt:lpstr>
      <vt:lpstr>Specific Heat Modified Reidel Equation</vt:lpstr>
      <vt:lpstr>PowerPoint Presentation</vt:lpstr>
      <vt:lpstr>PowerPoint Presentation</vt:lpstr>
      <vt:lpstr>Specific Heat Modified Reidel Equation</vt:lpstr>
      <vt:lpstr>Enthalpy Changes</vt:lpstr>
      <vt:lpstr>Enthalpy Changes Above Freezing – Non-Fatty Material</vt:lpstr>
      <vt:lpstr>Specific Heat Non-Fatty Materials Below Freezing</vt:lpstr>
      <vt:lpstr>PowerPoint Presentation</vt:lpstr>
      <vt:lpstr>Specific Heat Non-Fatty Materials Below Freezing</vt:lpstr>
      <vt:lpstr>Specific Heat Non-Fatty Materials Below Freezing</vt:lpstr>
      <vt:lpstr>Variation of Ice Content with Temperature</vt:lpstr>
      <vt:lpstr>PowerPoint Presentation</vt:lpstr>
      <vt:lpstr>Specific Heat Non-Fatty Materials Below Freezing</vt:lpstr>
      <vt:lpstr>Specific Heat Prediction Non-Fatty Materials Below Freezing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Osvaldo Campanella</dc:creator>
  <cp:lastModifiedBy>Campanella, Osvaldo H</cp:lastModifiedBy>
  <cp:revision>87</cp:revision>
  <dcterms:created xsi:type="dcterms:W3CDTF">2002-08-22T03:59:28Z</dcterms:created>
  <dcterms:modified xsi:type="dcterms:W3CDTF">2017-08-29T12:33:27Z</dcterms:modified>
</cp:coreProperties>
</file>