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30"/>
  </p:notesMasterIdLst>
  <p:sldIdLst>
    <p:sldId id="259" r:id="rId2"/>
    <p:sldId id="281" r:id="rId3"/>
    <p:sldId id="283" r:id="rId4"/>
    <p:sldId id="282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56" r:id="rId13"/>
    <p:sldId id="265" r:id="rId14"/>
    <p:sldId id="266" r:id="rId15"/>
    <p:sldId id="267" r:id="rId16"/>
    <p:sldId id="271" r:id="rId17"/>
    <p:sldId id="269" r:id="rId18"/>
    <p:sldId id="270" r:id="rId19"/>
    <p:sldId id="268" r:id="rId20"/>
    <p:sldId id="275" r:id="rId21"/>
    <p:sldId id="272" r:id="rId22"/>
    <p:sldId id="273" r:id="rId23"/>
    <p:sldId id="276" r:id="rId24"/>
    <p:sldId id="277" r:id="rId25"/>
    <p:sldId id="278" r:id="rId26"/>
    <p:sldId id="279" r:id="rId27"/>
    <p:sldId id="280" r:id="rId28"/>
    <p:sldId id="274" r:id="rId29"/>
  </p:sldIdLst>
  <p:sldSz cx="9144000" cy="6858000" type="screen4x3"/>
  <p:notesSz cx="69977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000000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000000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000000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000000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000000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rgbClr val="000000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rgbClr val="000000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rgbClr val="000000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rgbClr val="000000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7" autoAdjust="0"/>
    <p:restoredTop sz="94660"/>
  </p:normalViewPr>
  <p:slideViewPr>
    <p:cSldViewPr snapToGrid="0">
      <p:cViewPr varScale="1">
        <p:scale>
          <a:sx n="49" d="100"/>
          <a:sy n="49" d="100"/>
        </p:scale>
        <p:origin x="1258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8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7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975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7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7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58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157ADE0B-3DAB-4D74-AEC5-EC997127CA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84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7ADE0B-3DAB-4D74-AEC5-EC997127CA8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94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7ADE0B-3DAB-4D74-AEC5-EC997127CA8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80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7ADE0B-3DAB-4D74-AEC5-EC997127CA8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2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3  Thermal Properties Estimation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9838A-3D6A-4719-8DE2-5F79807082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3  Thermal Properties Estimation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CF9DA-E728-4188-BF0C-1F807FAF32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3  Thermal Properties Estimation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56BB5-1301-428C-BD4A-1FE75BEC1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3  Thermal Properties Estimation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8B895-E090-46CB-8D77-6CB04AC157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3  Thermal Properties Estimation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D9AE3-2041-4B36-A6DF-428B98190A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3  Thermal Properties Estimation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EED1D-D093-43B4-B577-EA1CFF0E9E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4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3  Thermal Properties Estimation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EDAF7-5E27-4253-9EE3-CD6226513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4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3  Thermal Properties Estimation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96A0A-DC24-4947-A636-C007737E4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3088064" cy="476250"/>
          </a:xfrm>
          <a:ln/>
        </p:spPr>
        <p:txBody>
          <a:bodyPr/>
          <a:lstStyle>
            <a:lvl1pPr>
              <a:defRPr sz="1200">
                <a:solidFill>
                  <a:srgbClr val="000000"/>
                </a:solidFill>
                <a:effectLst/>
              </a:defRPr>
            </a:lvl1pPr>
          </a:lstStyle>
          <a:p>
            <a:pPr>
              <a:defRPr/>
            </a:pPr>
            <a:r>
              <a:rPr lang="en-US" dirty="0"/>
              <a:t>Lecture 3  Thermal Properties Estimation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76734" y="6410227"/>
            <a:ext cx="410066" cy="311248"/>
          </a:xfrm>
          <a:ln/>
        </p:spPr>
        <p:txBody>
          <a:bodyPr/>
          <a:lstStyle>
            <a:lvl1pPr>
              <a:defRPr sz="1200">
                <a:solidFill>
                  <a:srgbClr val="000000"/>
                </a:solidFill>
                <a:effectLst/>
              </a:defRPr>
            </a:lvl1pPr>
          </a:lstStyle>
          <a:p>
            <a:pPr>
              <a:defRPr/>
            </a:pPr>
            <a:r>
              <a:rPr lang="en-US" dirty="0"/>
              <a:t>12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3  Thermal Properties Estimation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09B14-7E2D-4419-86F4-D2B1C16F1E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3  Thermal Properties Estimation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FFE81-846C-4DDA-ADE4-943126FD8B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09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Lecture 4</a:t>
            </a:r>
          </a:p>
        </p:txBody>
      </p:sp>
      <p:sp>
        <p:nvSpPr>
          <p:cNvPr id="3809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Lecture 3  Thermal Properties Estimation</a:t>
            </a:r>
          </a:p>
        </p:txBody>
      </p:sp>
      <p:sp>
        <p:nvSpPr>
          <p:cNvPr id="3809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0C40E7BB-C528-44E1-AE55-69A60704C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6" r:id="rId1"/>
    <p:sldLayoutId id="2147483715" r:id="rId2"/>
    <p:sldLayoutId id="2147483714" r:id="rId3"/>
    <p:sldLayoutId id="2147483713" r:id="rId4"/>
    <p:sldLayoutId id="2147483712" r:id="rId5"/>
    <p:sldLayoutId id="2147483711" r:id="rId6"/>
    <p:sldLayoutId id="2147483710" r:id="rId7"/>
    <p:sldLayoutId id="2147483709" r:id="rId8"/>
    <p:sldLayoutId id="2147483708" r:id="rId9"/>
    <p:sldLayoutId id="2147483707" r:id="rId10"/>
    <p:sldLayoutId id="214748370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4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6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84.bin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1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2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9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95.bin"/><Relationship Id="rId5" Type="http://schemas.openxmlformats.org/officeDocument/2006/relationships/image" Target="../media/image90.wmf"/><Relationship Id="rId4" Type="http://schemas.openxmlformats.org/officeDocument/2006/relationships/oleObject" Target="../embeddings/oleObject9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6.wmf"/><Relationship Id="rId17" Type="http://schemas.openxmlformats.org/officeDocument/2006/relationships/image" Target="../media/image17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3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ext Box 4"/>
          <p:cNvSpPr txBox="1">
            <a:spLocks noChangeArrowheads="1"/>
          </p:cNvSpPr>
          <p:nvPr/>
        </p:nvSpPr>
        <p:spPr bwMode="auto">
          <a:xfrm>
            <a:off x="2403475" y="528638"/>
            <a:ext cx="55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chemeClr val="tx1"/>
                </a:solidFill>
              </a:rPr>
              <a:t>De</a:t>
            </a:r>
          </a:p>
        </p:txBody>
      </p:sp>
      <p:sp>
        <p:nvSpPr>
          <p:cNvPr id="1032" name="Text Box 5"/>
          <p:cNvSpPr txBox="1">
            <a:spLocks noChangeArrowheads="1"/>
          </p:cNvSpPr>
          <p:nvPr/>
        </p:nvSpPr>
        <p:spPr bwMode="auto">
          <a:xfrm>
            <a:off x="788988" y="388938"/>
            <a:ext cx="73310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/>
              <a:t>Density, Thermal Conductivity and </a:t>
            </a:r>
          </a:p>
          <a:p>
            <a:pPr algn="ctr"/>
            <a:r>
              <a:rPr lang="en-US" sz="3200"/>
              <a:t>Thermal Diffusivity</a:t>
            </a:r>
          </a:p>
        </p:txBody>
      </p:sp>
      <p:sp>
        <p:nvSpPr>
          <p:cNvPr id="1033" name="Text Box 6"/>
          <p:cNvSpPr txBox="1">
            <a:spLocks noChangeArrowheads="1"/>
          </p:cNvSpPr>
          <p:nvPr/>
        </p:nvSpPr>
        <p:spPr bwMode="auto">
          <a:xfrm>
            <a:off x="688975" y="1900238"/>
            <a:ext cx="8183563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 dirty="0"/>
              <a:t> How Much Energy?  ----</a:t>
            </a:r>
            <a:r>
              <a:rPr lang="en-US" sz="2400" dirty="0">
                <a:sym typeface="Wingdings" pitchFamily="2" charset="2"/>
              </a:rPr>
              <a:t>  E</a:t>
            </a:r>
            <a:r>
              <a:rPr lang="en-US" sz="2400" dirty="0"/>
              <a:t>nthalpy, Heat Capacity</a:t>
            </a:r>
          </a:p>
          <a:p>
            <a:endParaRPr lang="en-US" sz="2400" dirty="0"/>
          </a:p>
          <a:p>
            <a:endParaRPr lang="en-US" sz="2400" dirty="0"/>
          </a:p>
          <a:p>
            <a:pPr>
              <a:buFontTx/>
              <a:buChar char="•"/>
            </a:pPr>
            <a:r>
              <a:rPr lang="en-US" sz="2400" dirty="0"/>
              <a:t> How Fast Energy is transferred? </a:t>
            </a:r>
          </a:p>
          <a:p>
            <a:endParaRPr lang="en-US" sz="2400" dirty="0"/>
          </a:p>
          <a:p>
            <a:pPr lvl="1">
              <a:buFontTx/>
              <a:buChar char="•"/>
            </a:pPr>
            <a:r>
              <a:rPr lang="en-US" sz="2400" dirty="0"/>
              <a:t> Thermal conductivity </a:t>
            </a:r>
            <a:r>
              <a:rPr lang="en-US" sz="2400" i="1" dirty="0"/>
              <a:t>k</a:t>
            </a:r>
          </a:p>
          <a:p>
            <a:pPr lvl="1">
              <a:buFontTx/>
              <a:buChar char="•"/>
            </a:pPr>
            <a:r>
              <a:rPr lang="en-US" sz="2400" dirty="0"/>
              <a:t> Thermal Diffusivity</a:t>
            </a:r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4484688" y="4138613"/>
          <a:ext cx="4429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4" imgW="152280" imgH="139680" progId="Equation.3">
                  <p:embed/>
                </p:oleObj>
              </mc:Choice>
              <mc:Fallback>
                <p:oleObj name="Equation" r:id="rId4" imgW="152280" imgH="1396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688" y="4138613"/>
                        <a:ext cx="44291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9"/>
          <p:cNvGraphicFramePr>
            <a:graphicFrameLocks noChangeAspect="1"/>
          </p:cNvGraphicFramePr>
          <p:nvPr/>
        </p:nvGraphicFramePr>
        <p:xfrm>
          <a:off x="3071813" y="4551363"/>
          <a:ext cx="1401762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6" imgW="482400" imgH="431640" progId="Equation.3">
                  <p:embed/>
                </p:oleObj>
              </mc:Choice>
              <mc:Fallback>
                <p:oleObj name="Equation" r:id="rId6" imgW="48240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4551363"/>
                        <a:ext cx="1401762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Line 10"/>
          <p:cNvSpPr>
            <a:spLocks noChangeShapeType="1"/>
          </p:cNvSpPr>
          <p:nvPr/>
        </p:nvSpPr>
        <p:spPr bwMode="auto">
          <a:xfrm flipH="1" flipV="1">
            <a:off x="4230688" y="5976938"/>
            <a:ext cx="860425" cy="252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5032375" y="5683250"/>
            <a:ext cx="26304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Volumetric Specific</a:t>
            </a:r>
          </a:p>
          <a:p>
            <a:r>
              <a:rPr lang="en-US" sz="2000"/>
              <a:t>Heat J/m</a:t>
            </a:r>
            <a:r>
              <a:rPr lang="en-US" sz="2000" baseline="30000"/>
              <a:t>3</a:t>
            </a:r>
            <a:r>
              <a:rPr lang="en-US" sz="2000"/>
              <a:t>K</a:t>
            </a:r>
          </a:p>
        </p:txBody>
      </p:sp>
      <p:sp>
        <p:nvSpPr>
          <p:cNvPr id="1036" name="AutoShape 12"/>
          <p:cNvSpPr>
            <a:spLocks/>
          </p:cNvSpPr>
          <p:nvPr/>
        </p:nvSpPr>
        <p:spPr bwMode="auto">
          <a:xfrm rot="5400000">
            <a:off x="3905250" y="5448300"/>
            <a:ext cx="247650" cy="704850"/>
          </a:xfrm>
          <a:prstGeom prst="rightBrace">
            <a:avLst>
              <a:gd name="adj1" fmla="val 2371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3  Thermal Properties Estimation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24962-1071-4D3A-B522-518F99953CC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53993"/>
              </p:ext>
            </p:extLst>
          </p:nvPr>
        </p:nvGraphicFramePr>
        <p:xfrm>
          <a:off x="1071992" y="415710"/>
          <a:ext cx="7235825" cy="5829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Graph" r:id="rId3" imgW="3568320" imgH="3065760" progId="Origin50.Graph">
                  <p:embed/>
                </p:oleObj>
              </mc:Choice>
              <mc:Fallback>
                <p:oleObj name="Graph" r:id="rId3" imgW="3568320" imgH="3065760" progId="Origin50.Grap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992" y="415710"/>
                        <a:ext cx="7235825" cy="5829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2861468" y="223838"/>
            <a:ext cx="3459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u="sng"/>
              <a:t>Thermal Conductivity</a:t>
            </a:r>
          </a:p>
        </p:txBody>
      </p:sp>
      <p:graphicFrame>
        <p:nvGraphicFramePr>
          <p:cNvPr id="7171" name="Object 7"/>
          <p:cNvGraphicFramePr>
            <a:graphicFrameLocks noChangeAspect="1"/>
          </p:cNvGraphicFramePr>
          <p:nvPr/>
        </p:nvGraphicFramePr>
        <p:xfrm>
          <a:off x="2470150" y="4025900"/>
          <a:ext cx="255905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Equation" r:id="rId5" imgW="1473120" imgH="457200" progId="Equation.3">
                  <p:embed/>
                </p:oleObj>
              </mc:Choice>
              <mc:Fallback>
                <p:oleObj name="Equation" r:id="rId5" imgW="147312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4025900"/>
                        <a:ext cx="2559050" cy="88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2336800" y="3902075"/>
            <a:ext cx="2803525" cy="114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3  Thermal Properties Estimation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24962-1071-4D3A-B522-518F99953CC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2576513" y="412750"/>
            <a:ext cx="45450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u="sng"/>
              <a:t>Thermal Conductivity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2098675" y="1690688"/>
            <a:ext cx="5018088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Function of Temperature</a:t>
            </a:r>
            <a:br>
              <a:rPr lang="en-US" sz="2400"/>
            </a:br>
            <a:endParaRPr lang="en-US" sz="2400"/>
          </a:p>
          <a:p>
            <a:pPr>
              <a:buFontTx/>
              <a:buChar char="•"/>
            </a:pPr>
            <a:r>
              <a:rPr lang="en-US" sz="2400"/>
              <a:t> Function of Composition</a:t>
            </a:r>
            <a:br>
              <a:rPr lang="en-US" sz="2400"/>
            </a:br>
            <a:endParaRPr lang="en-US" sz="2400"/>
          </a:p>
          <a:p>
            <a:pPr>
              <a:buFontTx/>
              <a:buChar char="•"/>
            </a:pPr>
            <a:r>
              <a:rPr lang="en-US" sz="2400"/>
              <a:t> Function of Material Structure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3  Thermal Properties Estimation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24962-1071-4D3A-B522-518F99953CC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1" name="Group 54"/>
          <p:cNvGrpSpPr>
            <a:grpSpLocks/>
          </p:cNvGrpSpPr>
          <p:nvPr/>
        </p:nvGrpSpPr>
        <p:grpSpPr bwMode="auto">
          <a:xfrm>
            <a:off x="1743075" y="438150"/>
            <a:ext cx="4152900" cy="1733550"/>
            <a:chOff x="570" y="672"/>
            <a:chExt cx="3264" cy="1380"/>
          </a:xfrm>
        </p:grpSpPr>
        <p:grpSp>
          <p:nvGrpSpPr>
            <p:cNvPr id="8288" name="Group 49"/>
            <p:cNvGrpSpPr>
              <a:grpSpLocks/>
            </p:cNvGrpSpPr>
            <p:nvPr/>
          </p:nvGrpSpPr>
          <p:grpSpPr bwMode="auto">
            <a:xfrm>
              <a:off x="1464" y="678"/>
              <a:ext cx="1584" cy="1203"/>
              <a:chOff x="1680" y="576"/>
              <a:chExt cx="1584" cy="1203"/>
            </a:xfrm>
          </p:grpSpPr>
          <p:sp>
            <p:nvSpPr>
              <p:cNvPr id="8291" name="AutoShape 6"/>
              <p:cNvSpPr>
                <a:spLocks noChangeArrowheads="1"/>
              </p:cNvSpPr>
              <p:nvPr/>
            </p:nvSpPr>
            <p:spPr bwMode="auto">
              <a:xfrm>
                <a:off x="1680" y="576"/>
                <a:ext cx="1584" cy="120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2" name="Line 14"/>
              <p:cNvSpPr>
                <a:spLocks noChangeShapeType="1"/>
              </p:cNvSpPr>
              <p:nvPr/>
            </p:nvSpPr>
            <p:spPr bwMode="auto">
              <a:xfrm flipH="1">
                <a:off x="2711" y="892"/>
                <a:ext cx="10" cy="87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3" name="Line 15"/>
              <p:cNvSpPr>
                <a:spLocks noChangeShapeType="1"/>
              </p:cNvSpPr>
              <p:nvPr/>
            </p:nvSpPr>
            <p:spPr bwMode="auto">
              <a:xfrm>
                <a:off x="2643" y="884"/>
                <a:ext cx="0" cy="87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4" name="Line 16"/>
              <p:cNvSpPr>
                <a:spLocks noChangeShapeType="1"/>
              </p:cNvSpPr>
              <p:nvPr/>
            </p:nvSpPr>
            <p:spPr bwMode="auto">
              <a:xfrm>
                <a:off x="2792" y="898"/>
                <a:ext cx="0" cy="85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5" name="Line 17"/>
              <p:cNvSpPr>
                <a:spLocks noChangeShapeType="1"/>
              </p:cNvSpPr>
              <p:nvPr/>
            </p:nvSpPr>
            <p:spPr bwMode="auto">
              <a:xfrm>
                <a:off x="2869" y="892"/>
                <a:ext cx="0" cy="86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6" name="Line 18"/>
              <p:cNvSpPr>
                <a:spLocks noChangeShapeType="1"/>
              </p:cNvSpPr>
              <p:nvPr/>
            </p:nvSpPr>
            <p:spPr bwMode="auto">
              <a:xfrm>
                <a:off x="2558" y="894"/>
                <a:ext cx="0" cy="87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7" name="Line 19"/>
              <p:cNvSpPr>
                <a:spLocks noChangeShapeType="1"/>
              </p:cNvSpPr>
              <p:nvPr/>
            </p:nvSpPr>
            <p:spPr bwMode="auto">
              <a:xfrm flipH="1">
                <a:off x="2795" y="576"/>
                <a:ext cx="298" cy="29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8" name="Line 20"/>
              <p:cNvSpPr>
                <a:spLocks noChangeShapeType="1"/>
              </p:cNvSpPr>
              <p:nvPr/>
            </p:nvSpPr>
            <p:spPr bwMode="auto">
              <a:xfrm flipH="1">
                <a:off x="2863" y="585"/>
                <a:ext cx="306" cy="289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9" name="Line 21"/>
              <p:cNvSpPr>
                <a:spLocks noChangeShapeType="1"/>
              </p:cNvSpPr>
              <p:nvPr/>
            </p:nvSpPr>
            <p:spPr bwMode="auto">
              <a:xfrm>
                <a:off x="2476" y="903"/>
                <a:ext cx="0" cy="87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0" name="Line 29"/>
              <p:cNvSpPr>
                <a:spLocks noChangeShapeType="1"/>
              </p:cNvSpPr>
              <p:nvPr/>
            </p:nvSpPr>
            <p:spPr bwMode="auto">
              <a:xfrm>
                <a:off x="2396" y="897"/>
                <a:ext cx="0" cy="87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1" name="Line 30"/>
              <p:cNvSpPr>
                <a:spLocks noChangeShapeType="1"/>
              </p:cNvSpPr>
              <p:nvPr/>
            </p:nvSpPr>
            <p:spPr bwMode="auto">
              <a:xfrm>
                <a:off x="2296" y="885"/>
                <a:ext cx="0" cy="89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2" name="Line 31"/>
              <p:cNvSpPr>
                <a:spLocks noChangeShapeType="1"/>
              </p:cNvSpPr>
              <p:nvPr/>
            </p:nvSpPr>
            <p:spPr bwMode="auto">
              <a:xfrm>
                <a:off x="2198" y="882"/>
                <a:ext cx="6" cy="89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3" name="Line 32"/>
              <p:cNvSpPr>
                <a:spLocks noChangeShapeType="1"/>
              </p:cNvSpPr>
              <p:nvPr/>
            </p:nvSpPr>
            <p:spPr bwMode="auto">
              <a:xfrm>
                <a:off x="2108" y="875"/>
                <a:ext cx="0" cy="90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4" name="Line 33"/>
              <p:cNvSpPr>
                <a:spLocks noChangeShapeType="1"/>
              </p:cNvSpPr>
              <p:nvPr/>
            </p:nvSpPr>
            <p:spPr bwMode="auto">
              <a:xfrm>
                <a:off x="2002" y="891"/>
                <a:ext cx="6" cy="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5" name="Line 34"/>
              <p:cNvSpPr>
                <a:spLocks noChangeShapeType="1"/>
              </p:cNvSpPr>
              <p:nvPr/>
            </p:nvSpPr>
            <p:spPr bwMode="auto">
              <a:xfrm>
                <a:off x="1928" y="879"/>
                <a:ext cx="0" cy="89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6" name="Line 35"/>
              <p:cNvSpPr>
                <a:spLocks noChangeShapeType="1"/>
              </p:cNvSpPr>
              <p:nvPr/>
            </p:nvSpPr>
            <p:spPr bwMode="auto">
              <a:xfrm>
                <a:off x="1847" y="885"/>
                <a:ext cx="0" cy="87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7" name="Line 36"/>
              <p:cNvSpPr>
                <a:spLocks noChangeShapeType="1"/>
              </p:cNvSpPr>
              <p:nvPr/>
            </p:nvSpPr>
            <p:spPr bwMode="auto">
              <a:xfrm>
                <a:off x="1767" y="891"/>
                <a:ext cx="0" cy="8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8" name="Line 37"/>
              <p:cNvSpPr>
                <a:spLocks noChangeShapeType="1"/>
              </p:cNvSpPr>
              <p:nvPr/>
            </p:nvSpPr>
            <p:spPr bwMode="auto">
              <a:xfrm flipH="1">
                <a:off x="2393" y="582"/>
                <a:ext cx="298" cy="29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9" name="Line 38"/>
              <p:cNvSpPr>
                <a:spLocks noChangeShapeType="1"/>
              </p:cNvSpPr>
              <p:nvPr/>
            </p:nvSpPr>
            <p:spPr bwMode="auto">
              <a:xfrm flipH="1">
                <a:off x="2477" y="582"/>
                <a:ext cx="298" cy="29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10" name="Line 39"/>
              <p:cNvSpPr>
                <a:spLocks noChangeShapeType="1"/>
              </p:cNvSpPr>
              <p:nvPr/>
            </p:nvSpPr>
            <p:spPr bwMode="auto">
              <a:xfrm flipH="1">
                <a:off x="2555" y="588"/>
                <a:ext cx="298" cy="29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11" name="Line 40"/>
              <p:cNvSpPr>
                <a:spLocks noChangeShapeType="1"/>
              </p:cNvSpPr>
              <p:nvPr/>
            </p:nvSpPr>
            <p:spPr bwMode="auto">
              <a:xfrm flipH="1">
                <a:off x="2645" y="582"/>
                <a:ext cx="298" cy="29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12" name="Line 41"/>
              <p:cNvSpPr>
                <a:spLocks noChangeShapeType="1"/>
              </p:cNvSpPr>
              <p:nvPr/>
            </p:nvSpPr>
            <p:spPr bwMode="auto">
              <a:xfrm flipH="1">
                <a:off x="2729" y="582"/>
                <a:ext cx="298" cy="29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13" name="Line 42"/>
              <p:cNvSpPr>
                <a:spLocks noChangeShapeType="1"/>
              </p:cNvSpPr>
              <p:nvPr/>
            </p:nvSpPr>
            <p:spPr bwMode="auto">
              <a:xfrm flipH="1">
                <a:off x="1757" y="576"/>
                <a:ext cx="298" cy="29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14" name="Line 43"/>
              <p:cNvSpPr>
                <a:spLocks noChangeShapeType="1"/>
              </p:cNvSpPr>
              <p:nvPr/>
            </p:nvSpPr>
            <p:spPr bwMode="auto">
              <a:xfrm flipH="1">
                <a:off x="2099" y="582"/>
                <a:ext cx="298" cy="29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15" name="Line 44"/>
              <p:cNvSpPr>
                <a:spLocks noChangeShapeType="1"/>
              </p:cNvSpPr>
              <p:nvPr/>
            </p:nvSpPr>
            <p:spPr bwMode="auto">
              <a:xfrm flipH="1">
                <a:off x="2195" y="576"/>
                <a:ext cx="298" cy="29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16" name="Line 45"/>
              <p:cNvSpPr>
                <a:spLocks noChangeShapeType="1"/>
              </p:cNvSpPr>
              <p:nvPr/>
            </p:nvSpPr>
            <p:spPr bwMode="auto">
              <a:xfrm flipH="1">
                <a:off x="2291" y="588"/>
                <a:ext cx="298" cy="29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17" name="Line 46"/>
              <p:cNvSpPr>
                <a:spLocks noChangeShapeType="1"/>
              </p:cNvSpPr>
              <p:nvPr/>
            </p:nvSpPr>
            <p:spPr bwMode="auto">
              <a:xfrm flipH="1">
                <a:off x="1847" y="576"/>
                <a:ext cx="298" cy="29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18" name="Line 47"/>
              <p:cNvSpPr>
                <a:spLocks noChangeShapeType="1"/>
              </p:cNvSpPr>
              <p:nvPr/>
            </p:nvSpPr>
            <p:spPr bwMode="auto">
              <a:xfrm flipH="1">
                <a:off x="1925" y="582"/>
                <a:ext cx="298" cy="29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19" name="Line 48"/>
              <p:cNvSpPr>
                <a:spLocks noChangeShapeType="1"/>
              </p:cNvSpPr>
              <p:nvPr/>
            </p:nvSpPr>
            <p:spPr bwMode="auto">
              <a:xfrm flipH="1">
                <a:off x="2003" y="588"/>
                <a:ext cx="298" cy="29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89" name="Line 50"/>
            <p:cNvSpPr>
              <a:spLocks noChangeShapeType="1"/>
            </p:cNvSpPr>
            <p:nvPr/>
          </p:nvSpPr>
          <p:spPr bwMode="auto">
            <a:xfrm flipH="1">
              <a:off x="3108" y="1188"/>
              <a:ext cx="7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0" name="Line 51"/>
            <p:cNvSpPr>
              <a:spLocks noChangeShapeType="1"/>
            </p:cNvSpPr>
            <p:nvPr/>
          </p:nvSpPr>
          <p:spPr bwMode="auto">
            <a:xfrm flipV="1">
              <a:off x="774" y="1410"/>
              <a:ext cx="558" cy="6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8196" name="Object 52"/>
            <p:cNvGraphicFramePr>
              <a:graphicFrameLocks noChangeAspect="1"/>
            </p:cNvGraphicFramePr>
            <p:nvPr/>
          </p:nvGraphicFramePr>
          <p:xfrm>
            <a:off x="3284" y="672"/>
            <a:ext cx="500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6" name="Equation" r:id="rId3" imgW="241200" imgH="228600" progId="Equation.3">
                    <p:embed/>
                  </p:oleObj>
                </mc:Choice>
                <mc:Fallback>
                  <p:oleObj name="Equation" r:id="rId3" imgW="241200" imgH="22860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4" y="672"/>
                          <a:ext cx="500" cy="4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7" name="Object 53"/>
            <p:cNvGraphicFramePr>
              <a:graphicFrameLocks noChangeAspect="1"/>
            </p:cNvGraphicFramePr>
            <p:nvPr/>
          </p:nvGraphicFramePr>
          <p:xfrm>
            <a:off x="570" y="1199"/>
            <a:ext cx="552" cy="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7" name="Equation" r:id="rId5" imgW="266400" imgH="241200" progId="Equation.3">
                    <p:embed/>
                  </p:oleObj>
                </mc:Choice>
                <mc:Fallback>
                  <p:oleObj name="Equation" r:id="rId5" imgW="266400" imgH="24120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0" y="1199"/>
                          <a:ext cx="552" cy="5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2" name="Line 86"/>
          <p:cNvSpPr>
            <a:spLocks noChangeShapeType="1"/>
          </p:cNvSpPr>
          <p:nvPr/>
        </p:nvSpPr>
        <p:spPr bwMode="auto">
          <a:xfrm flipH="1">
            <a:off x="4876800" y="3305175"/>
            <a:ext cx="923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87"/>
          <p:cNvSpPr>
            <a:spLocks noChangeShapeType="1"/>
          </p:cNvSpPr>
          <p:nvPr/>
        </p:nvSpPr>
        <p:spPr bwMode="auto">
          <a:xfrm flipV="1">
            <a:off x="1851025" y="3368675"/>
            <a:ext cx="709613" cy="841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8194" name="Object 88"/>
          <p:cNvGraphicFramePr>
            <a:graphicFrameLocks noChangeAspect="1"/>
          </p:cNvGraphicFramePr>
          <p:nvPr/>
        </p:nvGraphicFramePr>
        <p:xfrm>
          <a:off x="5083175" y="2495550"/>
          <a:ext cx="635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8" name="Equation" r:id="rId7" imgW="241200" imgH="228600" progId="Equation.3">
                  <p:embed/>
                </p:oleObj>
              </mc:Choice>
              <mc:Fallback>
                <p:oleObj name="Equation" r:id="rId7" imgW="241200" imgH="228600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175" y="2495550"/>
                        <a:ext cx="6350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89"/>
          <p:cNvGraphicFramePr>
            <a:graphicFrameLocks noChangeAspect="1"/>
          </p:cNvGraphicFramePr>
          <p:nvPr/>
        </p:nvGraphicFramePr>
        <p:xfrm>
          <a:off x="1571625" y="2938463"/>
          <a:ext cx="7032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" name="Equation" r:id="rId9" imgW="266400" imgH="241200" progId="Equation.3">
                  <p:embed/>
                </p:oleObj>
              </mc:Choice>
              <mc:Fallback>
                <p:oleObj name="Equation" r:id="rId9" imgW="266400" imgH="241200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2938463"/>
                        <a:ext cx="703263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4" name="Group 131"/>
          <p:cNvGrpSpPr>
            <a:grpSpLocks/>
          </p:cNvGrpSpPr>
          <p:nvPr/>
        </p:nvGrpSpPr>
        <p:grpSpPr bwMode="auto">
          <a:xfrm>
            <a:off x="2701925" y="2566988"/>
            <a:ext cx="2016125" cy="1574800"/>
            <a:chOff x="3686" y="2657"/>
            <a:chExt cx="1270" cy="992"/>
          </a:xfrm>
        </p:grpSpPr>
        <p:sp>
          <p:nvSpPr>
            <p:cNvPr id="8236" name="AutoShape 57"/>
            <p:cNvSpPr>
              <a:spLocks noChangeArrowheads="1"/>
            </p:cNvSpPr>
            <p:nvPr/>
          </p:nvSpPr>
          <p:spPr bwMode="auto">
            <a:xfrm>
              <a:off x="3686" y="2657"/>
              <a:ext cx="1270" cy="99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7" name="Line 63"/>
            <p:cNvSpPr>
              <a:spLocks noChangeShapeType="1"/>
            </p:cNvSpPr>
            <p:nvPr/>
          </p:nvSpPr>
          <p:spPr bwMode="auto">
            <a:xfrm flipH="1">
              <a:off x="4598" y="2663"/>
              <a:ext cx="239" cy="24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8" name="Line 64"/>
            <p:cNvSpPr>
              <a:spLocks noChangeShapeType="1"/>
            </p:cNvSpPr>
            <p:nvPr/>
          </p:nvSpPr>
          <p:spPr bwMode="auto">
            <a:xfrm flipH="1">
              <a:off x="4658" y="2676"/>
              <a:ext cx="246" cy="23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9" name="Line 74"/>
            <p:cNvSpPr>
              <a:spLocks noChangeShapeType="1"/>
            </p:cNvSpPr>
            <p:nvPr/>
          </p:nvSpPr>
          <p:spPr bwMode="auto">
            <a:xfrm flipH="1">
              <a:off x="4258" y="2662"/>
              <a:ext cx="239" cy="24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0" name="Line 75"/>
            <p:cNvSpPr>
              <a:spLocks noChangeShapeType="1"/>
            </p:cNvSpPr>
            <p:nvPr/>
          </p:nvSpPr>
          <p:spPr bwMode="auto">
            <a:xfrm flipH="1">
              <a:off x="4325" y="2662"/>
              <a:ext cx="239" cy="24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1" name="Line 76"/>
            <p:cNvSpPr>
              <a:spLocks noChangeShapeType="1"/>
            </p:cNvSpPr>
            <p:nvPr/>
          </p:nvSpPr>
          <p:spPr bwMode="auto">
            <a:xfrm flipH="1">
              <a:off x="4388" y="2667"/>
              <a:ext cx="238" cy="24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2" name="Line 77"/>
            <p:cNvSpPr>
              <a:spLocks noChangeShapeType="1"/>
            </p:cNvSpPr>
            <p:nvPr/>
          </p:nvSpPr>
          <p:spPr bwMode="auto">
            <a:xfrm flipH="1">
              <a:off x="4460" y="2662"/>
              <a:ext cx="239" cy="24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3" name="Line 78"/>
            <p:cNvSpPr>
              <a:spLocks noChangeShapeType="1"/>
            </p:cNvSpPr>
            <p:nvPr/>
          </p:nvSpPr>
          <p:spPr bwMode="auto">
            <a:xfrm flipH="1">
              <a:off x="4527" y="2662"/>
              <a:ext cx="239" cy="24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4" name="Line 79"/>
            <p:cNvSpPr>
              <a:spLocks noChangeShapeType="1"/>
            </p:cNvSpPr>
            <p:nvPr/>
          </p:nvSpPr>
          <p:spPr bwMode="auto">
            <a:xfrm flipH="1">
              <a:off x="3748" y="2657"/>
              <a:ext cx="239" cy="24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5" name="Line 80"/>
            <p:cNvSpPr>
              <a:spLocks noChangeShapeType="1"/>
            </p:cNvSpPr>
            <p:nvPr/>
          </p:nvSpPr>
          <p:spPr bwMode="auto">
            <a:xfrm flipH="1">
              <a:off x="4022" y="2662"/>
              <a:ext cx="239" cy="24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6" name="Line 81"/>
            <p:cNvSpPr>
              <a:spLocks noChangeShapeType="1"/>
            </p:cNvSpPr>
            <p:nvPr/>
          </p:nvSpPr>
          <p:spPr bwMode="auto">
            <a:xfrm flipH="1">
              <a:off x="4099" y="2657"/>
              <a:ext cx="239" cy="24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7" name="Line 82"/>
            <p:cNvSpPr>
              <a:spLocks noChangeShapeType="1"/>
            </p:cNvSpPr>
            <p:nvPr/>
          </p:nvSpPr>
          <p:spPr bwMode="auto">
            <a:xfrm flipH="1">
              <a:off x="4176" y="2667"/>
              <a:ext cx="239" cy="24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8" name="Line 83"/>
            <p:cNvSpPr>
              <a:spLocks noChangeShapeType="1"/>
            </p:cNvSpPr>
            <p:nvPr/>
          </p:nvSpPr>
          <p:spPr bwMode="auto">
            <a:xfrm flipH="1">
              <a:off x="3820" y="2657"/>
              <a:ext cx="239" cy="24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9" name="Line 84"/>
            <p:cNvSpPr>
              <a:spLocks noChangeShapeType="1"/>
            </p:cNvSpPr>
            <p:nvPr/>
          </p:nvSpPr>
          <p:spPr bwMode="auto">
            <a:xfrm flipH="1">
              <a:off x="3882" y="2662"/>
              <a:ext cx="239" cy="24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0" name="Line 85"/>
            <p:cNvSpPr>
              <a:spLocks noChangeShapeType="1"/>
            </p:cNvSpPr>
            <p:nvPr/>
          </p:nvSpPr>
          <p:spPr bwMode="auto">
            <a:xfrm flipH="1">
              <a:off x="3945" y="2667"/>
              <a:ext cx="239" cy="24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1" name="Freeform 93"/>
            <p:cNvSpPr>
              <a:spLocks/>
            </p:cNvSpPr>
            <p:nvPr/>
          </p:nvSpPr>
          <p:spPr bwMode="auto">
            <a:xfrm>
              <a:off x="3912" y="3048"/>
              <a:ext cx="72" cy="132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2" name="Freeform 94"/>
            <p:cNvSpPr>
              <a:spLocks/>
            </p:cNvSpPr>
            <p:nvPr/>
          </p:nvSpPr>
          <p:spPr bwMode="auto">
            <a:xfrm>
              <a:off x="4356" y="3192"/>
              <a:ext cx="120" cy="132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3" name="Freeform 95"/>
            <p:cNvSpPr>
              <a:spLocks/>
            </p:cNvSpPr>
            <p:nvPr/>
          </p:nvSpPr>
          <p:spPr bwMode="auto">
            <a:xfrm>
              <a:off x="4560" y="3288"/>
              <a:ext cx="72" cy="144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4" name="Freeform 96"/>
            <p:cNvSpPr>
              <a:spLocks/>
            </p:cNvSpPr>
            <p:nvPr/>
          </p:nvSpPr>
          <p:spPr bwMode="auto">
            <a:xfrm>
              <a:off x="4536" y="3480"/>
              <a:ext cx="108" cy="60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5" name="Freeform 97"/>
            <p:cNvSpPr>
              <a:spLocks/>
            </p:cNvSpPr>
            <p:nvPr/>
          </p:nvSpPr>
          <p:spPr bwMode="auto">
            <a:xfrm>
              <a:off x="4536" y="2940"/>
              <a:ext cx="120" cy="132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6" name="Freeform 99"/>
            <p:cNvSpPr>
              <a:spLocks/>
            </p:cNvSpPr>
            <p:nvPr/>
          </p:nvSpPr>
          <p:spPr bwMode="auto">
            <a:xfrm>
              <a:off x="4224" y="3096"/>
              <a:ext cx="132" cy="96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7" name="Freeform 100"/>
            <p:cNvSpPr>
              <a:spLocks/>
            </p:cNvSpPr>
            <p:nvPr/>
          </p:nvSpPr>
          <p:spPr bwMode="auto">
            <a:xfrm>
              <a:off x="4236" y="3372"/>
              <a:ext cx="72" cy="132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8" name="Freeform 101"/>
            <p:cNvSpPr>
              <a:spLocks/>
            </p:cNvSpPr>
            <p:nvPr/>
          </p:nvSpPr>
          <p:spPr bwMode="auto">
            <a:xfrm>
              <a:off x="4404" y="3432"/>
              <a:ext cx="120" cy="132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9" name="Freeform 102"/>
            <p:cNvSpPr>
              <a:spLocks/>
            </p:cNvSpPr>
            <p:nvPr/>
          </p:nvSpPr>
          <p:spPr bwMode="auto">
            <a:xfrm>
              <a:off x="4488" y="3108"/>
              <a:ext cx="120" cy="132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0" name="Freeform 103"/>
            <p:cNvSpPr>
              <a:spLocks/>
            </p:cNvSpPr>
            <p:nvPr/>
          </p:nvSpPr>
          <p:spPr bwMode="auto">
            <a:xfrm>
              <a:off x="3936" y="2928"/>
              <a:ext cx="120" cy="132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1" name="Freeform 104"/>
            <p:cNvSpPr>
              <a:spLocks/>
            </p:cNvSpPr>
            <p:nvPr/>
          </p:nvSpPr>
          <p:spPr bwMode="auto">
            <a:xfrm>
              <a:off x="4080" y="2976"/>
              <a:ext cx="120" cy="132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2" name="Freeform 105"/>
            <p:cNvSpPr>
              <a:spLocks/>
            </p:cNvSpPr>
            <p:nvPr/>
          </p:nvSpPr>
          <p:spPr bwMode="auto">
            <a:xfrm>
              <a:off x="4068" y="3264"/>
              <a:ext cx="60" cy="132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3" name="Freeform 106"/>
            <p:cNvSpPr>
              <a:spLocks/>
            </p:cNvSpPr>
            <p:nvPr/>
          </p:nvSpPr>
          <p:spPr bwMode="auto">
            <a:xfrm>
              <a:off x="3732" y="3228"/>
              <a:ext cx="120" cy="132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4" name="Freeform 107"/>
            <p:cNvSpPr>
              <a:spLocks/>
            </p:cNvSpPr>
            <p:nvPr/>
          </p:nvSpPr>
          <p:spPr bwMode="auto">
            <a:xfrm>
              <a:off x="4044" y="3444"/>
              <a:ext cx="120" cy="132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5" name="Freeform 108"/>
            <p:cNvSpPr>
              <a:spLocks/>
            </p:cNvSpPr>
            <p:nvPr/>
          </p:nvSpPr>
          <p:spPr bwMode="auto">
            <a:xfrm>
              <a:off x="4320" y="2952"/>
              <a:ext cx="120" cy="132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6" name="Freeform 109"/>
            <p:cNvSpPr>
              <a:spLocks/>
            </p:cNvSpPr>
            <p:nvPr/>
          </p:nvSpPr>
          <p:spPr bwMode="auto">
            <a:xfrm>
              <a:off x="3888" y="3456"/>
              <a:ext cx="120" cy="132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7" name="Freeform 110"/>
            <p:cNvSpPr>
              <a:spLocks/>
            </p:cNvSpPr>
            <p:nvPr/>
          </p:nvSpPr>
          <p:spPr bwMode="auto">
            <a:xfrm>
              <a:off x="3744" y="3444"/>
              <a:ext cx="120" cy="132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8" name="Freeform 111"/>
            <p:cNvSpPr>
              <a:spLocks/>
            </p:cNvSpPr>
            <p:nvPr/>
          </p:nvSpPr>
          <p:spPr bwMode="auto">
            <a:xfrm>
              <a:off x="4128" y="3144"/>
              <a:ext cx="120" cy="132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9" name="Freeform 112"/>
            <p:cNvSpPr>
              <a:spLocks/>
            </p:cNvSpPr>
            <p:nvPr/>
          </p:nvSpPr>
          <p:spPr bwMode="auto">
            <a:xfrm>
              <a:off x="4176" y="3468"/>
              <a:ext cx="84" cy="132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0" name="Freeform 113"/>
            <p:cNvSpPr>
              <a:spLocks/>
            </p:cNvSpPr>
            <p:nvPr/>
          </p:nvSpPr>
          <p:spPr bwMode="auto">
            <a:xfrm>
              <a:off x="3732" y="3036"/>
              <a:ext cx="120" cy="132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1" name="Freeform 114"/>
            <p:cNvSpPr>
              <a:spLocks/>
            </p:cNvSpPr>
            <p:nvPr/>
          </p:nvSpPr>
          <p:spPr bwMode="auto">
            <a:xfrm>
              <a:off x="3996" y="3108"/>
              <a:ext cx="120" cy="132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2" name="Freeform 115"/>
            <p:cNvSpPr>
              <a:spLocks/>
            </p:cNvSpPr>
            <p:nvPr/>
          </p:nvSpPr>
          <p:spPr bwMode="auto">
            <a:xfrm>
              <a:off x="4236" y="3228"/>
              <a:ext cx="120" cy="132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3" name="Freeform 116"/>
            <p:cNvSpPr>
              <a:spLocks/>
            </p:cNvSpPr>
            <p:nvPr/>
          </p:nvSpPr>
          <p:spPr bwMode="auto">
            <a:xfrm>
              <a:off x="3900" y="3216"/>
              <a:ext cx="120" cy="132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" name="Freeform 117"/>
            <p:cNvSpPr>
              <a:spLocks/>
            </p:cNvSpPr>
            <p:nvPr/>
          </p:nvSpPr>
          <p:spPr bwMode="auto">
            <a:xfrm>
              <a:off x="4188" y="2904"/>
              <a:ext cx="72" cy="120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" name="Line 118"/>
            <p:cNvSpPr>
              <a:spLocks noChangeShapeType="1"/>
            </p:cNvSpPr>
            <p:nvPr/>
          </p:nvSpPr>
          <p:spPr bwMode="auto">
            <a:xfrm flipH="1">
              <a:off x="4724" y="2772"/>
              <a:ext cx="222" cy="23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" name="Line 119"/>
            <p:cNvSpPr>
              <a:spLocks noChangeShapeType="1"/>
            </p:cNvSpPr>
            <p:nvPr/>
          </p:nvSpPr>
          <p:spPr bwMode="auto">
            <a:xfrm flipH="1">
              <a:off x="4712" y="2898"/>
              <a:ext cx="222" cy="23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" name="Line 120"/>
            <p:cNvSpPr>
              <a:spLocks noChangeShapeType="1"/>
            </p:cNvSpPr>
            <p:nvPr/>
          </p:nvSpPr>
          <p:spPr bwMode="auto">
            <a:xfrm flipH="1">
              <a:off x="4712" y="3006"/>
              <a:ext cx="222" cy="23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" name="Line 121"/>
            <p:cNvSpPr>
              <a:spLocks noChangeShapeType="1"/>
            </p:cNvSpPr>
            <p:nvPr/>
          </p:nvSpPr>
          <p:spPr bwMode="auto">
            <a:xfrm flipH="1">
              <a:off x="4724" y="3102"/>
              <a:ext cx="222" cy="23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" name="Line 122"/>
            <p:cNvSpPr>
              <a:spLocks noChangeShapeType="1"/>
            </p:cNvSpPr>
            <p:nvPr/>
          </p:nvSpPr>
          <p:spPr bwMode="auto">
            <a:xfrm flipH="1">
              <a:off x="4718" y="3204"/>
              <a:ext cx="222" cy="23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" name="Line 123"/>
            <p:cNvSpPr>
              <a:spLocks noChangeShapeType="1"/>
            </p:cNvSpPr>
            <p:nvPr/>
          </p:nvSpPr>
          <p:spPr bwMode="auto">
            <a:xfrm flipH="1">
              <a:off x="4706" y="3318"/>
              <a:ext cx="222" cy="23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1" name="Freeform 124"/>
            <p:cNvSpPr>
              <a:spLocks/>
            </p:cNvSpPr>
            <p:nvPr/>
          </p:nvSpPr>
          <p:spPr bwMode="auto">
            <a:xfrm>
              <a:off x="4320" y="3486"/>
              <a:ext cx="96" cy="132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2" name="Freeform 125"/>
            <p:cNvSpPr>
              <a:spLocks/>
            </p:cNvSpPr>
            <p:nvPr/>
          </p:nvSpPr>
          <p:spPr bwMode="auto">
            <a:xfrm>
              <a:off x="4434" y="3324"/>
              <a:ext cx="108" cy="66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3" name="Freeform 126"/>
            <p:cNvSpPr>
              <a:spLocks/>
            </p:cNvSpPr>
            <p:nvPr/>
          </p:nvSpPr>
          <p:spPr bwMode="auto">
            <a:xfrm>
              <a:off x="4302" y="3378"/>
              <a:ext cx="108" cy="66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4" name="Freeform 127"/>
            <p:cNvSpPr>
              <a:spLocks/>
            </p:cNvSpPr>
            <p:nvPr/>
          </p:nvSpPr>
          <p:spPr bwMode="auto">
            <a:xfrm>
              <a:off x="3942" y="3366"/>
              <a:ext cx="108" cy="66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5" name="Freeform 128"/>
            <p:cNvSpPr>
              <a:spLocks/>
            </p:cNvSpPr>
            <p:nvPr/>
          </p:nvSpPr>
          <p:spPr bwMode="auto">
            <a:xfrm>
              <a:off x="3816" y="3366"/>
              <a:ext cx="108" cy="66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6" name="Freeform 129"/>
            <p:cNvSpPr>
              <a:spLocks/>
            </p:cNvSpPr>
            <p:nvPr/>
          </p:nvSpPr>
          <p:spPr bwMode="auto">
            <a:xfrm>
              <a:off x="3816" y="2934"/>
              <a:ext cx="108" cy="66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7" name="Freeform 130"/>
            <p:cNvSpPr>
              <a:spLocks/>
            </p:cNvSpPr>
            <p:nvPr/>
          </p:nvSpPr>
          <p:spPr bwMode="auto">
            <a:xfrm flipH="1" flipV="1">
              <a:off x="3732" y="2964"/>
              <a:ext cx="60" cy="60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05" name="Text Box 132"/>
          <p:cNvSpPr txBox="1">
            <a:spLocks noChangeArrowheads="1"/>
          </p:cNvSpPr>
          <p:nvPr/>
        </p:nvSpPr>
        <p:spPr bwMode="auto">
          <a:xfrm>
            <a:off x="6518275" y="969963"/>
            <a:ext cx="200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latin typeface="Arial" charset="0"/>
              </a:rPr>
              <a:t>Layered Structure</a:t>
            </a:r>
          </a:p>
        </p:txBody>
      </p:sp>
      <p:sp>
        <p:nvSpPr>
          <p:cNvPr id="8206" name="Text Box 133"/>
          <p:cNvSpPr txBox="1">
            <a:spLocks noChangeArrowheads="1"/>
          </p:cNvSpPr>
          <p:nvPr/>
        </p:nvSpPr>
        <p:spPr bwMode="auto">
          <a:xfrm>
            <a:off x="6537325" y="3084513"/>
            <a:ext cx="193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latin typeface="Arial" charset="0"/>
              </a:rPr>
              <a:t>Fibrous Structure</a:t>
            </a:r>
          </a:p>
        </p:txBody>
      </p:sp>
      <p:grpSp>
        <p:nvGrpSpPr>
          <p:cNvPr id="8207" name="Group 217"/>
          <p:cNvGrpSpPr>
            <a:grpSpLocks/>
          </p:cNvGrpSpPr>
          <p:nvPr/>
        </p:nvGrpSpPr>
        <p:grpSpPr bwMode="auto">
          <a:xfrm>
            <a:off x="2568575" y="4757738"/>
            <a:ext cx="2016125" cy="1574800"/>
            <a:chOff x="1618" y="2997"/>
            <a:chExt cx="1270" cy="992"/>
          </a:xfrm>
        </p:grpSpPr>
        <p:sp>
          <p:nvSpPr>
            <p:cNvPr id="8209" name="AutoShape 135"/>
            <p:cNvSpPr>
              <a:spLocks noChangeArrowheads="1"/>
            </p:cNvSpPr>
            <p:nvPr/>
          </p:nvSpPr>
          <p:spPr bwMode="auto">
            <a:xfrm>
              <a:off x="1618" y="2997"/>
              <a:ext cx="1270" cy="99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0" name="Freeform 187"/>
            <p:cNvSpPr>
              <a:spLocks/>
            </p:cNvSpPr>
            <p:nvPr/>
          </p:nvSpPr>
          <p:spPr bwMode="auto">
            <a:xfrm>
              <a:off x="1956" y="3456"/>
              <a:ext cx="108" cy="156"/>
            </a:xfrm>
            <a:custGeom>
              <a:avLst/>
              <a:gdLst>
                <a:gd name="T0" fmla="*/ 0 w 204"/>
                <a:gd name="T1" fmla="*/ 180 h 180"/>
                <a:gd name="T2" fmla="*/ 12 w 204"/>
                <a:gd name="T3" fmla="*/ 60 h 180"/>
                <a:gd name="T4" fmla="*/ 204 w 204"/>
                <a:gd name="T5" fmla="*/ 0 h 180"/>
                <a:gd name="T6" fmla="*/ 180 w 204"/>
                <a:gd name="T7" fmla="*/ 120 h 180"/>
                <a:gd name="T8" fmla="*/ 96 w 204"/>
                <a:gd name="T9" fmla="*/ 144 h 180"/>
                <a:gd name="T10" fmla="*/ 0 w 204"/>
                <a:gd name="T11" fmla="*/ 180 h 1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4"/>
                <a:gd name="T19" fmla="*/ 0 h 180"/>
                <a:gd name="T20" fmla="*/ 204 w 204"/>
                <a:gd name="T21" fmla="*/ 180 h 1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4" h="180">
                  <a:moveTo>
                    <a:pt x="0" y="180"/>
                  </a:moveTo>
                  <a:lnTo>
                    <a:pt x="12" y="60"/>
                  </a:lnTo>
                  <a:lnTo>
                    <a:pt x="204" y="0"/>
                  </a:lnTo>
                  <a:lnTo>
                    <a:pt x="180" y="120"/>
                  </a:lnTo>
                  <a:lnTo>
                    <a:pt x="96" y="144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1" name="Freeform 188"/>
            <p:cNvSpPr>
              <a:spLocks/>
            </p:cNvSpPr>
            <p:nvPr/>
          </p:nvSpPr>
          <p:spPr bwMode="auto">
            <a:xfrm>
              <a:off x="1644" y="3684"/>
              <a:ext cx="108" cy="240"/>
            </a:xfrm>
            <a:custGeom>
              <a:avLst/>
              <a:gdLst>
                <a:gd name="T0" fmla="*/ 0 w 336"/>
                <a:gd name="T1" fmla="*/ 156 h 336"/>
                <a:gd name="T2" fmla="*/ 84 w 336"/>
                <a:gd name="T3" fmla="*/ 24 h 336"/>
                <a:gd name="T4" fmla="*/ 192 w 336"/>
                <a:gd name="T5" fmla="*/ 0 h 336"/>
                <a:gd name="T6" fmla="*/ 336 w 336"/>
                <a:gd name="T7" fmla="*/ 108 h 336"/>
                <a:gd name="T8" fmla="*/ 312 w 336"/>
                <a:gd name="T9" fmla="*/ 228 h 336"/>
                <a:gd name="T10" fmla="*/ 204 w 336"/>
                <a:gd name="T11" fmla="*/ 336 h 336"/>
                <a:gd name="T12" fmla="*/ 168 w 336"/>
                <a:gd name="T13" fmla="*/ 216 h 336"/>
                <a:gd name="T14" fmla="*/ 0 w 336"/>
                <a:gd name="T15" fmla="*/ 15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36"/>
                <a:gd name="T25" fmla="*/ 0 h 336"/>
                <a:gd name="T26" fmla="*/ 336 w 336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36" h="336">
                  <a:moveTo>
                    <a:pt x="0" y="156"/>
                  </a:moveTo>
                  <a:lnTo>
                    <a:pt x="84" y="24"/>
                  </a:lnTo>
                  <a:lnTo>
                    <a:pt x="192" y="0"/>
                  </a:lnTo>
                  <a:lnTo>
                    <a:pt x="336" y="108"/>
                  </a:lnTo>
                  <a:lnTo>
                    <a:pt x="312" y="228"/>
                  </a:lnTo>
                  <a:lnTo>
                    <a:pt x="204" y="336"/>
                  </a:lnTo>
                  <a:lnTo>
                    <a:pt x="168" y="21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2" name="Freeform 189"/>
            <p:cNvSpPr>
              <a:spLocks/>
            </p:cNvSpPr>
            <p:nvPr/>
          </p:nvSpPr>
          <p:spPr bwMode="auto">
            <a:xfrm>
              <a:off x="2028" y="3588"/>
              <a:ext cx="132" cy="120"/>
            </a:xfrm>
            <a:custGeom>
              <a:avLst/>
              <a:gdLst>
                <a:gd name="T0" fmla="*/ 0 w 204"/>
                <a:gd name="T1" fmla="*/ 180 h 180"/>
                <a:gd name="T2" fmla="*/ 12 w 204"/>
                <a:gd name="T3" fmla="*/ 60 h 180"/>
                <a:gd name="T4" fmla="*/ 204 w 204"/>
                <a:gd name="T5" fmla="*/ 0 h 180"/>
                <a:gd name="T6" fmla="*/ 180 w 204"/>
                <a:gd name="T7" fmla="*/ 120 h 180"/>
                <a:gd name="T8" fmla="*/ 96 w 204"/>
                <a:gd name="T9" fmla="*/ 144 h 180"/>
                <a:gd name="T10" fmla="*/ 0 w 204"/>
                <a:gd name="T11" fmla="*/ 180 h 1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4"/>
                <a:gd name="T19" fmla="*/ 0 h 180"/>
                <a:gd name="T20" fmla="*/ 204 w 204"/>
                <a:gd name="T21" fmla="*/ 180 h 1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4" h="180">
                  <a:moveTo>
                    <a:pt x="0" y="180"/>
                  </a:moveTo>
                  <a:lnTo>
                    <a:pt x="12" y="60"/>
                  </a:lnTo>
                  <a:lnTo>
                    <a:pt x="204" y="0"/>
                  </a:lnTo>
                  <a:lnTo>
                    <a:pt x="180" y="120"/>
                  </a:lnTo>
                  <a:lnTo>
                    <a:pt x="96" y="144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3" name="Freeform 190"/>
            <p:cNvSpPr>
              <a:spLocks/>
            </p:cNvSpPr>
            <p:nvPr/>
          </p:nvSpPr>
          <p:spPr bwMode="auto">
            <a:xfrm>
              <a:off x="2124" y="3684"/>
              <a:ext cx="72" cy="72"/>
            </a:xfrm>
            <a:custGeom>
              <a:avLst/>
              <a:gdLst>
                <a:gd name="T0" fmla="*/ 0 w 204"/>
                <a:gd name="T1" fmla="*/ 180 h 180"/>
                <a:gd name="T2" fmla="*/ 12 w 204"/>
                <a:gd name="T3" fmla="*/ 60 h 180"/>
                <a:gd name="T4" fmla="*/ 204 w 204"/>
                <a:gd name="T5" fmla="*/ 0 h 180"/>
                <a:gd name="T6" fmla="*/ 180 w 204"/>
                <a:gd name="T7" fmla="*/ 120 h 180"/>
                <a:gd name="T8" fmla="*/ 96 w 204"/>
                <a:gd name="T9" fmla="*/ 144 h 180"/>
                <a:gd name="T10" fmla="*/ 0 w 204"/>
                <a:gd name="T11" fmla="*/ 180 h 1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4"/>
                <a:gd name="T19" fmla="*/ 0 h 180"/>
                <a:gd name="T20" fmla="*/ 204 w 204"/>
                <a:gd name="T21" fmla="*/ 180 h 1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4" h="180">
                  <a:moveTo>
                    <a:pt x="0" y="180"/>
                  </a:moveTo>
                  <a:lnTo>
                    <a:pt x="12" y="60"/>
                  </a:lnTo>
                  <a:lnTo>
                    <a:pt x="204" y="0"/>
                  </a:lnTo>
                  <a:lnTo>
                    <a:pt x="180" y="120"/>
                  </a:lnTo>
                  <a:lnTo>
                    <a:pt x="96" y="144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Freeform 191"/>
            <p:cNvSpPr>
              <a:spLocks/>
            </p:cNvSpPr>
            <p:nvPr/>
          </p:nvSpPr>
          <p:spPr bwMode="auto">
            <a:xfrm>
              <a:off x="2004" y="3780"/>
              <a:ext cx="132" cy="120"/>
            </a:xfrm>
            <a:custGeom>
              <a:avLst/>
              <a:gdLst>
                <a:gd name="T0" fmla="*/ 0 w 204"/>
                <a:gd name="T1" fmla="*/ 180 h 180"/>
                <a:gd name="T2" fmla="*/ 12 w 204"/>
                <a:gd name="T3" fmla="*/ 60 h 180"/>
                <a:gd name="T4" fmla="*/ 204 w 204"/>
                <a:gd name="T5" fmla="*/ 0 h 180"/>
                <a:gd name="T6" fmla="*/ 180 w 204"/>
                <a:gd name="T7" fmla="*/ 120 h 180"/>
                <a:gd name="T8" fmla="*/ 96 w 204"/>
                <a:gd name="T9" fmla="*/ 144 h 180"/>
                <a:gd name="T10" fmla="*/ 0 w 204"/>
                <a:gd name="T11" fmla="*/ 180 h 1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4"/>
                <a:gd name="T19" fmla="*/ 0 h 180"/>
                <a:gd name="T20" fmla="*/ 204 w 204"/>
                <a:gd name="T21" fmla="*/ 180 h 1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4" h="180">
                  <a:moveTo>
                    <a:pt x="0" y="180"/>
                  </a:moveTo>
                  <a:lnTo>
                    <a:pt x="12" y="60"/>
                  </a:lnTo>
                  <a:lnTo>
                    <a:pt x="204" y="0"/>
                  </a:lnTo>
                  <a:lnTo>
                    <a:pt x="180" y="120"/>
                  </a:lnTo>
                  <a:lnTo>
                    <a:pt x="96" y="144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5" name="Freeform 192"/>
            <p:cNvSpPr>
              <a:spLocks/>
            </p:cNvSpPr>
            <p:nvPr/>
          </p:nvSpPr>
          <p:spPr bwMode="auto">
            <a:xfrm>
              <a:off x="1788" y="3672"/>
              <a:ext cx="96" cy="276"/>
            </a:xfrm>
            <a:custGeom>
              <a:avLst/>
              <a:gdLst>
                <a:gd name="T0" fmla="*/ 0 w 336"/>
                <a:gd name="T1" fmla="*/ 156 h 336"/>
                <a:gd name="T2" fmla="*/ 84 w 336"/>
                <a:gd name="T3" fmla="*/ 24 h 336"/>
                <a:gd name="T4" fmla="*/ 192 w 336"/>
                <a:gd name="T5" fmla="*/ 0 h 336"/>
                <a:gd name="T6" fmla="*/ 336 w 336"/>
                <a:gd name="T7" fmla="*/ 108 h 336"/>
                <a:gd name="T8" fmla="*/ 312 w 336"/>
                <a:gd name="T9" fmla="*/ 228 h 336"/>
                <a:gd name="T10" fmla="*/ 204 w 336"/>
                <a:gd name="T11" fmla="*/ 336 h 336"/>
                <a:gd name="T12" fmla="*/ 168 w 336"/>
                <a:gd name="T13" fmla="*/ 216 h 336"/>
                <a:gd name="T14" fmla="*/ 0 w 336"/>
                <a:gd name="T15" fmla="*/ 15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36"/>
                <a:gd name="T25" fmla="*/ 0 h 336"/>
                <a:gd name="T26" fmla="*/ 336 w 336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36" h="336">
                  <a:moveTo>
                    <a:pt x="0" y="156"/>
                  </a:moveTo>
                  <a:lnTo>
                    <a:pt x="84" y="24"/>
                  </a:lnTo>
                  <a:lnTo>
                    <a:pt x="192" y="0"/>
                  </a:lnTo>
                  <a:lnTo>
                    <a:pt x="336" y="108"/>
                  </a:lnTo>
                  <a:lnTo>
                    <a:pt x="312" y="228"/>
                  </a:lnTo>
                  <a:lnTo>
                    <a:pt x="204" y="336"/>
                  </a:lnTo>
                  <a:lnTo>
                    <a:pt x="168" y="21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6" name="Freeform 193"/>
            <p:cNvSpPr>
              <a:spLocks/>
            </p:cNvSpPr>
            <p:nvPr/>
          </p:nvSpPr>
          <p:spPr bwMode="auto">
            <a:xfrm>
              <a:off x="2028" y="3024"/>
              <a:ext cx="108" cy="228"/>
            </a:xfrm>
            <a:custGeom>
              <a:avLst/>
              <a:gdLst>
                <a:gd name="T0" fmla="*/ 0 w 336"/>
                <a:gd name="T1" fmla="*/ 156 h 336"/>
                <a:gd name="T2" fmla="*/ 84 w 336"/>
                <a:gd name="T3" fmla="*/ 24 h 336"/>
                <a:gd name="T4" fmla="*/ 192 w 336"/>
                <a:gd name="T5" fmla="*/ 0 h 336"/>
                <a:gd name="T6" fmla="*/ 336 w 336"/>
                <a:gd name="T7" fmla="*/ 108 h 336"/>
                <a:gd name="T8" fmla="*/ 312 w 336"/>
                <a:gd name="T9" fmla="*/ 228 h 336"/>
                <a:gd name="T10" fmla="*/ 204 w 336"/>
                <a:gd name="T11" fmla="*/ 336 h 336"/>
                <a:gd name="T12" fmla="*/ 168 w 336"/>
                <a:gd name="T13" fmla="*/ 216 h 336"/>
                <a:gd name="T14" fmla="*/ 0 w 336"/>
                <a:gd name="T15" fmla="*/ 15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36"/>
                <a:gd name="T25" fmla="*/ 0 h 336"/>
                <a:gd name="T26" fmla="*/ 336 w 336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36" h="336">
                  <a:moveTo>
                    <a:pt x="0" y="156"/>
                  </a:moveTo>
                  <a:lnTo>
                    <a:pt x="84" y="24"/>
                  </a:lnTo>
                  <a:lnTo>
                    <a:pt x="192" y="0"/>
                  </a:lnTo>
                  <a:lnTo>
                    <a:pt x="336" y="108"/>
                  </a:lnTo>
                  <a:lnTo>
                    <a:pt x="312" y="228"/>
                  </a:lnTo>
                  <a:lnTo>
                    <a:pt x="204" y="336"/>
                  </a:lnTo>
                  <a:lnTo>
                    <a:pt x="168" y="21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7" name="Freeform 194"/>
            <p:cNvSpPr>
              <a:spLocks/>
            </p:cNvSpPr>
            <p:nvPr/>
          </p:nvSpPr>
          <p:spPr bwMode="auto">
            <a:xfrm>
              <a:off x="1692" y="3300"/>
              <a:ext cx="108" cy="252"/>
            </a:xfrm>
            <a:custGeom>
              <a:avLst/>
              <a:gdLst>
                <a:gd name="T0" fmla="*/ 0 w 336"/>
                <a:gd name="T1" fmla="*/ 156 h 336"/>
                <a:gd name="T2" fmla="*/ 84 w 336"/>
                <a:gd name="T3" fmla="*/ 24 h 336"/>
                <a:gd name="T4" fmla="*/ 192 w 336"/>
                <a:gd name="T5" fmla="*/ 0 h 336"/>
                <a:gd name="T6" fmla="*/ 336 w 336"/>
                <a:gd name="T7" fmla="*/ 108 h 336"/>
                <a:gd name="T8" fmla="*/ 312 w 336"/>
                <a:gd name="T9" fmla="*/ 228 h 336"/>
                <a:gd name="T10" fmla="*/ 204 w 336"/>
                <a:gd name="T11" fmla="*/ 336 h 336"/>
                <a:gd name="T12" fmla="*/ 168 w 336"/>
                <a:gd name="T13" fmla="*/ 216 h 336"/>
                <a:gd name="T14" fmla="*/ 0 w 336"/>
                <a:gd name="T15" fmla="*/ 15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36"/>
                <a:gd name="T25" fmla="*/ 0 h 336"/>
                <a:gd name="T26" fmla="*/ 336 w 336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36" h="336">
                  <a:moveTo>
                    <a:pt x="0" y="156"/>
                  </a:moveTo>
                  <a:lnTo>
                    <a:pt x="84" y="24"/>
                  </a:lnTo>
                  <a:lnTo>
                    <a:pt x="192" y="0"/>
                  </a:lnTo>
                  <a:lnTo>
                    <a:pt x="336" y="108"/>
                  </a:lnTo>
                  <a:lnTo>
                    <a:pt x="312" y="228"/>
                  </a:lnTo>
                  <a:lnTo>
                    <a:pt x="204" y="336"/>
                  </a:lnTo>
                  <a:lnTo>
                    <a:pt x="168" y="21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8" name="Freeform 195"/>
            <p:cNvSpPr>
              <a:spLocks/>
            </p:cNvSpPr>
            <p:nvPr/>
          </p:nvSpPr>
          <p:spPr bwMode="auto">
            <a:xfrm>
              <a:off x="2304" y="3684"/>
              <a:ext cx="84" cy="228"/>
            </a:xfrm>
            <a:custGeom>
              <a:avLst/>
              <a:gdLst>
                <a:gd name="T0" fmla="*/ 0 w 336"/>
                <a:gd name="T1" fmla="*/ 156 h 336"/>
                <a:gd name="T2" fmla="*/ 84 w 336"/>
                <a:gd name="T3" fmla="*/ 24 h 336"/>
                <a:gd name="T4" fmla="*/ 192 w 336"/>
                <a:gd name="T5" fmla="*/ 0 h 336"/>
                <a:gd name="T6" fmla="*/ 336 w 336"/>
                <a:gd name="T7" fmla="*/ 108 h 336"/>
                <a:gd name="T8" fmla="*/ 312 w 336"/>
                <a:gd name="T9" fmla="*/ 228 h 336"/>
                <a:gd name="T10" fmla="*/ 204 w 336"/>
                <a:gd name="T11" fmla="*/ 336 h 336"/>
                <a:gd name="T12" fmla="*/ 168 w 336"/>
                <a:gd name="T13" fmla="*/ 216 h 336"/>
                <a:gd name="T14" fmla="*/ 0 w 336"/>
                <a:gd name="T15" fmla="*/ 15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36"/>
                <a:gd name="T25" fmla="*/ 0 h 336"/>
                <a:gd name="T26" fmla="*/ 336 w 336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36" h="336">
                  <a:moveTo>
                    <a:pt x="0" y="156"/>
                  </a:moveTo>
                  <a:lnTo>
                    <a:pt x="84" y="24"/>
                  </a:lnTo>
                  <a:lnTo>
                    <a:pt x="192" y="0"/>
                  </a:lnTo>
                  <a:lnTo>
                    <a:pt x="336" y="108"/>
                  </a:lnTo>
                  <a:lnTo>
                    <a:pt x="312" y="228"/>
                  </a:lnTo>
                  <a:lnTo>
                    <a:pt x="204" y="336"/>
                  </a:lnTo>
                  <a:lnTo>
                    <a:pt x="168" y="21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9" name="Freeform 196"/>
            <p:cNvSpPr>
              <a:spLocks/>
            </p:cNvSpPr>
            <p:nvPr/>
          </p:nvSpPr>
          <p:spPr bwMode="auto">
            <a:xfrm>
              <a:off x="2448" y="3636"/>
              <a:ext cx="108" cy="252"/>
            </a:xfrm>
            <a:custGeom>
              <a:avLst/>
              <a:gdLst>
                <a:gd name="T0" fmla="*/ 0 w 336"/>
                <a:gd name="T1" fmla="*/ 156 h 336"/>
                <a:gd name="T2" fmla="*/ 84 w 336"/>
                <a:gd name="T3" fmla="*/ 24 h 336"/>
                <a:gd name="T4" fmla="*/ 192 w 336"/>
                <a:gd name="T5" fmla="*/ 0 h 336"/>
                <a:gd name="T6" fmla="*/ 336 w 336"/>
                <a:gd name="T7" fmla="*/ 108 h 336"/>
                <a:gd name="T8" fmla="*/ 312 w 336"/>
                <a:gd name="T9" fmla="*/ 228 h 336"/>
                <a:gd name="T10" fmla="*/ 204 w 336"/>
                <a:gd name="T11" fmla="*/ 336 h 336"/>
                <a:gd name="T12" fmla="*/ 168 w 336"/>
                <a:gd name="T13" fmla="*/ 216 h 336"/>
                <a:gd name="T14" fmla="*/ 0 w 336"/>
                <a:gd name="T15" fmla="*/ 15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36"/>
                <a:gd name="T25" fmla="*/ 0 h 336"/>
                <a:gd name="T26" fmla="*/ 336 w 336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36" h="336">
                  <a:moveTo>
                    <a:pt x="0" y="156"/>
                  </a:moveTo>
                  <a:lnTo>
                    <a:pt x="84" y="24"/>
                  </a:lnTo>
                  <a:lnTo>
                    <a:pt x="192" y="0"/>
                  </a:lnTo>
                  <a:lnTo>
                    <a:pt x="336" y="108"/>
                  </a:lnTo>
                  <a:lnTo>
                    <a:pt x="312" y="228"/>
                  </a:lnTo>
                  <a:lnTo>
                    <a:pt x="204" y="336"/>
                  </a:lnTo>
                  <a:lnTo>
                    <a:pt x="168" y="21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0" name="Freeform 200"/>
            <p:cNvSpPr>
              <a:spLocks/>
            </p:cNvSpPr>
            <p:nvPr/>
          </p:nvSpPr>
          <p:spPr bwMode="auto">
            <a:xfrm>
              <a:off x="2464" y="3078"/>
              <a:ext cx="136" cy="94"/>
            </a:xfrm>
            <a:custGeom>
              <a:avLst/>
              <a:gdLst>
                <a:gd name="T0" fmla="*/ 152 w 220"/>
                <a:gd name="T1" fmla="*/ 78 h 178"/>
                <a:gd name="T2" fmla="*/ 20 w 220"/>
                <a:gd name="T3" fmla="*/ 6 h 178"/>
                <a:gd name="T4" fmla="*/ 32 w 220"/>
                <a:gd name="T5" fmla="*/ 114 h 178"/>
                <a:gd name="T6" fmla="*/ 200 w 220"/>
                <a:gd name="T7" fmla="*/ 174 h 178"/>
                <a:gd name="T8" fmla="*/ 152 w 220"/>
                <a:gd name="T9" fmla="*/ 78 h 1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178"/>
                <a:gd name="T17" fmla="*/ 220 w 220"/>
                <a:gd name="T18" fmla="*/ 178 h 1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178">
                  <a:moveTo>
                    <a:pt x="152" y="78"/>
                  </a:moveTo>
                  <a:cubicBezTo>
                    <a:pt x="122" y="50"/>
                    <a:pt x="40" y="0"/>
                    <a:pt x="20" y="6"/>
                  </a:cubicBezTo>
                  <a:cubicBezTo>
                    <a:pt x="0" y="12"/>
                    <a:pt x="2" y="86"/>
                    <a:pt x="32" y="114"/>
                  </a:cubicBezTo>
                  <a:cubicBezTo>
                    <a:pt x="62" y="142"/>
                    <a:pt x="180" y="178"/>
                    <a:pt x="200" y="174"/>
                  </a:cubicBezTo>
                  <a:cubicBezTo>
                    <a:pt x="220" y="170"/>
                    <a:pt x="182" y="106"/>
                    <a:pt x="152" y="7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1" name="Freeform 201"/>
            <p:cNvSpPr>
              <a:spLocks/>
            </p:cNvSpPr>
            <p:nvPr/>
          </p:nvSpPr>
          <p:spPr bwMode="auto">
            <a:xfrm>
              <a:off x="2060" y="3322"/>
              <a:ext cx="200" cy="104"/>
            </a:xfrm>
            <a:custGeom>
              <a:avLst/>
              <a:gdLst>
                <a:gd name="T0" fmla="*/ 244 w 260"/>
                <a:gd name="T1" fmla="*/ 62 h 140"/>
                <a:gd name="T2" fmla="*/ 88 w 260"/>
                <a:gd name="T3" fmla="*/ 2 h 140"/>
                <a:gd name="T4" fmla="*/ 16 w 260"/>
                <a:gd name="T5" fmla="*/ 50 h 140"/>
                <a:gd name="T6" fmla="*/ 184 w 260"/>
                <a:gd name="T7" fmla="*/ 134 h 140"/>
                <a:gd name="T8" fmla="*/ 244 w 260"/>
                <a:gd name="T9" fmla="*/ 62 h 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0"/>
                <a:gd name="T16" fmla="*/ 0 h 140"/>
                <a:gd name="T17" fmla="*/ 260 w 260"/>
                <a:gd name="T18" fmla="*/ 140 h 1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0" h="140">
                  <a:moveTo>
                    <a:pt x="244" y="62"/>
                  </a:moveTo>
                  <a:cubicBezTo>
                    <a:pt x="228" y="40"/>
                    <a:pt x="126" y="4"/>
                    <a:pt x="88" y="2"/>
                  </a:cubicBezTo>
                  <a:cubicBezTo>
                    <a:pt x="50" y="0"/>
                    <a:pt x="0" y="28"/>
                    <a:pt x="16" y="50"/>
                  </a:cubicBezTo>
                  <a:cubicBezTo>
                    <a:pt x="32" y="72"/>
                    <a:pt x="142" y="128"/>
                    <a:pt x="184" y="134"/>
                  </a:cubicBezTo>
                  <a:cubicBezTo>
                    <a:pt x="226" y="140"/>
                    <a:pt x="260" y="84"/>
                    <a:pt x="244" y="6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2" name="Freeform 202"/>
            <p:cNvSpPr>
              <a:spLocks/>
            </p:cNvSpPr>
            <p:nvPr/>
          </p:nvSpPr>
          <p:spPr bwMode="auto">
            <a:xfrm>
              <a:off x="2572" y="3006"/>
              <a:ext cx="136" cy="94"/>
            </a:xfrm>
            <a:custGeom>
              <a:avLst/>
              <a:gdLst>
                <a:gd name="T0" fmla="*/ 152 w 220"/>
                <a:gd name="T1" fmla="*/ 78 h 178"/>
                <a:gd name="T2" fmla="*/ 20 w 220"/>
                <a:gd name="T3" fmla="*/ 6 h 178"/>
                <a:gd name="T4" fmla="*/ 32 w 220"/>
                <a:gd name="T5" fmla="*/ 114 h 178"/>
                <a:gd name="T6" fmla="*/ 200 w 220"/>
                <a:gd name="T7" fmla="*/ 174 h 178"/>
                <a:gd name="T8" fmla="*/ 152 w 220"/>
                <a:gd name="T9" fmla="*/ 78 h 1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178"/>
                <a:gd name="T17" fmla="*/ 220 w 220"/>
                <a:gd name="T18" fmla="*/ 178 h 1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178">
                  <a:moveTo>
                    <a:pt x="152" y="78"/>
                  </a:moveTo>
                  <a:cubicBezTo>
                    <a:pt x="122" y="50"/>
                    <a:pt x="40" y="0"/>
                    <a:pt x="20" y="6"/>
                  </a:cubicBezTo>
                  <a:cubicBezTo>
                    <a:pt x="0" y="12"/>
                    <a:pt x="2" y="86"/>
                    <a:pt x="32" y="114"/>
                  </a:cubicBezTo>
                  <a:cubicBezTo>
                    <a:pt x="62" y="142"/>
                    <a:pt x="180" y="178"/>
                    <a:pt x="200" y="174"/>
                  </a:cubicBezTo>
                  <a:cubicBezTo>
                    <a:pt x="220" y="170"/>
                    <a:pt x="182" y="106"/>
                    <a:pt x="152" y="7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3" name="Freeform 203"/>
            <p:cNvSpPr>
              <a:spLocks/>
            </p:cNvSpPr>
            <p:nvPr/>
          </p:nvSpPr>
          <p:spPr bwMode="auto">
            <a:xfrm>
              <a:off x="2440" y="3294"/>
              <a:ext cx="136" cy="94"/>
            </a:xfrm>
            <a:custGeom>
              <a:avLst/>
              <a:gdLst>
                <a:gd name="T0" fmla="*/ 152 w 220"/>
                <a:gd name="T1" fmla="*/ 78 h 178"/>
                <a:gd name="T2" fmla="*/ 20 w 220"/>
                <a:gd name="T3" fmla="*/ 6 h 178"/>
                <a:gd name="T4" fmla="*/ 32 w 220"/>
                <a:gd name="T5" fmla="*/ 114 h 178"/>
                <a:gd name="T6" fmla="*/ 200 w 220"/>
                <a:gd name="T7" fmla="*/ 174 h 178"/>
                <a:gd name="T8" fmla="*/ 152 w 220"/>
                <a:gd name="T9" fmla="*/ 78 h 1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178"/>
                <a:gd name="T17" fmla="*/ 220 w 220"/>
                <a:gd name="T18" fmla="*/ 178 h 1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178">
                  <a:moveTo>
                    <a:pt x="152" y="78"/>
                  </a:moveTo>
                  <a:cubicBezTo>
                    <a:pt x="122" y="50"/>
                    <a:pt x="40" y="0"/>
                    <a:pt x="20" y="6"/>
                  </a:cubicBezTo>
                  <a:cubicBezTo>
                    <a:pt x="0" y="12"/>
                    <a:pt x="2" y="86"/>
                    <a:pt x="32" y="114"/>
                  </a:cubicBezTo>
                  <a:cubicBezTo>
                    <a:pt x="62" y="142"/>
                    <a:pt x="180" y="178"/>
                    <a:pt x="200" y="174"/>
                  </a:cubicBezTo>
                  <a:cubicBezTo>
                    <a:pt x="220" y="170"/>
                    <a:pt x="182" y="106"/>
                    <a:pt x="152" y="7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4" name="Freeform 204"/>
            <p:cNvSpPr>
              <a:spLocks/>
            </p:cNvSpPr>
            <p:nvPr/>
          </p:nvSpPr>
          <p:spPr bwMode="auto">
            <a:xfrm>
              <a:off x="1876" y="3294"/>
              <a:ext cx="136" cy="94"/>
            </a:xfrm>
            <a:custGeom>
              <a:avLst/>
              <a:gdLst>
                <a:gd name="T0" fmla="*/ 152 w 220"/>
                <a:gd name="T1" fmla="*/ 78 h 178"/>
                <a:gd name="T2" fmla="*/ 20 w 220"/>
                <a:gd name="T3" fmla="*/ 6 h 178"/>
                <a:gd name="T4" fmla="*/ 32 w 220"/>
                <a:gd name="T5" fmla="*/ 114 h 178"/>
                <a:gd name="T6" fmla="*/ 200 w 220"/>
                <a:gd name="T7" fmla="*/ 174 h 178"/>
                <a:gd name="T8" fmla="*/ 152 w 220"/>
                <a:gd name="T9" fmla="*/ 78 h 1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178"/>
                <a:gd name="T17" fmla="*/ 220 w 220"/>
                <a:gd name="T18" fmla="*/ 178 h 1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178">
                  <a:moveTo>
                    <a:pt x="152" y="78"/>
                  </a:moveTo>
                  <a:cubicBezTo>
                    <a:pt x="122" y="50"/>
                    <a:pt x="40" y="0"/>
                    <a:pt x="20" y="6"/>
                  </a:cubicBezTo>
                  <a:cubicBezTo>
                    <a:pt x="0" y="12"/>
                    <a:pt x="2" y="86"/>
                    <a:pt x="32" y="114"/>
                  </a:cubicBezTo>
                  <a:cubicBezTo>
                    <a:pt x="62" y="142"/>
                    <a:pt x="180" y="178"/>
                    <a:pt x="200" y="174"/>
                  </a:cubicBezTo>
                  <a:cubicBezTo>
                    <a:pt x="220" y="170"/>
                    <a:pt x="182" y="106"/>
                    <a:pt x="152" y="7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Freeform 205"/>
            <p:cNvSpPr>
              <a:spLocks/>
            </p:cNvSpPr>
            <p:nvPr/>
          </p:nvSpPr>
          <p:spPr bwMode="auto">
            <a:xfrm>
              <a:off x="2356" y="3402"/>
              <a:ext cx="160" cy="118"/>
            </a:xfrm>
            <a:custGeom>
              <a:avLst/>
              <a:gdLst>
                <a:gd name="T0" fmla="*/ 152 w 220"/>
                <a:gd name="T1" fmla="*/ 78 h 178"/>
                <a:gd name="T2" fmla="*/ 20 w 220"/>
                <a:gd name="T3" fmla="*/ 6 h 178"/>
                <a:gd name="T4" fmla="*/ 32 w 220"/>
                <a:gd name="T5" fmla="*/ 114 h 178"/>
                <a:gd name="T6" fmla="*/ 200 w 220"/>
                <a:gd name="T7" fmla="*/ 174 h 178"/>
                <a:gd name="T8" fmla="*/ 152 w 220"/>
                <a:gd name="T9" fmla="*/ 78 h 1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178"/>
                <a:gd name="T17" fmla="*/ 220 w 220"/>
                <a:gd name="T18" fmla="*/ 178 h 1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178">
                  <a:moveTo>
                    <a:pt x="152" y="78"/>
                  </a:moveTo>
                  <a:cubicBezTo>
                    <a:pt x="122" y="50"/>
                    <a:pt x="40" y="0"/>
                    <a:pt x="20" y="6"/>
                  </a:cubicBezTo>
                  <a:cubicBezTo>
                    <a:pt x="0" y="12"/>
                    <a:pt x="2" y="86"/>
                    <a:pt x="32" y="114"/>
                  </a:cubicBezTo>
                  <a:cubicBezTo>
                    <a:pt x="62" y="142"/>
                    <a:pt x="180" y="178"/>
                    <a:pt x="200" y="174"/>
                  </a:cubicBezTo>
                  <a:cubicBezTo>
                    <a:pt x="220" y="170"/>
                    <a:pt x="182" y="106"/>
                    <a:pt x="152" y="7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Freeform 206"/>
            <p:cNvSpPr>
              <a:spLocks/>
            </p:cNvSpPr>
            <p:nvPr/>
          </p:nvSpPr>
          <p:spPr bwMode="auto">
            <a:xfrm>
              <a:off x="2772" y="3528"/>
              <a:ext cx="60" cy="216"/>
            </a:xfrm>
            <a:custGeom>
              <a:avLst/>
              <a:gdLst>
                <a:gd name="T0" fmla="*/ 0 w 336"/>
                <a:gd name="T1" fmla="*/ 156 h 336"/>
                <a:gd name="T2" fmla="*/ 84 w 336"/>
                <a:gd name="T3" fmla="*/ 24 h 336"/>
                <a:gd name="T4" fmla="*/ 192 w 336"/>
                <a:gd name="T5" fmla="*/ 0 h 336"/>
                <a:gd name="T6" fmla="*/ 336 w 336"/>
                <a:gd name="T7" fmla="*/ 108 h 336"/>
                <a:gd name="T8" fmla="*/ 312 w 336"/>
                <a:gd name="T9" fmla="*/ 228 h 336"/>
                <a:gd name="T10" fmla="*/ 204 w 336"/>
                <a:gd name="T11" fmla="*/ 336 h 336"/>
                <a:gd name="T12" fmla="*/ 168 w 336"/>
                <a:gd name="T13" fmla="*/ 216 h 336"/>
                <a:gd name="T14" fmla="*/ 0 w 336"/>
                <a:gd name="T15" fmla="*/ 15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36"/>
                <a:gd name="T25" fmla="*/ 0 h 336"/>
                <a:gd name="T26" fmla="*/ 336 w 336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36" h="336">
                  <a:moveTo>
                    <a:pt x="0" y="156"/>
                  </a:moveTo>
                  <a:lnTo>
                    <a:pt x="84" y="24"/>
                  </a:lnTo>
                  <a:lnTo>
                    <a:pt x="192" y="0"/>
                  </a:lnTo>
                  <a:lnTo>
                    <a:pt x="336" y="108"/>
                  </a:lnTo>
                  <a:lnTo>
                    <a:pt x="312" y="228"/>
                  </a:lnTo>
                  <a:lnTo>
                    <a:pt x="204" y="336"/>
                  </a:lnTo>
                  <a:lnTo>
                    <a:pt x="168" y="21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7" name="Freeform 207"/>
            <p:cNvSpPr>
              <a:spLocks/>
            </p:cNvSpPr>
            <p:nvPr/>
          </p:nvSpPr>
          <p:spPr bwMode="auto">
            <a:xfrm>
              <a:off x="2700" y="3192"/>
              <a:ext cx="27" cy="204"/>
            </a:xfrm>
            <a:custGeom>
              <a:avLst/>
              <a:gdLst>
                <a:gd name="T0" fmla="*/ 0 w 336"/>
                <a:gd name="T1" fmla="*/ 156 h 336"/>
                <a:gd name="T2" fmla="*/ 84 w 336"/>
                <a:gd name="T3" fmla="*/ 24 h 336"/>
                <a:gd name="T4" fmla="*/ 192 w 336"/>
                <a:gd name="T5" fmla="*/ 0 h 336"/>
                <a:gd name="T6" fmla="*/ 336 w 336"/>
                <a:gd name="T7" fmla="*/ 108 h 336"/>
                <a:gd name="T8" fmla="*/ 312 w 336"/>
                <a:gd name="T9" fmla="*/ 228 h 336"/>
                <a:gd name="T10" fmla="*/ 204 w 336"/>
                <a:gd name="T11" fmla="*/ 336 h 336"/>
                <a:gd name="T12" fmla="*/ 168 w 336"/>
                <a:gd name="T13" fmla="*/ 216 h 336"/>
                <a:gd name="T14" fmla="*/ 0 w 336"/>
                <a:gd name="T15" fmla="*/ 15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36"/>
                <a:gd name="T25" fmla="*/ 0 h 336"/>
                <a:gd name="T26" fmla="*/ 336 w 336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36" h="336">
                  <a:moveTo>
                    <a:pt x="0" y="156"/>
                  </a:moveTo>
                  <a:lnTo>
                    <a:pt x="84" y="24"/>
                  </a:lnTo>
                  <a:lnTo>
                    <a:pt x="192" y="0"/>
                  </a:lnTo>
                  <a:lnTo>
                    <a:pt x="336" y="108"/>
                  </a:lnTo>
                  <a:lnTo>
                    <a:pt x="312" y="228"/>
                  </a:lnTo>
                  <a:lnTo>
                    <a:pt x="204" y="336"/>
                  </a:lnTo>
                  <a:lnTo>
                    <a:pt x="168" y="21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Freeform 208"/>
            <p:cNvSpPr>
              <a:spLocks/>
            </p:cNvSpPr>
            <p:nvPr/>
          </p:nvSpPr>
          <p:spPr bwMode="auto">
            <a:xfrm>
              <a:off x="2700" y="3396"/>
              <a:ext cx="132" cy="120"/>
            </a:xfrm>
            <a:custGeom>
              <a:avLst/>
              <a:gdLst>
                <a:gd name="T0" fmla="*/ 0 w 204"/>
                <a:gd name="T1" fmla="*/ 180 h 180"/>
                <a:gd name="T2" fmla="*/ 12 w 204"/>
                <a:gd name="T3" fmla="*/ 60 h 180"/>
                <a:gd name="T4" fmla="*/ 204 w 204"/>
                <a:gd name="T5" fmla="*/ 0 h 180"/>
                <a:gd name="T6" fmla="*/ 180 w 204"/>
                <a:gd name="T7" fmla="*/ 120 h 180"/>
                <a:gd name="T8" fmla="*/ 96 w 204"/>
                <a:gd name="T9" fmla="*/ 144 h 180"/>
                <a:gd name="T10" fmla="*/ 0 w 204"/>
                <a:gd name="T11" fmla="*/ 180 h 1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4"/>
                <a:gd name="T19" fmla="*/ 0 h 180"/>
                <a:gd name="T20" fmla="*/ 204 w 204"/>
                <a:gd name="T21" fmla="*/ 180 h 1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4" h="180">
                  <a:moveTo>
                    <a:pt x="0" y="180"/>
                  </a:moveTo>
                  <a:lnTo>
                    <a:pt x="12" y="60"/>
                  </a:lnTo>
                  <a:lnTo>
                    <a:pt x="204" y="0"/>
                  </a:lnTo>
                  <a:lnTo>
                    <a:pt x="180" y="120"/>
                  </a:lnTo>
                  <a:lnTo>
                    <a:pt x="96" y="144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9" name="Freeform 209"/>
            <p:cNvSpPr>
              <a:spLocks/>
            </p:cNvSpPr>
            <p:nvPr/>
          </p:nvSpPr>
          <p:spPr bwMode="auto">
            <a:xfrm>
              <a:off x="2664" y="3720"/>
              <a:ext cx="72" cy="72"/>
            </a:xfrm>
            <a:custGeom>
              <a:avLst/>
              <a:gdLst>
                <a:gd name="T0" fmla="*/ 0 w 204"/>
                <a:gd name="T1" fmla="*/ 180 h 180"/>
                <a:gd name="T2" fmla="*/ 12 w 204"/>
                <a:gd name="T3" fmla="*/ 60 h 180"/>
                <a:gd name="T4" fmla="*/ 204 w 204"/>
                <a:gd name="T5" fmla="*/ 0 h 180"/>
                <a:gd name="T6" fmla="*/ 180 w 204"/>
                <a:gd name="T7" fmla="*/ 120 h 180"/>
                <a:gd name="T8" fmla="*/ 96 w 204"/>
                <a:gd name="T9" fmla="*/ 144 h 180"/>
                <a:gd name="T10" fmla="*/ 0 w 204"/>
                <a:gd name="T11" fmla="*/ 180 h 1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4"/>
                <a:gd name="T19" fmla="*/ 0 h 180"/>
                <a:gd name="T20" fmla="*/ 204 w 204"/>
                <a:gd name="T21" fmla="*/ 180 h 1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4" h="180">
                  <a:moveTo>
                    <a:pt x="0" y="180"/>
                  </a:moveTo>
                  <a:lnTo>
                    <a:pt x="12" y="60"/>
                  </a:lnTo>
                  <a:lnTo>
                    <a:pt x="204" y="0"/>
                  </a:lnTo>
                  <a:lnTo>
                    <a:pt x="180" y="120"/>
                  </a:lnTo>
                  <a:lnTo>
                    <a:pt x="96" y="144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Freeform 210"/>
            <p:cNvSpPr>
              <a:spLocks/>
            </p:cNvSpPr>
            <p:nvPr/>
          </p:nvSpPr>
          <p:spPr bwMode="auto">
            <a:xfrm>
              <a:off x="2752" y="3222"/>
              <a:ext cx="136" cy="94"/>
            </a:xfrm>
            <a:custGeom>
              <a:avLst/>
              <a:gdLst>
                <a:gd name="T0" fmla="*/ 152 w 220"/>
                <a:gd name="T1" fmla="*/ 78 h 178"/>
                <a:gd name="T2" fmla="*/ 20 w 220"/>
                <a:gd name="T3" fmla="*/ 6 h 178"/>
                <a:gd name="T4" fmla="*/ 32 w 220"/>
                <a:gd name="T5" fmla="*/ 114 h 178"/>
                <a:gd name="T6" fmla="*/ 200 w 220"/>
                <a:gd name="T7" fmla="*/ 174 h 178"/>
                <a:gd name="T8" fmla="*/ 152 w 220"/>
                <a:gd name="T9" fmla="*/ 78 h 1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178"/>
                <a:gd name="T17" fmla="*/ 220 w 220"/>
                <a:gd name="T18" fmla="*/ 178 h 1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178">
                  <a:moveTo>
                    <a:pt x="152" y="78"/>
                  </a:moveTo>
                  <a:cubicBezTo>
                    <a:pt x="122" y="50"/>
                    <a:pt x="40" y="0"/>
                    <a:pt x="20" y="6"/>
                  </a:cubicBezTo>
                  <a:cubicBezTo>
                    <a:pt x="0" y="12"/>
                    <a:pt x="2" y="86"/>
                    <a:pt x="32" y="114"/>
                  </a:cubicBezTo>
                  <a:cubicBezTo>
                    <a:pt x="62" y="142"/>
                    <a:pt x="180" y="178"/>
                    <a:pt x="200" y="174"/>
                  </a:cubicBezTo>
                  <a:cubicBezTo>
                    <a:pt x="220" y="170"/>
                    <a:pt x="182" y="106"/>
                    <a:pt x="152" y="7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Freeform 211"/>
            <p:cNvSpPr>
              <a:spLocks/>
            </p:cNvSpPr>
            <p:nvPr/>
          </p:nvSpPr>
          <p:spPr bwMode="auto">
            <a:xfrm>
              <a:off x="1816" y="3126"/>
              <a:ext cx="136" cy="94"/>
            </a:xfrm>
            <a:custGeom>
              <a:avLst/>
              <a:gdLst>
                <a:gd name="T0" fmla="*/ 152 w 220"/>
                <a:gd name="T1" fmla="*/ 78 h 178"/>
                <a:gd name="T2" fmla="*/ 20 w 220"/>
                <a:gd name="T3" fmla="*/ 6 h 178"/>
                <a:gd name="T4" fmla="*/ 32 w 220"/>
                <a:gd name="T5" fmla="*/ 114 h 178"/>
                <a:gd name="T6" fmla="*/ 200 w 220"/>
                <a:gd name="T7" fmla="*/ 174 h 178"/>
                <a:gd name="T8" fmla="*/ 152 w 220"/>
                <a:gd name="T9" fmla="*/ 78 h 1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178"/>
                <a:gd name="T17" fmla="*/ 220 w 220"/>
                <a:gd name="T18" fmla="*/ 178 h 1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178">
                  <a:moveTo>
                    <a:pt x="152" y="78"/>
                  </a:moveTo>
                  <a:cubicBezTo>
                    <a:pt x="122" y="50"/>
                    <a:pt x="40" y="0"/>
                    <a:pt x="20" y="6"/>
                  </a:cubicBezTo>
                  <a:cubicBezTo>
                    <a:pt x="0" y="12"/>
                    <a:pt x="2" y="86"/>
                    <a:pt x="32" y="114"/>
                  </a:cubicBezTo>
                  <a:cubicBezTo>
                    <a:pt x="62" y="142"/>
                    <a:pt x="180" y="178"/>
                    <a:pt x="200" y="174"/>
                  </a:cubicBezTo>
                  <a:cubicBezTo>
                    <a:pt x="220" y="170"/>
                    <a:pt x="182" y="106"/>
                    <a:pt x="152" y="7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2" name="Freeform 212"/>
            <p:cNvSpPr>
              <a:spLocks/>
            </p:cNvSpPr>
            <p:nvPr/>
          </p:nvSpPr>
          <p:spPr bwMode="auto">
            <a:xfrm>
              <a:off x="2224" y="3522"/>
              <a:ext cx="136" cy="94"/>
            </a:xfrm>
            <a:custGeom>
              <a:avLst/>
              <a:gdLst>
                <a:gd name="T0" fmla="*/ 152 w 220"/>
                <a:gd name="T1" fmla="*/ 78 h 178"/>
                <a:gd name="T2" fmla="*/ 20 w 220"/>
                <a:gd name="T3" fmla="*/ 6 h 178"/>
                <a:gd name="T4" fmla="*/ 32 w 220"/>
                <a:gd name="T5" fmla="*/ 114 h 178"/>
                <a:gd name="T6" fmla="*/ 200 w 220"/>
                <a:gd name="T7" fmla="*/ 174 h 178"/>
                <a:gd name="T8" fmla="*/ 152 w 220"/>
                <a:gd name="T9" fmla="*/ 78 h 1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178"/>
                <a:gd name="T17" fmla="*/ 220 w 220"/>
                <a:gd name="T18" fmla="*/ 178 h 1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178">
                  <a:moveTo>
                    <a:pt x="152" y="78"/>
                  </a:moveTo>
                  <a:cubicBezTo>
                    <a:pt x="122" y="50"/>
                    <a:pt x="40" y="0"/>
                    <a:pt x="20" y="6"/>
                  </a:cubicBezTo>
                  <a:cubicBezTo>
                    <a:pt x="0" y="12"/>
                    <a:pt x="2" y="86"/>
                    <a:pt x="32" y="114"/>
                  </a:cubicBezTo>
                  <a:cubicBezTo>
                    <a:pt x="62" y="142"/>
                    <a:pt x="180" y="178"/>
                    <a:pt x="200" y="174"/>
                  </a:cubicBezTo>
                  <a:cubicBezTo>
                    <a:pt x="220" y="170"/>
                    <a:pt x="182" y="106"/>
                    <a:pt x="152" y="7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3" name="Freeform 213"/>
            <p:cNvSpPr>
              <a:spLocks/>
            </p:cNvSpPr>
            <p:nvPr/>
          </p:nvSpPr>
          <p:spPr bwMode="auto">
            <a:xfrm>
              <a:off x="1768" y="3570"/>
              <a:ext cx="136" cy="94"/>
            </a:xfrm>
            <a:custGeom>
              <a:avLst/>
              <a:gdLst>
                <a:gd name="T0" fmla="*/ 152 w 220"/>
                <a:gd name="T1" fmla="*/ 78 h 178"/>
                <a:gd name="T2" fmla="*/ 20 w 220"/>
                <a:gd name="T3" fmla="*/ 6 h 178"/>
                <a:gd name="T4" fmla="*/ 32 w 220"/>
                <a:gd name="T5" fmla="*/ 114 h 178"/>
                <a:gd name="T6" fmla="*/ 200 w 220"/>
                <a:gd name="T7" fmla="*/ 174 h 178"/>
                <a:gd name="T8" fmla="*/ 152 w 220"/>
                <a:gd name="T9" fmla="*/ 78 h 1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178"/>
                <a:gd name="T17" fmla="*/ 220 w 220"/>
                <a:gd name="T18" fmla="*/ 178 h 1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178">
                  <a:moveTo>
                    <a:pt x="152" y="78"/>
                  </a:moveTo>
                  <a:cubicBezTo>
                    <a:pt x="122" y="50"/>
                    <a:pt x="40" y="0"/>
                    <a:pt x="20" y="6"/>
                  </a:cubicBezTo>
                  <a:cubicBezTo>
                    <a:pt x="0" y="12"/>
                    <a:pt x="2" y="86"/>
                    <a:pt x="32" y="114"/>
                  </a:cubicBezTo>
                  <a:cubicBezTo>
                    <a:pt x="62" y="142"/>
                    <a:pt x="180" y="178"/>
                    <a:pt x="200" y="174"/>
                  </a:cubicBezTo>
                  <a:cubicBezTo>
                    <a:pt x="220" y="170"/>
                    <a:pt x="182" y="106"/>
                    <a:pt x="152" y="7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4" name="Freeform 214"/>
            <p:cNvSpPr>
              <a:spLocks/>
            </p:cNvSpPr>
            <p:nvPr/>
          </p:nvSpPr>
          <p:spPr bwMode="auto">
            <a:xfrm>
              <a:off x="2316" y="3036"/>
              <a:ext cx="60" cy="216"/>
            </a:xfrm>
            <a:custGeom>
              <a:avLst/>
              <a:gdLst>
                <a:gd name="T0" fmla="*/ 0 w 336"/>
                <a:gd name="T1" fmla="*/ 156 h 336"/>
                <a:gd name="T2" fmla="*/ 84 w 336"/>
                <a:gd name="T3" fmla="*/ 24 h 336"/>
                <a:gd name="T4" fmla="*/ 192 w 336"/>
                <a:gd name="T5" fmla="*/ 0 h 336"/>
                <a:gd name="T6" fmla="*/ 336 w 336"/>
                <a:gd name="T7" fmla="*/ 108 h 336"/>
                <a:gd name="T8" fmla="*/ 312 w 336"/>
                <a:gd name="T9" fmla="*/ 228 h 336"/>
                <a:gd name="T10" fmla="*/ 204 w 336"/>
                <a:gd name="T11" fmla="*/ 336 h 336"/>
                <a:gd name="T12" fmla="*/ 168 w 336"/>
                <a:gd name="T13" fmla="*/ 216 h 336"/>
                <a:gd name="T14" fmla="*/ 0 w 336"/>
                <a:gd name="T15" fmla="*/ 15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36"/>
                <a:gd name="T25" fmla="*/ 0 h 336"/>
                <a:gd name="T26" fmla="*/ 336 w 336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36" h="336">
                  <a:moveTo>
                    <a:pt x="0" y="156"/>
                  </a:moveTo>
                  <a:lnTo>
                    <a:pt x="84" y="24"/>
                  </a:lnTo>
                  <a:lnTo>
                    <a:pt x="192" y="0"/>
                  </a:lnTo>
                  <a:lnTo>
                    <a:pt x="336" y="108"/>
                  </a:lnTo>
                  <a:lnTo>
                    <a:pt x="312" y="228"/>
                  </a:lnTo>
                  <a:lnTo>
                    <a:pt x="204" y="336"/>
                  </a:lnTo>
                  <a:lnTo>
                    <a:pt x="168" y="21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5" name="Freeform 215"/>
            <p:cNvSpPr>
              <a:spLocks/>
            </p:cNvSpPr>
            <p:nvPr/>
          </p:nvSpPr>
          <p:spPr bwMode="auto">
            <a:xfrm>
              <a:off x="2164" y="3102"/>
              <a:ext cx="136" cy="94"/>
            </a:xfrm>
            <a:custGeom>
              <a:avLst/>
              <a:gdLst>
                <a:gd name="T0" fmla="*/ 152 w 220"/>
                <a:gd name="T1" fmla="*/ 78 h 178"/>
                <a:gd name="T2" fmla="*/ 20 w 220"/>
                <a:gd name="T3" fmla="*/ 6 h 178"/>
                <a:gd name="T4" fmla="*/ 32 w 220"/>
                <a:gd name="T5" fmla="*/ 114 h 178"/>
                <a:gd name="T6" fmla="*/ 200 w 220"/>
                <a:gd name="T7" fmla="*/ 174 h 178"/>
                <a:gd name="T8" fmla="*/ 152 w 220"/>
                <a:gd name="T9" fmla="*/ 78 h 1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178"/>
                <a:gd name="T17" fmla="*/ 220 w 220"/>
                <a:gd name="T18" fmla="*/ 178 h 1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178">
                  <a:moveTo>
                    <a:pt x="152" y="78"/>
                  </a:moveTo>
                  <a:cubicBezTo>
                    <a:pt x="122" y="50"/>
                    <a:pt x="40" y="0"/>
                    <a:pt x="20" y="6"/>
                  </a:cubicBezTo>
                  <a:cubicBezTo>
                    <a:pt x="0" y="12"/>
                    <a:pt x="2" y="86"/>
                    <a:pt x="32" y="114"/>
                  </a:cubicBezTo>
                  <a:cubicBezTo>
                    <a:pt x="62" y="142"/>
                    <a:pt x="180" y="178"/>
                    <a:pt x="200" y="174"/>
                  </a:cubicBezTo>
                  <a:cubicBezTo>
                    <a:pt x="220" y="170"/>
                    <a:pt x="182" y="106"/>
                    <a:pt x="152" y="7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08" name="Text Box 216"/>
          <p:cNvSpPr txBox="1">
            <a:spLocks noChangeArrowheads="1"/>
          </p:cNvSpPr>
          <p:nvPr/>
        </p:nvSpPr>
        <p:spPr bwMode="auto">
          <a:xfrm>
            <a:off x="6442075" y="5065713"/>
            <a:ext cx="203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latin typeface="Arial" charset="0"/>
              </a:rPr>
              <a:t>Random Structure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1500" y="1124967"/>
            <a:ext cx="925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Heat</a:t>
            </a:r>
            <a:endParaRPr lang="es-AR" b="0" dirty="0">
              <a:solidFill>
                <a:srgbClr val="FF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800725" y="460761"/>
            <a:ext cx="925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Heat</a:t>
            </a:r>
            <a:endParaRPr lang="es-AR" b="0" dirty="0">
              <a:solidFill>
                <a:srgbClr val="FF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76926" y="3084598"/>
            <a:ext cx="925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Heat</a:t>
            </a:r>
            <a:endParaRPr lang="es-AR" b="0" dirty="0">
              <a:solidFill>
                <a:srgbClr val="FF0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612072" y="2555960"/>
            <a:ext cx="925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Heat</a:t>
            </a:r>
            <a:endParaRPr lang="es-AR" b="0" dirty="0">
              <a:solidFill>
                <a:srgbClr val="FF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3  Thermal Properties Estimation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24962-1071-4D3A-B522-518F99953CC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Text Box 4"/>
          <p:cNvSpPr txBox="1">
            <a:spLocks noChangeArrowheads="1"/>
          </p:cNvSpPr>
          <p:nvPr/>
        </p:nvSpPr>
        <p:spPr bwMode="auto">
          <a:xfrm>
            <a:off x="841375" y="427038"/>
            <a:ext cx="7267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u="sng"/>
              <a:t>Prediction of Thermal Conductivity</a:t>
            </a:r>
          </a:p>
        </p:txBody>
      </p:sp>
      <p:sp>
        <p:nvSpPr>
          <p:cNvPr id="9225" name="Text Box 5"/>
          <p:cNvSpPr txBox="1">
            <a:spLocks noChangeArrowheads="1"/>
          </p:cNvSpPr>
          <p:nvPr/>
        </p:nvSpPr>
        <p:spPr bwMode="auto">
          <a:xfrm>
            <a:off x="498475" y="1303338"/>
            <a:ext cx="30876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3200"/>
              <a:t> Series Model</a:t>
            </a:r>
          </a:p>
        </p:txBody>
      </p:sp>
      <p:graphicFrame>
        <p:nvGraphicFramePr>
          <p:cNvPr id="9218" name="Object 6"/>
          <p:cNvGraphicFramePr>
            <a:graphicFrameLocks noChangeAspect="1"/>
          </p:cNvGraphicFramePr>
          <p:nvPr/>
        </p:nvGraphicFramePr>
        <p:xfrm>
          <a:off x="1384300" y="2005013"/>
          <a:ext cx="4630738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2" name="Equation" r:id="rId3" imgW="1663560" imgH="660240" progId="Equation.3">
                  <p:embed/>
                </p:oleObj>
              </mc:Choice>
              <mc:Fallback>
                <p:oleObj name="Equation" r:id="rId3" imgW="166356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2005013"/>
                        <a:ext cx="4630738" cy="183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684521"/>
              </p:ext>
            </p:extLst>
          </p:nvPr>
        </p:nvGraphicFramePr>
        <p:xfrm>
          <a:off x="1116752" y="4559300"/>
          <a:ext cx="66452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3" name="Equation" r:id="rId5" imgW="3085920" imgH="482400" progId="Equation.DSMT4">
                  <p:embed/>
                </p:oleObj>
              </mc:Choice>
              <mc:Fallback>
                <p:oleObj name="Equation" r:id="rId5" imgW="3085920" imgH="48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752" y="4559300"/>
                        <a:ext cx="6645275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6" name="Group 9"/>
          <p:cNvGrpSpPr>
            <a:grpSpLocks/>
          </p:cNvGrpSpPr>
          <p:nvPr/>
        </p:nvGrpSpPr>
        <p:grpSpPr bwMode="auto">
          <a:xfrm>
            <a:off x="6457950" y="2330450"/>
            <a:ext cx="1533525" cy="1395413"/>
            <a:chOff x="1680" y="576"/>
            <a:chExt cx="1584" cy="1203"/>
          </a:xfrm>
        </p:grpSpPr>
        <p:sp>
          <p:nvSpPr>
            <p:cNvPr id="9228" name="AutoShape 10"/>
            <p:cNvSpPr>
              <a:spLocks noChangeArrowheads="1"/>
            </p:cNvSpPr>
            <p:nvPr/>
          </p:nvSpPr>
          <p:spPr bwMode="auto">
            <a:xfrm>
              <a:off x="1680" y="576"/>
              <a:ext cx="1584" cy="120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Line 11"/>
            <p:cNvSpPr>
              <a:spLocks noChangeShapeType="1"/>
            </p:cNvSpPr>
            <p:nvPr/>
          </p:nvSpPr>
          <p:spPr bwMode="auto">
            <a:xfrm flipH="1">
              <a:off x="2711" y="892"/>
              <a:ext cx="10" cy="87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0" name="Line 12"/>
            <p:cNvSpPr>
              <a:spLocks noChangeShapeType="1"/>
            </p:cNvSpPr>
            <p:nvPr/>
          </p:nvSpPr>
          <p:spPr bwMode="auto">
            <a:xfrm>
              <a:off x="2643" y="884"/>
              <a:ext cx="0" cy="87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1" name="Line 13"/>
            <p:cNvSpPr>
              <a:spLocks noChangeShapeType="1"/>
            </p:cNvSpPr>
            <p:nvPr/>
          </p:nvSpPr>
          <p:spPr bwMode="auto">
            <a:xfrm>
              <a:off x="2792" y="898"/>
              <a:ext cx="0" cy="85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2" name="Line 14"/>
            <p:cNvSpPr>
              <a:spLocks noChangeShapeType="1"/>
            </p:cNvSpPr>
            <p:nvPr/>
          </p:nvSpPr>
          <p:spPr bwMode="auto">
            <a:xfrm>
              <a:off x="2869" y="892"/>
              <a:ext cx="0" cy="86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3" name="Line 15"/>
            <p:cNvSpPr>
              <a:spLocks noChangeShapeType="1"/>
            </p:cNvSpPr>
            <p:nvPr/>
          </p:nvSpPr>
          <p:spPr bwMode="auto">
            <a:xfrm>
              <a:off x="2558" y="894"/>
              <a:ext cx="0" cy="87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Line 16"/>
            <p:cNvSpPr>
              <a:spLocks noChangeShapeType="1"/>
            </p:cNvSpPr>
            <p:nvPr/>
          </p:nvSpPr>
          <p:spPr bwMode="auto">
            <a:xfrm flipH="1">
              <a:off x="2795" y="576"/>
              <a:ext cx="298" cy="29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5" name="Line 17"/>
            <p:cNvSpPr>
              <a:spLocks noChangeShapeType="1"/>
            </p:cNvSpPr>
            <p:nvPr/>
          </p:nvSpPr>
          <p:spPr bwMode="auto">
            <a:xfrm flipH="1">
              <a:off x="2863" y="585"/>
              <a:ext cx="306" cy="28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6" name="Line 18"/>
            <p:cNvSpPr>
              <a:spLocks noChangeShapeType="1"/>
            </p:cNvSpPr>
            <p:nvPr/>
          </p:nvSpPr>
          <p:spPr bwMode="auto">
            <a:xfrm>
              <a:off x="2476" y="903"/>
              <a:ext cx="0" cy="87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7" name="Line 19"/>
            <p:cNvSpPr>
              <a:spLocks noChangeShapeType="1"/>
            </p:cNvSpPr>
            <p:nvPr/>
          </p:nvSpPr>
          <p:spPr bwMode="auto">
            <a:xfrm>
              <a:off x="2396" y="897"/>
              <a:ext cx="0" cy="87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8" name="Line 20"/>
            <p:cNvSpPr>
              <a:spLocks noChangeShapeType="1"/>
            </p:cNvSpPr>
            <p:nvPr/>
          </p:nvSpPr>
          <p:spPr bwMode="auto">
            <a:xfrm>
              <a:off x="2296" y="885"/>
              <a:ext cx="0" cy="8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Line 21"/>
            <p:cNvSpPr>
              <a:spLocks noChangeShapeType="1"/>
            </p:cNvSpPr>
            <p:nvPr/>
          </p:nvSpPr>
          <p:spPr bwMode="auto">
            <a:xfrm>
              <a:off x="2198" y="882"/>
              <a:ext cx="6" cy="8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0" name="Line 22"/>
            <p:cNvSpPr>
              <a:spLocks noChangeShapeType="1"/>
            </p:cNvSpPr>
            <p:nvPr/>
          </p:nvSpPr>
          <p:spPr bwMode="auto">
            <a:xfrm>
              <a:off x="2108" y="875"/>
              <a:ext cx="0" cy="90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1" name="Line 23"/>
            <p:cNvSpPr>
              <a:spLocks noChangeShapeType="1"/>
            </p:cNvSpPr>
            <p:nvPr/>
          </p:nvSpPr>
          <p:spPr bwMode="auto">
            <a:xfrm>
              <a:off x="2002" y="891"/>
              <a:ext cx="6" cy="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2" name="Line 24"/>
            <p:cNvSpPr>
              <a:spLocks noChangeShapeType="1"/>
            </p:cNvSpPr>
            <p:nvPr/>
          </p:nvSpPr>
          <p:spPr bwMode="auto">
            <a:xfrm>
              <a:off x="1928" y="879"/>
              <a:ext cx="0" cy="89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3" name="Line 25"/>
            <p:cNvSpPr>
              <a:spLocks noChangeShapeType="1"/>
            </p:cNvSpPr>
            <p:nvPr/>
          </p:nvSpPr>
          <p:spPr bwMode="auto">
            <a:xfrm>
              <a:off x="1847" y="885"/>
              <a:ext cx="0" cy="87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4" name="Line 26"/>
            <p:cNvSpPr>
              <a:spLocks noChangeShapeType="1"/>
            </p:cNvSpPr>
            <p:nvPr/>
          </p:nvSpPr>
          <p:spPr bwMode="auto">
            <a:xfrm>
              <a:off x="1767" y="891"/>
              <a:ext cx="0" cy="86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5" name="Line 27"/>
            <p:cNvSpPr>
              <a:spLocks noChangeShapeType="1"/>
            </p:cNvSpPr>
            <p:nvPr/>
          </p:nvSpPr>
          <p:spPr bwMode="auto">
            <a:xfrm flipH="1">
              <a:off x="2393" y="582"/>
              <a:ext cx="298" cy="29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Line 28"/>
            <p:cNvSpPr>
              <a:spLocks noChangeShapeType="1"/>
            </p:cNvSpPr>
            <p:nvPr/>
          </p:nvSpPr>
          <p:spPr bwMode="auto">
            <a:xfrm flipH="1">
              <a:off x="2477" y="582"/>
              <a:ext cx="298" cy="29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7" name="Line 29"/>
            <p:cNvSpPr>
              <a:spLocks noChangeShapeType="1"/>
            </p:cNvSpPr>
            <p:nvPr/>
          </p:nvSpPr>
          <p:spPr bwMode="auto">
            <a:xfrm flipH="1">
              <a:off x="2555" y="588"/>
              <a:ext cx="298" cy="29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Line 30"/>
            <p:cNvSpPr>
              <a:spLocks noChangeShapeType="1"/>
            </p:cNvSpPr>
            <p:nvPr/>
          </p:nvSpPr>
          <p:spPr bwMode="auto">
            <a:xfrm flipH="1">
              <a:off x="2645" y="582"/>
              <a:ext cx="298" cy="29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Line 31"/>
            <p:cNvSpPr>
              <a:spLocks noChangeShapeType="1"/>
            </p:cNvSpPr>
            <p:nvPr/>
          </p:nvSpPr>
          <p:spPr bwMode="auto">
            <a:xfrm flipH="1">
              <a:off x="2729" y="582"/>
              <a:ext cx="298" cy="29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Line 32"/>
            <p:cNvSpPr>
              <a:spLocks noChangeShapeType="1"/>
            </p:cNvSpPr>
            <p:nvPr/>
          </p:nvSpPr>
          <p:spPr bwMode="auto">
            <a:xfrm flipH="1">
              <a:off x="1757" y="576"/>
              <a:ext cx="298" cy="29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Line 33"/>
            <p:cNvSpPr>
              <a:spLocks noChangeShapeType="1"/>
            </p:cNvSpPr>
            <p:nvPr/>
          </p:nvSpPr>
          <p:spPr bwMode="auto">
            <a:xfrm flipH="1">
              <a:off x="2099" y="582"/>
              <a:ext cx="298" cy="29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Line 34"/>
            <p:cNvSpPr>
              <a:spLocks noChangeShapeType="1"/>
            </p:cNvSpPr>
            <p:nvPr/>
          </p:nvSpPr>
          <p:spPr bwMode="auto">
            <a:xfrm flipH="1">
              <a:off x="2195" y="576"/>
              <a:ext cx="298" cy="29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3" name="Line 35"/>
            <p:cNvSpPr>
              <a:spLocks noChangeShapeType="1"/>
            </p:cNvSpPr>
            <p:nvPr/>
          </p:nvSpPr>
          <p:spPr bwMode="auto">
            <a:xfrm flipH="1">
              <a:off x="2291" y="588"/>
              <a:ext cx="298" cy="29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Line 36"/>
            <p:cNvSpPr>
              <a:spLocks noChangeShapeType="1"/>
            </p:cNvSpPr>
            <p:nvPr/>
          </p:nvSpPr>
          <p:spPr bwMode="auto">
            <a:xfrm flipH="1">
              <a:off x="1847" y="576"/>
              <a:ext cx="298" cy="29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5" name="Line 37"/>
            <p:cNvSpPr>
              <a:spLocks noChangeShapeType="1"/>
            </p:cNvSpPr>
            <p:nvPr/>
          </p:nvSpPr>
          <p:spPr bwMode="auto">
            <a:xfrm flipH="1">
              <a:off x="1925" y="582"/>
              <a:ext cx="298" cy="29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Line 38"/>
            <p:cNvSpPr>
              <a:spLocks noChangeShapeType="1"/>
            </p:cNvSpPr>
            <p:nvPr/>
          </p:nvSpPr>
          <p:spPr bwMode="auto">
            <a:xfrm flipH="1">
              <a:off x="2003" y="588"/>
              <a:ext cx="298" cy="29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7" name="Line 39"/>
          <p:cNvSpPr>
            <a:spLocks noChangeShapeType="1"/>
          </p:cNvSpPr>
          <p:nvPr/>
        </p:nvSpPr>
        <p:spPr bwMode="auto">
          <a:xfrm flipH="1">
            <a:off x="8050213" y="2922588"/>
            <a:ext cx="7032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220" name="Object 41"/>
          <p:cNvGraphicFramePr>
            <a:graphicFrameLocks noChangeAspect="1"/>
          </p:cNvGraphicFramePr>
          <p:nvPr/>
        </p:nvGraphicFramePr>
        <p:xfrm>
          <a:off x="8220075" y="2324100"/>
          <a:ext cx="4841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4" name="Equation" r:id="rId7" imgW="241200" imgH="228600" progId="Equation.3">
                  <p:embed/>
                </p:oleObj>
              </mc:Choice>
              <mc:Fallback>
                <p:oleObj name="Equation" r:id="rId7" imgW="241200" imgH="2286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0075" y="2324100"/>
                        <a:ext cx="484188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3  Thermal Properties Estimation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24962-1071-4D3A-B522-518F99953CC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4"/>
          <p:cNvSpPr>
            <a:spLocks noChangeArrowheads="1"/>
          </p:cNvSpPr>
          <p:nvPr/>
        </p:nvSpPr>
        <p:spPr bwMode="auto">
          <a:xfrm>
            <a:off x="1014413" y="396875"/>
            <a:ext cx="7267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u="sng"/>
              <a:t>Prediction of Thermal Conductivity</a:t>
            </a:r>
          </a:p>
        </p:txBody>
      </p:sp>
      <p:sp>
        <p:nvSpPr>
          <p:cNvPr id="10249" name="Text Box 5"/>
          <p:cNvSpPr txBox="1">
            <a:spLocks noChangeArrowheads="1"/>
          </p:cNvSpPr>
          <p:nvPr/>
        </p:nvSpPr>
        <p:spPr bwMode="auto">
          <a:xfrm>
            <a:off x="498475" y="1303338"/>
            <a:ext cx="33766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3200"/>
              <a:t> Parallel Model</a:t>
            </a:r>
          </a:p>
        </p:txBody>
      </p:sp>
      <p:grpSp>
        <p:nvGrpSpPr>
          <p:cNvPr id="10250" name="Group 6"/>
          <p:cNvGrpSpPr>
            <a:grpSpLocks/>
          </p:cNvGrpSpPr>
          <p:nvPr/>
        </p:nvGrpSpPr>
        <p:grpSpPr bwMode="auto">
          <a:xfrm>
            <a:off x="6705600" y="1739900"/>
            <a:ext cx="1533525" cy="1395413"/>
            <a:chOff x="1680" y="576"/>
            <a:chExt cx="1584" cy="1203"/>
          </a:xfrm>
        </p:grpSpPr>
        <p:sp>
          <p:nvSpPr>
            <p:cNvPr id="10252" name="AutoShape 7"/>
            <p:cNvSpPr>
              <a:spLocks noChangeArrowheads="1"/>
            </p:cNvSpPr>
            <p:nvPr/>
          </p:nvSpPr>
          <p:spPr bwMode="auto">
            <a:xfrm>
              <a:off x="1680" y="576"/>
              <a:ext cx="1584" cy="120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3" name="Line 8"/>
            <p:cNvSpPr>
              <a:spLocks noChangeShapeType="1"/>
            </p:cNvSpPr>
            <p:nvPr/>
          </p:nvSpPr>
          <p:spPr bwMode="auto">
            <a:xfrm flipH="1">
              <a:off x="2711" y="892"/>
              <a:ext cx="10" cy="87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4" name="Line 9"/>
            <p:cNvSpPr>
              <a:spLocks noChangeShapeType="1"/>
            </p:cNvSpPr>
            <p:nvPr/>
          </p:nvSpPr>
          <p:spPr bwMode="auto">
            <a:xfrm>
              <a:off x="2643" y="884"/>
              <a:ext cx="0" cy="87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5" name="Line 10"/>
            <p:cNvSpPr>
              <a:spLocks noChangeShapeType="1"/>
            </p:cNvSpPr>
            <p:nvPr/>
          </p:nvSpPr>
          <p:spPr bwMode="auto">
            <a:xfrm>
              <a:off x="2792" y="898"/>
              <a:ext cx="0" cy="85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Line 11"/>
            <p:cNvSpPr>
              <a:spLocks noChangeShapeType="1"/>
            </p:cNvSpPr>
            <p:nvPr/>
          </p:nvSpPr>
          <p:spPr bwMode="auto">
            <a:xfrm>
              <a:off x="2869" y="892"/>
              <a:ext cx="0" cy="86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7" name="Line 12"/>
            <p:cNvSpPr>
              <a:spLocks noChangeShapeType="1"/>
            </p:cNvSpPr>
            <p:nvPr/>
          </p:nvSpPr>
          <p:spPr bwMode="auto">
            <a:xfrm>
              <a:off x="2558" y="894"/>
              <a:ext cx="0" cy="87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8" name="Line 13"/>
            <p:cNvSpPr>
              <a:spLocks noChangeShapeType="1"/>
            </p:cNvSpPr>
            <p:nvPr/>
          </p:nvSpPr>
          <p:spPr bwMode="auto">
            <a:xfrm flipH="1">
              <a:off x="2795" y="576"/>
              <a:ext cx="298" cy="29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Line 14"/>
            <p:cNvSpPr>
              <a:spLocks noChangeShapeType="1"/>
            </p:cNvSpPr>
            <p:nvPr/>
          </p:nvSpPr>
          <p:spPr bwMode="auto">
            <a:xfrm flipH="1">
              <a:off x="2863" y="585"/>
              <a:ext cx="306" cy="28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Line 15"/>
            <p:cNvSpPr>
              <a:spLocks noChangeShapeType="1"/>
            </p:cNvSpPr>
            <p:nvPr/>
          </p:nvSpPr>
          <p:spPr bwMode="auto">
            <a:xfrm>
              <a:off x="2476" y="903"/>
              <a:ext cx="0" cy="87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1" name="Line 16"/>
            <p:cNvSpPr>
              <a:spLocks noChangeShapeType="1"/>
            </p:cNvSpPr>
            <p:nvPr/>
          </p:nvSpPr>
          <p:spPr bwMode="auto">
            <a:xfrm>
              <a:off x="2396" y="897"/>
              <a:ext cx="0" cy="87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Line 17"/>
            <p:cNvSpPr>
              <a:spLocks noChangeShapeType="1"/>
            </p:cNvSpPr>
            <p:nvPr/>
          </p:nvSpPr>
          <p:spPr bwMode="auto">
            <a:xfrm>
              <a:off x="2296" y="885"/>
              <a:ext cx="0" cy="8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3" name="Line 18"/>
            <p:cNvSpPr>
              <a:spLocks noChangeShapeType="1"/>
            </p:cNvSpPr>
            <p:nvPr/>
          </p:nvSpPr>
          <p:spPr bwMode="auto">
            <a:xfrm>
              <a:off x="2198" y="882"/>
              <a:ext cx="6" cy="8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4" name="Line 19"/>
            <p:cNvSpPr>
              <a:spLocks noChangeShapeType="1"/>
            </p:cNvSpPr>
            <p:nvPr/>
          </p:nvSpPr>
          <p:spPr bwMode="auto">
            <a:xfrm>
              <a:off x="2108" y="875"/>
              <a:ext cx="0" cy="90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5" name="Line 20"/>
            <p:cNvSpPr>
              <a:spLocks noChangeShapeType="1"/>
            </p:cNvSpPr>
            <p:nvPr/>
          </p:nvSpPr>
          <p:spPr bwMode="auto">
            <a:xfrm>
              <a:off x="2002" y="891"/>
              <a:ext cx="6" cy="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Line 21"/>
            <p:cNvSpPr>
              <a:spLocks noChangeShapeType="1"/>
            </p:cNvSpPr>
            <p:nvPr/>
          </p:nvSpPr>
          <p:spPr bwMode="auto">
            <a:xfrm>
              <a:off x="1928" y="879"/>
              <a:ext cx="0" cy="89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Line 22"/>
            <p:cNvSpPr>
              <a:spLocks noChangeShapeType="1"/>
            </p:cNvSpPr>
            <p:nvPr/>
          </p:nvSpPr>
          <p:spPr bwMode="auto">
            <a:xfrm>
              <a:off x="1847" y="885"/>
              <a:ext cx="0" cy="87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8" name="Line 23"/>
            <p:cNvSpPr>
              <a:spLocks noChangeShapeType="1"/>
            </p:cNvSpPr>
            <p:nvPr/>
          </p:nvSpPr>
          <p:spPr bwMode="auto">
            <a:xfrm>
              <a:off x="1767" y="891"/>
              <a:ext cx="0" cy="86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Line 24"/>
            <p:cNvSpPr>
              <a:spLocks noChangeShapeType="1"/>
            </p:cNvSpPr>
            <p:nvPr/>
          </p:nvSpPr>
          <p:spPr bwMode="auto">
            <a:xfrm flipH="1">
              <a:off x="2393" y="582"/>
              <a:ext cx="298" cy="29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Line 25"/>
            <p:cNvSpPr>
              <a:spLocks noChangeShapeType="1"/>
            </p:cNvSpPr>
            <p:nvPr/>
          </p:nvSpPr>
          <p:spPr bwMode="auto">
            <a:xfrm flipH="1">
              <a:off x="2477" y="582"/>
              <a:ext cx="298" cy="29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Line 26"/>
            <p:cNvSpPr>
              <a:spLocks noChangeShapeType="1"/>
            </p:cNvSpPr>
            <p:nvPr/>
          </p:nvSpPr>
          <p:spPr bwMode="auto">
            <a:xfrm flipH="1">
              <a:off x="2555" y="588"/>
              <a:ext cx="298" cy="29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2" name="Line 27"/>
            <p:cNvSpPr>
              <a:spLocks noChangeShapeType="1"/>
            </p:cNvSpPr>
            <p:nvPr/>
          </p:nvSpPr>
          <p:spPr bwMode="auto">
            <a:xfrm flipH="1">
              <a:off x="2645" y="582"/>
              <a:ext cx="298" cy="29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3" name="Line 28"/>
            <p:cNvSpPr>
              <a:spLocks noChangeShapeType="1"/>
            </p:cNvSpPr>
            <p:nvPr/>
          </p:nvSpPr>
          <p:spPr bwMode="auto">
            <a:xfrm flipH="1">
              <a:off x="2729" y="582"/>
              <a:ext cx="298" cy="29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4" name="Line 29"/>
            <p:cNvSpPr>
              <a:spLocks noChangeShapeType="1"/>
            </p:cNvSpPr>
            <p:nvPr/>
          </p:nvSpPr>
          <p:spPr bwMode="auto">
            <a:xfrm flipH="1">
              <a:off x="1757" y="576"/>
              <a:ext cx="298" cy="29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5" name="Line 30"/>
            <p:cNvSpPr>
              <a:spLocks noChangeShapeType="1"/>
            </p:cNvSpPr>
            <p:nvPr/>
          </p:nvSpPr>
          <p:spPr bwMode="auto">
            <a:xfrm flipH="1">
              <a:off x="2099" y="582"/>
              <a:ext cx="298" cy="29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6" name="Line 31"/>
            <p:cNvSpPr>
              <a:spLocks noChangeShapeType="1"/>
            </p:cNvSpPr>
            <p:nvPr/>
          </p:nvSpPr>
          <p:spPr bwMode="auto">
            <a:xfrm flipH="1">
              <a:off x="2195" y="576"/>
              <a:ext cx="298" cy="29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7" name="Line 32"/>
            <p:cNvSpPr>
              <a:spLocks noChangeShapeType="1"/>
            </p:cNvSpPr>
            <p:nvPr/>
          </p:nvSpPr>
          <p:spPr bwMode="auto">
            <a:xfrm flipH="1">
              <a:off x="2291" y="588"/>
              <a:ext cx="298" cy="29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8" name="Line 33"/>
            <p:cNvSpPr>
              <a:spLocks noChangeShapeType="1"/>
            </p:cNvSpPr>
            <p:nvPr/>
          </p:nvSpPr>
          <p:spPr bwMode="auto">
            <a:xfrm flipH="1">
              <a:off x="1847" y="576"/>
              <a:ext cx="298" cy="29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9" name="Line 34"/>
            <p:cNvSpPr>
              <a:spLocks noChangeShapeType="1"/>
            </p:cNvSpPr>
            <p:nvPr/>
          </p:nvSpPr>
          <p:spPr bwMode="auto">
            <a:xfrm flipH="1">
              <a:off x="1925" y="582"/>
              <a:ext cx="298" cy="29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0" name="Line 35"/>
            <p:cNvSpPr>
              <a:spLocks noChangeShapeType="1"/>
            </p:cNvSpPr>
            <p:nvPr/>
          </p:nvSpPr>
          <p:spPr bwMode="auto">
            <a:xfrm flipH="1">
              <a:off x="2003" y="588"/>
              <a:ext cx="298" cy="29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51" name="Line 36"/>
          <p:cNvSpPr>
            <a:spLocks noChangeShapeType="1"/>
          </p:cNvSpPr>
          <p:nvPr/>
        </p:nvSpPr>
        <p:spPr bwMode="auto">
          <a:xfrm flipV="1">
            <a:off x="6656388" y="2800350"/>
            <a:ext cx="647700" cy="704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0242" name="Object 37"/>
          <p:cNvGraphicFramePr>
            <a:graphicFrameLocks noChangeAspect="1"/>
          </p:cNvGraphicFramePr>
          <p:nvPr/>
        </p:nvGraphicFramePr>
        <p:xfrm>
          <a:off x="6964363" y="3162300"/>
          <a:ext cx="66992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3" name="Equation" r:id="rId4" imgW="266400" imgH="241200" progId="Equation.3">
                  <p:embed/>
                </p:oleObj>
              </mc:Choice>
              <mc:Fallback>
                <p:oleObj name="Equation" r:id="rId4" imgW="266400" imgH="2412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4363" y="3162300"/>
                        <a:ext cx="669925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8"/>
          <p:cNvGraphicFramePr>
            <a:graphicFrameLocks noChangeAspect="1"/>
          </p:cNvGraphicFramePr>
          <p:nvPr/>
        </p:nvGraphicFramePr>
        <p:xfrm>
          <a:off x="1147763" y="2157413"/>
          <a:ext cx="4344987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4" name="Equation" r:id="rId6" imgW="1574640" imgH="342720" progId="Equation.3">
                  <p:embed/>
                </p:oleObj>
              </mc:Choice>
              <mc:Fallback>
                <p:oleObj name="Equation" r:id="rId6" imgW="1574640" imgH="34272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2157413"/>
                        <a:ext cx="4344987" cy="1131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130225"/>
              </p:ext>
            </p:extLst>
          </p:nvPr>
        </p:nvGraphicFramePr>
        <p:xfrm>
          <a:off x="927893" y="4133850"/>
          <a:ext cx="7440613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5" name="Equation" r:id="rId8" imgW="3416040" imgH="482400" progId="Equation.DSMT4">
                  <p:embed/>
                </p:oleObj>
              </mc:Choice>
              <mc:Fallback>
                <p:oleObj name="Equation" r:id="rId8" imgW="3416040" imgH="4824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893" y="4133850"/>
                        <a:ext cx="7440613" cy="1103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3  Thermal Properties Estimation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24962-1071-4D3A-B522-518F99953CC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4"/>
          <p:cNvSpPr>
            <a:spLocks noChangeArrowheads="1"/>
          </p:cNvSpPr>
          <p:nvPr/>
        </p:nvSpPr>
        <p:spPr bwMode="auto">
          <a:xfrm>
            <a:off x="1185863" y="415925"/>
            <a:ext cx="7267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u="sng"/>
              <a:t>Prediction of Thermal Conductivity</a:t>
            </a:r>
          </a:p>
        </p:txBody>
      </p:sp>
      <p:sp>
        <p:nvSpPr>
          <p:cNvPr id="11272" name="Text Box 5"/>
          <p:cNvSpPr txBox="1">
            <a:spLocks noChangeArrowheads="1"/>
          </p:cNvSpPr>
          <p:nvPr/>
        </p:nvSpPr>
        <p:spPr bwMode="auto">
          <a:xfrm>
            <a:off x="498475" y="1303338"/>
            <a:ext cx="42211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3200"/>
              <a:t> Random Structure</a:t>
            </a:r>
          </a:p>
        </p:txBody>
      </p:sp>
      <p:graphicFrame>
        <p:nvGraphicFramePr>
          <p:cNvPr id="11266" name="Object 6"/>
          <p:cNvGraphicFramePr>
            <a:graphicFrameLocks noChangeAspect="1"/>
          </p:cNvGraphicFramePr>
          <p:nvPr/>
        </p:nvGraphicFramePr>
        <p:xfrm>
          <a:off x="1571625" y="1897063"/>
          <a:ext cx="5326063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5" name="Equation" r:id="rId3" imgW="1930320" imgH="241200" progId="Equation.3">
                  <p:embed/>
                </p:oleObj>
              </mc:Choice>
              <mc:Fallback>
                <p:oleObj name="Equation" r:id="rId3" imgW="193032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1897063"/>
                        <a:ext cx="5326063" cy="795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 Box 7"/>
          <p:cNvSpPr txBox="1">
            <a:spLocks noChangeArrowheads="1"/>
          </p:cNvSpPr>
          <p:nvPr/>
        </p:nvSpPr>
        <p:spPr bwMode="auto">
          <a:xfrm>
            <a:off x="598488" y="3143250"/>
            <a:ext cx="696857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3200" dirty="0"/>
              <a:t> Effective Medium Theory (EMT)</a:t>
            </a:r>
          </a:p>
          <a:p>
            <a:r>
              <a:rPr lang="en-US" sz="3200" dirty="0"/>
              <a:t>   </a:t>
            </a:r>
            <a:r>
              <a:rPr lang="en-US" sz="3200" b="0" dirty="0">
                <a:solidFill>
                  <a:schemeClr val="bg1">
                    <a:lumMod val="75000"/>
                  </a:schemeClr>
                </a:solidFill>
              </a:rPr>
              <a:t>(no structure is defined)  </a:t>
            </a:r>
          </a:p>
        </p:txBody>
      </p:sp>
      <p:graphicFrame>
        <p:nvGraphicFramePr>
          <p:cNvPr id="1126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449925"/>
              </p:ext>
            </p:extLst>
          </p:nvPr>
        </p:nvGraphicFramePr>
        <p:xfrm>
          <a:off x="1185863" y="4365799"/>
          <a:ext cx="3289300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" name="Equation" r:id="rId5" imgW="1600200" imgH="558720" progId="Equation.3">
                  <p:embed/>
                </p:oleObj>
              </mc:Choice>
              <mc:Fallback>
                <p:oleObj name="Equation" r:id="rId5" imgW="1600200" imgH="5587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4365799"/>
                        <a:ext cx="3289300" cy="1376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ight Arrow 1"/>
          <p:cNvSpPr/>
          <p:nvPr/>
        </p:nvSpPr>
        <p:spPr bwMode="auto">
          <a:xfrm>
            <a:off x="4719638" y="4840353"/>
            <a:ext cx="1050967" cy="32127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ahoma" pitchFamily="34" charset="0"/>
            </a:endParaRPr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992016"/>
              </p:ext>
            </p:extLst>
          </p:nvPr>
        </p:nvGraphicFramePr>
        <p:xfrm>
          <a:off x="6015080" y="4495398"/>
          <a:ext cx="1072971" cy="926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7" name="Equation" r:id="rId7" imgW="317160" imgH="228600" progId="Equation.DSMT4">
                  <p:embed/>
                </p:oleObj>
              </mc:Choice>
              <mc:Fallback>
                <p:oleObj name="Equation" r:id="rId7" imgW="317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5080" y="4495398"/>
                        <a:ext cx="1072971" cy="92677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3  Thermal Properties Estimation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24962-1071-4D3A-B522-518F99953CC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Rectangle 4"/>
          <p:cNvSpPr>
            <a:spLocks noChangeArrowheads="1"/>
          </p:cNvSpPr>
          <p:nvPr/>
        </p:nvSpPr>
        <p:spPr bwMode="auto">
          <a:xfrm>
            <a:off x="457200" y="244475"/>
            <a:ext cx="842962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Prediction of Thermal Conductivity for </a:t>
            </a:r>
            <a:r>
              <a:rPr lang="en-US" u="sng" dirty="0"/>
              <a:t>two</a:t>
            </a:r>
          </a:p>
          <a:p>
            <a:pPr algn="ctr"/>
            <a:r>
              <a:rPr lang="en-US" u="sng" dirty="0"/>
              <a:t>components</a:t>
            </a:r>
            <a:r>
              <a:rPr lang="en-US" dirty="0"/>
              <a:t>- Effective Medium Theory (EMT) </a:t>
            </a:r>
          </a:p>
        </p:txBody>
      </p:sp>
      <p:graphicFrame>
        <p:nvGraphicFramePr>
          <p:cNvPr id="14338" name="Object 5"/>
          <p:cNvGraphicFramePr>
            <a:graphicFrameLocks noChangeAspect="1"/>
          </p:cNvGraphicFramePr>
          <p:nvPr/>
        </p:nvGraphicFramePr>
        <p:xfrm>
          <a:off x="1625600" y="1508125"/>
          <a:ext cx="6116638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2" name="Equation" r:id="rId3" imgW="2374560" imgH="482400" progId="Equation.3">
                  <p:embed/>
                </p:oleObj>
              </mc:Choice>
              <mc:Fallback>
                <p:oleObj name="Equation" r:id="rId3" imgW="237456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1508125"/>
                        <a:ext cx="6116638" cy="12430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AutoShape 6"/>
          <p:cNvSpPr>
            <a:spLocks noChangeArrowheads="1"/>
          </p:cNvSpPr>
          <p:nvPr/>
        </p:nvSpPr>
        <p:spPr bwMode="auto">
          <a:xfrm>
            <a:off x="4545013" y="2697163"/>
            <a:ext cx="381000" cy="723900"/>
          </a:xfrm>
          <a:prstGeom prst="downArrow">
            <a:avLst>
              <a:gd name="adj1" fmla="val 50000"/>
              <a:gd name="adj2" fmla="val 47500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aphicFrame>
        <p:nvGraphicFramePr>
          <p:cNvPr id="14339" name="Object 7"/>
          <p:cNvGraphicFramePr>
            <a:graphicFrameLocks noChangeAspect="1"/>
          </p:cNvGraphicFramePr>
          <p:nvPr/>
        </p:nvGraphicFramePr>
        <p:xfrm>
          <a:off x="2292350" y="3429000"/>
          <a:ext cx="4810125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3" name="Equation" r:id="rId5" imgW="1866600" imgH="558720" progId="Equation.3">
                  <p:embed/>
                </p:oleObj>
              </mc:Choice>
              <mc:Fallback>
                <p:oleObj name="Equation" r:id="rId5" imgW="1866600" imgH="5587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0" y="3429000"/>
                        <a:ext cx="4810125" cy="14398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8"/>
          <p:cNvGraphicFramePr>
            <a:graphicFrameLocks noChangeAspect="1"/>
          </p:cNvGraphicFramePr>
          <p:nvPr/>
        </p:nvGraphicFramePr>
        <p:xfrm>
          <a:off x="3122613" y="4891088"/>
          <a:ext cx="3790950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4" name="Equation" r:id="rId7" imgW="1663560" imgH="596880" progId="Equation.3">
                  <p:embed/>
                </p:oleObj>
              </mc:Choice>
              <mc:Fallback>
                <p:oleObj name="Equation" r:id="rId7" imgW="1663560" imgH="5968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2613" y="4891088"/>
                        <a:ext cx="3790950" cy="13604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3  Thermal Properties Estimation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24962-1071-4D3A-B522-518F99953CC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7" name="Rectangle 4"/>
          <p:cNvSpPr>
            <a:spLocks noChangeArrowheads="1"/>
          </p:cNvSpPr>
          <p:nvPr/>
        </p:nvSpPr>
        <p:spPr bwMode="auto">
          <a:xfrm>
            <a:off x="712788" y="247650"/>
            <a:ext cx="72675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/>
              <a:t>Prediction of Thermal Conductivity</a:t>
            </a:r>
          </a:p>
          <a:p>
            <a:pPr algn="ctr"/>
            <a:r>
              <a:rPr lang="en-US" sz="3200"/>
              <a:t>For two components</a:t>
            </a:r>
          </a:p>
        </p:txBody>
      </p:sp>
      <p:sp>
        <p:nvSpPr>
          <p:cNvPr id="12298" name="Text Box 5"/>
          <p:cNvSpPr txBox="1">
            <a:spLocks noChangeArrowheads="1"/>
          </p:cNvSpPr>
          <p:nvPr/>
        </p:nvSpPr>
        <p:spPr bwMode="auto">
          <a:xfrm>
            <a:off x="449263" y="1390650"/>
            <a:ext cx="4152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3200"/>
              <a:t> Layered Structure</a:t>
            </a:r>
          </a:p>
        </p:txBody>
      </p:sp>
      <p:grpSp>
        <p:nvGrpSpPr>
          <p:cNvPr id="12299" name="Group 7"/>
          <p:cNvGrpSpPr>
            <a:grpSpLocks/>
          </p:cNvGrpSpPr>
          <p:nvPr/>
        </p:nvGrpSpPr>
        <p:grpSpPr bwMode="auto">
          <a:xfrm>
            <a:off x="7205663" y="1931988"/>
            <a:ext cx="1347787" cy="1206500"/>
            <a:chOff x="1680" y="576"/>
            <a:chExt cx="1584" cy="1203"/>
          </a:xfrm>
        </p:grpSpPr>
        <p:sp>
          <p:nvSpPr>
            <p:cNvPr id="12354" name="AutoShape 8"/>
            <p:cNvSpPr>
              <a:spLocks noChangeArrowheads="1"/>
            </p:cNvSpPr>
            <p:nvPr/>
          </p:nvSpPr>
          <p:spPr bwMode="auto">
            <a:xfrm>
              <a:off x="1680" y="576"/>
              <a:ext cx="1584" cy="120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5" name="Line 9"/>
            <p:cNvSpPr>
              <a:spLocks noChangeShapeType="1"/>
            </p:cNvSpPr>
            <p:nvPr/>
          </p:nvSpPr>
          <p:spPr bwMode="auto">
            <a:xfrm flipH="1">
              <a:off x="2711" y="892"/>
              <a:ext cx="10" cy="87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6" name="Line 10"/>
            <p:cNvSpPr>
              <a:spLocks noChangeShapeType="1"/>
            </p:cNvSpPr>
            <p:nvPr/>
          </p:nvSpPr>
          <p:spPr bwMode="auto">
            <a:xfrm>
              <a:off x="2643" y="884"/>
              <a:ext cx="0" cy="87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7" name="Line 11"/>
            <p:cNvSpPr>
              <a:spLocks noChangeShapeType="1"/>
            </p:cNvSpPr>
            <p:nvPr/>
          </p:nvSpPr>
          <p:spPr bwMode="auto">
            <a:xfrm>
              <a:off x="2792" y="898"/>
              <a:ext cx="0" cy="85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8" name="Line 12"/>
            <p:cNvSpPr>
              <a:spLocks noChangeShapeType="1"/>
            </p:cNvSpPr>
            <p:nvPr/>
          </p:nvSpPr>
          <p:spPr bwMode="auto">
            <a:xfrm>
              <a:off x="2869" y="892"/>
              <a:ext cx="0" cy="86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9" name="Line 13"/>
            <p:cNvSpPr>
              <a:spLocks noChangeShapeType="1"/>
            </p:cNvSpPr>
            <p:nvPr/>
          </p:nvSpPr>
          <p:spPr bwMode="auto">
            <a:xfrm>
              <a:off x="2558" y="894"/>
              <a:ext cx="0" cy="87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0" name="Line 14"/>
            <p:cNvSpPr>
              <a:spLocks noChangeShapeType="1"/>
            </p:cNvSpPr>
            <p:nvPr/>
          </p:nvSpPr>
          <p:spPr bwMode="auto">
            <a:xfrm flipH="1">
              <a:off x="2795" y="576"/>
              <a:ext cx="298" cy="29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1" name="Line 15"/>
            <p:cNvSpPr>
              <a:spLocks noChangeShapeType="1"/>
            </p:cNvSpPr>
            <p:nvPr/>
          </p:nvSpPr>
          <p:spPr bwMode="auto">
            <a:xfrm flipH="1">
              <a:off x="2863" y="585"/>
              <a:ext cx="306" cy="28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2" name="Line 16"/>
            <p:cNvSpPr>
              <a:spLocks noChangeShapeType="1"/>
            </p:cNvSpPr>
            <p:nvPr/>
          </p:nvSpPr>
          <p:spPr bwMode="auto">
            <a:xfrm>
              <a:off x="2476" y="903"/>
              <a:ext cx="0" cy="87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3" name="Line 17"/>
            <p:cNvSpPr>
              <a:spLocks noChangeShapeType="1"/>
            </p:cNvSpPr>
            <p:nvPr/>
          </p:nvSpPr>
          <p:spPr bwMode="auto">
            <a:xfrm>
              <a:off x="2396" y="897"/>
              <a:ext cx="0" cy="87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4" name="Line 18"/>
            <p:cNvSpPr>
              <a:spLocks noChangeShapeType="1"/>
            </p:cNvSpPr>
            <p:nvPr/>
          </p:nvSpPr>
          <p:spPr bwMode="auto">
            <a:xfrm>
              <a:off x="2296" y="885"/>
              <a:ext cx="0" cy="8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5" name="Line 19"/>
            <p:cNvSpPr>
              <a:spLocks noChangeShapeType="1"/>
            </p:cNvSpPr>
            <p:nvPr/>
          </p:nvSpPr>
          <p:spPr bwMode="auto">
            <a:xfrm>
              <a:off x="2198" y="882"/>
              <a:ext cx="6" cy="8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6" name="Line 20"/>
            <p:cNvSpPr>
              <a:spLocks noChangeShapeType="1"/>
            </p:cNvSpPr>
            <p:nvPr/>
          </p:nvSpPr>
          <p:spPr bwMode="auto">
            <a:xfrm>
              <a:off x="2108" y="875"/>
              <a:ext cx="0" cy="90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7" name="Line 21"/>
            <p:cNvSpPr>
              <a:spLocks noChangeShapeType="1"/>
            </p:cNvSpPr>
            <p:nvPr/>
          </p:nvSpPr>
          <p:spPr bwMode="auto">
            <a:xfrm>
              <a:off x="2002" y="891"/>
              <a:ext cx="6" cy="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8" name="Line 22"/>
            <p:cNvSpPr>
              <a:spLocks noChangeShapeType="1"/>
            </p:cNvSpPr>
            <p:nvPr/>
          </p:nvSpPr>
          <p:spPr bwMode="auto">
            <a:xfrm>
              <a:off x="1928" y="879"/>
              <a:ext cx="0" cy="89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9" name="Line 23"/>
            <p:cNvSpPr>
              <a:spLocks noChangeShapeType="1"/>
            </p:cNvSpPr>
            <p:nvPr/>
          </p:nvSpPr>
          <p:spPr bwMode="auto">
            <a:xfrm>
              <a:off x="1847" y="885"/>
              <a:ext cx="0" cy="87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0" name="Line 24"/>
            <p:cNvSpPr>
              <a:spLocks noChangeShapeType="1"/>
            </p:cNvSpPr>
            <p:nvPr/>
          </p:nvSpPr>
          <p:spPr bwMode="auto">
            <a:xfrm>
              <a:off x="1767" y="891"/>
              <a:ext cx="0" cy="86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1" name="Line 25"/>
            <p:cNvSpPr>
              <a:spLocks noChangeShapeType="1"/>
            </p:cNvSpPr>
            <p:nvPr/>
          </p:nvSpPr>
          <p:spPr bwMode="auto">
            <a:xfrm flipH="1">
              <a:off x="2393" y="582"/>
              <a:ext cx="298" cy="29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2" name="Line 26"/>
            <p:cNvSpPr>
              <a:spLocks noChangeShapeType="1"/>
            </p:cNvSpPr>
            <p:nvPr/>
          </p:nvSpPr>
          <p:spPr bwMode="auto">
            <a:xfrm flipH="1">
              <a:off x="2477" y="582"/>
              <a:ext cx="298" cy="29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3" name="Line 27"/>
            <p:cNvSpPr>
              <a:spLocks noChangeShapeType="1"/>
            </p:cNvSpPr>
            <p:nvPr/>
          </p:nvSpPr>
          <p:spPr bwMode="auto">
            <a:xfrm flipH="1">
              <a:off x="2555" y="588"/>
              <a:ext cx="298" cy="29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4" name="Line 28"/>
            <p:cNvSpPr>
              <a:spLocks noChangeShapeType="1"/>
            </p:cNvSpPr>
            <p:nvPr/>
          </p:nvSpPr>
          <p:spPr bwMode="auto">
            <a:xfrm flipH="1">
              <a:off x="2645" y="582"/>
              <a:ext cx="298" cy="29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5" name="Line 29"/>
            <p:cNvSpPr>
              <a:spLocks noChangeShapeType="1"/>
            </p:cNvSpPr>
            <p:nvPr/>
          </p:nvSpPr>
          <p:spPr bwMode="auto">
            <a:xfrm flipH="1">
              <a:off x="2729" y="582"/>
              <a:ext cx="298" cy="29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6" name="Line 30"/>
            <p:cNvSpPr>
              <a:spLocks noChangeShapeType="1"/>
            </p:cNvSpPr>
            <p:nvPr/>
          </p:nvSpPr>
          <p:spPr bwMode="auto">
            <a:xfrm flipH="1">
              <a:off x="1757" y="576"/>
              <a:ext cx="298" cy="29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7" name="Line 31"/>
            <p:cNvSpPr>
              <a:spLocks noChangeShapeType="1"/>
            </p:cNvSpPr>
            <p:nvPr/>
          </p:nvSpPr>
          <p:spPr bwMode="auto">
            <a:xfrm flipH="1">
              <a:off x="2099" y="582"/>
              <a:ext cx="298" cy="29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8" name="Line 32"/>
            <p:cNvSpPr>
              <a:spLocks noChangeShapeType="1"/>
            </p:cNvSpPr>
            <p:nvPr/>
          </p:nvSpPr>
          <p:spPr bwMode="auto">
            <a:xfrm flipH="1">
              <a:off x="2195" y="576"/>
              <a:ext cx="298" cy="29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9" name="Line 33"/>
            <p:cNvSpPr>
              <a:spLocks noChangeShapeType="1"/>
            </p:cNvSpPr>
            <p:nvPr/>
          </p:nvSpPr>
          <p:spPr bwMode="auto">
            <a:xfrm flipH="1">
              <a:off x="2291" y="588"/>
              <a:ext cx="298" cy="29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0" name="Line 34"/>
            <p:cNvSpPr>
              <a:spLocks noChangeShapeType="1"/>
            </p:cNvSpPr>
            <p:nvPr/>
          </p:nvSpPr>
          <p:spPr bwMode="auto">
            <a:xfrm flipH="1">
              <a:off x="1847" y="576"/>
              <a:ext cx="298" cy="29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1" name="Line 35"/>
            <p:cNvSpPr>
              <a:spLocks noChangeShapeType="1"/>
            </p:cNvSpPr>
            <p:nvPr/>
          </p:nvSpPr>
          <p:spPr bwMode="auto">
            <a:xfrm flipH="1">
              <a:off x="1925" y="582"/>
              <a:ext cx="298" cy="29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2" name="Line 36"/>
            <p:cNvSpPr>
              <a:spLocks noChangeShapeType="1"/>
            </p:cNvSpPr>
            <p:nvPr/>
          </p:nvSpPr>
          <p:spPr bwMode="auto">
            <a:xfrm flipH="1">
              <a:off x="2003" y="588"/>
              <a:ext cx="298" cy="29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2290" name="Object 41"/>
          <p:cNvGraphicFramePr>
            <a:graphicFrameLocks noChangeAspect="1"/>
          </p:cNvGraphicFramePr>
          <p:nvPr/>
        </p:nvGraphicFramePr>
        <p:xfrm>
          <a:off x="638175" y="1916113"/>
          <a:ext cx="2360613" cy="136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2" name="Equation" r:id="rId3" imgW="1054080" imgH="609480" progId="Equation.3">
                  <p:embed/>
                </p:oleObj>
              </mc:Choice>
              <mc:Fallback>
                <p:oleObj name="Equation" r:id="rId3" imgW="1054080" imgH="6094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1916113"/>
                        <a:ext cx="2360613" cy="1363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42"/>
          <p:cNvGraphicFramePr>
            <a:graphicFrameLocks noChangeAspect="1"/>
          </p:cNvGraphicFramePr>
          <p:nvPr/>
        </p:nvGraphicFramePr>
        <p:xfrm>
          <a:off x="3579813" y="2163763"/>
          <a:ext cx="28654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" name="Equation" r:id="rId5" imgW="1206360" imgH="228600" progId="Equation.3">
                  <p:embed/>
                </p:oleObj>
              </mc:Choice>
              <mc:Fallback>
                <p:oleObj name="Equation" r:id="rId5" imgW="1206360" imgH="2286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813" y="2163763"/>
                        <a:ext cx="2865437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Text Box 43"/>
          <p:cNvSpPr txBox="1">
            <a:spLocks noChangeArrowheads="1"/>
          </p:cNvSpPr>
          <p:nvPr/>
        </p:nvSpPr>
        <p:spPr bwMode="auto">
          <a:xfrm>
            <a:off x="403225" y="3486150"/>
            <a:ext cx="40417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3200" dirty="0"/>
              <a:t> Fibrous Structure</a:t>
            </a:r>
          </a:p>
        </p:txBody>
      </p:sp>
      <p:grpSp>
        <p:nvGrpSpPr>
          <p:cNvPr id="12301" name="Group 44"/>
          <p:cNvGrpSpPr>
            <a:grpSpLocks/>
          </p:cNvGrpSpPr>
          <p:nvPr/>
        </p:nvGrpSpPr>
        <p:grpSpPr bwMode="auto">
          <a:xfrm>
            <a:off x="6950075" y="4148138"/>
            <a:ext cx="1444625" cy="1346200"/>
            <a:chOff x="3686" y="2657"/>
            <a:chExt cx="1270" cy="992"/>
          </a:xfrm>
        </p:grpSpPr>
        <p:sp>
          <p:nvSpPr>
            <p:cNvPr id="12302" name="AutoShape 45"/>
            <p:cNvSpPr>
              <a:spLocks noChangeArrowheads="1"/>
            </p:cNvSpPr>
            <p:nvPr/>
          </p:nvSpPr>
          <p:spPr bwMode="auto">
            <a:xfrm>
              <a:off x="3686" y="2657"/>
              <a:ext cx="1270" cy="99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Line 46"/>
            <p:cNvSpPr>
              <a:spLocks noChangeShapeType="1"/>
            </p:cNvSpPr>
            <p:nvPr/>
          </p:nvSpPr>
          <p:spPr bwMode="auto">
            <a:xfrm flipH="1">
              <a:off x="4598" y="2663"/>
              <a:ext cx="239" cy="24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Line 47"/>
            <p:cNvSpPr>
              <a:spLocks noChangeShapeType="1"/>
            </p:cNvSpPr>
            <p:nvPr/>
          </p:nvSpPr>
          <p:spPr bwMode="auto">
            <a:xfrm flipH="1">
              <a:off x="4658" y="2676"/>
              <a:ext cx="246" cy="23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5" name="Line 48"/>
            <p:cNvSpPr>
              <a:spLocks noChangeShapeType="1"/>
            </p:cNvSpPr>
            <p:nvPr/>
          </p:nvSpPr>
          <p:spPr bwMode="auto">
            <a:xfrm flipH="1">
              <a:off x="4258" y="2662"/>
              <a:ext cx="239" cy="24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Line 49"/>
            <p:cNvSpPr>
              <a:spLocks noChangeShapeType="1"/>
            </p:cNvSpPr>
            <p:nvPr/>
          </p:nvSpPr>
          <p:spPr bwMode="auto">
            <a:xfrm flipH="1">
              <a:off x="4325" y="2662"/>
              <a:ext cx="239" cy="24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Line 50"/>
            <p:cNvSpPr>
              <a:spLocks noChangeShapeType="1"/>
            </p:cNvSpPr>
            <p:nvPr/>
          </p:nvSpPr>
          <p:spPr bwMode="auto">
            <a:xfrm flipH="1">
              <a:off x="4388" y="2667"/>
              <a:ext cx="238" cy="24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Line 51"/>
            <p:cNvSpPr>
              <a:spLocks noChangeShapeType="1"/>
            </p:cNvSpPr>
            <p:nvPr/>
          </p:nvSpPr>
          <p:spPr bwMode="auto">
            <a:xfrm flipH="1">
              <a:off x="4460" y="2662"/>
              <a:ext cx="239" cy="24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Line 52"/>
            <p:cNvSpPr>
              <a:spLocks noChangeShapeType="1"/>
            </p:cNvSpPr>
            <p:nvPr/>
          </p:nvSpPr>
          <p:spPr bwMode="auto">
            <a:xfrm flipH="1">
              <a:off x="4527" y="2662"/>
              <a:ext cx="239" cy="24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Line 53"/>
            <p:cNvSpPr>
              <a:spLocks noChangeShapeType="1"/>
            </p:cNvSpPr>
            <p:nvPr/>
          </p:nvSpPr>
          <p:spPr bwMode="auto">
            <a:xfrm flipH="1">
              <a:off x="3748" y="2657"/>
              <a:ext cx="239" cy="24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Line 54"/>
            <p:cNvSpPr>
              <a:spLocks noChangeShapeType="1"/>
            </p:cNvSpPr>
            <p:nvPr/>
          </p:nvSpPr>
          <p:spPr bwMode="auto">
            <a:xfrm flipH="1">
              <a:off x="4022" y="2662"/>
              <a:ext cx="239" cy="24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55"/>
            <p:cNvSpPr>
              <a:spLocks noChangeShapeType="1"/>
            </p:cNvSpPr>
            <p:nvPr/>
          </p:nvSpPr>
          <p:spPr bwMode="auto">
            <a:xfrm flipH="1">
              <a:off x="4099" y="2657"/>
              <a:ext cx="239" cy="24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Line 56"/>
            <p:cNvSpPr>
              <a:spLocks noChangeShapeType="1"/>
            </p:cNvSpPr>
            <p:nvPr/>
          </p:nvSpPr>
          <p:spPr bwMode="auto">
            <a:xfrm flipH="1">
              <a:off x="4176" y="2667"/>
              <a:ext cx="239" cy="24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4" name="Line 57"/>
            <p:cNvSpPr>
              <a:spLocks noChangeShapeType="1"/>
            </p:cNvSpPr>
            <p:nvPr/>
          </p:nvSpPr>
          <p:spPr bwMode="auto">
            <a:xfrm flipH="1">
              <a:off x="3820" y="2657"/>
              <a:ext cx="239" cy="24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Line 58"/>
            <p:cNvSpPr>
              <a:spLocks noChangeShapeType="1"/>
            </p:cNvSpPr>
            <p:nvPr/>
          </p:nvSpPr>
          <p:spPr bwMode="auto">
            <a:xfrm flipH="1">
              <a:off x="3882" y="2662"/>
              <a:ext cx="239" cy="24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Line 59"/>
            <p:cNvSpPr>
              <a:spLocks noChangeShapeType="1"/>
            </p:cNvSpPr>
            <p:nvPr/>
          </p:nvSpPr>
          <p:spPr bwMode="auto">
            <a:xfrm flipH="1">
              <a:off x="3945" y="2667"/>
              <a:ext cx="239" cy="24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7" name="Freeform 60"/>
            <p:cNvSpPr>
              <a:spLocks/>
            </p:cNvSpPr>
            <p:nvPr/>
          </p:nvSpPr>
          <p:spPr bwMode="auto">
            <a:xfrm>
              <a:off x="3912" y="3048"/>
              <a:ext cx="72" cy="132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8" name="Freeform 61"/>
            <p:cNvSpPr>
              <a:spLocks/>
            </p:cNvSpPr>
            <p:nvPr/>
          </p:nvSpPr>
          <p:spPr bwMode="auto">
            <a:xfrm>
              <a:off x="4356" y="3192"/>
              <a:ext cx="120" cy="132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Freeform 62"/>
            <p:cNvSpPr>
              <a:spLocks/>
            </p:cNvSpPr>
            <p:nvPr/>
          </p:nvSpPr>
          <p:spPr bwMode="auto">
            <a:xfrm>
              <a:off x="4560" y="3288"/>
              <a:ext cx="72" cy="144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0" name="Freeform 63"/>
            <p:cNvSpPr>
              <a:spLocks/>
            </p:cNvSpPr>
            <p:nvPr/>
          </p:nvSpPr>
          <p:spPr bwMode="auto">
            <a:xfrm>
              <a:off x="4536" y="3480"/>
              <a:ext cx="108" cy="60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1" name="Freeform 64"/>
            <p:cNvSpPr>
              <a:spLocks/>
            </p:cNvSpPr>
            <p:nvPr/>
          </p:nvSpPr>
          <p:spPr bwMode="auto">
            <a:xfrm>
              <a:off x="4536" y="2940"/>
              <a:ext cx="120" cy="132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2" name="Freeform 65"/>
            <p:cNvSpPr>
              <a:spLocks/>
            </p:cNvSpPr>
            <p:nvPr/>
          </p:nvSpPr>
          <p:spPr bwMode="auto">
            <a:xfrm>
              <a:off x="4224" y="3096"/>
              <a:ext cx="132" cy="96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3" name="Freeform 66"/>
            <p:cNvSpPr>
              <a:spLocks/>
            </p:cNvSpPr>
            <p:nvPr/>
          </p:nvSpPr>
          <p:spPr bwMode="auto">
            <a:xfrm>
              <a:off x="4236" y="3372"/>
              <a:ext cx="72" cy="132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4" name="Freeform 67"/>
            <p:cNvSpPr>
              <a:spLocks/>
            </p:cNvSpPr>
            <p:nvPr/>
          </p:nvSpPr>
          <p:spPr bwMode="auto">
            <a:xfrm>
              <a:off x="4404" y="3432"/>
              <a:ext cx="120" cy="132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5" name="Freeform 68"/>
            <p:cNvSpPr>
              <a:spLocks/>
            </p:cNvSpPr>
            <p:nvPr/>
          </p:nvSpPr>
          <p:spPr bwMode="auto">
            <a:xfrm>
              <a:off x="4488" y="3108"/>
              <a:ext cx="120" cy="132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6" name="Freeform 69"/>
            <p:cNvSpPr>
              <a:spLocks/>
            </p:cNvSpPr>
            <p:nvPr/>
          </p:nvSpPr>
          <p:spPr bwMode="auto">
            <a:xfrm>
              <a:off x="3936" y="2928"/>
              <a:ext cx="120" cy="132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7" name="Freeform 70"/>
            <p:cNvSpPr>
              <a:spLocks/>
            </p:cNvSpPr>
            <p:nvPr/>
          </p:nvSpPr>
          <p:spPr bwMode="auto">
            <a:xfrm>
              <a:off x="4080" y="2976"/>
              <a:ext cx="120" cy="132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8" name="Freeform 71"/>
            <p:cNvSpPr>
              <a:spLocks/>
            </p:cNvSpPr>
            <p:nvPr/>
          </p:nvSpPr>
          <p:spPr bwMode="auto">
            <a:xfrm>
              <a:off x="4068" y="3264"/>
              <a:ext cx="60" cy="132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9" name="Freeform 72"/>
            <p:cNvSpPr>
              <a:spLocks/>
            </p:cNvSpPr>
            <p:nvPr/>
          </p:nvSpPr>
          <p:spPr bwMode="auto">
            <a:xfrm>
              <a:off x="3732" y="3228"/>
              <a:ext cx="120" cy="132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0" name="Freeform 73"/>
            <p:cNvSpPr>
              <a:spLocks/>
            </p:cNvSpPr>
            <p:nvPr/>
          </p:nvSpPr>
          <p:spPr bwMode="auto">
            <a:xfrm>
              <a:off x="4044" y="3444"/>
              <a:ext cx="120" cy="132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1" name="Freeform 74"/>
            <p:cNvSpPr>
              <a:spLocks/>
            </p:cNvSpPr>
            <p:nvPr/>
          </p:nvSpPr>
          <p:spPr bwMode="auto">
            <a:xfrm>
              <a:off x="4320" y="2952"/>
              <a:ext cx="120" cy="132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2" name="Freeform 75"/>
            <p:cNvSpPr>
              <a:spLocks/>
            </p:cNvSpPr>
            <p:nvPr/>
          </p:nvSpPr>
          <p:spPr bwMode="auto">
            <a:xfrm>
              <a:off x="3888" y="3456"/>
              <a:ext cx="120" cy="132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3" name="Freeform 76"/>
            <p:cNvSpPr>
              <a:spLocks/>
            </p:cNvSpPr>
            <p:nvPr/>
          </p:nvSpPr>
          <p:spPr bwMode="auto">
            <a:xfrm>
              <a:off x="3744" y="3444"/>
              <a:ext cx="120" cy="132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4" name="Freeform 77"/>
            <p:cNvSpPr>
              <a:spLocks/>
            </p:cNvSpPr>
            <p:nvPr/>
          </p:nvSpPr>
          <p:spPr bwMode="auto">
            <a:xfrm>
              <a:off x="4128" y="3144"/>
              <a:ext cx="120" cy="132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5" name="Freeform 78"/>
            <p:cNvSpPr>
              <a:spLocks/>
            </p:cNvSpPr>
            <p:nvPr/>
          </p:nvSpPr>
          <p:spPr bwMode="auto">
            <a:xfrm>
              <a:off x="4176" y="3468"/>
              <a:ext cx="84" cy="132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6" name="Freeform 79"/>
            <p:cNvSpPr>
              <a:spLocks/>
            </p:cNvSpPr>
            <p:nvPr/>
          </p:nvSpPr>
          <p:spPr bwMode="auto">
            <a:xfrm>
              <a:off x="3732" y="3036"/>
              <a:ext cx="120" cy="132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7" name="Freeform 80"/>
            <p:cNvSpPr>
              <a:spLocks/>
            </p:cNvSpPr>
            <p:nvPr/>
          </p:nvSpPr>
          <p:spPr bwMode="auto">
            <a:xfrm>
              <a:off x="3996" y="3108"/>
              <a:ext cx="120" cy="132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8" name="Freeform 81"/>
            <p:cNvSpPr>
              <a:spLocks/>
            </p:cNvSpPr>
            <p:nvPr/>
          </p:nvSpPr>
          <p:spPr bwMode="auto">
            <a:xfrm>
              <a:off x="4236" y="3228"/>
              <a:ext cx="120" cy="132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9" name="Freeform 82"/>
            <p:cNvSpPr>
              <a:spLocks/>
            </p:cNvSpPr>
            <p:nvPr/>
          </p:nvSpPr>
          <p:spPr bwMode="auto">
            <a:xfrm>
              <a:off x="3900" y="3216"/>
              <a:ext cx="120" cy="132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0" name="Freeform 83"/>
            <p:cNvSpPr>
              <a:spLocks/>
            </p:cNvSpPr>
            <p:nvPr/>
          </p:nvSpPr>
          <p:spPr bwMode="auto">
            <a:xfrm>
              <a:off x="4188" y="2904"/>
              <a:ext cx="72" cy="120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1" name="Line 84"/>
            <p:cNvSpPr>
              <a:spLocks noChangeShapeType="1"/>
            </p:cNvSpPr>
            <p:nvPr/>
          </p:nvSpPr>
          <p:spPr bwMode="auto">
            <a:xfrm flipH="1">
              <a:off x="4724" y="2772"/>
              <a:ext cx="222" cy="23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2" name="Line 85"/>
            <p:cNvSpPr>
              <a:spLocks noChangeShapeType="1"/>
            </p:cNvSpPr>
            <p:nvPr/>
          </p:nvSpPr>
          <p:spPr bwMode="auto">
            <a:xfrm flipH="1">
              <a:off x="4712" y="2898"/>
              <a:ext cx="222" cy="23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3" name="Line 86"/>
            <p:cNvSpPr>
              <a:spLocks noChangeShapeType="1"/>
            </p:cNvSpPr>
            <p:nvPr/>
          </p:nvSpPr>
          <p:spPr bwMode="auto">
            <a:xfrm flipH="1">
              <a:off x="4712" y="3006"/>
              <a:ext cx="222" cy="23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4" name="Line 87"/>
            <p:cNvSpPr>
              <a:spLocks noChangeShapeType="1"/>
            </p:cNvSpPr>
            <p:nvPr/>
          </p:nvSpPr>
          <p:spPr bwMode="auto">
            <a:xfrm flipH="1">
              <a:off x="4724" y="3102"/>
              <a:ext cx="222" cy="23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5" name="Line 88"/>
            <p:cNvSpPr>
              <a:spLocks noChangeShapeType="1"/>
            </p:cNvSpPr>
            <p:nvPr/>
          </p:nvSpPr>
          <p:spPr bwMode="auto">
            <a:xfrm flipH="1">
              <a:off x="4718" y="3204"/>
              <a:ext cx="222" cy="23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6" name="Line 89"/>
            <p:cNvSpPr>
              <a:spLocks noChangeShapeType="1"/>
            </p:cNvSpPr>
            <p:nvPr/>
          </p:nvSpPr>
          <p:spPr bwMode="auto">
            <a:xfrm flipH="1">
              <a:off x="4706" y="3318"/>
              <a:ext cx="222" cy="23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7" name="Freeform 90"/>
            <p:cNvSpPr>
              <a:spLocks/>
            </p:cNvSpPr>
            <p:nvPr/>
          </p:nvSpPr>
          <p:spPr bwMode="auto">
            <a:xfrm>
              <a:off x="4320" y="3486"/>
              <a:ext cx="96" cy="132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8" name="Freeform 91"/>
            <p:cNvSpPr>
              <a:spLocks/>
            </p:cNvSpPr>
            <p:nvPr/>
          </p:nvSpPr>
          <p:spPr bwMode="auto">
            <a:xfrm>
              <a:off x="4434" y="3324"/>
              <a:ext cx="108" cy="66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9" name="Freeform 92"/>
            <p:cNvSpPr>
              <a:spLocks/>
            </p:cNvSpPr>
            <p:nvPr/>
          </p:nvSpPr>
          <p:spPr bwMode="auto">
            <a:xfrm>
              <a:off x="4302" y="3378"/>
              <a:ext cx="108" cy="66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0" name="Freeform 93"/>
            <p:cNvSpPr>
              <a:spLocks/>
            </p:cNvSpPr>
            <p:nvPr/>
          </p:nvSpPr>
          <p:spPr bwMode="auto">
            <a:xfrm>
              <a:off x="3942" y="3366"/>
              <a:ext cx="108" cy="66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1" name="Freeform 94"/>
            <p:cNvSpPr>
              <a:spLocks/>
            </p:cNvSpPr>
            <p:nvPr/>
          </p:nvSpPr>
          <p:spPr bwMode="auto">
            <a:xfrm>
              <a:off x="3816" y="3366"/>
              <a:ext cx="108" cy="66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2" name="Freeform 95"/>
            <p:cNvSpPr>
              <a:spLocks/>
            </p:cNvSpPr>
            <p:nvPr/>
          </p:nvSpPr>
          <p:spPr bwMode="auto">
            <a:xfrm>
              <a:off x="3816" y="2934"/>
              <a:ext cx="108" cy="66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3" name="Freeform 96"/>
            <p:cNvSpPr>
              <a:spLocks/>
            </p:cNvSpPr>
            <p:nvPr/>
          </p:nvSpPr>
          <p:spPr bwMode="auto">
            <a:xfrm flipH="1" flipV="1">
              <a:off x="3732" y="2964"/>
              <a:ext cx="60" cy="60"/>
            </a:xfrm>
            <a:custGeom>
              <a:avLst/>
              <a:gdLst>
                <a:gd name="T0" fmla="*/ 168 w 240"/>
                <a:gd name="T1" fmla="*/ 36 h 216"/>
                <a:gd name="T2" fmla="*/ 60 w 240"/>
                <a:gd name="T3" fmla="*/ 0 h 216"/>
                <a:gd name="T4" fmla="*/ 0 w 240"/>
                <a:gd name="T5" fmla="*/ 108 h 216"/>
                <a:gd name="T6" fmla="*/ 48 w 240"/>
                <a:gd name="T7" fmla="*/ 216 h 216"/>
                <a:gd name="T8" fmla="*/ 180 w 240"/>
                <a:gd name="T9" fmla="*/ 216 h 216"/>
                <a:gd name="T10" fmla="*/ 240 w 240"/>
                <a:gd name="T11" fmla="*/ 132 h 216"/>
                <a:gd name="T12" fmla="*/ 168 w 240"/>
                <a:gd name="T13" fmla="*/ 36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216"/>
                <a:gd name="T23" fmla="*/ 240 w 240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216">
                  <a:moveTo>
                    <a:pt x="168" y="36"/>
                  </a:moveTo>
                  <a:lnTo>
                    <a:pt x="60" y="0"/>
                  </a:lnTo>
                  <a:lnTo>
                    <a:pt x="0" y="108"/>
                  </a:lnTo>
                  <a:lnTo>
                    <a:pt x="48" y="216"/>
                  </a:lnTo>
                  <a:lnTo>
                    <a:pt x="180" y="216"/>
                  </a:lnTo>
                  <a:lnTo>
                    <a:pt x="240" y="132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2292" name="Object 97"/>
          <p:cNvGraphicFramePr>
            <a:graphicFrameLocks noChangeAspect="1"/>
          </p:cNvGraphicFramePr>
          <p:nvPr/>
        </p:nvGraphicFramePr>
        <p:xfrm>
          <a:off x="1449388" y="4148138"/>
          <a:ext cx="3579812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4" name="Equation" r:id="rId7" imgW="1600200" imgH="431640" progId="Equation.DSMT4">
                  <p:embed/>
                </p:oleObj>
              </mc:Choice>
              <mc:Fallback>
                <p:oleObj name="Equation" r:id="rId7" imgW="1600200" imgH="431640" progId="Equation.DSMT4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4148138"/>
                        <a:ext cx="3579812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98"/>
          <p:cNvGraphicFramePr>
            <a:graphicFrameLocks noChangeAspect="1"/>
          </p:cNvGraphicFramePr>
          <p:nvPr/>
        </p:nvGraphicFramePr>
        <p:xfrm>
          <a:off x="1636713" y="5199063"/>
          <a:ext cx="27305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" name="Equation" r:id="rId9" imgW="1218960" imgH="482400" progId="Equation.3">
                  <p:embed/>
                </p:oleObj>
              </mc:Choice>
              <mc:Fallback>
                <p:oleObj name="Equation" r:id="rId9" imgW="1218960" imgH="482400" progId="Equation.3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5199063"/>
                        <a:ext cx="2730500" cy="1077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3  Thermal Properties Estimation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24962-1071-4D3A-B522-518F99953CC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823913" y="320675"/>
            <a:ext cx="72675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/>
              <a:t>Prediction of Thermal Conductivity</a:t>
            </a:r>
          </a:p>
          <a:p>
            <a:pPr algn="ctr"/>
            <a:r>
              <a:rPr lang="en-US" sz="3200"/>
              <a:t>for two components</a:t>
            </a:r>
          </a:p>
        </p:txBody>
      </p:sp>
      <p:grpSp>
        <p:nvGrpSpPr>
          <p:cNvPr id="13320" name="Group 6"/>
          <p:cNvGrpSpPr>
            <a:grpSpLocks/>
          </p:cNvGrpSpPr>
          <p:nvPr/>
        </p:nvGrpSpPr>
        <p:grpSpPr bwMode="auto">
          <a:xfrm>
            <a:off x="5412723" y="2237268"/>
            <a:ext cx="1749425" cy="1441450"/>
            <a:chOff x="1618" y="2997"/>
            <a:chExt cx="1270" cy="992"/>
          </a:xfrm>
        </p:grpSpPr>
        <p:sp>
          <p:nvSpPr>
            <p:cNvPr id="13324" name="AutoShape 7"/>
            <p:cNvSpPr>
              <a:spLocks noChangeArrowheads="1"/>
            </p:cNvSpPr>
            <p:nvPr/>
          </p:nvSpPr>
          <p:spPr bwMode="auto">
            <a:xfrm>
              <a:off x="1618" y="2997"/>
              <a:ext cx="1270" cy="99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Freeform 8"/>
            <p:cNvSpPr>
              <a:spLocks/>
            </p:cNvSpPr>
            <p:nvPr/>
          </p:nvSpPr>
          <p:spPr bwMode="auto">
            <a:xfrm>
              <a:off x="1956" y="3456"/>
              <a:ext cx="108" cy="156"/>
            </a:xfrm>
            <a:custGeom>
              <a:avLst/>
              <a:gdLst>
                <a:gd name="T0" fmla="*/ 0 w 204"/>
                <a:gd name="T1" fmla="*/ 180 h 180"/>
                <a:gd name="T2" fmla="*/ 12 w 204"/>
                <a:gd name="T3" fmla="*/ 60 h 180"/>
                <a:gd name="T4" fmla="*/ 204 w 204"/>
                <a:gd name="T5" fmla="*/ 0 h 180"/>
                <a:gd name="T6" fmla="*/ 180 w 204"/>
                <a:gd name="T7" fmla="*/ 120 h 180"/>
                <a:gd name="T8" fmla="*/ 96 w 204"/>
                <a:gd name="T9" fmla="*/ 144 h 180"/>
                <a:gd name="T10" fmla="*/ 0 w 204"/>
                <a:gd name="T11" fmla="*/ 180 h 1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4"/>
                <a:gd name="T19" fmla="*/ 0 h 180"/>
                <a:gd name="T20" fmla="*/ 204 w 204"/>
                <a:gd name="T21" fmla="*/ 180 h 1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4" h="180">
                  <a:moveTo>
                    <a:pt x="0" y="180"/>
                  </a:moveTo>
                  <a:lnTo>
                    <a:pt x="12" y="60"/>
                  </a:lnTo>
                  <a:lnTo>
                    <a:pt x="204" y="0"/>
                  </a:lnTo>
                  <a:lnTo>
                    <a:pt x="180" y="120"/>
                  </a:lnTo>
                  <a:lnTo>
                    <a:pt x="96" y="144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6" name="Freeform 9"/>
            <p:cNvSpPr>
              <a:spLocks/>
            </p:cNvSpPr>
            <p:nvPr/>
          </p:nvSpPr>
          <p:spPr bwMode="auto">
            <a:xfrm>
              <a:off x="1644" y="3684"/>
              <a:ext cx="108" cy="240"/>
            </a:xfrm>
            <a:custGeom>
              <a:avLst/>
              <a:gdLst>
                <a:gd name="T0" fmla="*/ 0 w 336"/>
                <a:gd name="T1" fmla="*/ 156 h 336"/>
                <a:gd name="T2" fmla="*/ 84 w 336"/>
                <a:gd name="T3" fmla="*/ 24 h 336"/>
                <a:gd name="T4" fmla="*/ 192 w 336"/>
                <a:gd name="T5" fmla="*/ 0 h 336"/>
                <a:gd name="T6" fmla="*/ 336 w 336"/>
                <a:gd name="T7" fmla="*/ 108 h 336"/>
                <a:gd name="T8" fmla="*/ 312 w 336"/>
                <a:gd name="T9" fmla="*/ 228 h 336"/>
                <a:gd name="T10" fmla="*/ 204 w 336"/>
                <a:gd name="T11" fmla="*/ 336 h 336"/>
                <a:gd name="T12" fmla="*/ 168 w 336"/>
                <a:gd name="T13" fmla="*/ 216 h 336"/>
                <a:gd name="T14" fmla="*/ 0 w 336"/>
                <a:gd name="T15" fmla="*/ 15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36"/>
                <a:gd name="T25" fmla="*/ 0 h 336"/>
                <a:gd name="T26" fmla="*/ 336 w 336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36" h="336">
                  <a:moveTo>
                    <a:pt x="0" y="156"/>
                  </a:moveTo>
                  <a:lnTo>
                    <a:pt x="84" y="24"/>
                  </a:lnTo>
                  <a:lnTo>
                    <a:pt x="192" y="0"/>
                  </a:lnTo>
                  <a:lnTo>
                    <a:pt x="336" y="108"/>
                  </a:lnTo>
                  <a:lnTo>
                    <a:pt x="312" y="228"/>
                  </a:lnTo>
                  <a:lnTo>
                    <a:pt x="204" y="336"/>
                  </a:lnTo>
                  <a:lnTo>
                    <a:pt x="168" y="21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Freeform 10"/>
            <p:cNvSpPr>
              <a:spLocks/>
            </p:cNvSpPr>
            <p:nvPr/>
          </p:nvSpPr>
          <p:spPr bwMode="auto">
            <a:xfrm>
              <a:off x="2028" y="3588"/>
              <a:ext cx="132" cy="120"/>
            </a:xfrm>
            <a:custGeom>
              <a:avLst/>
              <a:gdLst>
                <a:gd name="T0" fmla="*/ 0 w 204"/>
                <a:gd name="T1" fmla="*/ 180 h 180"/>
                <a:gd name="T2" fmla="*/ 12 w 204"/>
                <a:gd name="T3" fmla="*/ 60 h 180"/>
                <a:gd name="T4" fmla="*/ 204 w 204"/>
                <a:gd name="T5" fmla="*/ 0 h 180"/>
                <a:gd name="T6" fmla="*/ 180 w 204"/>
                <a:gd name="T7" fmla="*/ 120 h 180"/>
                <a:gd name="T8" fmla="*/ 96 w 204"/>
                <a:gd name="T9" fmla="*/ 144 h 180"/>
                <a:gd name="T10" fmla="*/ 0 w 204"/>
                <a:gd name="T11" fmla="*/ 180 h 1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4"/>
                <a:gd name="T19" fmla="*/ 0 h 180"/>
                <a:gd name="T20" fmla="*/ 204 w 204"/>
                <a:gd name="T21" fmla="*/ 180 h 1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4" h="180">
                  <a:moveTo>
                    <a:pt x="0" y="180"/>
                  </a:moveTo>
                  <a:lnTo>
                    <a:pt x="12" y="60"/>
                  </a:lnTo>
                  <a:lnTo>
                    <a:pt x="204" y="0"/>
                  </a:lnTo>
                  <a:lnTo>
                    <a:pt x="180" y="120"/>
                  </a:lnTo>
                  <a:lnTo>
                    <a:pt x="96" y="144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Freeform 11"/>
            <p:cNvSpPr>
              <a:spLocks/>
            </p:cNvSpPr>
            <p:nvPr/>
          </p:nvSpPr>
          <p:spPr bwMode="auto">
            <a:xfrm>
              <a:off x="2124" y="3684"/>
              <a:ext cx="72" cy="72"/>
            </a:xfrm>
            <a:custGeom>
              <a:avLst/>
              <a:gdLst>
                <a:gd name="T0" fmla="*/ 0 w 204"/>
                <a:gd name="T1" fmla="*/ 180 h 180"/>
                <a:gd name="T2" fmla="*/ 12 w 204"/>
                <a:gd name="T3" fmla="*/ 60 h 180"/>
                <a:gd name="T4" fmla="*/ 204 w 204"/>
                <a:gd name="T5" fmla="*/ 0 h 180"/>
                <a:gd name="T6" fmla="*/ 180 w 204"/>
                <a:gd name="T7" fmla="*/ 120 h 180"/>
                <a:gd name="T8" fmla="*/ 96 w 204"/>
                <a:gd name="T9" fmla="*/ 144 h 180"/>
                <a:gd name="T10" fmla="*/ 0 w 204"/>
                <a:gd name="T11" fmla="*/ 180 h 1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4"/>
                <a:gd name="T19" fmla="*/ 0 h 180"/>
                <a:gd name="T20" fmla="*/ 204 w 204"/>
                <a:gd name="T21" fmla="*/ 180 h 1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4" h="180">
                  <a:moveTo>
                    <a:pt x="0" y="180"/>
                  </a:moveTo>
                  <a:lnTo>
                    <a:pt x="12" y="60"/>
                  </a:lnTo>
                  <a:lnTo>
                    <a:pt x="204" y="0"/>
                  </a:lnTo>
                  <a:lnTo>
                    <a:pt x="180" y="120"/>
                  </a:lnTo>
                  <a:lnTo>
                    <a:pt x="96" y="144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Freeform 12"/>
            <p:cNvSpPr>
              <a:spLocks/>
            </p:cNvSpPr>
            <p:nvPr/>
          </p:nvSpPr>
          <p:spPr bwMode="auto">
            <a:xfrm>
              <a:off x="2004" y="3780"/>
              <a:ext cx="132" cy="120"/>
            </a:xfrm>
            <a:custGeom>
              <a:avLst/>
              <a:gdLst>
                <a:gd name="T0" fmla="*/ 0 w 204"/>
                <a:gd name="T1" fmla="*/ 180 h 180"/>
                <a:gd name="T2" fmla="*/ 12 w 204"/>
                <a:gd name="T3" fmla="*/ 60 h 180"/>
                <a:gd name="T4" fmla="*/ 204 w 204"/>
                <a:gd name="T5" fmla="*/ 0 h 180"/>
                <a:gd name="T6" fmla="*/ 180 w 204"/>
                <a:gd name="T7" fmla="*/ 120 h 180"/>
                <a:gd name="T8" fmla="*/ 96 w 204"/>
                <a:gd name="T9" fmla="*/ 144 h 180"/>
                <a:gd name="T10" fmla="*/ 0 w 204"/>
                <a:gd name="T11" fmla="*/ 180 h 1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4"/>
                <a:gd name="T19" fmla="*/ 0 h 180"/>
                <a:gd name="T20" fmla="*/ 204 w 204"/>
                <a:gd name="T21" fmla="*/ 180 h 1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4" h="180">
                  <a:moveTo>
                    <a:pt x="0" y="180"/>
                  </a:moveTo>
                  <a:lnTo>
                    <a:pt x="12" y="60"/>
                  </a:lnTo>
                  <a:lnTo>
                    <a:pt x="204" y="0"/>
                  </a:lnTo>
                  <a:lnTo>
                    <a:pt x="180" y="120"/>
                  </a:lnTo>
                  <a:lnTo>
                    <a:pt x="96" y="144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Freeform 13"/>
            <p:cNvSpPr>
              <a:spLocks/>
            </p:cNvSpPr>
            <p:nvPr/>
          </p:nvSpPr>
          <p:spPr bwMode="auto">
            <a:xfrm>
              <a:off x="1788" y="3672"/>
              <a:ext cx="96" cy="276"/>
            </a:xfrm>
            <a:custGeom>
              <a:avLst/>
              <a:gdLst>
                <a:gd name="T0" fmla="*/ 0 w 336"/>
                <a:gd name="T1" fmla="*/ 156 h 336"/>
                <a:gd name="T2" fmla="*/ 84 w 336"/>
                <a:gd name="T3" fmla="*/ 24 h 336"/>
                <a:gd name="T4" fmla="*/ 192 w 336"/>
                <a:gd name="T5" fmla="*/ 0 h 336"/>
                <a:gd name="T6" fmla="*/ 336 w 336"/>
                <a:gd name="T7" fmla="*/ 108 h 336"/>
                <a:gd name="T8" fmla="*/ 312 w 336"/>
                <a:gd name="T9" fmla="*/ 228 h 336"/>
                <a:gd name="T10" fmla="*/ 204 w 336"/>
                <a:gd name="T11" fmla="*/ 336 h 336"/>
                <a:gd name="T12" fmla="*/ 168 w 336"/>
                <a:gd name="T13" fmla="*/ 216 h 336"/>
                <a:gd name="T14" fmla="*/ 0 w 336"/>
                <a:gd name="T15" fmla="*/ 15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36"/>
                <a:gd name="T25" fmla="*/ 0 h 336"/>
                <a:gd name="T26" fmla="*/ 336 w 336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36" h="336">
                  <a:moveTo>
                    <a:pt x="0" y="156"/>
                  </a:moveTo>
                  <a:lnTo>
                    <a:pt x="84" y="24"/>
                  </a:lnTo>
                  <a:lnTo>
                    <a:pt x="192" y="0"/>
                  </a:lnTo>
                  <a:lnTo>
                    <a:pt x="336" y="108"/>
                  </a:lnTo>
                  <a:lnTo>
                    <a:pt x="312" y="228"/>
                  </a:lnTo>
                  <a:lnTo>
                    <a:pt x="204" y="336"/>
                  </a:lnTo>
                  <a:lnTo>
                    <a:pt x="168" y="21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1" name="Freeform 14"/>
            <p:cNvSpPr>
              <a:spLocks/>
            </p:cNvSpPr>
            <p:nvPr/>
          </p:nvSpPr>
          <p:spPr bwMode="auto">
            <a:xfrm>
              <a:off x="2028" y="3024"/>
              <a:ext cx="108" cy="228"/>
            </a:xfrm>
            <a:custGeom>
              <a:avLst/>
              <a:gdLst>
                <a:gd name="T0" fmla="*/ 0 w 336"/>
                <a:gd name="T1" fmla="*/ 156 h 336"/>
                <a:gd name="T2" fmla="*/ 84 w 336"/>
                <a:gd name="T3" fmla="*/ 24 h 336"/>
                <a:gd name="T4" fmla="*/ 192 w 336"/>
                <a:gd name="T5" fmla="*/ 0 h 336"/>
                <a:gd name="T6" fmla="*/ 336 w 336"/>
                <a:gd name="T7" fmla="*/ 108 h 336"/>
                <a:gd name="T8" fmla="*/ 312 w 336"/>
                <a:gd name="T9" fmla="*/ 228 h 336"/>
                <a:gd name="T10" fmla="*/ 204 w 336"/>
                <a:gd name="T11" fmla="*/ 336 h 336"/>
                <a:gd name="T12" fmla="*/ 168 w 336"/>
                <a:gd name="T13" fmla="*/ 216 h 336"/>
                <a:gd name="T14" fmla="*/ 0 w 336"/>
                <a:gd name="T15" fmla="*/ 15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36"/>
                <a:gd name="T25" fmla="*/ 0 h 336"/>
                <a:gd name="T26" fmla="*/ 336 w 336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36" h="336">
                  <a:moveTo>
                    <a:pt x="0" y="156"/>
                  </a:moveTo>
                  <a:lnTo>
                    <a:pt x="84" y="24"/>
                  </a:lnTo>
                  <a:lnTo>
                    <a:pt x="192" y="0"/>
                  </a:lnTo>
                  <a:lnTo>
                    <a:pt x="336" y="108"/>
                  </a:lnTo>
                  <a:lnTo>
                    <a:pt x="312" y="228"/>
                  </a:lnTo>
                  <a:lnTo>
                    <a:pt x="204" y="336"/>
                  </a:lnTo>
                  <a:lnTo>
                    <a:pt x="168" y="21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2" name="Freeform 15"/>
            <p:cNvSpPr>
              <a:spLocks/>
            </p:cNvSpPr>
            <p:nvPr/>
          </p:nvSpPr>
          <p:spPr bwMode="auto">
            <a:xfrm>
              <a:off x="1692" y="3300"/>
              <a:ext cx="108" cy="252"/>
            </a:xfrm>
            <a:custGeom>
              <a:avLst/>
              <a:gdLst>
                <a:gd name="T0" fmla="*/ 0 w 336"/>
                <a:gd name="T1" fmla="*/ 156 h 336"/>
                <a:gd name="T2" fmla="*/ 84 w 336"/>
                <a:gd name="T3" fmla="*/ 24 h 336"/>
                <a:gd name="T4" fmla="*/ 192 w 336"/>
                <a:gd name="T5" fmla="*/ 0 h 336"/>
                <a:gd name="T6" fmla="*/ 336 w 336"/>
                <a:gd name="T7" fmla="*/ 108 h 336"/>
                <a:gd name="T8" fmla="*/ 312 w 336"/>
                <a:gd name="T9" fmla="*/ 228 h 336"/>
                <a:gd name="T10" fmla="*/ 204 w 336"/>
                <a:gd name="T11" fmla="*/ 336 h 336"/>
                <a:gd name="T12" fmla="*/ 168 w 336"/>
                <a:gd name="T13" fmla="*/ 216 h 336"/>
                <a:gd name="T14" fmla="*/ 0 w 336"/>
                <a:gd name="T15" fmla="*/ 15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36"/>
                <a:gd name="T25" fmla="*/ 0 h 336"/>
                <a:gd name="T26" fmla="*/ 336 w 336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36" h="336">
                  <a:moveTo>
                    <a:pt x="0" y="156"/>
                  </a:moveTo>
                  <a:lnTo>
                    <a:pt x="84" y="24"/>
                  </a:lnTo>
                  <a:lnTo>
                    <a:pt x="192" y="0"/>
                  </a:lnTo>
                  <a:lnTo>
                    <a:pt x="336" y="108"/>
                  </a:lnTo>
                  <a:lnTo>
                    <a:pt x="312" y="228"/>
                  </a:lnTo>
                  <a:lnTo>
                    <a:pt x="204" y="336"/>
                  </a:lnTo>
                  <a:lnTo>
                    <a:pt x="168" y="21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3" name="Freeform 16"/>
            <p:cNvSpPr>
              <a:spLocks/>
            </p:cNvSpPr>
            <p:nvPr/>
          </p:nvSpPr>
          <p:spPr bwMode="auto">
            <a:xfrm>
              <a:off x="2304" y="3684"/>
              <a:ext cx="84" cy="228"/>
            </a:xfrm>
            <a:custGeom>
              <a:avLst/>
              <a:gdLst>
                <a:gd name="T0" fmla="*/ 0 w 336"/>
                <a:gd name="T1" fmla="*/ 156 h 336"/>
                <a:gd name="T2" fmla="*/ 84 w 336"/>
                <a:gd name="T3" fmla="*/ 24 h 336"/>
                <a:gd name="T4" fmla="*/ 192 w 336"/>
                <a:gd name="T5" fmla="*/ 0 h 336"/>
                <a:gd name="T6" fmla="*/ 336 w 336"/>
                <a:gd name="T7" fmla="*/ 108 h 336"/>
                <a:gd name="T8" fmla="*/ 312 w 336"/>
                <a:gd name="T9" fmla="*/ 228 h 336"/>
                <a:gd name="T10" fmla="*/ 204 w 336"/>
                <a:gd name="T11" fmla="*/ 336 h 336"/>
                <a:gd name="T12" fmla="*/ 168 w 336"/>
                <a:gd name="T13" fmla="*/ 216 h 336"/>
                <a:gd name="T14" fmla="*/ 0 w 336"/>
                <a:gd name="T15" fmla="*/ 15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36"/>
                <a:gd name="T25" fmla="*/ 0 h 336"/>
                <a:gd name="T26" fmla="*/ 336 w 336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36" h="336">
                  <a:moveTo>
                    <a:pt x="0" y="156"/>
                  </a:moveTo>
                  <a:lnTo>
                    <a:pt x="84" y="24"/>
                  </a:lnTo>
                  <a:lnTo>
                    <a:pt x="192" y="0"/>
                  </a:lnTo>
                  <a:lnTo>
                    <a:pt x="336" y="108"/>
                  </a:lnTo>
                  <a:lnTo>
                    <a:pt x="312" y="228"/>
                  </a:lnTo>
                  <a:lnTo>
                    <a:pt x="204" y="336"/>
                  </a:lnTo>
                  <a:lnTo>
                    <a:pt x="168" y="21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4" name="Freeform 17"/>
            <p:cNvSpPr>
              <a:spLocks/>
            </p:cNvSpPr>
            <p:nvPr/>
          </p:nvSpPr>
          <p:spPr bwMode="auto">
            <a:xfrm>
              <a:off x="2448" y="3636"/>
              <a:ext cx="108" cy="252"/>
            </a:xfrm>
            <a:custGeom>
              <a:avLst/>
              <a:gdLst>
                <a:gd name="T0" fmla="*/ 0 w 336"/>
                <a:gd name="T1" fmla="*/ 156 h 336"/>
                <a:gd name="T2" fmla="*/ 84 w 336"/>
                <a:gd name="T3" fmla="*/ 24 h 336"/>
                <a:gd name="T4" fmla="*/ 192 w 336"/>
                <a:gd name="T5" fmla="*/ 0 h 336"/>
                <a:gd name="T6" fmla="*/ 336 w 336"/>
                <a:gd name="T7" fmla="*/ 108 h 336"/>
                <a:gd name="T8" fmla="*/ 312 w 336"/>
                <a:gd name="T9" fmla="*/ 228 h 336"/>
                <a:gd name="T10" fmla="*/ 204 w 336"/>
                <a:gd name="T11" fmla="*/ 336 h 336"/>
                <a:gd name="T12" fmla="*/ 168 w 336"/>
                <a:gd name="T13" fmla="*/ 216 h 336"/>
                <a:gd name="T14" fmla="*/ 0 w 336"/>
                <a:gd name="T15" fmla="*/ 15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36"/>
                <a:gd name="T25" fmla="*/ 0 h 336"/>
                <a:gd name="T26" fmla="*/ 336 w 336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36" h="336">
                  <a:moveTo>
                    <a:pt x="0" y="156"/>
                  </a:moveTo>
                  <a:lnTo>
                    <a:pt x="84" y="24"/>
                  </a:lnTo>
                  <a:lnTo>
                    <a:pt x="192" y="0"/>
                  </a:lnTo>
                  <a:lnTo>
                    <a:pt x="336" y="108"/>
                  </a:lnTo>
                  <a:lnTo>
                    <a:pt x="312" y="228"/>
                  </a:lnTo>
                  <a:lnTo>
                    <a:pt x="204" y="336"/>
                  </a:lnTo>
                  <a:lnTo>
                    <a:pt x="168" y="21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5" name="Freeform 18"/>
            <p:cNvSpPr>
              <a:spLocks/>
            </p:cNvSpPr>
            <p:nvPr/>
          </p:nvSpPr>
          <p:spPr bwMode="auto">
            <a:xfrm>
              <a:off x="2464" y="3078"/>
              <a:ext cx="136" cy="94"/>
            </a:xfrm>
            <a:custGeom>
              <a:avLst/>
              <a:gdLst>
                <a:gd name="T0" fmla="*/ 152 w 220"/>
                <a:gd name="T1" fmla="*/ 78 h 178"/>
                <a:gd name="T2" fmla="*/ 20 w 220"/>
                <a:gd name="T3" fmla="*/ 6 h 178"/>
                <a:gd name="T4" fmla="*/ 32 w 220"/>
                <a:gd name="T5" fmla="*/ 114 h 178"/>
                <a:gd name="T6" fmla="*/ 200 w 220"/>
                <a:gd name="T7" fmla="*/ 174 h 178"/>
                <a:gd name="T8" fmla="*/ 152 w 220"/>
                <a:gd name="T9" fmla="*/ 78 h 1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178"/>
                <a:gd name="T17" fmla="*/ 220 w 220"/>
                <a:gd name="T18" fmla="*/ 178 h 1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178">
                  <a:moveTo>
                    <a:pt x="152" y="78"/>
                  </a:moveTo>
                  <a:cubicBezTo>
                    <a:pt x="122" y="50"/>
                    <a:pt x="40" y="0"/>
                    <a:pt x="20" y="6"/>
                  </a:cubicBezTo>
                  <a:cubicBezTo>
                    <a:pt x="0" y="12"/>
                    <a:pt x="2" y="86"/>
                    <a:pt x="32" y="114"/>
                  </a:cubicBezTo>
                  <a:cubicBezTo>
                    <a:pt x="62" y="142"/>
                    <a:pt x="180" y="178"/>
                    <a:pt x="200" y="174"/>
                  </a:cubicBezTo>
                  <a:cubicBezTo>
                    <a:pt x="220" y="170"/>
                    <a:pt x="182" y="106"/>
                    <a:pt x="152" y="7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6" name="Freeform 19"/>
            <p:cNvSpPr>
              <a:spLocks/>
            </p:cNvSpPr>
            <p:nvPr/>
          </p:nvSpPr>
          <p:spPr bwMode="auto">
            <a:xfrm>
              <a:off x="2060" y="3322"/>
              <a:ext cx="200" cy="104"/>
            </a:xfrm>
            <a:custGeom>
              <a:avLst/>
              <a:gdLst>
                <a:gd name="T0" fmla="*/ 244 w 260"/>
                <a:gd name="T1" fmla="*/ 62 h 140"/>
                <a:gd name="T2" fmla="*/ 88 w 260"/>
                <a:gd name="T3" fmla="*/ 2 h 140"/>
                <a:gd name="T4" fmla="*/ 16 w 260"/>
                <a:gd name="T5" fmla="*/ 50 h 140"/>
                <a:gd name="T6" fmla="*/ 184 w 260"/>
                <a:gd name="T7" fmla="*/ 134 h 140"/>
                <a:gd name="T8" fmla="*/ 244 w 260"/>
                <a:gd name="T9" fmla="*/ 62 h 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0"/>
                <a:gd name="T16" fmla="*/ 0 h 140"/>
                <a:gd name="T17" fmla="*/ 260 w 260"/>
                <a:gd name="T18" fmla="*/ 140 h 1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0" h="140">
                  <a:moveTo>
                    <a:pt x="244" y="62"/>
                  </a:moveTo>
                  <a:cubicBezTo>
                    <a:pt x="228" y="40"/>
                    <a:pt x="126" y="4"/>
                    <a:pt x="88" y="2"/>
                  </a:cubicBezTo>
                  <a:cubicBezTo>
                    <a:pt x="50" y="0"/>
                    <a:pt x="0" y="28"/>
                    <a:pt x="16" y="50"/>
                  </a:cubicBezTo>
                  <a:cubicBezTo>
                    <a:pt x="32" y="72"/>
                    <a:pt x="142" y="128"/>
                    <a:pt x="184" y="134"/>
                  </a:cubicBezTo>
                  <a:cubicBezTo>
                    <a:pt x="226" y="140"/>
                    <a:pt x="260" y="84"/>
                    <a:pt x="244" y="6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Freeform 20"/>
            <p:cNvSpPr>
              <a:spLocks/>
            </p:cNvSpPr>
            <p:nvPr/>
          </p:nvSpPr>
          <p:spPr bwMode="auto">
            <a:xfrm>
              <a:off x="2572" y="3006"/>
              <a:ext cx="136" cy="94"/>
            </a:xfrm>
            <a:custGeom>
              <a:avLst/>
              <a:gdLst>
                <a:gd name="T0" fmla="*/ 152 w 220"/>
                <a:gd name="T1" fmla="*/ 78 h 178"/>
                <a:gd name="T2" fmla="*/ 20 w 220"/>
                <a:gd name="T3" fmla="*/ 6 h 178"/>
                <a:gd name="T4" fmla="*/ 32 w 220"/>
                <a:gd name="T5" fmla="*/ 114 h 178"/>
                <a:gd name="T6" fmla="*/ 200 w 220"/>
                <a:gd name="T7" fmla="*/ 174 h 178"/>
                <a:gd name="T8" fmla="*/ 152 w 220"/>
                <a:gd name="T9" fmla="*/ 78 h 1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178"/>
                <a:gd name="T17" fmla="*/ 220 w 220"/>
                <a:gd name="T18" fmla="*/ 178 h 1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178">
                  <a:moveTo>
                    <a:pt x="152" y="78"/>
                  </a:moveTo>
                  <a:cubicBezTo>
                    <a:pt x="122" y="50"/>
                    <a:pt x="40" y="0"/>
                    <a:pt x="20" y="6"/>
                  </a:cubicBezTo>
                  <a:cubicBezTo>
                    <a:pt x="0" y="12"/>
                    <a:pt x="2" y="86"/>
                    <a:pt x="32" y="114"/>
                  </a:cubicBezTo>
                  <a:cubicBezTo>
                    <a:pt x="62" y="142"/>
                    <a:pt x="180" y="178"/>
                    <a:pt x="200" y="174"/>
                  </a:cubicBezTo>
                  <a:cubicBezTo>
                    <a:pt x="220" y="170"/>
                    <a:pt x="182" y="106"/>
                    <a:pt x="152" y="7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8" name="Freeform 21"/>
            <p:cNvSpPr>
              <a:spLocks/>
            </p:cNvSpPr>
            <p:nvPr/>
          </p:nvSpPr>
          <p:spPr bwMode="auto">
            <a:xfrm>
              <a:off x="2440" y="3294"/>
              <a:ext cx="136" cy="94"/>
            </a:xfrm>
            <a:custGeom>
              <a:avLst/>
              <a:gdLst>
                <a:gd name="T0" fmla="*/ 152 w 220"/>
                <a:gd name="T1" fmla="*/ 78 h 178"/>
                <a:gd name="T2" fmla="*/ 20 w 220"/>
                <a:gd name="T3" fmla="*/ 6 h 178"/>
                <a:gd name="T4" fmla="*/ 32 w 220"/>
                <a:gd name="T5" fmla="*/ 114 h 178"/>
                <a:gd name="T6" fmla="*/ 200 w 220"/>
                <a:gd name="T7" fmla="*/ 174 h 178"/>
                <a:gd name="T8" fmla="*/ 152 w 220"/>
                <a:gd name="T9" fmla="*/ 78 h 1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178"/>
                <a:gd name="T17" fmla="*/ 220 w 220"/>
                <a:gd name="T18" fmla="*/ 178 h 1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178">
                  <a:moveTo>
                    <a:pt x="152" y="78"/>
                  </a:moveTo>
                  <a:cubicBezTo>
                    <a:pt x="122" y="50"/>
                    <a:pt x="40" y="0"/>
                    <a:pt x="20" y="6"/>
                  </a:cubicBezTo>
                  <a:cubicBezTo>
                    <a:pt x="0" y="12"/>
                    <a:pt x="2" y="86"/>
                    <a:pt x="32" y="114"/>
                  </a:cubicBezTo>
                  <a:cubicBezTo>
                    <a:pt x="62" y="142"/>
                    <a:pt x="180" y="178"/>
                    <a:pt x="200" y="174"/>
                  </a:cubicBezTo>
                  <a:cubicBezTo>
                    <a:pt x="220" y="170"/>
                    <a:pt x="182" y="106"/>
                    <a:pt x="152" y="7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9" name="Freeform 22"/>
            <p:cNvSpPr>
              <a:spLocks/>
            </p:cNvSpPr>
            <p:nvPr/>
          </p:nvSpPr>
          <p:spPr bwMode="auto">
            <a:xfrm>
              <a:off x="1876" y="3294"/>
              <a:ext cx="136" cy="94"/>
            </a:xfrm>
            <a:custGeom>
              <a:avLst/>
              <a:gdLst>
                <a:gd name="T0" fmla="*/ 152 w 220"/>
                <a:gd name="T1" fmla="*/ 78 h 178"/>
                <a:gd name="T2" fmla="*/ 20 w 220"/>
                <a:gd name="T3" fmla="*/ 6 h 178"/>
                <a:gd name="T4" fmla="*/ 32 w 220"/>
                <a:gd name="T5" fmla="*/ 114 h 178"/>
                <a:gd name="T6" fmla="*/ 200 w 220"/>
                <a:gd name="T7" fmla="*/ 174 h 178"/>
                <a:gd name="T8" fmla="*/ 152 w 220"/>
                <a:gd name="T9" fmla="*/ 78 h 1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178"/>
                <a:gd name="T17" fmla="*/ 220 w 220"/>
                <a:gd name="T18" fmla="*/ 178 h 1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178">
                  <a:moveTo>
                    <a:pt x="152" y="78"/>
                  </a:moveTo>
                  <a:cubicBezTo>
                    <a:pt x="122" y="50"/>
                    <a:pt x="40" y="0"/>
                    <a:pt x="20" y="6"/>
                  </a:cubicBezTo>
                  <a:cubicBezTo>
                    <a:pt x="0" y="12"/>
                    <a:pt x="2" y="86"/>
                    <a:pt x="32" y="114"/>
                  </a:cubicBezTo>
                  <a:cubicBezTo>
                    <a:pt x="62" y="142"/>
                    <a:pt x="180" y="178"/>
                    <a:pt x="200" y="174"/>
                  </a:cubicBezTo>
                  <a:cubicBezTo>
                    <a:pt x="220" y="170"/>
                    <a:pt x="182" y="106"/>
                    <a:pt x="152" y="7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0" name="Freeform 23"/>
            <p:cNvSpPr>
              <a:spLocks/>
            </p:cNvSpPr>
            <p:nvPr/>
          </p:nvSpPr>
          <p:spPr bwMode="auto">
            <a:xfrm>
              <a:off x="2356" y="3402"/>
              <a:ext cx="160" cy="118"/>
            </a:xfrm>
            <a:custGeom>
              <a:avLst/>
              <a:gdLst>
                <a:gd name="T0" fmla="*/ 152 w 220"/>
                <a:gd name="T1" fmla="*/ 78 h 178"/>
                <a:gd name="T2" fmla="*/ 20 w 220"/>
                <a:gd name="T3" fmla="*/ 6 h 178"/>
                <a:gd name="T4" fmla="*/ 32 w 220"/>
                <a:gd name="T5" fmla="*/ 114 h 178"/>
                <a:gd name="T6" fmla="*/ 200 w 220"/>
                <a:gd name="T7" fmla="*/ 174 h 178"/>
                <a:gd name="T8" fmla="*/ 152 w 220"/>
                <a:gd name="T9" fmla="*/ 78 h 1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178"/>
                <a:gd name="T17" fmla="*/ 220 w 220"/>
                <a:gd name="T18" fmla="*/ 178 h 1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178">
                  <a:moveTo>
                    <a:pt x="152" y="78"/>
                  </a:moveTo>
                  <a:cubicBezTo>
                    <a:pt x="122" y="50"/>
                    <a:pt x="40" y="0"/>
                    <a:pt x="20" y="6"/>
                  </a:cubicBezTo>
                  <a:cubicBezTo>
                    <a:pt x="0" y="12"/>
                    <a:pt x="2" y="86"/>
                    <a:pt x="32" y="114"/>
                  </a:cubicBezTo>
                  <a:cubicBezTo>
                    <a:pt x="62" y="142"/>
                    <a:pt x="180" y="178"/>
                    <a:pt x="200" y="174"/>
                  </a:cubicBezTo>
                  <a:cubicBezTo>
                    <a:pt x="220" y="170"/>
                    <a:pt x="182" y="106"/>
                    <a:pt x="152" y="7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1" name="Freeform 24"/>
            <p:cNvSpPr>
              <a:spLocks/>
            </p:cNvSpPr>
            <p:nvPr/>
          </p:nvSpPr>
          <p:spPr bwMode="auto">
            <a:xfrm>
              <a:off x="2772" y="3528"/>
              <a:ext cx="60" cy="216"/>
            </a:xfrm>
            <a:custGeom>
              <a:avLst/>
              <a:gdLst>
                <a:gd name="T0" fmla="*/ 0 w 336"/>
                <a:gd name="T1" fmla="*/ 156 h 336"/>
                <a:gd name="T2" fmla="*/ 84 w 336"/>
                <a:gd name="T3" fmla="*/ 24 h 336"/>
                <a:gd name="T4" fmla="*/ 192 w 336"/>
                <a:gd name="T5" fmla="*/ 0 h 336"/>
                <a:gd name="T6" fmla="*/ 336 w 336"/>
                <a:gd name="T7" fmla="*/ 108 h 336"/>
                <a:gd name="T8" fmla="*/ 312 w 336"/>
                <a:gd name="T9" fmla="*/ 228 h 336"/>
                <a:gd name="T10" fmla="*/ 204 w 336"/>
                <a:gd name="T11" fmla="*/ 336 h 336"/>
                <a:gd name="T12" fmla="*/ 168 w 336"/>
                <a:gd name="T13" fmla="*/ 216 h 336"/>
                <a:gd name="T14" fmla="*/ 0 w 336"/>
                <a:gd name="T15" fmla="*/ 15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36"/>
                <a:gd name="T25" fmla="*/ 0 h 336"/>
                <a:gd name="T26" fmla="*/ 336 w 336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36" h="336">
                  <a:moveTo>
                    <a:pt x="0" y="156"/>
                  </a:moveTo>
                  <a:lnTo>
                    <a:pt x="84" y="24"/>
                  </a:lnTo>
                  <a:lnTo>
                    <a:pt x="192" y="0"/>
                  </a:lnTo>
                  <a:lnTo>
                    <a:pt x="336" y="108"/>
                  </a:lnTo>
                  <a:lnTo>
                    <a:pt x="312" y="228"/>
                  </a:lnTo>
                  <a:lnTo>
                    <a:pt x="204" y="336"/>
                  </a:lnTo>
                  <a:lnTo>
                    <a:pt x="168" y="21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2" name="Freeform 25"/>
            <p:cNvSpPr>
              <a:spLocks/>
            </p:cNvSpPr>
            <p:nvPr/>
          </p:nvSpPr>
          <p:spPr bwMode="auto">
            <a:xfrm>
              <a:off x="2700" y="3192"/>
              <a:ext cx="27" cy="204"/>
            </a:xfrm>
            <a:custGeom>
              <a:avLst/>
              <a:gdLst>
                <a:gd name="T0" fmla="*/ 0 w 336"/>
                <a:gd name="T1" fmla="*/ 156 h 336"/>
                <a:gd name="T2" fmla="*/ 84 w 336"/>
                <a:gd name="T3" fmla="*/ 24 h 336"/>
                <a:gd name="T4" fmla="*/ 192 w 336"/>
                <a:gd name="T5" fmla="*/ 0 h 336"/>
                <a:gd name="T6" fmla="*/ 336 w 336"/>
                <a:gd name="T7" fmla="*/ 108 h 336"/>
                <a:gd name="T8" fmla="*/ 312 w 336"/>
                <a:gd name="T9" fmla="*/ 228 h 336"/>
                <a:gd name="T10" fmla="*/ 204 w 336"/>
                <a:gd name="T11" fmla="*/ 336 h 336"/>
                <a:gd name="T12" fmla="*/ 168 w 336"/>
                <a:gd name="T13" fmla="*/ 216 h 336"/>
                <a:gd name="T14" fmla="*/ 0 w 336"/>
                <a:gd name="T15" fmla="*/ 15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36"/>
                <a:gd name="T25" fmla="*/ 0 h 336"/>
                <a:gd name="T26" fmla="*/ 336 w 336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36" h="336">
                  <a:moveTo>
                    <a:pt x="0" y="156"/>
                  </a:moveTo>
                  <a:lnTo>
                    <a:pt x="84" y="24"/>
                  </a:lnTo>
                  <a:lnTo>
                    <a:pt x="192" y="0"/>
                  </a:lnTo>
                  <a:lnTo>
                    <a:pt x="336" y="108"/>
                  </a:lnTo>
                  <a:lnTo>
                    <a:pt x="312" y="228"/>
                  </a:lnTo>
                  <a:lnTo>
                    <a:pt x="204" y="336"/>
                  </a:lnTo>
                  <a:lnTo>
                    <a:pt x="168" y="21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3" name="Freeform 26"/>
            <p:cNvSpPr>
              <a:spLocks/>
            </p:cNvSpPr>
            <p:nvPr/>
          </p:nvSpPr>
          <p:spPr bwMode="auto">
            <a:xfrm>
              <a:off x="2700" y="3396"/>
              <a:ext cx="132" cy="120"/>
            </a:xfrm>
            <a:custGeom>
              <a:avLst/>
              <a:gdLst>
                <a:gd name="T0" fmla="*/ 0 w 204"/>
                <a:gd name="T1" fmla="*/ 180 h 180"/>
                <a:gd name="T2" fmla="*/ 12 w 204"/>
                <a:gd name="T3" fmla="*/ 60 h 180"/>
                <a:gd name="T4" fmla="*/ 204 w 204"/>
                <a:gd name="T5" fmla="*/ 0 h 180"/>
                <a:gd name="T6" fmla="*/ 180 w 204"/>
                <a:gd name="T7" fmla="*/ 120 h 180"/>
                <a:gd name="T8" fmla="*/ 96 w 204"/>
                <a:gd name="T9" fmla="*/ 144 h 180"/>
                <a:gd name="T10" fmla="*/ 0 w 204"/>
                <a:gd name="T11" fmla="*/ 180 h 1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4"/>
                <a:gd name="T19" fmla="*/ 0 h 180"/>
                <a:gd name="T20" fmla="*/ 204 w 204"/>
                <a:gd name="T21" fmla="*/ 180 h 1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4" h="180">
                  <a:moveTo>
                    <a:pt x="0" y="180"/>
                  </a:moveTo>
                  <a:lnTo>
                    <a:pt x="12" y="60"/>
                  </a:lnTo>
                  <a:lnTo>
                    <a:pt x="204" y="0"/>
                  </a:lnTo>
                  <a:lnTo>
                    <a:pt x="180" y="120"/>
                  </a:lnTo>
                  <a:lnTo>
                    <a:pt x="96" y="144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4" name="Freeform 27"/>
            <p:cNvSpPr>
              <a:spLocks/>
            </p:cNvSpPr>
            <p:nvPr/>
          </p:nvSpPr>
          <p:spPr bwMode="auto">
            <a:xfrm>
              <a:off x="2664" y="3720"/>
              <a:ext cx="72" cy="72"/>
            </a:xfrm>
            <a:custGeom>
              <a:avLst/>
              <a:gdLst>
                <a:gd name="T0" fmla="*/ 0 w 204"/>
                <a:gd name="T1" fmla="*/ 180 h 180"/>
                <a:gd name="T2" fmla="*/ 12 w 204"/>
                <a:gd name="T3" fmla="*/ 60 h 180"/>
                <a:gd name="T4" fmla="*/ 204 w 204"/>
                <a:gd name="T5" fmla="*/ 0 h 180"/>
                <a:gd name="T6" fmla="*/ 180 w 204"/>
                <a:gd name="T7" fmla="*/ 120 h 180"/>
                <a:gd name="T8" fmla="*/ 96 w 204"/>
                <a:gd name="T9" fmla="*/ 144 h 180"/>
                <a:gd name="T10" fmla="*/ 0 w 204"/>
                <a:gd name="T11" fmla="*/ 180 h 1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4"/>
                <a:gd name="T19" fmla="*/ 0 h 180"/>
                <a:gd name="T20" fmla="*/ 204 w 204"/>
                <a:gd name="T21" fmla="*/ 180 h 1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4" h="180">
                  <a:moveTo>
                    <a:pt x="0" y="180"/>
                  </a:moveTo>
                  <a:lnTo>
                    <a:pt x="12" y="60"/>
                  </a:lnTo>
                  <a:lnTo>
                    <a:pt x="204" y="0"/>
                  </a:lnTo>
                  <a:lnTo>
                    <a:pt x="180" y="120"/>
                  </a:lnTo>
                  <a:lnTo>
                    <a:pt x="96" y="144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5" name="Freeform 28"/>
            <p:cNvSpPr>
              <a:spLocks/>
            </p:cNvSpPr>
            <p:nvPr/>
          </p:nvSpPr>
          <p:spPr bwMode="auto">
            <a:xfrm>
              <a:off x="2752" y="3222"/>
              <a:ext cx="136" cy="94"/>
            </a:xfrm>
            <a:custGeom>
              <a:avLst/>
              <a:gdLst>
                <a:gd name="T0" fmla="*/ 152 w 220"/>
                <a:gd name="T1" fmla="*/ 78 h 178"/>
                <a:gd name="T2" fmla="*/ 20 w 220"/>
                <a:gd name="T3" fmla="*/ 6 h 178"/>
                <a:gd name="T4" fmla="*/ 32 w 220"/>
                <a:gd name="T5" fmla="*/ 114 h 178"/>
                <a:gd name="T6" fmla="*/ 200 w 220"/>
                <a:gd name="T7" fmla="*/ 174 h 178"/>
                <a:gd name="T8" fmla="*/ 152 w 220"/>
                <a:gd name="T9" fmla="*/ 78 h 1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178"/>
                <a:gd name="T17" fmla="*/ 220 w 220"/>
                <a:gd name="T18" fmla="*/ 178 h 1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178">
                  <a:moveTo>
                    <a:pt x="152" y="78"/>
                  </a:moveTo>
                  <a:cubicBezTo>
                    <a:pt x="122" y="50"/>
                    <a:pt x="40" y="0"/>
                    <a:pt x="20" y="6"/>
                  </a:cubicBezTo>
                  <a:cubicBezTo>
                    <a:pt x="0" y="12"/>
                    <a:pt x="2" y="86"/>
                    <a:pt x="32" y="114"/>
                  </a:cubicBezTo>
                  <a:cubicBezTo>
                    <a:pt x="62" y="142"/>
                    <a:pt x="180" y="178"/>
                    <a:pt x="200" y="174"/>
                  </a:cubicBezTo>
                  <a:cubicBezTo>
                    <a:pt x="220" y="170"/>
                    <a:pt x="182" y="106"/>
                    <a:pt x="152" y="7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6" name="Freeform 29"/>
            <p:cNvSpPr>
              <a:spLocks/>
            </p:cNvSpPr>
            <p:nvPr/>
          </p:nvSpPr>
          <p:spPr bwMode="auto">
            <a:xfrm>
              <a:off x="1816" y="3126"/>
              <a:ext cx="136" cy="94"/>
            </a:xfrm>
            <a:custGeom>
              <a:avLst/>
              <a:gdLst>
                <a:gd name="T0" fmla="*/ 152 w 220"/>
                <a:gd name="T1" fmla="*/ 78 h 178"/>
                <a:gd name="T2" fmla="*/ 20 w 220"/>
                <a:gd name="T3" fmla="*/ 6 h 178"/>
                <a:gd name="T4" fmla="*/ 32 w 220"/>
                <a:gd name="T5" fmla="*/ 114 h 178"/>
                <a:gd name="T6" fmla="*/ 200 w 220"/>
                <a:gd name="T7" fmla="*/ 174 h 178"/>
                <a:gd name="T8" fmla="*/ 152 w 220"/>
                <a:gd name="T9" fmla="*/ 78 h 1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178"/>
                <a:gd name="T17" fmla="*/ 220 w 220"/>
                <a:gd name="T18" fmla="*/ 178 h 1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178">
                  <a:moveTo>
                    <a:pt x="152" y="78"/>
                  </a:moveTo>
                  <a:cubicBezTo>
                    <a:pt x="122" y="50"/>
                    <a:pt x="40" y="0"/>
                    <a:pt x="20" y="6"/>
                  </a:cubicBezTo>
                  <a:cubicBezTo>
                    <a:pt x="0" y="12"/>
                    <a:pt x="2" y="86"/>
                    <a:pt x="32" y="114"/>
                  </a:cubicBezTo>
                  <a:cubicBezTo>
                    <a:pt x="62" y="142"/>
                    <a:pt x="180" y="178"/>
                    <a:pt x="200" y="174"/>
                  </a:cubicBezTo>
                  <a:cubicBezTo>
                    <a:pt x="220" y="170"/>
                    <a:pt x="182" y="106"/>
                    <a:pt x="152" y="7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7" name="Freeform 30"/>
            <p:cNvSpPr>
              <a:spLocks/>
            </p:cNvSpPr>
            <p:nvPr/>
          </p:nvSpPr>
          <p:spPr bwMode="auto">
            <a:xfrm>
              <a:off x="2224" y="3522"/>
              <a:ext cx="136" cy="94"/>
            </a:xfrm>
            <a:custGeom>
              <a:avLst/>
              <a:gdLst>
                <a:gd name="T0" fmla="*/ 152 w 220"/>
                <a:gd name="T1" fmla="*/ 78 h 178"/>
                <a:gd name="T2" fmla="*/ 20 w 220"/>
                <a:gd name="T3" fmla="*/ 6 h 178"/>
                <a:gd name="T4" fmla="*/ 32 w 220"/>
                <a:gd name="T5" fmla="*/ 114 h 178"/>
                <a:gd name="T6" fmla="*/ 200 w 220"/>
                <a:gd name="T7" fmla="*/ 174 h 178"/>
                <a:gd name="T8" fmla="*/ 152 w 220"/>
                <a:gd name="T9" fmla="*/ 78 h 1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178"/>
                <a:gd name="T17" fmla="*/ 220 w 220"/>
                <a:gd name="T18" fmla="*/ 178 h 1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178">
                  <a:moveTo>
                    <a:pt x="152" y="78"/>
                  </a:moveTo>
                  <a:cubicBezTo>
                    <a:pt x="122" y="50"/>
                    <a:pt x="40" y="0"/>
                    <a:pt x="20" y="6"/>
                  </a:cubicBezTo>
                  <a:cubicBezTo>
                    <a:pt x="0" y="12"/>
                    <a:pt x="2" y="86"/>
                    <a:pt x="32" y="114"/>
                  </a:cubicBezTo>
                  <a:cubicBezTo>
                    <a:pt x="62" y="142"/>
                    <a:pt x="180" y="178"/>
                    <a:pt x="200" y="174"/>
                  </a:cubicBezTo>
                  <a:cubicBezTo>
                    <a:pt x="220" y="170"/>
                    <a:pt x="182" y="106"/>
                    <a:pt x="152" y="7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8" name="Freeform 31"/>
            <p:cNvSpPr>
              <a:spLocks/>
            </p:cNvSpPr>
            <p:nvPr/>
          </p:nvSpPr>
          <p:spPr bwMode="auto">
            <a:xfrm>
              <a:off x="1768" y="3570"/>
              <a:ext cx="136" cy="94"/>
            </a:xfrm>
            <a:custGeom>
              <a:avLst/>
              <a:gdLst>
                <a:gd name="T0" fmla="*/ 152 w 220"/>
                <a:gd name="T1" fmla="*/ 78 h 178"/>
                <a:gd name="T2" fmla="*/ 20 w 220"/>
                <a:gd name="T3" fmla="*/ 6 h 178"/>
                <a:gd name="T4" fmla="*/ 32 w 220"/>
                <a:gd name="T5" fmla="*/ 114 h 178"/>
                <a:gd name="T6" fmla="*/ 200 w 220"/>
                <a:gd name="T7" fmla="*/ 174 h 178"/>
                <a:gd name="T8" fmla="*/ 152 w 220"/>
                <a:gd name="T9" fmla="*/ 78 h 1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178"/>
                <a:gd name="T17" fmla="*/ 220 w 220"/>
                <a:gd name="T18" fmla="*/ 178 h 1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178">
                  <a:moveTo>
                    <a:pt x="152" y="78"/>
                  </a:moveTo>
                  <a:cubicBezTo>
                    <a:pt x="122" y="50"/>
                    <a:pt x="40" y="0"/>
                    <a:pt x="20" y="6"/>
                  </a:cubicBezTo>
                  <a:cubicBezTo>
                    <a:pt x="0" y="12"/>
                    <a:pt x="2" y="86"/>
                    <a:pt x="32" y="114"/>
                  </a:cubicBezTo>
                  <a:cubicBezTo>
                    <a:pt x="62" y="142"/>
                    <a:pt x="180" y="178"/>
                    <a:pt x="200" y="174"/>
                  </a:cubicBezTo>
                  <a:cubicBezTo>
                    <a:pt x="220" y="170"/>
                    <a:pt x="182" y="106"/>
                    <a:pt x="152" y="7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9" name="Freeform 32"/>
            <p:cNvSpPr>
              <a:spLocks/>
            </p:cNvSpPr>
            <p:nvPr/>
          </p:nvSpPr>
          <p:spPr bwMode="auto">
            <a:xfrm>
              <a:off x="2316" y="3036"/>
              <a:ext cx="60" cy="216"/>
            </a:xfrm>
            <a:custGeom>
              <a:avLst/>
              <a:gdLst>
                <a:gd name="T0" fmla="*/ 0 w 336"/>
                <a:gd name="T1" fmla="*/ 156 h 336"/>
                <a:gd name="T2" fmla="*/ 84 w 336"/>
                <a:gd name="T3" fmla="*/ 24 h 336"/>
                <a:gd name="T4" fmla="*/ 192 w 336"/>
                <a:gd name="T5" fmla="*/ 0 h 336"/>
                <a:gd name="T6" fmla="*/ 336 w 336"/>
                <a:gd name="T7" fmla="*/ 108 h 336"/>
                <a:gd name="T8" fmla="*/ 312 w 336"/>
                <a:gd name="T9" fmla="*/ 228 h 336"/>
                <a:gd name="T10" fmla="*/ 204 w 336"/>
                <a:gd name="T11" fmla="*/ 336 h 336"/>
                <a:gd name="T12" fmla="*/ 168 w 336"/>
                <a:gd name="T13" fmla="*/ 216 h 336"/>
                <a:gd name="T14" fmla="*/ 0 w 336"/>
                <a:gd name="T15" fmla="*/ 15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36"/>
                <a:gd name="T25" fmla="*/ 0 h 336"/>
                <a:gd name="T26" fmla="*/ 336 w 336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36" h="336">
                  <a:moveTo>
                    <a:pt x="0" y="156"/>
                  </a:moveTo>
                  <a:lnTo>
                    <a:pt x="84" y="24"/>
                  </a:lnTo>
                  <a:lnTo>
                    <a:pt x="192" y="0"/>
                  </a:lnTo>
                  <a:lnTo>
                    <a:pt x="336" y="108"/>
                  </a:lnTo>
                  <a:lnTo>
                    <a:pt x="312" y="228"/>
                  </a:lnTo>
                  <a:lnTo>
                    <a:pt x="204" y="336"/>
                  </a:lnTo>
                  <a:lnTo>
                    <a:pt x="168" y="21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0" name="Freeform 33"/>
            <p:cNvSpPr>
              <a:spLocks/>
            </p:cNvSpPr>
            <p:nvPr/>
          </p:nvSpPr>
          <p:spPr bwMode="auto">
            <a:xfrm>
              <a:off x="2164" y="3102"/>
              <a:ext cx="136" cy="94"/>
            </a:xfrm>
            <a:custGeom>
              <a:avLst/>
              <a:gdLst>
                <a:gd name="T0" fmla="*/ 152 w 220"/>
                <a:gd name="T1" fmla="*/ 78 h 178"/>
                <a:gd name="T2" fmla="*/ 20 w 220"/>
                <a:gd name="T3" fmla="*/ 6 h 178"/>
                <a:gd name="T4" fmla="*/ 32 w 220"/>
                <a:gd name="T5" fmla="*/ 114 h 178"/>
                <a:gd name="T6" fmla="*/ 200 w 220"/>
                <a:gd name="T7" fmla="*/ 174 h 178"/>
                <a:gd name="T8" fmla="*/ 152 w 220"/>
                <a:gd name="T9" fmla="*/ 78 h 1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178"/>
                <a:gd name="T17" fmla="*/ 220 w 220"/>
                <a:gd name="T18" fmla="*/ 178 h 1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178">
                  <a:moveTo>
                    <a:pt x="152" y="78"/>
                  </a:moveTo>
                  <a:cubicBezTo>
                    <a:pt x="122" y="50"/>
                    <a:pt x="40" y="0"/>
                    <a:pt x="20" y="6"/>
                  </a:cubicBezTo>
                  <a:cubicBezTo>
                    <a:pt x="0" y="12"/>
                    <a:pt x="2" y="86"/>
                    <a:pt x="32" y="114"/>
                  </a:cubicBezTo>
                  <a:cubicBezTo>
                    <a:pt x="62" y="142"/>
                    <a:pt x="180" y="178"/>
                    <a:pt x="200" y="174"/>
                  </a:cubicBezTo>
                  <a:cubicBezTo>
                    <a:pt x="220" y="170"/>
                    <a:pt x="182" y="106"/>
                    <a:pt x="152" y="7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331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517201"/>
              </p:ext>
            </p:extLst>
          </p:nvPr>
        </p:nvGraphicFramePr>
        <p:xfrm>
          <a:off x="1826875" y="2241791"/>
          <a:ext cx="255746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" name="Equation" r:id="rId3" imgW="927000" imgH="241200" progId="Equation.3">
                  <p:embed/>
                </p:oleObj>
              </mc:Choice>
              <mc:Fallback>
                <p:oleObj name="Equation" r:id="rId3" imgW="927000" imgH="2412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6875" y="2241791"/>
                        <a:ext cx="2557462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478871"/>
              </p:ext>
            </p:extLst>
          </p:nvPr>
        </p:nvGraphicFramePr>
        <p:xfrm>
          <a:off x="1690843" y="4175125"/>
          <a:ext cx="5473700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" name="Equation" r:id="rId5" imgW="2234880" imgH="482400" progId="Equation.3">
                  <p:embed/>
                </p:oleObj>
              </mc:Choice>
              <mc:Fallback>
                <p:oleObj name="Equation" r:id="rId5" imgW="2234880" imgH="4824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843" y="4175125"/>
                        <a:ext cx="5473700" cy="141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Text Box 36"/>
          <p:cNvSpPr txBox="1">
            <a:spLocks noChangeArrowheads="1"/>
          </p:cNvSpPr>
          <p:nvPr/>
        </p:nvSpPr>
        <p:spPr bwMode="auto">
          <a:xfrm>
            <a:off x="823913" y="3510123"/>
            <a:ext cx="4175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u="sng" dirty="0"/>
              <a:t>Maxwell-Eucken Equation</a:t>
            </a:r>
          </a:p>
        </p:txBody>
      </p:sp>
      <p:sp>
        <p:nvSpPr>
          <p:cNvPr id="13322" name="Line 37"/>
          <p:cNvSpPr>
            <a:spLocks noChangeShapeType="1"/>
          </p:cNvSpPr>
          <p:nvPr/>
        </p:nvSpPr>
        <p:spPr bwMode="auto">
          <a:xfrm>
            <a:off x="4295245" y="5572500"/>
            <a:ext cx="1383224" cy="200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3" name="Text Box 38"/>
          <p:cNvSpPr txBox="1">
            <a:spLocks noChangeArrowheads="1"/>
          </p:cNvSpPr>
          <p:nvPr/>
        </p:nvSpPr>
        <p:spPr bwMode="auto">
          <a:xfrm>
            <a:off x="5678469" y="5572500"/>
            <a:ext cx="273042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 dirty="0"/>
              <a:t>Good equation for </a:t>
            </a:r>
          </a:p>
          <a:p>
            <a:r>
              <a:rPr lang="en-US" sz="2400" b="0" dirty="0"/>
              <a:t>frozen materials</a:t>
            </a:r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530225" y="1508452"/>
            <a:ext cx="42611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3200" dirty="0"/>
              <a:t> Random Structure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3  Thermal Properties Estimation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24962-1071-4D3A-B522-518F99953CC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349250" y="866775"/>
            <a:ext cx="8550275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>
              <a:spcAft>
                <a:spcPct val="50000"/>
              </a:spcAft>
              <a:tabLst>
                <a:tab pos="457200" algn="l"/>
              </a:tabLst>
            </a:pPr>
            <a:r>
              <a:rPr lang="en-US" sz="2400" dirty="0"/>
              <a:t>What equation to use ?</a:t>
            </a:r>
          </a:p>
          <a:p>
            <a:pPr marL="457200" indent="-457200">
              <a:buFontTx/>
              <a:buChar char="•"/>
              <a:tabLst>
                <a:tab pos="457200" algn="l"/>
              </a:tabLst>
            </a:pPr>
            <a:r>
              <a:rPr lang="en-US" sz="2000" b="0" dirty="0"/>
              <a:t>EMT Equation does not assume a structure</a:t>
            </a:r>
            <a:br>
              <a:rPr lang="en-US" sz="2000" b="0" dirty="0"/>
            </a:br>
            <a:endParaRPr lang="en-US" sz="2000" b="0" dirty="0"/>
          </a:p>
          <a:p>
            <a:pPr marL="457200" indent="-457200">
              <a:buFontTx/>
              <a:buChar char="•"/>
              <a:tabLst>
                <a:tab pos="457200" algn="l"/>
              </a:tabLst>
            </a:pPr>
            <a:r>
              <a:rPr lang="en-US" sz="2000" b="0" dirty="0"/>
              <a:t>Series and Parallel Model assume conservative (low) </a:t>
            </a:r>
          </a:p>
          <a:p>
            <a:pPr marL="457200" indent="-457200">
              <a:tabLst>
                <a:tab pos="457200" algn="l"/>
              </a:tabLst>
            </a:pPr>
            <a:r>
              <a:rPr lang="en-US" sz="2000" b="0" dirty="0"/>
              <a:t>   	and maximum values </a:t>
            </a:r>
            <a:br>
              <a:rPr lang="en-US" sz="2000" b="0" dirty="0"/>
            </a:br>
            <a:endParaRPr lang="en-US" sz="2000" b="0" dirty="0"/>
          </a:p>
          <a:p>
            <a:pPr marL="457200" indent="-457200">
              <a:buFontTx/>
              <a:buChar char="•"/>
              <a:tabLst>
                <a:tab pos="457200" algn="l"/>
              </a:tabLst>
            </a:pPr>
            <a:r>
              <a:rPr lang="en-US" sz="2000" b="0" dirty="0"/>
              <a:t>It is necessary to identify food structure</a:t>
            </a:r>
          </a:p>
          <a:p>
            <a:pPr marL="457200" indent="-457200">
              <a:buFontTx/>
              <a:buChar char="•"/>
              <a:tabLst>
                <a:tab pos="457200" algn="l"/>
              </a:tabLst>
            </a:pPr>
            <a:endParaRPr lang="en-US" sz="2000" b="0" dirty="0"/>
          </a:p>
          <a:p>
            <a:pPr marL="457200" indent="-457200">
              <a:buFontTx/>
              <a:buChar char="•"/>
              <a:tabLst>
                <a:tab pos="457200" algn="l"/>
              </a:tabLst>
            </a:pPr>
            <a:r>
              <a:rPr lang="en-US" sz="2000" b="0" dirty="0"/>
              <a:t>Identify the direction of heat flow relative to the structure</a:t>
            </a:r>
          </a:p>
          <a:p>
            <a:pPr marL="457200" indent="-457200">
              <a:tabLst>
                <a:tab pos="457200" algn="l"/>
              </a:tabLst>
            </a:pPr>
            <a:endParaRPr lang="en-US" sz="2000" b="0" dirty="0"/>
          </a:p>
          <a:p>
            <a:pPr marL="457200" indent="-457200">
              <a:buFontTx/>
              <a:buChar char="•"/>
              <a:tabLst>
                <a:tab pos="457200" algn="l"/>
              </a:tabLst>
            </a:pPr>
            <a:r>
              <a:rPr lang="en-US" sz="2000" b="0" dirty="0"/>
              <a:t>Complex Equations with many components</a:t>
            </a:r>
          </a:p>
          <a:p>
            <a:pPr marL="457200" indent="-457200">
              <a:tabLst>
                <a:tab pos="457200" algn="l"/>
              </a:tabLst>
            </a:pPr>
            <a:endParaRPr lang="en-US" sz="2000" b="0" dirty="0"/>
          </a:p>
          <a:p>
            <a:pPr marL="457200" indent="-457200">
              <a:buFontTx/>
              <a:buChar char="•"/>
              <a:tabLst>
                <a:tab pos="457200" algn="l"/>
              </a:tabLst>
            </a:pPr>
            <a:r>
              <a:rPr lang="en-US" sz="2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Carry out a hierarchy of calculations, a each level in the hierarchy, only a part of the food, consisting of two components, is considered.  The two components are a disperse (d) and a continuous phase (c)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3  Thermal Properties Estimation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24962-1071-4D3A-B522-518F99953CC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6412" y="202921"/>
            <a:ext cx="6335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Heat Transfer is calculated ?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177795" y="966617"/>
            <a:ext cx="2168525" cy="2320777"/>
            <a:chOff x="3238780" y="1731963"/>
            <a:chExt cx="2168525" cy="2320777"/>
          </a:xfrm>
        </p:grpSpPr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3655498" y="1731963"/>
              <a:ext cx="1377950" cy="15652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3634067" y="3793334"/>
              <a:ext cx="9715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3646586" y="3248254"/>
              <a:ext cx="0" cy="8022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4612666" y="3591075"/>
              <a:ext cx="32092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0" i="1" dirty="0">
                  <a:latin typeface="+mn-lt"/>
                </a:rPr>
                <a:t>x</a:t>
              </a:r>
            </a:p>
          </p:txBody>
        </p: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>
              <a:off x="3655498" y="3402808"/>
              <a:ext cx="1327944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>
              <a:off x="5008842" y="3323433"/>
              <a:ext cx="0" cy="184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4083330" y="3385345"/>
              <a:ext cx="52228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800" b="0" i="1">
                  <a:latin typeface="Arial" charset="0"/>
                </a:rPr>
                <a:t>d</a:t>
              </a:r>
            </a:p>
          </p:txBody>
        </p:sp>
        <p:sp>
          <p:nvSpPr>
            <p:cNvPr id="27" name="Oval 16"/>
            <p:cNvSpPr>
              <a:spLocks noChangeArrowheads="1"/>
            </p:cNvSpPr>
            <p:nvPr/>
          </p:nvSpPr>
          <p:spPr bwMode="auto">
            <a:xfrm>
              <a:off x="3588030" y="2182020"/>
              <a:ext cx="93662" cy="889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8" name="Oval 17"/>
            <p:cNvSpPr>
              <a:spLocks noChangeArrowheads="1"/>
            </p:cNvSpPr>
            <p:nvPr/>
          </p:nvSpPr>
          <p:spPr bwMode="auto">
            <a:xfrm>
              <a:off x="4958547" y="2657243"/>
              <a:ext cx="93662" cy="889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graphicFrame>
          <p:nvGraphicFramePr>
            <p:cNvPr id="2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6368592"/>
                </p:ext>
              </p:extLst>
            </p:nvPr>
          </p:nvGraphicFramePr>
          <p:xfrm>
            <a:off x="3238780" y="1991520"/>
            <a:ext cx="358775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6" name="Equation" r:id="rId3" imgW="164880" imgH="215640" progId="Equation.3">
                    <p:embed/>
                  </p:oleObj>
                </mc:Choice>
                <mc:Fallback>
                  <p:oleObj name="Equation" r:id="rId3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8780" y="1991520"/>
                          <a:ext cx="358775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6025224"/>
                </p:ext>
              </p:extLst>
            </p:nvPr>
          </p:nvGraphicFramePr>
          <p:xfrm>
            <a:off x="5048530" y="2475708"/>
            <a:ext cx="358775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7" name="Equation" r:id="rId5" imgW="164880" imgH="215640" progId="Equation.3">
                    <p:embed/>
                  </p:oleObj>
                </mc:Choice>
                <mc:Fallback>
                  <p:oleObj name="Equation" r:id="rId5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8530" y="2475708"/>
                          <a:ext cx="358775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4102380" y="204232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 b="0" i="1">
                  <a:latin typeface="Arial" charset="0"/>
                </a:rPr>
                <a:t>k</a:t>
              </a:r>
            </a:p>
          </p:txBody>
        </p:sp>
        <p:sp>
          <p:nvSpPr>
            <p:cNvPr id="32" name="Line 21"/>
            <p:cNvSpPr>
              <a:spLocks noChangeShapeType="1"/>
            </p:cNvSpPr>
            <p:nvPr/>
          </p:nvSpPr>
          <p:spPr bwMode="auto">
            <a:xfrm>
              <a:off x="3681692" y="2243934"/>
              <a:ext cx="1351756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49624" y="950276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Conduction in a slab</a:t>
            </a:r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118747"/>
              </p:ext>
            </p:extLst>
          </p:nvPr>
        </p:nvGraphicFramePr>
        <p:xfrm>
          <a:off x="5816111" y="904925"/>
          <a:ext cx="1995351" cy="1014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8" name="Equation" r:id="rId7" imgW="774360" imgH="393480" progId="Equation.DSMT4">
                  <p:embed/>
                </p:oleObj>
              </mc:Choice>
              <mc:Fallback>
                <p:oleObj name="Equation" r:id="rId7" imgW="774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16111" y="904925"/>
                        <a:ext cx="1995351" cy="1014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244766" y="2982367"/>
            <a:ext cx="9105378" cy="3416320"/>
            <a:chOff x="583808" y="3002915"/>
            <a:chExt cx="9105378" cy="3416320"/>
          </a:xfrm>
        </p:grpSpPr>
        <p:sp>
          <p:nvSpPr>
            <p:cNvPr id="38" name="TextBox 37"/>
            <p:cNvSpPr txBox="1"/>
            <p:nvPr/>
          </p:nvSpPr>
          <p:spPr>
            <a:xfrm>
              <a:off x="583808" y="3002915"/>
              <a:ext cx="9105378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What are </a:t>
              </a:r>
              <a:r>
                <a:rPr lang="en-US" sz="2400" b="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 </a:t>
              </a:r>
              <a:r>
                <a:rPr lang="en-US" sz="2400" b="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? 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What is </a:t>
              </a:r>
              <a:r>
                <a:rPr lang="en-US" sz="2400" b="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 </a:t>
              </a:r>
              <a:r>
                <a: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? 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What is the temperature gradient and why we use the negative sign ?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Why the temperature profile is linear ?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What is assumed to get a linear temperature profile ?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 the temperature profile always linear ?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What effect does </a:t>
              </a:r>
              <a:r>
                <a:rPr lang="en-US" sz="2400" b="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have on the temperature gradient ?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Can we get an equation to calculate </a:t>
              </a:r>
              <a:r>
                <a:rPr lang="en-US" sz="2400" b="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as a function of </a:t>
              </a:r>
              <a:br>
                <a: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temperatures     and     </a:t>
              </a:r>
              <a:r>
                <a:rPr lang="en-US" sz="24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r>
                <a: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the geometry of the system ? </a:t>
              </a:r>
            </a:p>
          </p:txBody>
        </p:sp>
        <p:graphicFrame>
          <p:nvGraphicFramePr>
            <p:cNvPr id="39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6348699"/>
                </p:ext>
              </p:extLst>
            </p:nvPr>
          </p:nvGraphicFramePr>
          <p:xfrm>
            <a:off x="3309861" y="5994135"/>
            <a:ext cx="379691" cy="4050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9" name="Equation" r:id="rId9" imgW="190440" imgH="203040" progId="Equation.DSMT4">
                    <p:embed/>
                  </p:oleObj>
                </mc:Choice>
                <mc:Fallback>
                  <p:oleObj name="Equation" r:id="rId9" imgW="19044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309861" y="5994135"/>
                          <a:ext cx="379691" cy="4050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6640137"/>
                </p:ext>
              </p:extLst>
            </p:nvPr>
          </p:nvGraphicFramePr>
          <p:xfrm>
            <a:off x="2508322" y="6014422"/>
            <a:ext cx="379413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0" name="Equation" r:id="rId11" imgW="190440" imgH="203040" progId="Equation.DSMT4">
                    <p:embed/>
                  </p:oleObj>
                </mc:Choice>
                <mc:Fallback>
                  <p:oleObj name="Equation" r:id="rId11" imgW="190440" imgH="20304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8322" y="6014422"/>
                          <a:ext cx="379413" cy="404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3  Thermal Properties Estimation</a:t>
            </a: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24962-1071-4D3A-B522-518F99953CC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28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593725" y="776288"/>
            <a:ext cx="78184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Calculate the Thermal Conductivity of </a:t>
            </a:r>
          </a:p>
          <a:p>
            <a:r>
              <a:rPr lang="en-US"/>
              <a:t>Celery at 75</a:t>
            </a:r>
            <a:r>
              <a:rPr lang="en-US" u="sng" baseline="30000"/>
              <a:t>o</a:t>
            </a:r>
            <a:r>
              <a:rPr lang="en-US"/>
              <a:t>C</a:t>
            </a: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654050" y="190500"/>
            <a:ext cx="1930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Example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3441700" y="3170238"/>
            <a:ext cx="5503863" cy="1157287"/>
            <a:chOff x="2457" y="2256"/>
            <a:chExt cx="3467" cy="729"/>
          </a:xfrm>
        </p:grpSpPr>
        <p:sp>
          <p:nvSpPr>
            <p:cNvPr id="26670" name="Line 37"/>
            <p:cNvSpPr>
              <a:spLocks noChangeShapeType="1"/>
            </p:cNvSpPr>
            <p:nvPr/>
          </p:nvSpPr>
          <p:spPr bwMode="auto">
            <a:xfrm flipH="1" flipV="1">
              <a:off x="2457" y="2256"/>
              <a:ext cx="666" cy="2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1" name="Text Box 38"/>
            <p:cNvSpPr txBox="1">
              <a:spLocks noChangeArrowheads="1"/>
            </p:cNvSpPr>
            <p:nvPr/>
          </p:nvSpPr>
          <p:spPr bwMode="auto">
            <a:xfrm>
              <a:off x="2841" y="2389"/>
              <a:ext cx="3083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Fibers–Solids-non-Fat (SNF)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1371600" y="1997075"/>
            <a:ext cx="3635375" cy="2176463"/>
            <a:chOff x="864" y="1258"/>
            <a:chExt cx="2290" cy="1371"/>
          </a:xfrm>
        </p:grpSpPr>
        <p:sp>
          <p:nvSpPr>
            <p:cNvPr id="26639" name="Oval 6"/>
            <p:cNvSpPr>
              <a:spLocks noChangeArrowheads="1"/>
            </p:cNvSpPr>
            <p:nvPr/>
          </p:nvSpPr>
          <p:spPr bwMode="auto">
            <a:xfrm>
              <a:off x="864" y="1977"/>
              <a:ext cx="711" cy="652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Line 7"/>
            <p:cNvSpPr>
              <a:spLocks noChangeShapeType="1"/>
            </p:cNvSpPr>
            <p:nvPr/>
          </p:nvSpPr>
          <p:spPr bwMode="auto">
            <a:xfrm flipV="1">
              <a:off x="950" y="1258"/>
              <a:ext cx="1776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Line 8"/>
            <p:cNvSpPr>
              <a:spLocks noChangeShapeType="1"/>
            </p:cNvSpPr>
            <p:nvPr/>
          </p:nvSpPr>
          <p:spPr bwMode="auto">
            <a:xfrm flipV="1">
              <a:off x="1372" y="1728"/>
              <a:ext cx="1718" cy="8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2" name="Freeform 9"/>
            <p:cNvSpPr>
              <a:spLocks/>
            </p:cNvSpPr>
            <p:nvPr/>
          </p:nvSpPr>
          <p:spPr bwMode="auto">
            <a:xfrm>
              <a:off x="2716" y="1267"/>
              <a:ext cx="374" cy="451"/>
            </a:xfrm>
            <a:custGeom>
              <a:avLst/>
              <a:gdLst>
                <a:gd name="T0" fmla="*/ 0 w 374"/>
                <a:gd name="T1" fmla="*/ 0 h 451"/>
                <a:gd name="T2" fmla="*/ 250 w 374"/>
                <a:gd name="T3" fmla="*/ 67 h 451"/>
                <a:gd name="T4" fmla="*/ 346 w 374"/>
                <a:gd name="T5" fmla="*/ 259 h 451"/>
                <a:gd name="T6" fmla="*/ 374 w 374"/>
                <a:gd name="T7" fmla="*/ 451 h 4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4"/>
                <a:gd name="T13" fmla="*/ 0 h 451"/>
                <a:gd name="T14" fmla="*/ 374 w 374"/>
                <a:gd name="T15" fmla="*/ 451 h 4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4" h="451">
                  <a:moveTo>
                    <a:pt x="0" y="0"/>
                  </a:moveTo>
                  <a:cubicBezTo>
                    <a:pt x="96" y="12"/>
                    <a:pt x="192" y="24"/>
                    <a:pt x="250" y="67"/>
                  </a:cubicBezTo>
                  <a:cubicBezTo>
                    <a:pt x="308" y="110"/>
                    <a:pt x="325" y="195"/>
                    <a:pt x="346" y="259"/>
                  </a:cubicBezTo>
                  <a:cubicBezTo>
                    <a:pt x="367" y="323"/>
                    <a:pt x="370" y="387"/>
                    <a:pt x="374" y="451"/>
                  </a:cubicBezTo>
                </a:path>
              </a:pathLst>
            </a:cu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3" name="Oval 10"/>
            <p:cNvSpPr>
              <a:spLocks noChangeArrowheads="1"/>
            </p:cNvSpPr>
            <p:nvPr/>
          </p:nvSpPr>
          <p:spPr bwMode="auto">
            <a:xfrm>
              <a:off x="1055" y="2352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Oval 11"/>
            <p:cNvSpPr>
              <a:spLocks noChangeArrowheads="1"/>
            </p:cNvSpPr>
            <p:nvPr/>
          </p:nvSpPr>
          <p:spPr bwMode="auto">
            <a:xfrm>
              <a:off x="1151" y="2448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" name="Oval 12"/>
            <p:cNvSpPr>
              <a:spLocks noChangeArrowheads="1"/>
            </p:cNvSpPr>
            <p:nvPr/>
          </p:nvSpPr>
          <p:spPr bwMode="auto">
            <a:xfrm>
              <a:off x="1122" y="2054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Oval 13"/>
            <p:cNvSpPr>
              <a:spLocks noChangeArrowheads="1"/>
            </p:cNvSpPr>
            <p:nvPr/>
          </p:nvSpPr>
          <p:spPr bwMode="auto">
            <a:xfrm>
              <a:off x="1276" y="2064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Oval 14"/>
            <p:cNvSpPr>
              <a:spLocks noChangeArrowheads="1"/>
            </p:cNvSpPr>
            <p:nvPr/>
          </p:nvSpPr>
          <p:spPr bwMode="auto">
            <a:xfrm>
              <a:off x="1391" y="2121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Oval 15"/>
            <p:cNvSpPr>
              <a:spLocks noChangeArrowheads="1"/>
            </p:cNvSpPr>
            <p:nvPr/>
          </p:nvSpPr>
          <p:spPr bwMode="auto">
            <a:xfrm>
              <a:off x="1151" y="2448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Oval 16"/>
            <p:cNvSpPr>
              <a:spLocks noChangeArrowheads="1"/>
            </p:cNvSpPr>
            <p:nvPr/>
          </p:nvSpPr>
          <p:spPr bwMode="auto">
            <a:xfrm>
              <a:off x="1247" y="2544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" name="Oval 17"/>
            <p:cNvSpPr>
              <a:spLocks noChangeArrowheads="1"/>
            </p:cNvSpPr>
            <p:nvPr/>
          </p:nvSpPr>
          <p:spPr bwMode="auto">
            <a:xfrm>
              <a:off x="1333" y="2237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1" name="Oval 18"/>
            <p:cNvSpPr>
              <a:spLocks noChangeArrowheads="1"/>
            </p:cNvSpPr>
            <p:nvPr/>
          </p:nvSpPr>
          <p:spPr bwMode="auto">
            <a:xfrm>
              <a:off x="1458" y="2276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Oval 19"/>
            <p:cNvSpPr>
              <a:spLocks noChangeArrowheads="1"/>
            </p:cNvSpPr>
            <p:nvPr/>
          </p:nvSpPr>
          <p:spPr bwMode="auto">
            <a:xfrm>
              <a:off x="910" y="2257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3" name="Rectangle 20"/>
            <p:cNvSpPr>
              <a:spLocks noChangeArrowheads="1"/>
            </p:cNvSpPr>
            <p:nvPr/>
          </p:nvSpPr>
          <p:spPr bwMode="auto">
            <a:xfrm rot="-1579549">
              <a:off x="1496" y="1895"/>
              <a:ext cx="1652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Rectangle 21"/>
            <p:cNvSpPr>
              <a:spLocks noChangeArrowheads="1"/>
            </p:cNvSpPr>
            <p:nvPr/>
          </p:nvSpPr>
          <p:spPr bwMode="auto">
            <a:xfrm rot="-1579549">
              <a:off x="1433" y="2041"/>
              <a:ext cx="1721" cy="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5" name="Rectangle 22"/>
            <p:cNvSpPr>
              <a:spLocks noChangeArrowheads="1"/>
            </p:cNvSpPr>
            <p:nvPr/>
          </p:nvSpPr>
          <p:spPr bwMode="auto">
            <a:xfrm rot="-1579549">
              <a:off x="1477" y="1799"/>
              <a:ext cx="1652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Rectangle 23"/>
            <p:cNvSpPr>
              <a:spLocks noChangeArrowheads="1"/>
            </p:cNvSpPr>
            <p:nvPr/>
          </p:nvSpPr>
          <p:spPr bwMode="auto">
            <a:xfrm rot="-1579549">
              <a:off x="1322" y="1655"/>
              <a:ext cx="1652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7" name="Rectangle 24"/>
            <p:cNvSpPr>
              <a:spLocks noChangeArrowheads="1"/>
            </p:cNvSpPr>
            <p:nvPr/>
          </p:nvSpPr>
          <p:spPr bwMode="auto">
            <a:xfrm rot="-1579549">
              <a:off x="1419" y="1703"/>
              <a:ext cx="1652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8" name="Oval 25"/>
            <p:cNvSpPr>
              <a:spLocks noChangeArrowheads="1"/>
            </p:cNvSpPr>
            <p:nvPr/>
          </p:nvSpPr>
          <p:spPr bwMode="auto">
            <a:xfrm>
              <a:off x="1401" y="2371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9" name="Oval 26"/>
            <p:cNvSpPr>
              <a:spLocks noChangeArrowheads="1"/>
            </p:cNvSpPr>
            <p:nvPr/>
          </p:nvSpPr>
          <p:spPr bwMode="auto">
            <a:xfrm>
              <a:off x="1525" y="2429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Oval 27"/>
            <p:cNvSpPr>
              <a:spLocks noChangeArrowheads="1"/>
            </p:cNvSpPr>
            <p:nvPr/>
          </p:nvSpPr>
          <p:spPr bwMode="auto">
            <a:xfrm>
              <a:off x="1208" y="2285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1" name="Oval 28"/>
            <p:cNvSpPr>
              <a:spLocks noChangeArrowheads="1"/>
            </p:cNvSpPr>
            <p:nvPr/>
          </p:nvSpPr>
          <p:spPr bwMode="auto">
            <a:xfrm>
              <a:off x="1352" y="2477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2" name="Oval 29"/>
            <p:cNvSpPr>
              <a:spLocks noChangeArrowheads="1"/>
            </p:cNvSpPr>
            <p:nvPr/>
          </p:nvSpPr>
          <p:spPr bwMode="auto">
            <a:xfrm>
              <a:off x="1189" y="2132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3" name="Oval 30"/>
            <p:cNvSpPr>
              <a:spLocks noChangeArrowheads="1"/>
            </p:cNvSpPr>
            <p:nvPr/>
          </p:nvSpPr>
          <p:spPr bwMode="auto">
            <a:xfrm>
              <a:off x="969" y="2142"/>
              <a:ext cx="95" cy="8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4" name="Rectangle 31"/>
            <p:cNvSpPr>
              <a:spLocks noChangeArrowheads="1"/>
            </p:cNvSpPr>
            <p:nvPr/>
          </p:nvSpPr>
          <p:spPr bwMode="auto">
            <a:xfrm rot="-1579549">
              <a:off x="1187" y="1617"/>
              <a:ext cx="1652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5" name="Oval 32"/>
            <p:cNvSpPr>
              <a:spLocks noChangeArrowheads="1"/>
            </p:cNvSpPr>
            <p:nvPr/>
          </p:nvSpPr>
          <p:spPr bwMode="auto">
            <a:xfrm>
              <a:off x="1065" y="2238"/>
              <a:ext cx="95" cy="8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6" name="Oval 33"/>
            <p:cNvSpPr>
              <a:spLocks noChangeArrowheads="1"/>
            </p:cNvSpPr>
            <p:nvPr/>
          </p:nvSpPr>
          <p:spPr bwMode="auto">
            <a:xfrm>
              <a:off x="1123" y="2516"/>
              <a:ext cx="95" cy="8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7" name="Oval 34"/>
            <p:cNvSpPr>
              <a:spLocks noChangeArrowheads="1"/>
            </p:cNvSpPr>
            <p:nvPr/>
          </p:nvSpPr>
          <p:spPr bwMode="auto">
            <a:xfrm>
              <a:off x="902" y="2342"/>
              <a:ext cx="95" cy="8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8" name="Oval 35"/>
            <p:cNvSpPr>
              <a:spLocks noChangeArrowheads="1"/>
            </p:cNvSpPr>
            <p:nvPr/>
          </p:nvSpPr>
          <p:spPr bwMode="auto">
            <a:xfrm>
              <a:off x="1239" y="2390"/>
              <a:ext cx="95" cy="8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9" name="Oval 36"/>
            <p:cNvSpPr>
              <a:spLocks noChangeArrowheads="1"/>
            </p:cNvSpPr>
            <p:nvPr/>
          </p:nvSpPr>
          <p:spPr bwMode="auto">
            <a:xfrm>
              <a:off x="999" y="2438"/>
              <a:ext cx="95" cy="8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01650" y="2316163"/>
            <a:ext cx="1274763" cy="1085850"/>
            <a:chOff x="3071" y="1783"/>
            <a:chExt cx="803" cy="684"/>
          </a:xfrm>
        </p:grpSpPr>
        <p:sp>
          <p:nvSpPr>
            <p:cNvPr id="26637" name="Text Box 44"/>
            <p:cNvSpPr txBox="1">
              <a:spLocks noChangeArrowheads="1"/>
            </p:cNvSpPr>
            <p:nvPr/>
          </p:nvSpPr>
          <p:spPr bwMode="auto">
            <a:xfrm>
              <a:off x="3071" y="1783"/>
              <a:ext cx="8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Water</a:t>
              </a:r>
            </a:p>
          </p:txBody>
        </p:sp>
        <p:sp>
          <p:nvSpPr>
            <p:cNvPr id="26638" name="Line 45"/>
            <p:cNvSpPr>
              <a:spLocks noChangeShapeType="1"/>
            </p:cNvSpPr>
            <p:nvPr/>
          </p:nvSpPr>
          <p:spPr bwMode="auto">
            <a:xfrm>
              <a:off x="3494" y="2083"/>
              <a:ext cx="356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1098550" y="4049713"/>
            <a:ext cx="2241550" cy="1406525"/>
            <a:chOff x="711" y="2850"/>
            <a:chExt cx="1412" cy="886"/>
          </a:xfrm>
        </p:grpSpPr>
        <p:sp>
          <p:nvSpPr>
            <p:cNvPr id="26635" name="Text Box 40"/>
            <p:cNvSpPr txBox="1">
              <a:spLocks noChangeArrowheads="1"/>
            </p:cNvSpPr>
            <p:nvPr/>
          </p:nvSpPr>
          <p:spPr bwMode="auto">
            <a:xfrm>
              <a:off x="711" y="3409"/>
              <a:ext cx="14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Pores (Air)</a:t>
              </a:r>
            </a:p>
          </p:txBody>
        </p:sp>
        <p:sp>
          <p:nvSpPr>
            <p:cNvPr id="26636" name="Line 39"/>
            <p:cNvSpPr>
              <a:spLocks noChangeShapeType="1"/>
            </p:cNvSpPr>
            <p:nvPr/>
          </p:nvSpPr>
          <p:spPr bwMode="auto">
            <a:xfrm flipH="1" flipV="1">
              <a:off x="1182" y="2850"/>
              <a:ext cx="29" cy="5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3  Thermal Properties Estimation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24962-1071-4D3A-B522-518F99953CC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1039813" y="536575"/>
            <a:ext cx="701675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Calculate the Thermal Conductivity of </a:t>
            </a:r>
          </a:p>
          <a:p>
            <a:r>
              <a:rPr lang="en-US"/>
              <a:t>Celery at 75</a:t>
            </a:r>
            <a:r>
              <a:rPr lang="en-US" baseline="30000"/>
              <a:t>o</a:t>
            </a:r>
            <a:r>
              <a:rPr lang="en-US"/>
              <a:t>C</a:t>
            </a:r>
          </a:p>
          <a:p>
            <a:endParaRPr lang="en-US" u="sng"/>
          </a:p>
          <a:p>
            <a:r>
              <a:rPr lang="en-US" u="sng"/>
              <a:t>Celery</a:t>
            </a:r>
          </a:p>
          <a:p>
            <a:pPr>
              <a:buFontTx/>
              <a:buChar char="•"/>
            </a:pPr>
            <a:r>
              <a:rPr lang="en-US" b="0"/>
              <a:t> Water</a:t>
            </a:r>
          </a:p>
          <a:p>
            <a:pPr>
              <a:buFontTx/>
              <a:buChar char="•"/>
            </a:pPr>
            <a:r>
              <a:rPr lang="en-US" b="0"/>
              <a:t> SNF</a:t>
            </a:r>
          </a:p>
          <a:p>
            <a:pPr>
              <a:buFontTx/>
              <a:buChar char="•"/>
            </a:pPr>
            <a:r>
              <a:rPr lang="en-US" b="0"/>
              <a:t> Air</a:t>
            </a:r>
            <a:endParaRPr lang="en-US" b="0" u="sng"/>
          </a:p>
        </p:txBody>
      </p:sp>
      <p:graphicFrame>
        <p:nvGraphicFramePr>
          <p:cNvPr id="15362" name="Object 6"/>
          <p:cNvGraphicFramePr>
            <a:graphicFrameLocks noChangeAspect="1"/>
          </p:cNvGraphicFramePr>
          <p:nvPr/>
        </p:nvGraphicFramePr>
        <p:xfrm>
          <a:off x="4876800" y="4057650"/>
          <a:ext cx="26035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6" name="Equation" r:id="rId3" imgW="761760" imgH="228600" progId="Equation.3">
                  <p:embed/>
                </p:oleObj>
              </mc:Choice>
              <mc:Fallback>
                <p:oleObj name="Equation" r:id="rId3" imgW="76176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057650"/>
                        <a:ext cx="260350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7"/>
          <p:cNvGraphicFramePr>
            <a:graphicFrameLocks noChangeAspect="1"/>
          </p:cNvGraphicFramePr>
          <p:nvPr/>
        </p:nvGraphicFramePr>
        <p:xfrm>
          <a:off x="4938713" y="4953000"/>
          <a:ext cx="37750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7" name="Equation" r:id="rId5" imgW="1104840" imgH="228600" progId="Equation.3">
                  <p:embed/>
                </p:oleObj>
              </mc:Choice>
              <mc:Fallback>
                <p:oleObj name="Equation" r:id="rId5" imgW="110484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8713" y="4953000"/>
                        <a:ext cx="3775075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536575" y="4248150"/>
            <a:ext cx="2490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i="1"/>
              <a:t>Mass Fractions</a:t>
            </a:r>
          </a:p>
        </p:txBody>
      </p:sp>
      <p:sp>
        <p:nvSpPr>
          <p:cNvPr id="15369" name="Text Box 10"/>
          <p:cNvSpPr txBox="1">
            <a:spLocks noChangeArrowheads="1"/>
          </p:cNvSpPr>
          <p:nvPr/>
        </p:nvSpPr>
        <p:spPr bwMode="auto">
          <a:xfrm>
            <a:off x="441325" y="5048250"/>
            <a:ext cx="288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i="1"/>
              <a:t>Volume Fractions</a:t>
            </a:r>
          </a:p>
        </p:txBody>
      </p:sp>
      <p:sp>
        <p:nvSpPr>
          <p:cNvPr id="15370" name="Line 11"/>
          <p:cNvSpPr>
            <a:spLocks noChangeShapeType="1"/>
          </p:cNvSpPr>
          <p:nvPr/>
        </p:nvSpPr>
        <p:spPr bwMode="auto">
          <a:xfrm>
            <a:off x="3124200" y="4552950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1" name="Line 12"/>
          <p:cNvSpPr>
            <a:spLocks noChangeShapeType="1"/>
          </p:cNvSpPr>
          <p:nvPr/>
        </p:nvSpPr>
        <p:spPr bwMode="auto">
          <a:xfrm>
            <a:off x="3352800" y="5372100"/>
            <a:ext cx="1409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2" name="AutoShape 13"/>
          <p:cNvSpPr>
            <a:spLocks/>
          </p:cNvSpPr>
          <p:nvPr/>
        </p:nvSpPr>
        <p:spPr bwMode="auto">
          <a:xfrm>
            <a:off x="2451100" y="2305050"/>
            <a:ext cx="133350" cy="1284288"/>
          </a:xfrm>
          <a:prstGeom prst="rightBrace">
            <a:avLst>
              <a:gd name="adj1" fmla="val 8025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Text Box 14"/>
          <p:cNvSpPr txBox="1">
            <a:spLocks noChangeArrowheads="1"/>
          </p:cNvSpPr>
          <p:nvPr/>
        </p:nvSpPr>
        <p:spPr bwMode="auto">
          <a:xfrm>
            <a:off x="2632075" y="2139950"/>
            <a:ext cx="65119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/>
              <a:t>Air bubbles (pores) dispersed in a continuous phase which itself consists of parallel SNF fibers  (dispersed phase) immersed in water (continuous phase)</a:t>
            </a:r>
            <a:endParaRPr lang="en-US" sz="24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3  Thermal Properties Estimation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24962-1071-4D3A-B522-518F99953CC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6" name="Text Box 4"/>
          <p:cNvSpPr txBox="1">
            <a:spLocks noChangeArrowheads="1"/>
          </p:cNvSpPr>
          <p:nvPr/>
        </p:nvSpPr>
        <p:spPr bwMode="auto">
          <a:xfrm>
            <a:off x="1847850" y="273050"/>
            <a:ext cx="419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Calculations Hierarchy</a:t>
            </a:r>
          </a:p>
        </p:txBody>
      </p:sp>
      <p:graphicFrame>
        <p:nvGraphicFramePr>
          <p:cNvPr id="16386" name="Object 5"/>
          <p:cNvGraphicFramePr>
            <a:graphicFrameLocks noChangeAspect="1"/>
          </p:cNvGraphicFramePr>
          <p:nvPr/>
        </p:nvGraphicFramePr>
        <p:xfrm>
          <a:off x="723900" y="1246188"/>
          <a:ext cx="60325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5" name="Equation" r:id="rId3" imgW="177480" imgH="215640" progId="Equation.3">
                  <p:embed/>
                </p:oleObj>
              </mc:Choice>
              <mc:Fallback>
                <p:oleObj name="Equation" r:id="rId3" imgW="17748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1246188"/>
                        <a:ext cx="603250" cy="73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6"/>
          <p:cNvGraphicFramePr>
            <a:graphicFrameLocks noChangeAspect="1"/>
          </p:cNvGraphicFramePr>
          <p:nvPr/>
        </p:nvGraphicFramePr>
        <p:xfrm>
          <a:off x="3197225" y="1322388"/>
          <a:ext cx="992188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6" name="Equation" r:id="rId5" imgW="291960" imgH="215640" progId="Equation.3">
                  <p:embed/>
                </p:oleObj>
              </mc:Choice>
              <mc:Fallback>
                <p:oleObj name="Equation" r:id="rId5" imgW="29196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5" y="1322388"/>
                        <a:ext cx="992188" cy="73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Freeform 7"/>
          <p:cNvSpPr>
            <a:spLocks/>
          </p:cNvSpPr>
          <p:nvPr/>
        </p:nvSpPr>
        <p:spPr bwMode="auto">
          <a:xfrm>
            <a:off x="1063625" y="1968500"/>
            <a:ext cx="2590800" cy="1104900"/>
          </a:xfrm>
          <a:custGeom>
            <a:avLst/>
            <a:gdLst>
              <a:gd name="T0" fmla="*/ 0 w 1932"/>
              <a:gd name="T1" fmla="*/ 0 h 708"/>
              <a:gd name="T2" fmla="*/ 0 w 1932"/>
              <a:gd name="T3" fmla="*/ 708 h 708"/>
              <a:gd name="T4" fmla="*/ 1932 w 1932"/>
              <a:gd name="T5" fmla="*/ 708 h 708"/>
              <a:gd name="T6" fmla="*/ 1932 w 1932"/>
              <a:gd name="T7" fmla="*/ 48 h 708"/>
              <a:gd name="T8" fmla="*/ 0 60000 65536"/>
              <a:gd name="T9" fmla="*/ 0 60000 65536"/>
              <a:gd name="T10" fmla="*/ 0 60000 65536"/>
              <a:gd name="T11" fmla="*/ 0 60000 65536"/>
              <a:gd name="T12" fmla="*/ 0 w 1932"/>
              <a:gd name="T13" fmla="*/ 0 h 708"/>
              <a:gd name="T14" fmla="*/ 1932 w 1932"/>
              <a:gd name="T15" fmla="*/ 708 h 7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32" h="708">
                <a:moveTo>
                  <a:pt x="0" y="0"/>
                </a:moveTo>
                <a:lnTo>
                  <a:pt x="0" y="708"/>
                </a:lnTo>
                <a:lnTo>
                  <a:pt x="1932" y="708"/>
                </a:lnTo>
                <a:lnTo>
                  <a:pt x="1932" y="48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8" name="Line 8"/>
          <p:cNvSpPr>
            <a:spLocks noChangeShapeType="1"/>
          </p:cNvSpPr>
          <p:nvPr/>
        </p:nvSpPr>
        <p:spPr bwMode="auto">
          <a:xfrm>
            <a:off x="2320925" y="305435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Text Box 9"/>
          <p:cNvSpPr txBox="1">
            <a:spLocks noChangeArrowheads="1"/>
          </p:cNvSpPr>
          <p:nvPr/>
        </p:nvSpPr>
        <p:spPr bwMode="auto">
          <a:xfrm>
            <a:off x="2933700" y="908050"/>
            <a:ext cx="2474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(dispersed phase)</a:t>
            </a:r>
          </a:p>
        </p:txBody>
      </p:sp>
      <p:sp>
        <p:nvSpPr>
          <p:cNvPr id="16400" name="Text Box 10"/>
          <p:cNvSpPr txBox="1">
            <a:spLocks noChangeArrowheads="1"/>
          </p:cNvSpPr>
          <p:nvPr/>
        </p:nvSpPr>
        <p:spPr bwMode="auto">
          <a:xfrm>
            <a:off x="0" y="869950"/>
            <a:ext cx="2652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(continuous phase)</a:t>
            </a:r>
          </a:p>
        </p:txBody>
      </p:sp>
      <p:graphicFrame>
        <p:nvGraphicFramePr>
          <p:cNvPr id="16388" name="Object 11"/>
          <p:cNvGraphicFramePr>
            <a:graphicFrameLocks noChangeAspect="1"/>
          </p:cNvGraphicFramePr>
          <p:nvPr/>
        </p:nvGraphicFramePr>
        <p:xfrm>
          <a:off x="1211263" y="3365500"/>
          <a:ext cx="201612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7" name="Equation" r:id="rId7" imgW="672840" imgH="215640" progId="Equation.3">
                  <p:embed/>
                </p:oleObj>
              </mc:Choice>
              <mc:Fallback>
                <p:oleObj name="Equation" r:id="rId7" imgW="672840" imgH="215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3365500"/>
                        <a:ext cx="2016125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12"/>
          <p:cNvGraphicFramePr>
            <a:graphicFrameLocks noChangeAspect="1"/>
          </p:cNvGraphicFramePr>
          <p:nvPr/>
        </p:nvGraphicFramePr>
        <p:xfrm>
          <a:off x="6638925" y="1246188"/>
          <a:ext cx="776288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8" name="Equation" r:id="rId9" imgW="228600" imgH="215640" progId="Equation.3">
                  <p:embed/>
                </p:oleObj>
              </mc:Choice>
              <mc:Fallback>
                <p:oleObj name="Equation" r:id="rId9" imgW="228600" imgH="215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8925" y="1246188"/>
                        <a:ext cx="776288" cy="73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1" name="Freeform 13"/>
          <p:cNvSpPr>
            <a:spLocks/>
          </p:cNvSpPr>
          <p:nvPr/>
        </p:nvSpPr>
        <p:spPr bwMode="auto">
          <a:xfrm>
            <a:off x="2263775" y="2025650"/>
            <a:ext cx="4800600" cy="2990850"/>
          </a:xfrm>
          <a:custGeom>
            <a:avLst/>
            <a:gdLst>
              <a:gd name="T0" fmla="*/ 3024 w 3024"/>
              <a:gd name="T1" fmla="*/ 0 h 1884"/>
              <a:gd name="T2" fmla="*/ 3024 w 3024"/>
              <a:gd name="T3" fmla="*/ 1884 h 1884"/>
              <a:gd name="T4" fmla="*/ 0 w 3024"/>
              <a:gd name="T5" fmla="*/ 1884 h 1884"/>
              <a:gd name="T6" fmla="*/ 0 w 3024"/>
              <a:gd name="T7" fmla="*/ 1416 h 1884"/>
              <a:gd name="T8" fmla="*/ 0 60000 65536"/>
              <a:gd name="T9" fmla="*/ 0 60000 65536"/>
              <a:gd name="T10" fmla="*/ 0 60000 65536"/>
              <a:gd name="T11" fmla="*/ 0 60000 65536"/>
              <a:gd name="T12" fmla="*/ 0 w 3024"/>
              <a:gd name="T13" fmla="*/ 0 h 1884"/>
              <a:gd name="T14" fmla="*/ 3024 w 3024"/>
              <a:gd name="T15" fmla="*/ 1884 h 18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4" h="1884">
                <a:moveTo>
                  <a:pt x="3024" y="0"/>
                </a:moveTo>
                <a:lnTo>
                  <a:pt x="3024" y="1884"/>
                </a:lnTo>
                <a:lnTo>
                  <a:pt x="0" y="1884"/>
                </a:lnTo>
                <a:lnTo>
                  <a:pt x="0" y="1416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2" name="Text Box 14"/>
          <p:cNvSpPr txBox="1">
            <a:spLocks noChangeArrowheads="1"/>
          </p:cNvSpPr>
          <p:nvPr/>
        </p:nvSpPr>
        <p:spPr bwMode="auto">
          <a:xfrm>
            <a:off x="3497263" y="3430588"/>
            <a:ext cx="2652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(continuous phase)</a:t>
            </a:r>
          </a:p>
        </p:txBody>
      </p:sp>
      <p:sp>
        <p:nvSpPr>
          <p:cNvPr id="16403" name="Text Box 15"/>
          <p:cNvSpPr txBox="1">
            <a:spLocks noChangeArrowheads="1"/>
          </p:cNvSpPr>
          <p:nvPr/>
        </p:nvSpPr>
        <p:spPr bwMode="auto">
          <a:xfrm>
            <a:off x="5962650" y="908050"/>
            <a:ext cx="2474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(dispersed phase)</a:t>
            </a:r>
          </a:p>
        </p:txBody>
      </p:sp>
      <p:sp>
        <p:nvSpPr>
          <p:cNvPr id="16404" name="Text Box 16"/>
          <p:cNvSpPr txBox="1">
            <a:spLocks noChangeArrowheads="1"/>
          </p:cNvSpPr>
          <p:nvPr/>
        </p:nvSpPr>
        <p:spPr bwMode="auto">
          <a:xfrm>
            <a:off x="4217988" y="2000250"/>
            <a:ext cx="14557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Level 1</a:t>
            </a:r>
          </a:p>
        </p:txBody>
      </p:sp>
      <p:sp>
        <p:nvSpPr>
          <p:cNvPr id="16405" name="Text Box 17"/>
          <p:cNvSpPr txBox="1">
            <a:spLocks noChangeArrowheads="1"/>
          </p:cNvSpPr>
          <p:nvPr/>
        </p:nvSpPr>
        <p:spPr bwMode="auto">
          <a:xfrm>
            <a:off x="7154863" y="4597400"/>
            <a:ext cx="14557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Level 2</a:t>
            </a:r>
          </a:p>
        </p:txBody>
      </p:sp>
      <p:graphicFrame>
        <p:nvGraphicFramePr>
          <p:cNvPr id="16390" name="Object 18"/>
          <p:cNvGraphicFramePr>
            <a:graphicFrameLocks noChangeAspect="1"/>
          </p:cNvGraphicFramePr>
          <p:nvPr/>
        </p:nvGraphicFramePr>
        <p:xfrm>
          <a:off x="4157663" y="5530850"/>
          <a:ext cx="116681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9" name="Equation" r:id="rId11" imgW="342720" imgH="228600" progId="Equation.3">
                  <p:embed/>
                </p:oleObj>
              </mc:Choice>
              <mc:Fallback>
                <p:oleObj name="Equation" r:id="rId11" imgW="34272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663" y="5530850"/>
                        <a:ext cx="1166812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6" name="Line 19"/>
          <p:cNvSpPr>
            <a:spLocks noChangeShapeType="1"/>
          </p:cNvSpPr>
          <p:nvPr/>
        </p:nvSpPr>
        <p:spPr bwMode="auto">
          <a:xfrm>
            <a:off x="4816475" y="5073650"/>
            <a:ext cx="0" cy="742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6391" name="Object 21"/>
          <p:cNvGraphicFramePr>
            <a:graphicFrameLocks noChangeAspect="1"/>
          </p:cNvGraphicFramePr>
          <p:nvPr/>
        </p:nvGraphicFramePr>
        <p:xfrm>
          <a:off x="1535113" y="1714500"/>
          <a:ext cx="1639887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0" name="Equation" r:id="rId13" imgW="888840" imgH="685800" progId="Equation.3">
                  <p:embed/>
                </p:oleObj>
              </mc:Choice>
              <mc:Fallback>
                <p:oleObj name="Equation" r:id="rId13" imgW="888840" imgH="6858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1714500"/>
                        <a:ext cx="1639887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23"/>
          <p:cNvGraphicFramePr>
            <a:graphicFrameLocks noChangeAspect="1"/>
          </p:cNvGraphicFramePr>
          <p:nvPr/>
        </p:nvGraphicFramePr>
        <p:xfrm>
          <a:off x="4167188" y="3744913"/>
          <a:ext cx="180340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1" name="Equation" r:id="rId15" imgW="977760" imgH="685800" progId="Equation.3">
                  <p:embed/>
                </p:oleObj>
              </mc:Choice>
              <mc:Fallback>
                <p:oleObj name="Equation" r:id="rId15" imgW="977760" imgH="6858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188" y="3744913"/>
                        <a:ext cx="1803400" cy="1263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3  Thermal Properties Estimation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24962-1071-4D3A-B522-518F99953CC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9" name="Text Box 4"/>
          <p:cNvSpPr txBox="1">
            <a:spLocks noChangeArrowheads="1"/>
          </p:cNvSpPr>
          <p:nvPr/>
        </p:nvSpPr>
        <p:spPr bwMode="auto">
          <a:xfrm>
            <a:off x="746125" y="346075"/>
            <a:ext cx="8050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Level 1 (Fibrous Structure – SNF and water)</a:t>
            </a:r>
          </a:p>
        </p:txBody>
      </p:sp>
      <p:graphicFrame>
        <p:nvGraphicFramePr>
          <p:cNvPr id="403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788592"/>
              </p:ext>
            </p:extLst>
          </p:nvPr>
        </p:nvGraphicFramePr>
        <p:xfrm>
          <a:off x="107950" y="974725"/>
          <a:ext cx="3605213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2" name="Equation" r:id="rId3" imgW="1981080" imgH="431640" progId="Equation.DSMT4">
                  <p:embed/>
                </p:oleObj>
              </mc:Choice>
              <mc:Fallback>
                <p:oleObj name="Equation" r:id="rId3" imgW="198108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974725"/>
                        <a:ext cx="3605213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2" name="Object 6"/>
          <p:cNvGraphicFramePr>
            <a:graphicFrameLocks noChangeAspect="1"/>
          </p:cNvGraphicFramePr>
          <p:nvPr/>
        </p:nvGraphicFramePr>
        <p:xfrm>
          <a:off x="601663" y="1774825"/>
          <a:ext cx="232251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3" name="Equation" r:id="rId5" imgW="1218960" imgH="482400" progId="Equation.3">
                  <p:embed/>
                </p:oleObj>
              </mc:Choice>
              <mc:Fallback>
                <p:oleObj name="Equation" r:id="rId5" imgW="121896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1774825"/>
                        <a:ext cx="2322512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4" name="Object 8"/>
          <p:cNvGraphicFramePr>
            <a:graphicFrameLocks noChangeAspect="1"/>
          </p:cNvGraphicFramePr>
          <p:nvPr/>
        </p:nvGraphicFramePr>
        <p:xfrm>
          <a:off x="5294313" y="1358900"/>
          <a:ext cx="183991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4" name="Equation" r:id="rId7" imgW="914400" imgH="431640" progId="Equation.3">
                  <p:embed/>
                </p:oleObj>
              </mc:Choice>
              <mc:Fallback>
                <p:oleObj name="Equation" r:id="rId7" imgW="91440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4313" y="1358900"/>
                        <a:ext cx="1839912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469" name="Text Box 13"/>
          <p:cNvSpPr txBox="1">
            <a:spLocks noChangeArrowheads="1"/>
          </p:cNvSpPr>
          <p:nvPr/>
        </p:nvSpPr>
        <p:spPr bwMode="auto">
          <a:xfrm>
            <a:off x="4068763" y="996950"/>
            <a:ext cx="4787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We have to use volume Fractions!</a:t>
            </a:r>
          </a:p>
        </p:txBody>
      </p:sp>
      <p:graphicFrame>
        <p:nvGraphicFramePr>
          <p:cNvPr id="403470" name="Object 14"/>
          <p:cNvGraphicFramePr>
            <a:graphicFrameLocks noChangeAspect="1"/>
          </p:cNvGraphicFramePr>
          <p:nvPr/>
        </p:nvGraphicFramePr>
        <p:xfrm>
          <a:off x="5073650" y="2133600"/>
          <a:ext cx="232092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5" name="Equation" r:id="rId9" imgW="1130040" imgH="431640" progId="Equation.3">
                  <p:embed/>
                </p:oleObj>
              </mc:Choice>
              <mc:Fallback>
                <p:oleObj name="Equation" r:id="rId9" imgW="113004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2133600"/>
                        <a:ext cx="2320925" cy="884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71" name="Object 15"/>
          <p:cNvGraphicFramePr>
            <a:graphicFrameLocks noChangeAspect="1"/>
          </p:cNvGraphicFramePr>
          <p:nvPr/>
        </p:nvGraphicFramePr>
        <p:xfrm>
          <a:off x="5154613" y="2955925"/>
          <a:ext cx="1770062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6" name="Equation" r:id="rId11" imgW="990360" imgH="609480" progId="Equation.3">
                  <p:embed/>
                </p:oleObj>
              </mc:Choice>
              <mc:Fallback>
                <p:oleObj name="Equation" r:id="rId11" imgW="990360" imgH="609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13" y="2955925"/>
                        <a:ext cx="1770062" cy="108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472" name="Text Box 16"/>
          <p:cNvSpPr txBox="1">
            <a:spLocks noChangeArrowheads="1"/>
          </p:cNvSpPr>
          <p:nvPr/>
        </p:nvSpPr>
        <p:spPr bwMode="auto">
          <a:xfrm>
            <a:off x="577850" y="3017838"/>
            <a:ext cx="3795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Data (from Table 3)</a:t>
            </a:r>
          </a:p>
        </p:txBody>
      </p:sp>
      <p:graphicFrame>
        <p:nvGraphicFramePr>
          <p:cNvPr id="403473" name="Object 17"/>
          <p:cNvGraphicFramePr>
            <a:graphicFrameLocks noChangeAspect="1"/>
          </p:cNvGraphicFramePr>
          <p:nvPr/>
        </p:nvGraphicFramePr>
        <p:xfrm>
          <a:off x="514350" y="3708400"/>
          <a:ext cx="27908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7" name="Equation" r:id="rId13" imgW="1562040" imgH="431640" progId="Equation.3">
                  <p:embed/>
                </p:oleObj>
              </mc:Choice>
              <mc:Fallback>
                <p:oleObj name="Equation" r:id="rId13" imgW="1562040" imgH="431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3708400"/>
                        <a:ext cx="2790825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Text Box 18"/>
          <p:cNvSpPr txBox="1">
            <a:spLocks noChangeArrowheads="1"/>
          </p:cNvSpPr>
          <p:nvPr/>
        </p:nvSpPr>
        <p:spPr bwMode="auto">
          <a:xfrm>
            <a:off x="334963" y="4532313"/>
            <a:ext cx="50149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Proximate Analysis of Foods (Table 1)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349250" y="5005388"/>
            <a:ext cx="6021388" cy="1443037"/>
            <a:chOff x="220" y="3153"/>
            <a:chExt cx="3793" cy="909"/>
          </a:xfrm>
        </p:grpSpPr>
        <p:sp>
          <p:nvSpPr>
            <p:cNvPr id="17425" name="Text Box 19"/>
            <p:cNvSpPr txBox="1">
              <a:spLocks noChangeArrowheads="1"/>
            </p:cNvSpPr>
            <p:nvPr/>
          </p:nvSpPr>
          <p:spPr bwMode="auto">
            <a:xfrm>
              <a:off x="220" y="3153"/>
              <a:ext cx="17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Celery is not there!!!</a:t>
              </a:r>
            </a:p>
          </p:txBody>
        </p:sp>
        <p:sp>
          <p:nvSpPr>
            <p:cNvPr id="17426" name="Text Box 20"/>
            <p:cNvSpPr txBox="1">
              <a:spLocks noChangeArrowheads="1"/>
            </p:cNvSpPr>
            <p:nvPr/>
          </p:nvSpPr>
          <p:spPr bwMode="auto">
            <a:xfrm>
              <a:off x="268" y="3380"/>
              <a:ext cx="37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Let’s assume 80% of water (w/w), SNF? And air? </a:t>
              </a:r>
            </a:p>
          </p:txBody>
        </p:sp>
        <p:sp>
          <p:nvSpPr>
            <p:cNvPr id="17427" name="Text Box 22"/>
            <p:cNvSpPr txBox="1">
              <a:spLocks noChangeArrowheads="1"/>
            </p:cNvSpPr>
            <p:nvPr/>
          </p:nvSpPr>
          <p:spPr bwMode="auto">
            <a:xfrm>
              <a:off x="249" y="3658"/>
              <a:ext cx="74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X</a:t>
              </a:r>
              <a:r>
                <a:rPr lang="en-US" sz="1800" baseline="-25000"/>
                <a:t>w</a:t>
              </a:r>
              <a:r>
                <a:rPr lang="en-US" sz="1800"/>
                <a:t>=0.8</a:t>
              </a:r>
            </a:p>
            <a:p>
              <a:r>
                <a:rPr lang="en-US" sz="1800"/>
                <a:t>x</a:t>
              </a:r>
              <a:r>
                <a:rPr lang="en-US" sz="1800" baseline="-25000"/>
                <a:t>SNF</a:t>
              </a:r>
              <a:r>
                <a:rPr lang="en-US" sz="1800"/>
                <a:t>=0.2</a:t>
              </a:r>
            </a:p>
          </p:txBody>
        </p:sp>
      </p:grpSp>
      <p:sp>
        <p:nvSpPr>
          <p:cNvPr id="403480" name="Text Box 24"/>
          <p:cNvSpPr txBox="1">
            <a:spLocks noChangeArrowheads="1"/>
          </p:cNvSpPr>
          <p:nvPr/>
        </p:nvSpPr>
        <p:spPr bwMode="auto">
          <a:xfrm>
            <a:off x="2098675" y="5956300"/>
            <a:ext cx="2551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Let’ assume 18% air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3  Thermal Properties Estimation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24962-1071-4D3A-B522-518F99953CC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3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03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3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3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3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3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03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3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3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03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9" grpId="0"/>
      <p:bldP spid="40347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4484" name="Object 4"/>
          <p:cNvGraphicFramePr>
            <a:graphicFrameLocks noChangeAspect="1"/>
          </p:cNvGraphicFramePr>
          <p:nvPr/>
        </p:nvGraphicFramePr>
        <p:xfrm>
          <a:off x="733425" y="1206500"/>
          <a:ext cx="326707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9" name="Equation" r:id="rId3" imgW="1828800" imgH="609480" progId="Equation.3">
                  <p:embed/>
                </p:oleObj>
              </mc:Choice>
              <mc:Fallback>
                <p:oleObj name="Equation" r:id="rId3" imgW="1828800" imgH="609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1206500"/>
                        <a:ext cx="3267075" cy="108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5" name="Object 5"/>
          <p:cNvGraphicFramePr>
            <a:graphicFrameLocks noChangeAspect="1"/>
          </p:cNvGraphicFramePr>
          <p:nvPr/>
        </p:nvGraphicFramePr>
        <p:xfrm>
          <a:off x="4629150" y="1343025"/>
          <a:ext cx="26828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0" name="Equation" r:id="rId5" imgW="1333440" imgH="431640" progId="Equation.3">
                  <p:embed/>
                </p:oleObj>
              </mc:Choice>
              <mc:Fallback>
                <p:oleObj name="Equation" r:id="rId5" imgW="133344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50" y="1343025"/>
                        <a:ext cx="2682875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6" name="Object 6"/>
          <p:cNvGraphicFramePr>
            <a:graphicFrameLocks noChangeAspect="1"/>
          </p:cNvGraphicFramePr>
          <p:nvPr/>
        </p:nvGraphicFramePr>
        <p:xfrm>
          <a:off x="4481513" y="2271713"/>
          <a:ext cx="4354512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1" name="Equation" r:id="rId7" imgW="2120760" imgH="431640" progId="Equation.3">
                  <p:embed/>
                </p:oleObj>
              </mc:Choice>
              <mc:Fallback>
                <p:oleObj name="Equation" r:id="rId7" imgW="21207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1513" y="2271713"/>
                        <a:ext cx="4354512" cy="88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7" name="Object 7"/>
          <p:cNvGraphicFramePr>
            <a:graphicFrameLocks noChangeAspect="1"/>
          </p:cNvGraphicFramePr>
          <p:nvPr/>
        </p:nvGraphicFramePr>
        <p:xfrm>
          <a:off x="1876425" y="3054350"/>
          <a:ext cx="34353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2" name="Equation" r:id="rId9" imgW="1803240" imgH="482400" progId="Equation.3">
                  <p:embed/>
                </p:oleObj>
              </mc:Choice>
              <mc:Fallback>
                <p:oleObj name="Equation" r:id="rId9" imgW="180324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3054350"/>
                        <a:ext cx="3435350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8" name="Object 8"/>
          <p:cNvGraphicFramePr>
            <a:graphicFrameLocks noChangeAspect="1"/>
          </p:cNvGraphicFramePr>
          <p:nvPr/>
        </p:nvGraphicFramePr>
        <p:xfrm>
          <a:off x="1682750" y="4143375"/>
          <a:ext cx="554672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3" name="Equation" r:id="rId11" imgW="3047760" imgH="431640" progId="Equation.3">
                  <p:embed/>
                </p:oleObj>
              </mc:Choice>
              <mc:Fallback>
                <p:oleObj name="Equation" r:id="rId11" imgW="304776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4143375"/>
                        <a:ext cx="5546725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Text Box 9"/>
          <p:cNvSpPr txBox="1">
            <a:spLocks noChangeArrowheads="1"/>
          </p:cNvSpPr>
          <p:nvPr/>
        </p:nvSpPr>
        <p:spPr bwMode="auto">
          <a:xfrm>
            <a:off x="2665413" y="454025"/>
            <a:ext cx="37385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Level 1 Calculations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3  Thermal Properties Estimation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24962-1071-4D3A-B522-518F99953CC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4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4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04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0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8" name="Rectangle 4"/>
          <p:cNvSpPr>
            <a:spLocks noChangeArrowheads="1"/>
          </p:cNvSpPr>
          <p:nvPr/>
        </p:nvSpPr>
        <p:spPr bwMode="auto">
          <a:xfrm>
            <a:off x="2566988" y="260350"/>
            <a:ext cx="37385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Level 2 Calculations</a:t>
            </a:r>
          </a:p>
        </p:txBody>
      </p:sp>
      <p:sp>
        <p:nvSpPr>
          <p:cNvPr id="19469" name="Text Box 6"/>
          <p:cNvSpPr txBox="1">
            <a:spLocks noChangeArrowheads="1"/>
          </p:cNvSpPr>
          <p:nvPr/>
        </p:nvSpPr>
        <p:spPr bwMode="auto">
          <a:xfrm>
            <a:off x="2000250" y="42545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u="sng"/>
          </a:p>
        </p:txBody>
      </p:sp>
      <p:graphicFrame>
        <p:nvGraphicFramePr>
          <p:cNvPr id="19458" name="Object 7"/>
          <p:cNvGraphicFramePr>
            <a:graphicFrameLocks noChangeAspect="1"/>
          </p:cNvGraphicFramePr>
          <p:nvPr/>
        </p:nvGraphicFramePr>
        <p:xfrm>
          <a:off x="874713" y="1398588"/>
          <a:ext cx="604837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7" name="Equation" r:id="rId3" imgW="177480" imgH="215640" progId="Equation.3">
                  <p:embed/>
                </p:oleObj>
              </mc:Choice>
              <mc:Fallback>
                <p:oleObj name="Equation" r:id="rId3" imgW="17748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1398588"/>
                        <a:ext cx="604837" cy="73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8"/>
          <p:cNvGraphicFramePr>
            <a:graphicFrameLocks noChangeAspect="1"/>
          </p:cNvGraphicFramePr>
          <p:nvPr/>
        </p:nvGraphicFramePr>
        <p:xfrm>
          <a:off x="3349625" y="1474788"/>
          <a:ext cx="992188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8" name="Equation" r:id="rId5" imgW="291960" imgH="215640" progId="Equation.3">
                  <p:embed/>
                </p:oleObj>
              </mc:Choice>
              <mc:Fallback>
                <p:oleObj name="Equation" r:id="rId5" imgW="2919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1474788"/>
                        <a:ext cx="992188" cy="73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Freeform 9"/>
          <p:cNvSpPr>
            <a:spLocks/>
          </p:cNvSpPr>
          <p:nvPr/>
        </p:nvSpPr>
        <p:spPr bwMode="auto">
          <a:xfrm>
            <a:off x="1216025" y="2120900"/>
            <a:ext cx="2590800" cy="1104900"/>
          </a:xfrm>
          <a:custGeom>
            <a:avLst/>
            <a:gdLst>
              <a:gd name="T0" fmla="*/ 0 w 1932"/>
              <a:gd name="T1" fmla="*/ 0 h 708"/>
              <a:gd name="T2" fmla="*/ 0 w 1932"/>
              <a:gd name="T3" fmla="*/ 708 h 708"/>
              <a:gd name="T4" fmla="*/ 1932 w 1932"/>
              <a:gd name="T5" fmla="*/ 708 h 708"/>
              <a:gd name="T6" fmla="*/ 1932 w 1932"/>
              <a:gd name="T7" fmla="*/ 48 h 708"/>
              <a:gd name="T8" fmla="*/ 0 60000 65536"/>
              <a:gd name="T9" fmla="*/ 0 60000 65536"/>
              <a:gd name="T10" fmla="*/ 0 60000 65536"/>
              <a:gd name="T11" fmla="*/ 0 60000 65536"/>
              <a:gd name="T12" fmla="*/ 0 w 1932"/>
              <a:gd name="T13" fmla="*/ 0 h 708"/>
              <a:gd name="T14" fmla="*/ 1932 w 1932"/>
              <a:gd name="T15" fmla="*/ 708 h 7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32" h="708">
                <a:moveTo>
                  <a:pt x="0" y="0"/>
                </a:moveTo>
                <a:lnTo>
                  <a:pt x="0" y="708"/>
                </a:lnTo>
                <a:lnTo>
                  <a:pt x="1932" y="708"/>
                </a:lnTo>
                <a:lnTo>
                  <a:pt x="1932" y="48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Line 10"/>
          <p:cNvSpPr>
            <a:spLocks noChangeShapeType="1"/>
          </p:cNvSpPr>
          <p:nvPr/>
        </p:nvSpPr>
        <p:spPr bwMode="auto">
          <a:xfrm flipH="1">
            <a:off x="2443163" y="3252788"/>
            <a:ext cx="15875" cy="6207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2" name="Text Box 11"/>
          <p:cNvSpPr txBox="1">
            <a:spLocks noChangeArrowheads="1"/>
          </p:cNvSpPr>
          <p:nvPr/>
        </p:nvSpPr>
        <p:spPr bwMode="auto">
          <a:xfrm>
            <a:off x="3086100" y="1060450"/>
            <a:ext cx="2474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(dispersed phase)</a:t>
            </a:r>
          </a:p>
        </p:txBody>
      </p:sp>
      <p:sp>
        <p:nvSpPr>
          <p:cNvPr id="19473" name="Text Box 12"/>
          <p:cNvSpPr txBox="1">
            <a:spLocks noChangeArrowheads="1"/>
          </p:cNvSpPr>
          <p:nvPr/>
        </p:nvSpPr>
        <p:spPr bwMode="auto">
          <a:xfrm>
            <a:off x="152400" y="1022350"/>
            <a:ext cx="2652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(continuous phase)</a:t>
            </a:r>
          </a:p>
        </p:txBody>
      </p:sp>
      <p:graphicFrame>
        <p:nvGraphicFramePr>
          <p:cNvPr id="19460" name="Object 13"/>
          <p:cNvGraphicFramePr>
            <a:graphicFrameLocks noChangeAspect="1"/>
          </p:cNvGraphicFramePr>
          <p:nvPr/>
        </p:nvGraphicFramePr>
        <p:xfrm>
          <a:off x="1271588" y="3673475"/>
          <a:ext cx="2289175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9" name="Equation" r:id="rId7" imgW="672840" imgH="215640" progId="Equation.3">
                  <p:embed/>
                </p:oleObj>
              </mc:Choice>
              <mc:Fallback>
                <p:oleObj name="Equation" r:id="rId7" imgW="672840" imgH="215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3673475"/>
                        <a:ext cx="2289175" cy="73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14"/>
          <p:cNvGraphicFramePr>
            <a:graphicFrameLocks noChangeAspect="1"/>
          </p:cNvGraphicFramePr>
          <p:nvPr/>
        </p:nvGraphicFramePr>
        <p:xfrm>
          <a:off x="6791325" y="1398588"/>
          <a:ext cx="776288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0" name="Equation" r:id="rId9" imgW="228600" imgH="215640" progId="Equation.3">
                  <p:embed/>
                </p:oleObj>
              </mc:Choice>
              <mc:Fallback>
                <p:oleObj name="Equation" r:id="rId9" imgW="228600" imgH="215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1325" y="1398588"/>
                        <a:ext cx="776288" cy="73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4" name="Freeform 15"/>
          <p:cNvSpPr>
            <a:spLocks/>
          </p:cNvSpPr>
          <p:nvPr/>
        </p:nvSpPr>
        <p:spPr bwMode="auto">
          <a:xfrm>
            <a:off x="2400300" y="2420938"/>
            <a:ext cx="4800600" cy="2990850"/>
          </a:xfrm>
          <a:custGeom>
            <a:avLst/>
            <a:gdLst>
              <a:gd name="T0" fmla="*/ 3024 w 3024"/>
              <a:gd name="T1" fmla="*/ 0 h 1884"/>
              <a:gd name="T2" fmla="*/ 3024 w 3024"/>
              <a:gd name="T3" fmla="*/ 1884 h 1884"/>
              <a:gd name="T4" fmla="*/ 0 w 3024"/>
              <a:gd name="T5" fmla="*/ 1884 h 1884"/>
              <a:gd name="T6" fmla="*/ 0 w 3024"/>
              <a:gd name="T7" fmla="*/ 1416 h 1884"/>
              <a:gd name="T8" fmla="*/ 0 60000 65536"/>
              <a:gd name="T9" fmla="*/ 0 60000 65536"/>
              <a:gd name="T10" fmla="*/ 0 60000 65536"/>
              <a:gd name="T11" fmla="*/ 0 60000 65536"/>
              <a:gd name="T12" fmla="*/ 0 w 3024"/>
              <a:gd name="T13" fmla="*/ 0 h 1884"/>
              <a:gd name="T14" fmla="*/ 3024 w 3024"/>
              <a:gd name="T15" fmla="*/ 1884 h 18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4" h="1884">
                <a:moveTo>
                  <a:pt x="3024" y="0"/>
                </a:moveTo>
                <a:lnTo>
                  <a:pt x="3024" y="1884"/>
                </a:lnTo>
                <a:lnTo>
                  <a:pt x="0" y="1884"/>
                </a:lnTo>
                <a:lnTo>
                  <a:pt x="0" y="1416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5" name="Text Box 16"/>
          <p:cNvSpPr txBox="1">
            <a:spLocks noChangeArrowheads="1"/>
          </p:cNvSpPr>
          <p:nvPr/>
        </p:nvSpPr>
        <p:spPr bwMode="auto">
          <a:xfrm>
            <a:off x="3619500" y="3567113"/>
            <a:ext cx="2652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(continuous phase)</a:t>
            </a:r>
          </a:p>
        </p:txBody>
      </p:sp>
      <p:sp>
        <p:nvSpPr>
          <p:cNvPr id="19476" name="Text Box 17"/>
          <p:cNvSpPr txBox="1">
            <a:spLocks noChangeArrowheads="1"/>
          </p:cNvSpPr>
          <p:nvPr/>
        </p:nvSpPr>
        <p:spPr bwMode="auto">
          <a:xfrm>
            <a:off x="6115050" y="1060450"/>
            <a:ext cx="2474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(dispersed phase)</a:t>
            </a:r>
          </a:p>
        </p:txBody>
      </p:sp>
      <p:sp>
        <p:nvSpPr>
          <p:cNvPr id="19477" name="Text Box 18"/>
          <p:cNvSpPr txBox="1">
            <a:spLocks noChangeArrowheads="1"/>
          </p:cNvSpPr>
          <p:nvPr/>
        </p:nvSpPr>
        <p:spPr bwMode="auto">
          <a:xfrm>
            <a:off x="4476750" y="1739900"/>
            <a:ext cx="14557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Level 1</a:t>
            </a:r>
          </a:p>
        </p:txBody>
      </p:sp>
      <p:sp>
        <p:nvSpPr>
          <p:cNvPr id="19478" name="Text Box 19"/>
          <p:cNvSpPr txBox="1">
            <a:spLocks noChangeArrowheads="1"/>
          </p:cNvSpPr>
          <p:nvPr/>
        </p:nvSpPr>
        <p:spPr bwMode="auto">
          <a:xfrm>
            <a:off x="6972300" y="5359400"/>
            <a:ext cx="14557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Level 2</a:t>
            </a:r>
          </a:p>
        </p:txBody>
      </p:sp>
      <p:graphicFrame>
        <p:nvGraphicFramePr>
          <p:cNvPr id="1946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489511"/>
              </p:ext>
            </p:extLst>
          </p:nvPr>
        </p:nvGraphicFramePr>
        <p:xfrm>
          <a:off x="4311650" y="5683250"/>
          <a:ext cx="11652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1" name="Equation" r:id="rId11" imgW="342720" imgH="228600" progId="Equation.DSMT4">
                  <p:embed/>
                </p:oleObj>
              </mc:Choice>
              <mc:Fallback>
                <p:oleObj name="Equation" r:id="rId11" imgW="34272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650" y="5683250"/>
                        <a:ext cx="1165225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9" name="Line 21"/>
          <p:cNvSpPr>
            <a:spLocks noChangeShapeType="1"/>
          </p:cNvSpPr>
          <p:nvPr/>
        </p:nvSpPr>
        <p:spPr bwMode="auto">
          <a:xfrm>
            <a:off x="4906963" y="5440363"/>
            <a:ext cx="0" cy="560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9463" name="Object 22"/>
          <p:cNvGraphicFramePr>
            <a:graphicFrameLocks noChangeAspect="1"/>
          </p:cNvGraphicFramePr>
          <p:nvPr/>
        </p:nvGraphicFramePr>
        <p:xfrm>
          <a:off x="2022475" y="1958975"/>
          <a:ext cx="1638300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2" name="Equation" r:id="rId13" imgW="888840" imgH="685800" progId="Equation.3">
                  <p:embed/>
                </p:oleObj>
              </mc:Choice>
              <mc:Fallback>
                <p:oleObj name="Equation" r:id="rId13" imgW="888840" imgH="685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1958975"/>
                        <a:ext cx="1638300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23"/>
          <p:cNvGraphicFramePr>
            <a:graphicFrameLocks noChangeAspect="1"/>
          </p:cNvGraphicFramePr>
          <p:nvPr/>
        </p:nvGraphicFramePr>
        <p:xfrm>
          <a:off x="4213225" y="3956050"/>
          <a:ext cx="1804988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3" name="Equation" r:id="rId15" imgW="977760" imgH="685800" progId="Equation.3">
                  <p:embed/>
                </p:oleObj>
              </mc:Choice>
              <mc:Fallback>
                <p:oleObj name="Equation" r:id="rId15" imgW="977760" imgH="6858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25" y="3956050"/>
                        <a:ext cx="1804988" cy="1263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3  Thermal Properties Estimation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24962-1071-4D3A-B522-518F99953CC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8" name="Rectangle 4"/>
          <p:cNvSpPr>
            <a:spLocks noChangeArrowheads="1"/>
          </p:cNvSpPr>
          <p:nvPr/>
        </p:nvSpPr>
        <p:spPr bwMode="auto">
          <a:xfrm>
            <a:off x="2306638" y="320675"/>
            <a:ext cx="37385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Level 2 Calculations</a:t>
            </a:r>
          </a:p>
        </p:txBody>
      </p:sp>
      <p:sp>
        <p:nvSpPr>
          <p:cNvPr id="406533" name="Text Box 5"/>
          <p:cNvSpPr txBox="1">
            <a:spLocks noChangeArrowheads="1"/>
          </p:cNvSpPr>
          <p:nvPr/>
        </p:nvSpPr>
        <p:spPr bwMode="auto">
          <a:xfrm>
            <a:off x="1997075" y="1230313"/>
            <a:ext cx="4035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Water + Fibers + </a:t>
            </a:r>
            <a:r>
              <a:rPr lang="en-US">
                <a:solidFill>
                  <a:srgbClr val="3333CC"/>
                </a:solidFill>
              </a:rPr>
              <a:t>AIR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528888" y="1690688"/>
            <a:ext cx="3865562" cy="1390650"/>
            <a:chOff x="1565" y="1123"/>
            <a:chExt cx="2435" cy="876"/>
          </a:xfrm>
        </p:grpSpPr>
        <p:sp>
          <p:nvSpPr>
            <p:cNvPr id="20496" name="Line 6"/>
            <p:cNvSpPr>
              <a:spLocks noChangeShapeType="1"/>
            </p:cNvSpPr>
            <p:nvPr/>
          </p:nvSpPr>
          <p:spPr bwMode="auto">
            <a:xfrm flipV="1">
              <a:off x="2937" y="1123"/>
              <a:ext cx="529" cy="2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Text Box 7"/>
            <p:cNvSpPr txBox="1">
              <a:spLocks noChangeArrowheads="1"/>
            </p:cNvSpPr>
            <p:nvPr/>
          </p:nvSpPr>
          <p:spPr bwMode="auto">
            <a:xfrm>
              <a:off x="1565" y="1422"/>
              <a:ext cx="2435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3333CC"/>
                  </a:solidFill>
                </a:rPr>
                <a:t>There will be changes in density</a:t>
              </a:r>
            </a:p>
            <a:p>
              <a:r>
                <a:rPr lang="en-US" sz="1800" dirty="0">
                  <a:solidFill>
                    <a:srgbClr val="3333CC"/>
                  </a:solidFill>
                </a:rPr>
                <a:t>and the volume fraction of each</a:t>
              </a:r>
            </a:p>
            <a:p>
              <a:r>
                <a:rPr lang="en-US" sz="1800" dirty="0">
                  <a:solidFill>
                    <a:srgbClr val="3333CC"/>
                  </a:solidFill>
                </a:rPr>
                <a:t>component</a:t>
              </a:r>
            </a:p>
          </p:txBody>
        </p:sp>
      </p:grpSp>
      <p:graphicFrame>
        <p:nvGraphicFramePr>
          <p:cNvPr id="406537" name="Object 9"/>
          <p:cNvGraphicFramePr>
            <a:graphicFrameLocks noChangeAspect="1"/>
          </p:cNvGraphicFramePr>
          <p:nvPr/>
        </p:nvGraphicFramePr>
        <p:xfrm>
          <a:off x="1901825" y="3173413"/>
          <a:ext cx="5110163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3" name="Equation" r:id="rId3" imgW="1866600" imgH="253800" progId="Equation.3">
                  <p:embed/>
                </p:oleObj>
              </mc:Choice>
              <mc:Fallback>
                <p:oleObj name="Equation" r:id="rId3" imgW="1866600" imgH="253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5" y="3173413"/>
                        <a:ext cx="5110163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693988" y="3792538"/>
            <a:ext cx="2587625" cy="568325"/>
            <a:chOff x="1697" y="2389"/>
            <a:chExt cx="1630" cy="358"/>
          </a:xfrm>
        </p:grpSpPr>
        <p:sp>
          <p:nvSpPr>
            <p:cNvPr id="20494" name="Line 10"/>
            <p:cNvSpPr>
              <a:spLocks noChangeShapeType="1"/>
            </p:cNvSpPr>
            <p:nvPr/>
          </p:nvSpPr>
          <p:spPr bwMode="auto">
            <a:xfrm flipV="1">
              <a:off x="2205" y="2389"/>
              <a:ext cx="433" cy="1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Text Box 11"/>
            <p:cNvSpPr txBox="1">
              <a:spLocks noChangeArrowheads="1"/>
            </p:cNvSpPr>
            <p:nvPr/>
          </p:nvSpPr>
          <p:spPr bwMode="auto">
            <a:xfrm>
              <a:off x="1697" y="2497"/>
              <a:ext cx="163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</a:rPr>
                <a:t>0.18 Assumed</a:t>
              </a:r>
            </a:p>
          </p:txBody>
        </p:sp>
      </p:grpSp>
      <p:sp>
        <p:nvSpPr>
          <p:cNvPr id="406540" name="Text Box 12"/>
          <p:cNvSpPr txBox="1">
            <a:spLocks noChangeArrowheads="1"/>
          </p:cNvSpPr>
          <p:nvPr/>
        </p:nvSpPr>
        <p:spPr bwMode="auto">
          <a:xfrm>
            <a:off x="515938" y="4383088"/>
            <a:ext cx="7950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So we need to calculate the new volume fractions based on the air considered in the second level</a:t>
            </a: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492125" y="5221288"/>
            <a:ext cx="8412163" cy="928687"/>
            <a:chOff x="310" y="3289"/>
            <a:chExt cx="5299" cy="585"/>
          </a:xfrm>
        </p:grpSpPr>
        <p:graphicFrame>
          <p:nvGraphicFramePr>
            <p:cNvPr id="20483" name="Object 20"/>
            <p:cNvGraphicFramePr>
              <a:graphicFrameLocks noChangeAspect="1"/>
            </p:cNvGraphicFramePr>
            <p:nvPr/>
          </p:nvGraphicFramePr>
          <p:xfrm>
            <a:off x="310" y="3289"/>
            <a:ext cx="2437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4" name="Equation" r:id="rId5" imgW="1841400" imgH="444240" progId="Equation.3">
                    <p:embed/>
                  </p:oleObj>
                </mc:Choice>
                <mc:Fallback>
                  <p:oleObj name="Equation" r:id="rId5" imgW="1841400" imgH="44424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" y="3289"/>
                          <a:ext cx="2437" cy="5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4" name="Object 21"/>
            <p:cNvGraphicFramePr>
              <a:graphicFrameLocks noChangeAspect="1"/>
            </p:cNvGraphicFramePr>
            <p:nvPr/>
          </p:nvGraphicFramePr>
          <p:xfrm>
            <a:off x="2875" y="3329"/>
            <a:ext cx="2734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5" name="Equation" r:id="rId7" imgW="2323800" imgH="393480" progId="Equation.3">
                    <p:embed/>
                  </p:oleObj>
                </mc:Choice>
                <mc:Fallback>
                  <p:oleObj name="Equation" r:id="rId7" imgW="2323800" imgH="39348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5" y="3329"/>
                          <a:ext cx="2734" cy="4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3  Thermal Properties Estimation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24962-1071-4D3A-B522-518F99953CC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0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06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3" grpId="0"/>
      <p:bldP spid="4065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4" name="Rectangle 4"/>
          <p:cNvSpPr>
            <a:spLocks noChangeArrowheads="1"/>
          </p:cNvSpPr>
          <p:nvPr/>
        </p:nvSpPr>
        <p:spPr bwMode="auto">
          <a:xfrm>
            <a:off x="2306638" y="320675"/>
            <a:ext cx="470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Level 2 Final Calculations</a:t>
            </a:r>
          </a:p>
        </p:txBody>
      </p:sp>
      <p:graphicFrame>
        <p:nvGraphicFramePr>
          <p:cNvPr id="21506" name="Object 5"/>
          <p:cNvGraphicFramePr>
            <a:graphicFrameLocks noChangeAspect="1"/>
          </p:cNvGraphicFramePr>
          <p:nvPr/>
        </p:nvGraphicFramePr>
        <p:xfrm>
          <a:off x="681038" y="1606550"/>
          <a:ext cx="4364037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1" name="Equation" r:id="rId3" imgW="2234880" imgH="482400" progId="Equation.3">
                  <p:embed/>
                </p:oleObj>
              </mc:Choice>
              <mc:Fallback>
                <p:oleObj name="Equation" r:id="rId3" imgW="223488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1606550"/>
                        <a:ext cx="4364037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5" name="Text Box 6"/>
          <p:cNvSpPr txBox="1">
            <a:spLocks noChangeArrowheads="1"/>
          </p:cNvSpPr>
          <p:nvPr/>
        </p:nvSpPr>
        <p:spPr bwMode="auto">
          <a:xfrm>
            <a:off x="517525" y="971550"/>
            <a:ext cx="4175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u="sng"/>
              <a:t>Maxwell-Eucken Equation</a:t>
            </a:r>
          </a:p>
        </p:txBody>
      </p:sp>
      <p:graphicFrame>
        <p:nvGraphicFramePr>
          <p:cNvPr id="407559" name="Object 7"/>
          <p:cNvGraphicFramePr>
            <a:graphicFrameLocks noChangeAspect="1"/>
          </p:cNvGraphicFramePr>
          <p:nvPr/>
        </p:nvGraphicFramePr>
        <p:xfrm>
          <a:off x="5292725" y="1892300"/>
          <a:ext cx="31908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2" name="Equation" r:id="rId5" imgW="1498320" imgH="228600" progId="Equation.3">
                  <p:embed/>
                </p:oleObj>
              </mc:Choice>
              <mc:Fallback>
                <p:oleObj name="Equation" r:id="rId5" imgW="149832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892300"/>
                        <a:ext cx="3190875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9"/>
          <p:cNvGraphicFramePr>
            <a:graphicFrameLocks noChangeAspect="1"/>
          </p:cNvGraphicFramePr>
          <p:nvPr/>
        </p:nvGraphicFramePr>
        <p:xfrm>
          <a:off x="655638" y="4448175"/>
          <a:ext cx="3902075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3" name="Equation" r:id="rId7" imgW="1866600" imgH="558720" progId="Equation.3">
                  <p:embed/>
                </p:oleObj>
              </mc:Choice>
              <mc:Fallback>
                <p:oleObj name="Equation" r:id="rId7" imgW="1866600" imgH="5587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4448175"/>
                        <a:ext cx="3902075" cy="11668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10"/>
          <p:cNvGraphicFramePr>
            <a:graphicFrameLocks noChangeAspect="1"/>
          </p:cNvGraphicFramePr>
          <p:nvPr/>
        </p:nvGraphicFramePr>
        <p:xfrm>
          <a:off x="1006475" y="3448050"/>
          <a:ext cx="29273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4" name="Equation" r:id="rId9" imgW="1663560" imgH="596880" progId="Equation.3">
                  <p:embed/>
                </p:oleObj>
              </mc:Choice>
              <mc:Fallback>
                <p:oleObj name="Equation" r:id="rId9" imgW="1663560" imgH="5968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3448050"/>
                        <a:ext cx="2927350" cy="10509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563" name="Text Box 11"/>
          <p:cNvSpPr txBox="1">
            <a:spLocks noChangeArrowheads="1"/>
          </p:cNvSpPr>
          <p:nvPr/>
        </p:nvSpPr>
        <p:spPr bwMode="auto">
          <a:xfrm>
            <a:off x="577850" y="2938463"/>
            <a:ext cx="2370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u="sng"/>
              <a:t>EMT-Equation</a:t>
            </a:r>
          </a:p>
        </p:txBody>
      </p:sp>
      <p:graphicFrame>
        <p:nvGraphicFramePr>
          <p:cNvPr id="407564" name="Object 12"/>
          <p:cNvGraphicFramePr>
            <a:graphicFrameLocks noChangeAspect="1"/>
          </p:cNvGraphicFramePr>
          <p:nvPr/>
        </p:nvGraphicFramePr>
        <p:xfrm>
          <a:off x="4732338" y="4841875"/>
          <a:ext cx="382111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5" name="Equation" r:id="rId11" imgW="1473120" imgH="228600" progId="Equation.3">
                  <p:embed/>
                </p:oleObj>
              </mc:Choice>
              <mc:Fallback>
                <p:oleObj name="Equation" r:id="rId11" imgW="147312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2338" y="4841875"/>
                        <a:ext cx="3821112" cy="5937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566" name="Text Box 14"/>
          <p:cNvSpPr txBox="1">
            <a:spLocks noChangeArrowheads="1"/>
          </p:cNvSpPr>
          <p:nvPr/>
        </p:nvSpPr>
        <p:spPr bwMode="auto">
          <a:xfrm>
            <a:off x="563563" y="5734050"/>
            <a:ext cx="5151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/>
              <a:t>Try the Series and the Parallel model</a:t>
            </a:r>
          </a:p>
        </p:txBody>
      </p:sp>
      <p:sp>
        <p:nvSpPr>
          <p:cNvPr id="407567" name="Text Box 15"/>
          <p:cNvSpPr txBox="1">
            <a:spLocks noChangeArrowheads="1"/>
          </p:cNvSpPr>
          <p:nvPr/>
        </p:nvSpPr>
        <p:spPr bwMode="auto">
          <a:xfrm>
            <a:off x="5819775" y="5702300"/>
            <a:ext cx="2671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33CC"/>
                </a:solidFill>
              </a:rPr>
              <a:t>0.114 and 0.497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3  Thermal Properties Estimation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24962-1071-4D3A-B522-518F99953CC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7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7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63" grpId="0"/>
      <p:bldP spid="407566" grpId="0"/>
      <p:bldP spid="40756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5" name="Picture 4" descr="specifichea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575" y="487363"/>
            <a:ext cx="5030788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2530" name="Object 5"/>
          <p:cNvGraphicFramePr>
            <a:graphicFrameLocks noChangeAspect="1"/>
          </p:cNvGraphicFramePr>
          <p:nvPr/>
        </p:nvGraphicFramePr>
        <p:xfrm>
          <a:off x="5380038" y="768350"/>
          <a:ext cx="2173287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4" name="Equation" r:id="rId4" imgW="622080" imgH="444240" progId="Equation.3">
                  <p:embed/>
                </p:oleObj>
              </mc:Choice>
              <mc:Fallback>
                <p:oleObj name="Equation" r:id="rId4" imgW="62208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8" y="768350"/>
                        <a:ext cx="2173287" cy="1550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6"/>
          <p:cNvGraphicFramePr>
            <a:graphicFrameLocks noChangeAspect="1"/>
          </p:cNvGraphicFramePr>
          <p:nvPr/>
        </p:nvGraphicFramePr>
        <p:xfrm>
          <a:off x="6110288" y="2644775"/>
          <a:ext cx="2563812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5" name="Equation" r:id="rId6" imgW="761760" imgH="342720" progId="Equation.3">
                  <p:embed/>
                </p:oleObj>
              </mc:Choice>
              <mc:Fallback>
                <p:oleObj name="Equation" r:id="rId6" imgW="761760" imgH="3427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0288" y="2644775"/>
                        <a:ext cx="2563812" cy="1154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3  Thermal Properties Estimation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24962-1071-4D3A-B522-518F99953CC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3  Thermal Properties Estimation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540050"/>
              </p:ext>
            </p:extLst>
          </p:nvPr>
        </p:nvGraphicFramePr>
        <p:xfrm>
          <a:off x="5615163" y="1151054"/>
          <a:ext cx="190500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9" name="Equation" r:id="rId3" imgW="876240" imgH="393480" progId="Equation.DSMT4">
                  <p:embed/>
                </p:oleObj>
              </mc:Choice>
              <mc:Fallback>
                <p:oleObj name="Equation" r:id="rId3" imgW="87624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5163" y="1151054"/>
                        <a:ext cx="1905000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46412" y="202921"/>
            <a:ext cx="6335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Heat Transfer is calculated ?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77795" y="966617"/>
            <a:ext cx="2168525" cy="2320777"/>
            <a:chOff x="3238780" y="1731963"/>
            <a:chExt cx="2168525" cy="2320777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55498" y="1731963"/>
              <a:ext cx="1377950" cy="15652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634067" y="3793334"/>
              <a:ext cx="9715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646586" y="3248254"/>
              <a:ext cx="0" cy="8022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4612666" y="3591075"/>
              <a:ext cx="32092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0" i="1" dirty="0">
                  <a:latin typeface="+mn-lt"/>
                </a:rPr>
                <a:t>x</a:t>
              </a: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3655498" y="3402808"/>
              <a:ext cx="1327944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5008842" y="3323433"/>
              <a:ext cx="0" cy="184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4083330" y="3385345"/>
              <a:ext cx="52228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800" b="0" i="1">
                  <a:latin typeface="Arial" charset="0"/>
                </a:rPr>
                <a:t>d</a:t>
              </a:r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3588030" y="2182020"/>
              <a:ext cx="93662" cy="889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4958547" y="2657243"/>
              <a:ext cx="93662" cy="889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graphicFrame>
          <p:nvGraphicFramePr>
            <p:cNvPr id="16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6722371"/>
                </p:ext>
              </p:extLst>
            </p:nvPr>
          </p:nvGraphicFramePr>
          <p:xfrm>
            <a:off x="3238780" y="1991520"/>
            <a:ext cx="358775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0" name="Equation" r:id="rId5" imgW="164880" imgH="215640" progId="Equation.3">
                    <p:embed/>
                  </p:oleObj>
                </mc:Choice>
                <mc:Fallback>
                  <p:oleObj name="Equation" r:id="rId5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8780" y="1991520"/>
                          <a:ext cx="358775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7168839"/>
                </p:ext>
              </p:extLst>
            </p:nvPr>
          </p:nvGraphicFramePr>
          <p:xfrm>
            <a:off x="5048530" y="2475708"/>
            <a:ext cx="358775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1" name="Equation" r:id="rId7" imgW="164880" imgH="215640" progId="Equation.3">
                    <p:embed/>
                  </p:oleObj>
                </mc:Choice>
                <mc:Fallback>
                  <p:oleObj name="Equation" r:id="rId7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8530" y="2475708"/>
                          <a:ext cx="358775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4102380" y="204232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 b="0" i="1">
                  <a:latin typeface="Arial" charset="0"/>
                </a:rPr>
                <a:t>k</a:t>
              </a: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3681692" y="2243934"/>
              <a:ext cx="1351756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49140" y="807236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Conduction in a slab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236687"/>
              </p:ext>
            </p:extLst>
          </p:nvPr>
        </p:nvGraphicFramePr>
        <p:xfrm>
          <a:off x="2443163" y="3422650"/>
          <a:ext cx="3978275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2" name="Equation" r:id="rId9" imgW="1828800" imgH="571320" progId="Equation.DSMT4">
                  <p:embed/>
                </p:oleObj>
              </mc:Choice>
              <mc:Fallback>
                <p:oleObj name="Equation" r:id="rId9" imgW="1828800" imgH="57132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3422650"/>
                        <a:ext cx="3978275" cy="123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030819"/>
              </p:ext>
            </p:extLst>
          </p:nvPr>
        </p:nvGraphicFramePr>
        <p:xfrm>
          <a:off x="5757667" y="4808146"/>
          <a:ext cx="1136293" cy="1063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3" name="Equation" r:id="rId11" imgW="419040" imgH="393480" progId="Equation.DSMT4">
                  <p:embed/>
                </p:oleObj>
              </mc:Choice>
              <mc:Fallback>
                <p:oleObj name="Equation" r:id="rId11" imgW="419040" imgH="39348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667" y="4808146"/>
                        <a:ext cx="1136293" cy="10631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926145"/>
              </p:ext>
            </p:extLst>
          </p:nvPr>
        </p:nvGraphicFramePr>
        <p:xfrm>
          <a:off x="539952" y="4932006"/>
          <a:ext cx="4311651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4" name="Equation" r:id="rId13" imgW="1981080" imgH="393480" progId="Equation.DSMT4">
                  <p:embed/>
                </p:oleObj>
              </mc:Choice>
              <mc:Fallback>
                <p:oleObj name="Equation" r:id="rId13" imgW="1981080" imgH="3934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52" y="4932006"/>
                        <a:ext cx="4311651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009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3  Thermal Properties Estimation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6412" y="202921"/>
            <a:ext cx="6335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Heat Transfer is calculated ?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26377" y="1052253"/>
            <a:ext cx="1706563" cy="1392124"/>
            <a:chOff x="1883569" y="933145"/>
            <a:chExt cx="2154238" cy="1704975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1883569" y="933145"/>
              <a:ext cx="1844675" cy="17049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2347119" y="1364945"/>
              <a:ext cx="930275" cy="85248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V="1">
              <a:off x="2799557" y="1537983"/>
              <a:ext cx="355600" cy="2936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2801144" y="1831670"/>
              <a:ext cx="788988" cy="403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643982" y="1393520"/>
              <a:ext cx="34448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0">
                  <a:latin typeface="Arial" charset="0"/>
                </a:rPr>
                <a:t>r</a:t>
              </a:r>
              <a:r>
                <a:rPr lang="en-US" sz="1800" b="0" baseline="-25000">
                  <a:latin typeface="Arial" charset="0"/>
                </a:rPr>
                <a:t>1</a:t>
              </a: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3618707" y="2166633"/>
              <a:ext cx="3444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0">
                  <a:latin typeface="Arial" charset="0"/>
                </a:rPr>
                <a:t>r</a:t>
              </a:r>
              <a:r>
                <a:rPr lang="en-US" sz="1800" b="0" baseline="-25000">
                  <a:latin typeface="Arial" charset="0"/>
                </a:rPr>
                <a:t>2</a:t>
              </a:r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4506113"/>
                </p:ext>
              </p:extLst>
            </p:nvPr>
          </p:nvGraphicFramePr>
          <p:xfrm>
            <a:off x="3148807" y="1231595"/>
            <a:ext cx="225425" cy="293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1" name="Equation" r:id="rId3" imgW="164880" imgH="215640" progId="Equation.3">
                    <p:embed/>
                  </p:oleObj>
                </mc:Choice>
                <mc:Fallback>
                  <p:oleObj name="Equation" r:id="rId3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8807" y="1231595"/>
                          <a:ext cx="225425" cy="2936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9613616"/>
                </p:ext>
              </p:extLst>
            </p:nvPr>
          </p:nvGraphicFramePr>
          <p:xfrm>
            <a:off x="3812382" y="1865008"/>
            <a:ext cx="225425" cy="293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2" name="Equation" r:id="rId5" imgW="164880" imgH="215640" progId="Equation.3">
                    <p:embed/>
                  </p:oleObj>
                </mc:Choice>
                <mc:Fallback>
                  <p:oleObj name="Equation" r:id="rId5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2382" y="1865008"/>
                          <a:ext cx="225425" cy="2936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860817"/>
              </p:ext>
            </p:extLst>
          </p:nvPr>
        </p:nvGraphicFramePr>
        <p:xfrm>
          <a:off x="859880" y="3897345"/>
          <a:ext cx="5852404" cy="1266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3" name="Equation" r:id="rId7" imgW="3759120" imgH="812520" progId="Equation.DSMT4">
                  <p:embed/>
                </p:oleObj>
              </mc:Choice>
              <mc:Fallback>
                <p:oleObj name="Equation" r:id="rId7" imgW="375912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9880" y="3897345"/>
                        <a:ext cx="5852404" cy="12661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921926"/>
              </p:ext>
            </p:extLst>
          </p:nvPr>
        </p:nvGraphicFramePr>
        <p:xfrm>
          <a:off x="4796170" y="962241"/>
          <a:ext cx="191611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4" name="Equation" r:id="rId9" imgW="799920" imgH="393480" progId="Equation.DSMT4">
                  <p:embed/>
                </p:oleObj>
              </mc:Choice>
              <mc:Fallback>
                <p:oleObj name="Equation" r:id="rId9" imgW="799920" imgH="393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6170" y="962241"/>
                        <a:ext cx="1916113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591722" y="2611568"/>
            <a:ext cx="7290079" cy="1138773"/>
            <a:chOff x="1069066" y="3013502"/>
            <a:chExt cx="7290079" cy="1138773"/>
          </a:xfrm>
        </p:grpSpPr>
        <p:sp>
          <p:nvSpPr>
            <p:cNvPr id="16" name="Rectangle 15"/>
            <p:cNvSpPr/>
            <p:nvPr/>
          </p:nvSpPr>
          <p:spPr>
            <a:xfrm>
              <a:off x="1069066" y="3013502"/>
              <a:ext cx="7290079" cy="11387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 the temperature profile linear ?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Can we get an equation to calculate </a:t>
              </a:r>
              <a:r>
                <a:rPr lang="en-US" sz="2000" b="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as a function of </a:t>
              </a:r>
              <a:br>
                <a: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temperatures     and     , and the geometry of the system </a:t>
              </a:r>
              <a:r>
                <a: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? </a:t>
              </a:r>
            </a:p>
          </p:txBody>
        </p:sp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3639035"/>
                </p:ext>
              </p:extLst>
            </p:nvPr>
          </p:nvGraphicFramePr>
          <p:xfrm>
            <a:off x="3402811" y="3813180"/>
            <a:ext cx="249786" cy="266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5" name="Equation" r:id="rId11" imgW="190440" imgH="203040" progId="Equation.DSMT4">
                    <p:embed/>
                  </p:oleObj>
                </mc:Choice>
                <mc:Fallback>
                  <p:oleObj name="Equation" r:id="rId11" imgW="19044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402811" y="3813180"/>
                          <a:ext cx="249786" cy="2664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3790077"/>
                </p:ext>
              </p:extLst>
            </p:nvPr>
          </p:nvGraphicFramePr>
          <p:xfrm>
            <a:off x="2703300" y="3807750"/>
            <a:ext cx="242325" cy="258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6" name="Equation" r:id="rId13" imgW="190440" imgH="203040" progId="Equation.DSMT4">
                    <p:embed/>
                  </p:oleObj>
                </mc:Choice>
                <mc:Fallback>
                  <p:oleObj name="Equation" r:id="rId13" imgW="1904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3300" y="3807750"/>
                          <a:ext cx="242325" cy="258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486470"/>
              </p:ext>
            </p:extLst>
          </p:nvPr>
        </p:nvGraphicFramePr>
        <p:xfrm>
          <a:off x="2355524" y="5265336"/>
          <a:ext cx="4280320" cy="1059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7" name="Equation" r:id="rId15" imgW="2616120" imgH="647640" progId="Equation.DSMT4">
                  <p:embed/>
                </p:oleObj>
              </mc:Choice>
              <mc:Fallback>
                <p:oleObj name="Equation" r:id="rId15" imgW="261612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55524" y="5265336"/>
                        <a:ext cx="4280320" cy="1059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1" name="Picture 5" descr="Metal tube - industrial background Stock Photo - 11953637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72"/>
          <a:stretch/>
        </p:blipFill>
        <p:spPr bwMode="auto">
          <a:xfrm>
            <a:off x="6947602" y="781788"/>
            <a:ext cx="1563351" cy="159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830748" y="5156964"/>
            <a:ext cx="1524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8798" y="720075"/>
            <a:ext cx="3447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Conduction in a cylinder</a:t>
            </a:r>
          </a:p>
        </p:txBody>
      </p:sp>
    </p:spTree>
    <p:extLst>
      <p:ext uri="{BB962C8B-B14F-4D97-AF65-F5344CB8AC3E}">
        <p14:creationId xmlns:p14="http://schemas.microsoft.com/office/powerpoint/2010/main" val="14017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489251"/>
              </p:ext>
            </p:extLst>
          </p:nvPr>
        </p:nvGraphicFramePr>
        <p:xfrm>
          <a:off x="1190625" y="720725"/>
          <a:ext cx="6762750" cy="567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Graph" r:id="rId3" imgW="3409920" imgH="2861280" progId="Origin50.Graph">
                  <p:embed/>
                </p:oleObj>
              </mc:Choice>
              <mc:Fallback>
                <p:oleObj name="Graph" r:id="rId3" imgW="3409920" imgH="2861280" progId="Origin50.Grap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720725"/>
                        <a:ext cx="6762750" cy="567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1161319" y="247650"/>
            <a:ext cx="717696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Density and porosity of foods and</a:t>
            </a:r>
          </a:p>
          <a:p>
            <a:pPr algn="ctr"/>
            <a:r>
              <a:rPr lang="en-US" u="sng" dirty="0"/>
              <a:t>biomaterials above and below freezing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3  Thermal Properties Estimation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24962-1071-4D3A-B522-518F99953CC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4"/>
          <p:cNvSpPr>
            <a:spLocks noChangeArrowheads="1"/>
          </p:cNvSpPr>
          <p:nvPr/>
        </p:nvSpPr>
        <p:spPr bwMode="auto">
          <a:xfrm>
            <a:off x="429768" y="434975"/>
            <a:ext cx="8257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u="sng" dirty="0"/>
              <a:t>Density and porosity of foods and biomaterials above and below freezing</a:t>
            </a:r>
          </a:p>
        </p:txBody>
      </p:sp>
      <p:grpSp>
        <p:nvGrpSpPr>
          <p:cNvPr id="3080" name="Group 9"/>
          <p:cNvGrpSpPr>
            <a:grpSpLocks/>
          </p:cNvGrpSpPr>
          <p:nvPr/>
        </p:nvGrpSpPr>
        <p:grpSpPr bwMode="auto">
          <a:xfrm>
            <a:off x="993775" y="1665288"/>
            <a:ext cx="7373938" cy="1254125"/>
            <a:chOff x="626" y="1221"/>
            <a:chExt cx="4645" cy="790"/>
          </a:xfrm>
        </p:grpSpPr>
        <p:sp>
          <p:nvSpPr>
            <p:cNvPr id="3082" name="Text Box 5"/>
            <p:cNvSpPr txBox="1">
              <a:spLocks noChangeArrowheads="1"/>
            </p:cNvSpPr>
            <p:nvPr/>
          </p:nvSpPr>
          <p:spPr bwMode="auto">
            <a:xfrm>
              <a:off x="626" y="1221"/>
              <a:ext cx="4645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Char char="•"/>
              </a:pPr>
              <a:r>
                <a:rPr lang="en-US" sz="2400"/>
                <a:t> Density is used to calculate the thermal </a:t>
              </a:r>
              <a:br>
                <a:rPr lang="en-US" sz="2400"/>
              </a:br>
              <a:r>
                <a:rPr lang="en-US" sz="2400"/>
                <a:t>  diffusivity, the value of the density to be used</a:t>
              </a:r>
              <a:br>
                <a:rPr lang="en-US" sz="2400"/>
              </a:br>
              <a:r>
                <a:rPr lang="en-US" sz="2400"/>
                <a:t>  depends on the porosity </a:t>
              </a:r>
            </a:p>
          </p:txBody>
        </p:sp>
        <p:graphicFrame>
          <p:nvGraphicFramePr>
            <p:cNvPr id="3075" name="Object 6"/>
            <p:cNvGraphicFramePr>
              <a:graphicFrameLocks noChangeAspect="1"/>
            </p:cNvGraphicFramePr>
            <p:nvPr/>
          </p:nvGraphicFramePr>
          <p:xfrm>
            <a:off x="3158" y="1640"/>
            <a:ext cx="1443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Equation" r:id="rId3" imgW="939600" imgH="241200" progId="Equation.3">
                    <p:embed/>
                  </p:oleObj>
                </mc:Choice>
                <mc:Fallback>
                  <p:oleObj name="Equation" r:id="rId3" imgW="939600" imgH="241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8" y="1640"/>
                          <a:ext cx="1443" cy="3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1" name="Text Box 7"/>
          <p:cNvSpPr txBox="1">
            <a:spLocks noChangeArrowheads="1"/>
          </p:cNvSpPr>
          <p:nvPr/>
        </p:nvSpPr>
        <p:spPr bwMode="auto">
          <a:xfrm>
            <a:off x="1154113" y="4414838"/>
            <a:ext cx="71088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Density and porosity values are required to </a:t>
            </a:r>
          </a:p>
          <a:p>
            <a:r>
              <a:rPr lang="en-US" sz="2400"/>
              <a:t>  calculate the composition of foods in terms</a:t>
            </a:r>
          </a:p>
          <a:p>
            <a:r>
              <a:rPr lang="en-US" sz="2400"/>
              <a:t>  of the </a:t>
            </a:r>
            <a:r>
              <a:rPr lang="en-US" sz="2400" u="sng">
                <a:solidFill>
                  <a:srgbClr val="3333CC"/>
                </a:solidFill>
              </a:rPr>
              <a:t>volume fractions</a:t>
            </a:r>
            <a:r>
              <a:rPr lang="en-US" sz="2400"/>
              <a:t>, as opposed to mass</a:t>
            </a:r>
            <a:br>
              <a:rPr lang="en-US" sz="2400"/>
            </a:br>
            <a:r>
              <a:rPr lang="en-US" sz="2400"/>
              <a:t>  fractions </a:t>
            </a:r>
          </a:p>
        </p:txBody>
      </p:sp>
      <p:graphicFrame>
        <p:nvGraphicFramePr>
          <p:cNvPr id="3074" name="Object 8"/>
          <p:cNvGraphicFramePr>
            <a:graphicFrameLocks noChangeAspect="1"/>
          </p:cNvGraphicFramePr>
          <p:nvPr/>
        </p:nvGraphicFramePr>
        <p:xfrm>
          <a:off x="3768725" y="2894013"/>
          <a:ext cx="1298575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Equation" r:id="rId5" imgW="482400" imgH="431640" progId="Equation.3">
                  <p:embed/>
                </p:oleObj>
              </mc:Choice>
              <mc:Fallback>
                <p:oleObj name="Equation" r:id="rId5" imgW="48240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725" y="2894013"/>
                        <a:ext cx="1298575" cy="1160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3  Thermal Properties Estimation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24962-1071-4D3A-B522-518F99953CC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4"/>
          <p:cNvSpPr>
            <a:spLocks noChangeArrowheads="1"/>
          </p:cNvSpPr>
          <p:nvPr/>
        </p:nvSpPr>
        <p:spPr bwMode="auto">
          <a:xfrm>
            <a:off x="301752" y="97532"/>
            <a:ext cx="82478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u="sng" dirty="0"/>
              <a:t>Density and porosity of foods and biomaterials above and below freezing</a:t>
            </a:r>
          </a:p>
        </p:txBody>
      </p:sp>
      <p:sp>
        <p:nvSpPr>
          <p:cNvPr id="4105" name="Text Box 5"/>
          <p:cNvSpPr txBox="1">
            <a:spLocks noChangeArrowheads="1"/>
          </p:cNvSpPr>
          <p:nvPr/>
        </p:nvSpPr>
        <p:spPr bwMode="auto">
          <a:xfrm>
            <a:off x="574675" y="1557338"/>
            <a:ext cx="3730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Non-Porous Materials</a:t>
            </a:r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3549650" y="1828800"/>
          <a:ext cx="234950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Equation" r:id="rId3" imgW="1015920" imgH="622080" progId="Equation.3">
                  <p:embed/>
                </p:oleObj>
              </mc:Choice>
              <mc:Fallback>
                <p:oleObj name="Equation" r:id="rId3" imgW="1015920" imgH="622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50" y="1828800"/>
                        <a:ext cx="2349500" cy="1438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7"/>
          <p:cNvGraphicFramePr>
            <a:graphicFrameLocks noChangeAspect="1"/>
          </p:cNvGraphicFramePr>
          <p:nvPr/>
        </p:nvGraphicFramePr>
        <p:xfrm>
          <a:off x="3367088" y="3322638"/>
          <a:ext cx="2738437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" name="Equation" r:id="rId5" imgW="977760" imgH="431640" progId="Equation.3">
                  <p:embed/>
                </p:oleObj>
              </mc:Choice>
              <mc:Fallback>
                <p:oleObj name="Equation" r:id="rId5" imgW="97776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088" y="3322638"/>
                        <a:ext cx="2738437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483229"/>
              </p:ext>
            </p:extLst>
          </p:nvPr>
        </p:nvGraphicFramePr>
        <p:xfrm>
          <a:off x="2041525" y="4605338"/>
          <a:ext cx="5381625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" name="Equation" r:id="rId7" imgW="2108160" imgH="431640" progId="Equation.DSMT4">
                  <p:embed/>
                </p:oleObj>
              </mc:Choice>
              <mc:Fallback>
                <p:oleObj name="Equation" r:id="rId7" imgW="2108160" imgH="4316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525" y="4605338"/>
                        <a:ext cx="5381625" cy="1103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3  Thermal Properties Estimation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24962-1071-4D3A-B522-518F99953CC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4"/>
          <p:cNvSpPr>
            <a:spLocks noChangeArrowheads="1"/>
          </p:cNvSpPr>
          <p:nvPr/>
        </p:nvSpPr>
        <p:spPr bwMode="auto">
          <a:xfrm>
            <a:off x="1162050" y="434975"/>
            <a:ext cx="68389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u="sng"/>
              <a:t>Density and Porosity of Foods above and below freezing</a:t>
            </a:r>
          </a:p>
        </p:txBody>
      </p:sp>
      <p:sp>
        <p:nvSpPr>
          <p:cNvPr id="5130" name="Text Box 5"/>
          <p:cNvSpPr txBox="1">
            <a:spLocks noChangeArrowheads="1"/>
          </p:cNvSpPr>
          <p:nvPr/>
        </p:nvSpPr>
        <p:spPr bwMode="auto">
          <a:xfrm>
            <a:off x="898525" y="1824038"/>
            <a:ext cx="246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Porous Foods</a:t>
            </a:r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1689100" y="2349500"/>
          <a:ext cx="226060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" name="Equation" r:id="rId3" imgW="850680" imgH="457200" progId="Equation.3">
                  <p:embed/>
                </p:oleObj>
              </mc:Choice>
              <mc:Fallback>
                <p:oleObj name="Equation" r:id="rId3" imgW="85068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2349500"/>
                        <a:ext cx="2260600" cy="1214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7"/>
          <p:cNvGraphicFramePr>
            <a:graphicFrameLocks noChangeAspect="1"/>
          </p:cNvGraphicFramePr>
          <p:nvPr/>
        </p:nvGraphicFramePr>
        <p:xfrm>
          <a:off x="5381625" y="2597150"/>
          <a:ext cx="28003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" name="Equation" r:id="rId5" imgW="1054080" imgH="241200" progId="Equation.3">
                  <p:embed/>
                </p:oleObj>
              </mc:Choice>
              <mc:Fallback>
                <p:oleObj name="Equation" r:id="rId5" imgW="105408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25" y="2597150"/>
                        <a:ext cx="2800350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AutoShape 8"/>
          <p:cNvSpPr>
            <a:spLocks noChangeArrowheads="1"/>
          </p:cNvSpPr>
          <p:nvPr/>
        </p:nvSpPr>
        <p:spPr bwMode="auto">
          <a:xfrm>
            <a:off x="4286250" y="2819400"/>
            <a:ext cx="781050" cy="323850"/>
          </a:xfrm>
          <a:prstGeom prst="rightArrow">
            <a:avLst>
              <a:gd name="adj1" fmla="val 50000"/>
              <a:gd name="adj2" fmla="val 60294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4" name="Object 10"/>
          <p:cNvGraphicFramePr>
            <a:graphicFrameLocks noChangeAspect="1"/>
          </p:cNvGraphicFramePr>
          <p:nvPr/>
        </p:nvGraphicFramePr>
        <p:xfrm>
          <a:off x="3338513" y="3586163"/>
          <a:ext cx="1933575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" name="Equation" r:id="rId7" imgW="749160" imgH="457200" progId="Equation.3">
                  <p:embed/>
                </p:oleObj>
              </mc:Choice>
              <mc:Fallback>
                <p:oleObj name="Equation" r:id="rId7" imgW="74916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513" y="3586163"/>
                        <a:ext cx="1933575" cy="1173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Text Box 15"/>
          <p:cNvSpPr txBox="1">
            <a:spLocks noChangeArrowheads="1"/>
          </p:cNvSpPr>
          <p:nvPr/>
        </p:nvSpPr>
        <p:spPr bwMode="auto">
          <a:xfrm>
            <a:off x="5832475" y="3759200"/>
            <a:ext cx="2565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Volume fraction</a:t>
            </a:r>
          </a:p>
          <a:p>
            <a:r>
              <a:rPr lang="en-US" sz="2000"/>
              <a:t>of i</a:t>
            </a:r>
            <a:r>
              <a:rPr lang="en-US" sz="2000" baseline="30000"/>
              <a:t>th</a:t>
            </a:r>
            <a:r>
              <a:rPr lang="en-US" sz="2000"/>
              <a:t> solid or liquid</a:t>
            </a:r>
          </a:p>
          <a:p>
            <a:r>
              <a:rPr lang="en-US" sz="2000"/>
              <a:t>component</a:t>
            </a:r>
          </a:p>
        </p:txBody>
      </p:sp>
      <p:graphicFrame>
        <p:nvGraphicFramePr>
          <p:cNvPr id="5125" name="Object 16"/>
          <p:cNvGraphicFramePr>
            <a:graphicFrameLocks noChangeAspect="1"/>
          </p:cNvGraphicFramePr>
          <p:nvPr/>
        </p:nvGraphicFramePr>
        <p:xfrm>
          <a:off x="3194050" y="4932363"/>
          <a:ext cx="2262188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" name="Equation" r:id="rId9" imgW="876240" imgH="342720" progId="Equation.3">
                  <p:embed/>
                </p:oleObj>
              </mc:Choice>
              <mc:Fallback>
                <p:oleObj name="Equation" r:id="rId9" imgW="876240" imgH="3427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4932363"/>
                        <a:ext cx="2262188" cy="88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3  Thermal Properties Estimation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24962-1071-4D3A-B522-518F99953CC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4"/>
          <p:cNvSpPr>
            <a:spLocks noChangeArrowheads="1"/>
          </p:cNvSpPr>
          <p:nvPr/>
        </p:nvSpPr>
        <p:spPr bwMode="auto">
          <a:xfrm>
            <a:off x="1201738" y="241300"/>
            <a:ext cx="63690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u="sng"/>
              <a:t>Density and Porosity of Foods </a:t>
            </a:r>
          </a:p>
          <a:p>
            <a:r>
              <a:rPr lang="en-US" sz="3200" u="sng"/>
              <a:t>above and below freezing</a:t>
            </a:r>
          </a:p>
        </p:txBody>
      </p:sp>
      <p:sp>
        <p:nvSpPr>
          <p:cNvPr id="6154" name="Text Box 5"/>
          <p:cNvSpPr txBox="1">
            <a:spLocks noChangeArrowheads="1"/>
          </p:cNvSpPr>
          <p:nvPr/>
        </p:nvSpPr>
        <p:spPr bwMode="auto">
          <a:xfrm>
            <a:off x="841375" y="1519238"/>
            <a:ext cx="636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Materials porous or non-porous in bulk</a:t>
            </a:r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1592263" y="2001838"/>
          <a:ext cx="1957387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" name="Equation" r:id="rId4" imgW="736560" imgH="431640" progId="Equation.3">
                  <p:embed/>
                </p:oleObj>
              </mc:Choice>
              <mc:Fallback>
                <p:oleObj name="Equation" r:id="rId4" imgW="7365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2001838"/>
                        <a:ext cx="1957387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7"/>
          <p:cNvGraphicFramePr>
            <a:graphicFrameLocks noChangeAspect="1"/>
          </p:cNvGraphicFramePr>
          <p:nvPr/>
        </p:nvGraphicFramePr>
        <p:xfrm>
          <a:off x="5153025" y="2176463"/>
          <a:ext cx="253206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" name="Equation" r:id="rId6" imgW="952200" imgH="228600" progId="Equation.3">
                  <p:embed/>
                </p:oleObj>
              </mc:Choice>
              <mc:Fallback>
                <p:oleObj name="Equation" r:id="rId6" imgW="9522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025" y="2176463"/>
                        <a:ext cx="2532063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AutoShape 8"/>
          <p:cNvSpPr>
            <a:spLocks noChangeArrowheads="1"/>
          </p:cNvSpPr>
          <p:nvPr/>
        </p:nvSpPr>
        <p:spPr bwMode="auto">
          <a:xfrm>
            <a:off x="3981450" y="2362200"/>
            <a:ext cx="976313" cy="409575"/>
          </a:xfrm>
          <a:prstGeom prst="rightArrow">
            <a:avLst>
              <a:gd name="adj1" fmla="val 50000"/>
              <a:gd name="adj2" fmla="val 59593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48" name="Object 9"/>
          <p:cNvGraphicFramePr>
            <a:graphicFrameLocks noChangeAspect="1"/>
          </p:cNvGraphicFramePr>
          <p:nvPr/>
        </p:nvGraphicFramePr>
        <p:xfrm>
          <a:off x="3627438" y="3198813"/>
          <a:ext cx="173672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" name="Equation" r:id="rId8" imgW="672840" imgH="431640" progId="Equation.3">
                  <p:embed/>
                </p:oleObj>
              </mc:Choice>
              <mc:Fallback>
                <p:oleObj name="Equation" r:id="rId8" imgW="67284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3198813"/>
                        <a:ext cx="1736725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Text Box 10"/>
          <p:cNvSpPr txBox="1">
            <a:spLocks noChangeArrowheads="1"/>
          </p:cNvSpPr>
          <p:nvPr/>
        </p:nvSpPr>
        <p:spPr bwMode="auto">
          <a:xfrm>
            <a:off x="5965825" y="3206750"/>
            <a:ext cx="2565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Volume fraction</a:t>
            </a:r>
          </a:p>
          <a:p>
            <a:r>
              <a:rPr lang="en-US" sz="2000"/>
              <a:t>of i</a:t>
            </a:r>
            <a:r>
              <a:rPr lang="en-US" sz="2000" baseline="30000"/>
              <a:t>th</a:t>
            </a:r>
            <a:r>
              <a:rPr lang="en-US" sz="2000"/>
              <a:t> solid or liquid</a:t>
            </a:r>
          </a:p>
          <a:p>
            <a:r>
              <a:rPr lang="en-US" sz="2000"/>
              <a:t>component</a:t>
            </a:r>
          </a:p>
        </p:txBody>
      </p:sp>
      <p:graphicFrame>
        <p:nvGraphicFramePr>
          <p:cNvPr id="6149" name="Object 11"/>
          <p:cNvGraphicFramePr>
            <a:graphicFrameLocks noChangeAspect="1"/>
          </p:cNvGraphicFramePr>
          <p:nvPr/>
        </p:nvGraphicFramePr>
        <p:xfrm>
          <a:off x="3548063" y="4627563"/>
          <a:ext cx="2163762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" name="Equation" r:id="rId10" imgW="838080" imgH="342720" progId="Equation.3">
                  <p:embed/>
                </p:oleObj>
              </mc:Choice>
              <mc:Fallback>
                <p:oleObj name="Equation" r:id="rId10" imgW="838080" imgH="3427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063" y="4627563"/>
                        <a:ext cx="2163762" cy="88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3  Thermal Properties Estimation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24962-1071-4D3A-B522-518F99953CC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xtured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3525</TotalTime>
  <Words>798</Words>
  <Application>Microsoft Office PowerPoint</Application>
  <PresentationFormat>On-screen Show (4:3)</PresentationFormat>
  <Paragraphs>211</Paragraphs>
  <Slides>28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Tahoma</vt:lpstr>
      <vt:lpstr>Times New Roman</vt:lpstr>
      <vt:lpstr>Wingdings</vt:lpstr>
      <vt:lpstr>Textured</vt:lpstr>
      <vt:lpstr>Equation</vt:lpstr>
      <vt:lpstr>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Engineering Computer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campa</dc:creator>
  <cp:lastModifiedBy>Osvaldo H Campanella</cp:lastModifiedBy>
  <cp:revision>52</cp:revision>
  <cp:lastPrinted>1601-01-01T00:00:00Z</cp:lastPrinted>
  <dcterms:created xsi:type="dcterms:W3CDTF">2002-08-30T15:50:24Z</dcterms:created>
  <dcterms:modified xsi:type="dcterms:W3CDTF">2017-09-05T05:08:48Z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7</vt:i4>
  </property>
</Properties>
</file>