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4" r:id="rId9"/>
    <p:sldId id="263" r:id="rId10"/>
    <p:sldId id="265" r:id="rId11"/>
    <p:sldId id="277" r:id="rId12"/>
    <p:sldId id="266" r:id="rId13"/>
    <p:sldId id="278" r:id="rId14"/>
    <p:sldId id="279" r:id="rId15"/>
    <p:sldId id="280" r:id="rId16"/>
    <p:sldId id="281" r:id="rId17"/>
    <p:sldId id="267" r:id="rId18"/>
    <p:sldId id="282" r:id="rId19"/>
    <p:sldId id="268" r:id="rId20"/>
    <p:sldId id="283" r:id="rId21"/>
    <p:sldId id="320" r:id="rId22"/>
    <p:sldId id="321" r:id="rId23"/>
    <p:sldId id="284" r:id="rId24"/>
    <p:sldId id="275" r:id="rId25"/>
    <p:sldId id="291" r:id="rId26"/>
    <p:sldId id="285" r:id="rId27"/>
    <p:sldId id="286" r:id="rId28"/>
    <p:sldId id="287" r:id="rId29"/>
    <p:sldId id="288" r:id="rId30"/>
    <p:sldId id="289" r:id="rId31"/>
    <p:sldId id="318" r:id="rId32"/>
    <p:sldId id="300" r:id="rId33"/>
    <p:sldId id="301" r:id="rId34"/>
    <p:sldId id="314" r:id="rId35"/>
    <p:sldId id="276" r:id="rId36"/>
    <p:sldId id="290" r:id="rId37"/>
    <p:sldId id="269" r:id="rId38"/>
    <p:sldId id="315" r:id="rId39"/>
    <p:sldId id="316" r:id="rId40"/>
    <p:sldId id="270" r:id="rId41"/>
    <p:sldId id="317" r:id="rId42"/>
    <p:sldId id="271" r:id="rId43"/>
    <p:sldId id="272" r:id="rId44"/>
    <p:sldId id="273" r:id="rId45"/>
    <p:sldId id="319" r:id="rId46"/>
    <p:sldId id="295" r:id="rId47"/>
    <p:sldId id="296" r:id="rId48"/>
    <p:sldId id="297" r:id="rId49"/>
    <p:sldId id="298" r:id="rId50"/>
    <p:sldId id="299" r:id="rId51"/>
    <p:sldId id="274" r:id="rId52"/>
    <p:sldId id="293" r:id="rId53"/>
    <p:sldId id="292" r:id="rId54"/>
    <p:sldId id="294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FF9900"/>
    <a:srgbClr val="00CC0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39.wmf"/><Relationship Id="rId1" Type="http://schemas.openxmlformats.org/officeDocument/2006/relationships/image" Target="../media/image66.wmf"/><Relationship Id="rId4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7.wmf"/><Relationship Id="rId4" Type="http://schemas.openxmlformats.org/officeDocument/2006/relationships/image" Target="../media/image7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843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96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3" y="9119496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609B7C-7E84-4454-A5A9-B0424977D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3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53" y="4560570"/>
            <a:ext cx="5851496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96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73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3" y="9119496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/>
            </a:lvl1pPr>
          </a:lstStyle>
          <a:p>
            <a:pPr>
              <a:defRPr/>
            </a:pPr>
            <a:fld id="{1692D207-605A-47E3-BBB7-CD1C76053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0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D219A2-452B-4B24-81E6-E5B234F3278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1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7B1851-E1BF-4450-BA62-76910266D9CB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10F9A9-BF62-48F0-AAAC-DB4915D921CB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1C31CB-8508-41E8-9BE0-4FDADFF66BC0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C4B7C7-663C-4AA2-949C-409BF2A4E05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D9580A-12D9-4D9D-B823-40469705647F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65E27C-1DE4-44EB-A161-CBA4270CECEB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99C770-86B3-4D56-9ADF-ACFBFC33ABEA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9A9DB5-0FC2-4613-8022-97740E665C30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13B887-9E71-4FEB-B677-F0C49D28CA38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2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47FD0D-DF8C-44D3-B670-97AE01968688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503C85-E46A-4421-9EDC-C4E23873041C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21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28BFFC-0368-4CE8-8578-B6273A6EA5D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C77134-4D57-45EA-87C2-C6DAFC208D46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63A9CD-7A95-4895-BF41-B7A9F3CC0736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18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4432F4-5344-46A7-BE85-3AE6B06322DB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7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672A1A-3682-4CDF-9620-48E08FCCFD40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89E1D2-8AE5-4D07-8ED4-F33B759AED8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4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DE7A14-AC97-4A3E-B585-C06852C2DE79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7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745D63-D52E-44FC-A5AD-F3C52BF150E7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2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1ECAEF-2070-4FD7-A7A1-C6D89E7627E0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0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3E8BA9-5911-4F0C-BB53-CC09E849F646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47B739-29C8-4D59-A23F-B114EA693119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7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007ACE-5DC8-4D5D-A8EA-425629222D41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5072FB-6DC1-4522-9B7D-1D9D5366DB30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1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33CE99-0A70-4482-8D0F-FFDEFDB2F2A2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6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128554-61E6-4C70-BDB7-7874FF8B8ED1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1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F20AC-2493-4A65-AF74-772BB97EDD29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883BBB-E625-447E-BB48-823CA079F2BF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71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A653D-3EC1-442C-B676-47DF3C38E95F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9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2D9F94-C134-4E13-A5F1-85F704322F84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1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B11154-F259-4E99-AA90-0DD6F24A6B1C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05094-6D65-471C-9BBF-E117ADDFCD2B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4C1587-D88D-4D8B-ABF8-F27810BEA99B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4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D03909-9EE3-49A3-A9ED-EC563CC1D758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B85049-BC2B-40C5-AF78-9F52C5C05EC4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2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0C8FD4-BE14-4D7C-9251-19EDE17A28AA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6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EA00B2-1B6E-4614-91E0-D298D41E0F45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8B00A4-F3E8-4850-B29E-C3EE0198B2AE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7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59304E-6E8C-4CDC-A0F6-E3E2DAB41A29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0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4DB48F-89D3-4D7E-88E0-F579A9F5AB24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78A5D8-C9FB-4C76-8BA7-0E03933D9320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49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5989B0-AB6E-4E54-B236-458F0B244661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10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C8F3FF-FA56-4388-A0EE-EF63E7F4F91C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5FD0-40E1-49EF-9F2F-54D671906F4D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BB6275-4B09-4757-A0FD-56A122769769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9C63A8-77ED-46FB-98CF-F82FDA148EC2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081C25-E4B7-41A3-96E4-B4E4295887B4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72519" indent="-297123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8491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63888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9285" indent="-237698" defTabSz="967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468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90078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65474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40871" indent="-237698" defTabSz="967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CEA299-31CF-430D-BD64-989822CC9A9E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0DDA-B41B-4C9D-A277-6E693FBF0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5323-79C5-463F-821F-E55DCD31F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1A66-708D-4177-A1AB-1E83A74BF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C02B0-452A-48D0-886E-614991D0A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70EE7-C373-4E69-A210-AEEE74576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8F9CC-B2BD-4381-8267-DED8D39A7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5128A-720F-4C24-9BD7-86BAED8BD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08D5-084B-4CFE-9A13-AE5EF479D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FAB3-A0F7-47F3-950C-2D7DC8A2F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11E5B-3033-49CE-9B15-7B8D5C8BE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CFD0-651F-4FE1-B7D5-2D75964FA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BFFB14-BE73-4B08-9E14-4F356F98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1.wmf"/><Relationship Id="rId5" Type="http://schemas.openxmlformats.org/officeDocument/2006/relationships/image" Target="../media/image58.e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41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9.e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Activity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ABE 303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F25C4A-5818-490F-93F8-51C938786CCB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pic>
        <p:nvPicPr>
          <p:cNvPr id="47109" name="Picture 7" descr="cere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04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2895600" y="3048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Water Activity</a:t>
            </a:r>
          </a:p>
        </p:txBody>
      </p:sp>
      <p:pic>
        <p:nvPicPr>
          <p:cNvPr id="47111" name="Picture 10" descr="IMG_02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1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C9679B-763C-4A0D-8F9D-A2D398C3366F}" type="slidenum">
              <a:rPr lang="en-US" smtClean="0"/>
              <a:pPr eaLnBrk="1" hangingPunct="1"/>
              <a:t>10</a:t>
            </a:fld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52938"/>
              </p:ext>
            </p:extLst>
          </p:nvPr>
        </p:nvGraphicFramePr>
        <p:xfrm>
          <a:off x="1924050" y="990600"/>
          <a:ext cx="44370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4" imgW="1993680" imgH="241200" progId="Equation.DSMT4">
                  <p:embed/>
                </p:oleObj>
              </mc:Choice>
              <mc:Fallback>
                <p:oleObj name="Equation" r:id="rId4" imgW="19936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90600"/>
                        <a:ext cx="44370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5"/>
          <p:cNvSpPr txBox="1">
            <a:spLocks noChangeArrowheads="1"/>
          </p:cNvSpPr>
          <p:nvPr/>
        </p:nvSpPr>
        <p:spPr bwMode="auto">
          <a:xfrm>
            <a:off x="1524000" y="304800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Water Activity Calculations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1573213" y="1676400"/>
          <a:ext cx="14970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6" imgW="672840" imgH="431640" progId="Equation.3">
                  <p:embed/>
                </p:oleObj>
              </mc:Choice>
              <mc:Fallback>
                <p:oleObj name="Equation" r:id="rId6" imgW="6728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676400"/>
                        <a:ext cx="14970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5749925" y="1828800"/>
          <a:ext cx="1384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828800"/>
                        <a:ext cx="1384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9"/>
          <p:cNvSpPr>
            <a:spLocks noChangeShapeType="1"/>
          </p:cNvSpPr>
          <p:nvPr/>
        </p:nvSpPr>
        <p:spPr bwMode="auto">
          <a:xfrm>
            <a:off x="3505200" y="2209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10"/>
          <p:cNvSpPr txBox="1">
            <a:spLocks noChangeArrowheads="1"/>
          </p:cNvSpPr>
          <p:nvPr/>
        </p:nvSpPr>
        <p:spPr bwMode="auto">
          <a:xfrm>
            <a:off x="3276600" y="175260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Using Raoult Law</a:t>
            </a:r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3771900" y="2209800"/>
          <a:ext cx="10144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10" imgW="507960" imgH="431640" progId="Equation.3">
                  <p:embed/>
                </p:oleObj>
              </mc:Choice>
              <mc:Fallback>
                <p:oleObj name="Equation" r:id="rId10" imgW="5079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209800"/>
                        <a:ext cx="10144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12"/>
          <p:cNvSpPr>
            <a:spLocks noChangeShapeType="1"/>
          </p:cNvSpPr>
          <p:nvPr/>
        </p:nvSpPr>
        <p:spPr bwMode="auto">
          <a:xfrm flipH="1" flipV="1">
            <a:off x="4724400" y="2743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13"/>
          <p:cNvSpPr txBox="1">
            <a:spLocks noChangeArrowheads="1"/>
          </p:cNvSpPr>
          <p:nvPr/>
        </p:nvSpPr>
        <p:spPr bwMode="auto">
          <a:xfrm>
            <a:off x="5470525" y="28559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molar fraction</a:t>
            </a:r>
          </a:p>
          <a:p>
            <a:pPr eaLnBrk="1" hangingPunct="1"/>
            <a:r>
              <a:rPr lang="en-US" dirty="0"/>
              <a:t>in the biomaterial</a:t>
            </a:r>
          </a:p>
        </p:txBody>
      </p:sp>
      <p:graphicFrame>
        <p:nvGraphicFramePr>
          <p:cNvPr id="6150" name="Object 14"/>
          <p:cNvGraphicFramePr>
            <a:graphicFrameLocks noChangeAspect="1"/>
          </p:cNvGraphicFramePr>
          <p:nvPr/>
        </p:nvGraphicFramePr>
        <p:xfrm>
          <a:off x="1506538" y="3306763"/>
          <a:ext cx="12811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2" imgW="469800" imgH="228600" progId="Equation.3">
                  <p:embed/>
                </p:oleObj>
              </mc:Choice>
              <mc:Fallback>
                <p:oleObj name="Equation" r:id="rId12" imgW="4698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306763"/>
                        <a:ext cx="12811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2" name="Group 19"/>
          <p:cNvGrpSpPr>
            <a:grpSpLocks/>
          </p:cNvGrpSpPr>
          <p:nvPr/>
        </p:nvGrpSpPr>
        <p:grpSpPr bwMode="auto">
          <a:xfrm>
            <a:off x="228600" y="2789238"/>
            <a:ext cx="2740025" cy="452437"/>
            <a:chOff x="144" y="1757"/>
            <a:chExt cx="1726" cy="285"/>
          </a:xfrm>
        </p:grpSpPr>
        <p:sp>
          <p:nvSpPr>
            <p:cNvPr id="6167" name="Text Box 15"/>
            <p:cNvSpPr txBox="1">
              <a:spLocks noChangeArrowheads="1"/>
            </p:cNvSpPr>
            <p:nvPr/>
          </p:nvSpPr>
          <p:spPr bwMode="auto">
            <a:xfrm>
              <a:off x="144" y="1757"/>
              <a:ext cx="1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For ideal systems</a:t>
              </a:r>
            </a:p>
          </p:txBody>
        </p:sp>
        <p:graphicFrame>
          <p:nvGraphicFramePr>
            <p:cNvPr id="6153" name="Object 16"/>
            <p:cNvGraphicFramePr>
              <a:graphicFrameLocks noChangeAspect="1"/>
            </p:cNvGraphicFramePr>
            <p:nvPr/>
          </p:nvGraphicFramePr>
          <p:xfrm>
            <a:off x="1372" y="1757"/>
            <a:ext cx="49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3" name="Equation" r:id="rId14" imgW="355320" imgH="203040" progId="Equation.3">
                    <p:embed/>
                  </p:oleObj>
                </mc:Choice>
                <mc:Fallback>
                  <p:oleObj name="Equation" r:id="rId14" imgW="35532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757"/>
                          <a:ext cx="49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1" name="Object 17"/>
          <p:cNvGraphicFramePr>
            <a:graphicFrameLocks noChangeAspect="1"/>
          </p:cNvGraphicFramePr>
          <p:nvPr/>
        </p:nvGraphicFramePr>
        <p:xfrm>
          <a:off x="1162050" y="3962400"/>
          <a:ext cx="24066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16" imgW="1066680" imgH="533160" progId="Equation.3">
                  <p:embed/>
                </p:oleObj>
              </mc:Choice>
              <mc:Fallback>
                <p:oleObj name="Equation" r:id="rId16" imgW="106668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962400"/>
                        <a:ext cx="240665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3957638" y="3794125"/>
            <a:ext cx="48752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m</a:t>
            </a:r>
            <a:r>
              <a:rPr lang="en-US" i="1" baseline="-25000"/>
              <a:t>w</a:t>
            </a:r>
            <a:r>
              <a:rPr lang="en-US" i="1"/>
              <a:t>: molar concentration of water (mol/liter)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 i="1"/>
              <a:t>m</a:t>
            </a:r>
            <a:r>
              <a:rPr lang="en-US" i="1" baseline="-25000"/>
              <a:t>s,i</a:t>
            </a:r>
            <a:r>
              <a:rPr lang="en-US" i="1"/>
              <a:t>: molar concentration of solutes (mol/liter)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039813" y="5029200"/>
            <a:ext cx="7267575" cy="1187450"/>
            <a:chOff x="655" y="3168"/>
            <a:chExt cx="4578" cy="748"/>
          </a:xfrm>
        </p:grpSpPr>
        <p:graphicFrame>
          <p:nvGraphicFramePr>
            <p:cNvPr id="6152" name="Object 20"/>
            <p:cNvGraphicFramePr>
              <a:graphicFrameLocks noChangeAspect="1"/>
            </p:cNvGraphicFramePr>
            <p:nvPr/>
          </p:nvGraphicFramePr>
          <p:xfrm>
            <a:off x="655" y="3177"/>
            <a:ext cx="1497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5" name="Equation" r:id="rId18" imgW="1079280" imgH="533160" progId="Equation.DSMT4">
                    <p:embed/>
                  </p:oleObj>
                </mc:Choice>
                <mc:Fallback>
                  <p:oleObj name="Equation" r:id="rId18" imgW="1079280" imgH="5331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3177"/>
                          <a:ext cx="1497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2689" y="3168"/>
              <a:ext cx="25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/>
                <a:t>N</a:t>
              </a:r>
              <a:r>
                <a:rPr lang="en-US" i="1" baseline="-25000"/>
                <a:t>w</a:t>
              </a:r>
              <a:r>
                <a:rPr lang="en-US" i="1"/>
                <a:t>: moles of water</a:t>
              </a:r>
            </a:p>
            <a:p>
              <a:pPr eaLnBrk="1" hangingPunct="1"/>
              <a:endParaRPr lang="en-US" i="1"/>
            </a:p>
            <a:p>
              <a:pPr eaLnBrk="1" hangingPunct="1"/>
              <a:r>
                <a:rPr lang="en-US" i="1"/>
                <a:t>N</a:t>
              </a:r>
              <a:r>
                <a:rPr lang="en-US" i="1" baseline="-25000"/>
                <a:t>s,i</a:t>
              </a:r>
              <a:r>
                <a:rPr lang="en-US" i="1"/>
                <a:t>: moles of solutes</a:t>
              </a:r>
            </a:p>
          </p:txBody>
        </p:sp>
      </p:grpSp>
      <p:sp>
        <p:nvSpPr>
          <p:cNvPr id="6165" name="Text Box 24"/>
          <p:cNvSpPr txBox="1">
            <a:spLocks noChangeArrowheads="1"/>
          </p:cNvSpPr>
          <p:nvPr/>
        </p:nvSpPr>
        <p:spPr bwMode="auto">
          <a:xfrm>
            <a:off x="6395244" y="1489709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x: Molar fraction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717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FD186E-5E42-4856-90C7-5495070965C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90538" y="304800"/>
            <a:ext cx="8194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Water Activity Calculations </a:t>
            </a:r>
            <a:r>
              <a:rPr lang="en-US" sz="2800"/>
              <a:t>(Ideal Systems)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048000" y="1066800"/>
          <a:ext cx="28956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1066680" imgH="533160" progId="Equation.3">
                  <p:embed/>
                </p:oleObj>
              </mc:Choice>
              <mc:Fallback>
                <p:oleObj name="Equation" r:id="rId4" imgW="10666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9560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62000" y="2895600"/>
            <a:ext cx="7899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1963" indent="-461963" eaLnBrk="0" hangingPunct="0"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/>
              <a:t>Very large molecules, for example starch, have little</a:t>
            </a:r>
          </a:p>
          <a:p>
            <a:pPr eaLnBrk="1" hangingPunct="1"/>
            <a:r>
              <a:rPr lang="en-US" sz="2400"/>
              <a:t>	influence on the water activity (Why?)</a:t>
            </a:r>
          </a:p>
          <a:p>
            <a:pPr eaLnBrk="1" hangingPunct="1">
              <a:buFontTx/>
              <a:buChar char="•"/>
            </a:pPr>
            <a:r>
              <a:rPr lang="en-US" sz="2400"/>
              <a:t>Water insoluble components (e.g. fats) have no </a:t>
            </a:r>
          </a:p>
          <a:p>
            <a:pPr eaLnBrk="1" hangingPunct="1"/>
            <a:r>
              <a:rPr lang="en-US" sz="2400"/>
              <a:t>	influence on water activity</a:t>
            </a:r>
          </a:p>
          <a:p>
            <a:pPr eaLnBrk="1" hangingPunct="1">
              <a:buFontTx/>
              <a:buChar char="•"/>
            </a:pPr>
            <a:r>
              <a:rPr lang="en-US" sz="2400"/>
              <a:t>Small molecules (e.g. sucrose) have large influence </a:t>
            </a:r>
          </a:p>
          <a:p>
            <a:pPr eaLnBrk="1" hangingPunct="1"/>
            <a:r>
              <a:rPr lang="en-US" sz="2400"/>
              <a:t>	on water activity.  Addition of these solutes decreases</a:t>
            </a:r>
            <a:br>
              <a:rPr lang="en-US" sz="2400"/>
            </a:br>
            <a:r>
              <a:rPr lang="en-US" sz="2400"/>
              <a:t>the water activity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81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50D1A9-5325-4E66-AE7E-0FC099E18A60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93725" y="392113"/>
            <a:ext cx="657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Calculate of the water activity lowering of a 1 </a:t>
            </a:r>
            <a:r>
              <a:rPr lang="en-US" sz="2000" b="1" i="1" u="sng"/>
              <a:t>molal</a:t>
            </a:r>
            <a:r>
              <a:rPr lang="en-US" sz="2000" i="1" u="sng"/>
              <a:t> </a:t>
            </a:r>
            <a:r>
              <a:rPr lang="en-US" sz="2000"/>
              <a:t>NaCl</a:t>
            </a:r>
          </a:p>
        </p:txBody>
      </p: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2438400" y="1143000"/>
            <a:ext cx="2832100" cy="366713"/>
            <a:chOff x="1536" y="720"/>
            <a:chExt cx="1784" cy="231"/>
          </a:xfrm>
        </p:grpSpPr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1536" y="7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NaCl </a:t>
              </a:r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2016" y="8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Rectangle 8"/>
            <p:cNvSpPr>
              <a:spLocks noChangeArrowheads="1"/>
            </p:cNvSpPr>
            <p:nvPr/>
          </p:nvSpPr>
          <p:spPr bwMode="auto">
            <a:xfrm>
              <a:off x="2592" y="720"/>
              <a:ext cx="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Na</a:t>
              </a:r>
              <a:r>
                <a:rPr lang="en-US" baseline="30000"/>
                <a:t>+</a:t>
              </a:r>
              <a:r>
                <a:rPr lang="en-US"/>
                <a:t> + Cl</a:t>
              </a:r>
              <a:r>
                <a:rPr lang="en-US" baseline="30000"/>
                <a:t>-</a:t>
              </a:r>
              <a:r>
                <a:rPr lang="en-US"/>
                <a:t> </a:t>
              </a:r>
            </a:p>
          </p:txBody>
        </p:sp>
      </p:grp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914400" y="1905000"/>
            <a:ext cx="612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u="sng"/>
              <a:t>1 Molal</a:t>
            </a:r>
            <a:r>
              <a:rPr lang="en-US" sz="2000"/>
              <a:t> = 1 mole of solute per 1000 grams of solvent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990600" y="2514600"/>
            <a:ext cx="475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u="sng"/>
              <a:t>Molecular weight of NaCl</a:t>
            </a:r>
            <a:r>
              <a:rPr lang="en-US" sz="2000"/>
              <a:t> = 58.5 grams</a:t>
            </a:r>
          </a:p>
        </p:txBody>
      </p:sp>
      <p:grpSp>
        <p:nvGrpSpPr>
          <p:cNvPr id="8202" name="Group 18"/>
          <p:cNvGrpSpPr>
            <a:grpSpLocks/>
          </p:cNvGrpSpPr>
          <p:nvPr/>
        </p:nvGrpSpPr>
        <p:grpSpPr bwMode="auto">
          <a:xfrm>
            <a:off x="1647825" y="3124200"/>
            <a:ext cx="6203950" cy="2430463"/>
            <a:chOff x="1038" y="1968"/>
            <a:chExt cx="3908" cy="1531"/>
          </a:xfrm>
        </p:grpSpPr>
        <p:graphicFrame>
          <p:nvGraphicFramePr>
            <p:cNvPr id="8194" name="Object 11"/>
            <p:cNvGraphicFramePr>
              <a:graphicFrameLocks noChangeAspect="1"/>
            </p:cNvGraphicFramePr>
            <p:nvPr/>
          </p:nvGraphicFramePr>
          <p:xfrm>
            <a:off x="1038" y="1968"/>
            <a:ext cx="3027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4" imgW="2565360" imgH="761760" progId="Equation.3">
                    <p:embed/>
                  </p:oleObj>
                </mc:Choice>
                <mc:Fallback>
                  <p:oleObj name="Equation" r:id="rId4" imgW="2565360" imgH="7617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968"/>
                          <a:ext cx="3027" cy="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Line 13"/>
            <p:cNvSpPr>
              <a:spLocks noChangeShapeType="1"/>
            </p:cNvSpPr>
            <p:nvPr/>
          </p:nvSpPr>
          <p:spPr bwMode="auto">
            <a:xfrm flipH="1" flipV="1">
              <a:off x="2160" y="2736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1958" y="3143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Due to dissociation</a:t>
              </a:r>
            </a:p>
          </p:txBody>
        </p: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 flipH="1" flipV="1">
              <a:off x="2979" y="2514"/>
              <a:ext cx="863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3638" y="3095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Assume equal to 1</a:t>
              </a:r>
            </a:p>
            <a:p>
              <a:pPr eaLnBrk="1" hangingPunct="1"/>
              <a:r>
                <a:rPr lang="en-US"/>
                <a:t>for ideal systems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92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1AE66D-8AF9-4795-B009-210EC5599143}" type="slidenum">
              <a:rPr lang="en-US" smtClean="0"/>
              <a:pPr eaLnBrk="1" hangingPunct="1"/>
              <a:t>13</a:t>
            </a:fld>
            <a:endParaRPr lang="en-US"/>
          </a:p>
        </p:txBody>
      </p:sp>
      <p:graphicFrame>
        <p:nvGraphicFramePr>
          <p:cNvPr id="26672" name="Group 48"/>
          <p:cNvGraphicFramePr>
            <a:graphicFrameLocks noGrp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 Sucrose /kg 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Ideal 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Actual 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Sucrose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18" name="Object 45"/>
          <p:cNvGraphicFramePr>
            <a:graphicFrameLocks noChangeAspect="1"/>
          </p:cNvGraphicFramePr>
          <p:nvPr/>
        </p:nvGraphicFramePr>
        <p:xfrm>
          <a:off x="5715000" y="1676400"/>
          <a:ext cx="234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76400"/>
                        <a:ext cx="2349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Text Box 46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EFFECT OF SUCROSE ON a</a:t>
            </a:r>
            <a:r>
              <a:rPr lang="en-US" sz="2400" baseline="-25000"/>
              <a:t>w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403952-161A-4561-A8DA-44B9BB501818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219200" y="460375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Other Equations to calculate a</a:t>
            </a:r>
            <a:r>
              <a:rPr lang="en-US" sz="2400" baseline="-25000"/>
              <a:t>w</a:t>
            </a:r>
            <a:r>
              <a:rPr lang="en-US" sz="2400"/>
              <a:t> for non-linear systems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585788" y="1220788"/>
          <a:ext cx="8124825" cy="448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4" imgW="2920680" imgH="1612800" progId="Equation.3">
                  <p:embed/>
                </p:oleObj>
              </mc:Choice>
              <mc:Fallback>
                <p:oleObj name="Equation" r:id="rId4" imgW="2920680" imgH="16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220788"/>
                        <a:ext cx="8124825" cy="448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7316788" y="1766888"/>
            <a:ext cx="744537" cy="10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227763" y="290195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Osmotic pressure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126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EB51FD-835D-4F82-9744-D35C9A2AEDBC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219200" y="460375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Other Equations to calculate a</a:t>
            </a:r>
            <a:r>
              <a:rPr lang="en-US" sz="2400" baseline="-25000"/>
              <a:t>w</a:t>
            </a:r>
            <a:r>
              <a:rPr lang="en-US" sz="2400"/>
              <a:t> for non-linear systems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725488" y="1209675"/>
          <a:ext cx="8075612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2933640" imgH="1485720" progId="Equation.3">
                  <p:embed/>
                </p:oleObj>
              </mc:Choice>
              <mc:Fallback>
                <p:oleObj name="Equation" r:id="rId4" imgW="2933640" imgH="1485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209675"/>
                        <a:ext cx="8075612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22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22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174752-F8DD-4221-878A-4CD2ECF7F801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626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Non-linear behavior is caused by:</a:t>
            </a:r>
            <a:r>
              <a:rPr lang="en-US"/>
              <a:t> </a:t>
            </a:r>
          </a:p>
        </p:txBody>
      </p:sp>
      <p:sp>
        <p:nvSpPr>
          <p:cNvPr id="1229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61563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/>
              <a:t> Dissociation of solute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 Solute molecular size (parameter </a:t>
            </a:r>
            <a:r>
              <a:rPr lang="en-US" i="1"/>
              <a:t>q</a:t>
            </a:r>
            <a:r>
              <a:rPr lang="en-US"/>
              <a:t>)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>
              <a:buFontTx/>
              <a:buChar char="•"/>
            </a:pPr>
            <a:r>
              <a:rPr lang="en-US"/>
              <a:t> Solvent-solute interaction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lvl="1" eaLnBrk="1" hangingPunct="1">
              <a:buFont typeface="Wingdings" pitchFamily="2" charset="2"/>
              <a:buChar char="Ø"/>
            </a:pPr>
            <a:r>
              <a:rPr lang="en-US"/>
              <a:t> Strong attraction between the solvent and the solute</a:t>
            </a:r>
            <a:br>
              <a:rPr lang="en-US"/>
            </a:br>
            <a:endParaRPr lang="en-US"/>
          </a:p>
          <a:p>
            <a:pPr lvl="1" eaLnBrk="1" hangingPunct="1">
              <a:buFont typeface="Wingdings" pitchFamily="2" charset="2"/>
              <a:buChar char="Ø"/>
            </a:pPr>
            <a:r>
              <a:rPr lang="en-US"/>
              <a:t> Low attraction between the solvent and the solute.</a:t>
            </a:r>
            <a:br>
              <a:rPr lang="en-US"/>
            </a:br>
            <a:r>
              <a:rPr lang="en-US"/>
              <a:t>    the solute molecules tend to associate each other </a:t>
            </a:r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>
              <a:buFontTx/>
              <a:buChar char="•"/>
            </a:pPr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6577013" y="3001963"/>
          <a:ext cx="19383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4" imgW="1346040" imgH="203040" progId="Equation.3">
                  <p:embed/>
                </p:oleObj>
              </mc:Choice>
              <mc:Fallback>
                <p:oleObj name="Equation" r:id="rId4" imgW="1346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3001963"/>
                        <a:ext cx="19383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6329363" y="3810000"/>
          <a:ext cx="24304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6" imgW="1688760" imgH="203040" progId="Equation.3">
                  <p:embed/>
                </p:oleObj>
              </mc:Choice>
              <mc:Fallback>
                <p:oleObj name="Equation" r:id="rId6" imgW="16887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3810000"/>
                        <a:ext cx="24304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517525" y="4379913"/>
            <a:ext cx="8464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Calculate the water activity of a 25% solution of glucose assuming ideal behavior.</a:t>
            </a:r>
          </a:p>
          <a:p>
            <a:pPr eaLnBrk="1" hangingPunct="1"/>
            <a:r>
              <a:rPr lang="en-US"/>
              <a:t>What would be the effect of solute size on the result assuming that </a:t>
            </a:r>
            <a:br>
              <a:rPr lang="en-US"/>
            </a:br>
            <a:r>
              <a:rPr lang="en-US"/>
              <a:t>i.e. there is no interaction between the solute and the solvent and the volume ratio</a:t>
            </a:r>
          </a:p>
          <a:p>
            <a:pPr eaLnBrk="1" hangingPunct="1"/>
            <a:r>
              <a:rPr lang="en-US"/>
              <a:t>glucose/water is 6? What is your conclusion</a:t>
            </a: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7391400" y="4724400"/>
          <a:ext cx="457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8" imgW="330120" imgH="203040" progId="Equation.3">
                  <p:embed/>
                </p:oleObj>
              </mc:Choice>
              <mc:Fallback>
                <p:oleObj name="Equation" r:id="rId8" imgW="3301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724400"/>
                        <a:ext cx="4572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331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2D627-0D0D-4B9C-B479-8AD6A53DE6C2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727325" y="1712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990600" y="1524000"/>
          <a:ext cx="739140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1942920" imgH="838080" progId="Equation.3">
                  <p:embed/>
                </p:oleObj>
              </mc:Choice>
              <mc:Fallback>
                <p:oleObj name="Equation" r:id="rId4" imgW="194292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391400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990600" y="581025"/>
            <a:ext cx="7132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Water Activity and Food Safety/Quality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777875" y="1401763"/>
            <a:ext cx="7754938" cy="376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C3F538-498F-4E05-ADC2-8D7692FCD0B8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143000" y="304800"/>
            <a:ext cx="76097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/>
              <a:t>How is water associated to biomaterials?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898525" y="1408113"/>
            <a:ext cx="80708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b="1" u="sng"/>
              <a:t>Water type IV</a:t>
            </a:r>
            <a:r>
              <a:rPr lang="en-US"/>
              <a:t>.  Pure water full activity (very reactive state)</a:t>
            </a:r>
            <a:br>
              <a:rPr lang="en-US"/>
            </a:br>
            <a:endParaRPr lang="en-US"/>
          </a:p>
          <a:p>
            <a:pPr eaLnBrk="1" hangingPunct="1">
              <a:buFontTx/>
              <a:buAutoNum type="arabicPeriod"/>
            </a:pPr>
            <a:r>
              <a:rPr lang="en-US" b="1" u="sng"/>
              <a:t>Water type III</a:t>
            </a:r>
            <a:r>
              <a:rPr lang="en-US"/>
              <a:t>.  Water trapped in tissues, it behaves almost ideally</a:t>
            </a:r>
            <a:br>
              <a:rPr lang="en-US"/>
            </a:br>
            <a:endParaRPr lang="en-US"/>
          </a:p>
          <a:p>
            <a:pPr eaLnBrk="1" hangingPunct="1">
              <a:buFontTx/>
              <a:buAutoNum type="arabicPeriod"/>
            </a:pPr>
            <a:r>
              <a:rPr lang="en-US" b="1" u="sng"/>
              <a:t>Water type II</a:t>
            </a:r>
            <a:r>
              <a:rPr lang="en-US"/>
              <a:t>.  Water H-bonded to solutes and tied to membrane surfaces.</a:t>
            </a:r>
            <a:br>
              <a:rPr lang="en-US"/>
            </a:br>
            <a:r>
              <a:rPr lang="en-US"/>
              <a:t>		 This water has solution properties and deviate from ideal </a:t>
            </a:r>
            <a:br>
              <a:rPr lang="en-US"/>
            </a:br>
            <a:r>
              <a:rPr lang="en-US"/>
              <a:t>                         behavior in capillaries &lt; 1         diameter</a:t>
            </a:r>
            <a:br>
              <a:rPr lang="en-US"/>
            </a:br>
            <a:r>
              <a:rPr lang="en-US"/>
              <a:t>  </a:t>
            </a:r>
          </a:p>
          <a:p>
            <a:pPr eaLnBrk="1" hangingPunct="1">
              <a:buFontTx/>
              <a:buAutoNum type="arabicPeriod"/>
            </a:pPr>
            <a:r>
              <a:rPr lang="en-US" b="1" u="sng"/>
              <a:t>Water type I</a:t>
            </a:r>
            <a:r>
              <a:rPr lang="en-US"/>
              <a:t>.   “Monolayer” of water adsorbed to solutes and surfaces,</a:t>
            </a:r>
            <a:br>
              <a:rPr lang="en-US"/>
            </a:br>
            <a:r>
              <a:rPr lang="en-US"/>
              <a:t>                         this water has a very high deviation of the ideal behavior</a:t>
            </a:r>
          </a:p>
          <a:p>
            <a:pPr eaLnBrk="1" hangingPunct="1"/>
            <a:endParaRPr 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5562600" y="3124200"/>
          <a:ext cx="533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279360" imgH="164880" progId="Equation.3">
                  <p:embed/>
                </p:oleObj>
              </mc:Choice>
              <mc:Fallback>
                <p:oleObj name="Equation" r:id="rId4" imgW="27936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24200"/>
                        <a:ext cx="5334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4B2E97-52C5-42A0-A072-E57217323238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5862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Water Activity and Moisture Content</a:t>
            </a:r>
          </a:p>
          <a:p>
            <a:pPr algn="ctr" eaLnBrk="1" hangingPunct="1"/>
            <a:r>
              <a:rPr lang="en-US" sz="2800" b="1" i="1"/>
              <a:t>Moisture Isotherms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905000" y="1752600"/>
            <a:ext cx="5867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 rot="-5400000">
            <a:off x="-797718" y="3388518"/>
            <a:ext cx="455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(g water/100 g dry solids)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4038600" y="5562600"/>
            <a:ext cx="185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 a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51209" name="Freeform 8"/>
          <p:cNvSpPr>
            <a:spLocks/>
          </p:cNvSpPr>
          <p:nvPr/>
        </p:nvSpPr>
        <p:spPr bwMode="auto">
          <a:xfrm>
            <a:off x="1905000" y="1828800"/>
            <a:ext cx="4724400" cy="3657600"/>
          </a:xfrm>
          <a:custGeom>
            <a:avLst/>
            <a:gdLst>
              <a:gd name="T0" fmla="*/ 0 w 2976"/>
              <a:gd name="T1" fmla="*/ 2147483647 h 2304"/>
              <a:gd name="T2" fmla="*/ 2147483647 w 2976"/>
              <a:gd name="T3" fmla="*/ 2147483647 h 2304"/>
              <a:gd name="T4" fmla="*/ 2147483647 w 2976"/>
              <a:gd name="T5" fmla="*/ 2147483647 h 2304"/>
              <a:gd name="T6" fmla="*/ 2147483647 w 2976"/>
              <a:gd name="T7" fmla="*/ 2147483647 h 2304"/>
              <a:gd name="T8" fmla="*/ 2147483647 w 2976"/>
              <a:gd name="T9" fmla="*/ 2147483647 h 2304"/>
              <a:gd name="T10" fmla="*/ 2147483647 w 2976"/>
              <a:gd name="T11" fmla="*/ 2147483647 h 2304"/>
              <a:gd name="T12" fmla="*/ 2147483647 w 2976"/>
              <a:gd name="T13" fmla="*/ 2147483647 h 2304"/>
              <a:gd name="T14" fmla="*/ 2147483647 w 2976"/>
              <a:gd name="T15" fmla="*/ 2147483647 h 2304"/>
              <a:gd name="T16" fmla="*/ 2147483647 w 2976"/>
              <a:gd name="T17" fmla="*/ 0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76"/>
              <a:gd name="T28" fmla="*/ 0 h 2304"/>
              <a:gd name="T29" fmla="*/ 2976 w 2976"/>
              <a:gd name="T30" fmla="*/ 2304 h 23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76" h="2304">
                <a:moveTo>
                  <a:pt x="0" y="2304"/>
                </a:moveTo>
                <a:cubicBezTo>
                  <a:pt x="4" y="2240"/>
                  <a:pt x="8" y="2176"/>
                  <a:pt x="48" y="2112"/>
                </a:cubicBezTo>
                <a:cubicBezTo>
                  <a:pt x="88" y="2048"/>
                  <a:pt x="136" y="1984"/>
                  <a:pt x="240" y="1920"/>
                </a:cubicBezTo>
                <a:cubicBezTo>
                  <a:pt x="344" y="1856"/>
                  <a:pt x="488" y="1776"/>
                  <a:pt x="672" y="1728"/>
                </a:cubicBezTo>
                <a:cubicBezTo>
                  <a:pt x="856" y="1680"/>
                  <a:pt x="1136" y="1664"/>
                  <a:pt x="1344" y="1632"/>
                </a:cubicBezTo>
                <a:cubicBezTo>
                  <a:pt x="1552" y="1600"/>
                  <a:pt x="1720" y="1624"/>
                  <a:pt x="1920" y="1536"/>
                </a:cubicBezTo>
                <a:cubicBezTo>
                  <a:pt x="2120" y="1448"/>
                  <a:pt x="2392" y="1280"/>
                  <a:pt x="2544" y="1104"/>
                </a:cubicBezTo>
                <a:cubicBezTo>
                  <a:pt x="2696" y="928"/>
                  <a:pt x="2760" y="664"/>
                  <a:pt x="2832" y="480"/>
                </a:cubicBezTo>
                <a:cubicBezTo>
                  <a:pt x="2904" y="296"/>
                  <a:pt x="2940" y="148"/>
                  <a:pt x="29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 flipH="1" flipV="1">
            <a:off x="4495800" y="44958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752600" y="556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7620000" y="556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937125" y="47609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Moisture Isotherm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Activity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ABE 303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C43C59-36DE-4DE8-94AA-C1FB58DBDB88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8133" name="Rectangle 4" descr="90%"/>
          <p:cNvSpPr>
            <a:spLocks noChangeArrowheads="1"/>
          </p:cNvSpPr>
          <p:nvPr/>
        </p:nvSpPr>
        <p:spPr bwMode="auto">
          <a:xfrm>
            <a:off x="1143000" y="2959100"/>
            <a:ext cx="838200" cy="609600"/>
          </a:xfrm>
          <a:prstGeom prst="rect">
            <a:avLst/>
          </a:prstGeom>
          <a:pattFill prst="pct90">
            <a:fgClr>
              <a:srgbClr val="FFFF99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Cracker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09600" y="1892300"/>
            <a:ext cx="2438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2000" y="2044700"/>
            <a:ext cx="1962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Relative</a:t>
            </a:r>
          </a:p>
          <a:p>
            <a:pPr eaLnBrk="1" hangingPunct="1"/>
            <a:r>
              <a:rPr lang="en-US" sz="1600" dirty="0"/>
              <a:t>Humidity RH = 75%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" y="15113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Room Temperature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895600" y="3048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Water Activity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572000" y="22733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4419600" y="47879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 rot="-5400000">
            <a:off x="3767932" y="2772568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Moisture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375525" y="47482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Time</a:t>
            </a:r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4572000" y="2933700"/>
            <a:ext cx="2895600" cy="1397000"/>
          </a:xfrm>
          <a:custGeom>
            <a:avLst/>
            <a:gdLst>
              <a:gd name="T0" fmla="*/ 0 w 1824"/>
              <a:gd name="T1" fmla="*/ 2147483647 h 880"/>
              <a:gd name="T2" fmla="*/ 2147483647 w 1824"/>
              <a:gd name="T3" fmla="*/ 2147483647 h 880"/>
              <a:gd name="T4" fmla="*/ 2147483647 w 1824"/>
              <a:gd name="T5" fmla="*/ 2147483647 h 880"/>
              <a:gd name="T6" fmla="*/ 2147483647 w 1824"/>
              <a:gd name="T7" fmla="*/ 2147483647 h 880"/>
              <a:gd name="T8" fmla="*/ 2147483647 w 1824"/>
              <a:gd name="T9" fmla="*/ 2147483647 h 880"/>
              <a:gd name="T10" fmla="*/ 2147483647 w 1824"/>
              <a:gd name="T11" fmla="*/ 2147483647 h 880"/>
              <a:gd name="T12" fmla="*/ 2147483647 w 1824"/>
              <a:gd name="T13" fmla="*/ 2147483647 h 8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4"/>
              <a:gd name="T22" fmla="*/ 0 h 880"/>
              <a:gd name="T23" fmla="*/ 1824 w 1824"/>
              <a:gd name="T24" fmla="*/ 880 h 8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4" h="880">
                <a:moveTo>
                  <a:pt x="0" y="880"/>
                </a:moveTo>
                <a:cubicBezTo>
                  <a:pt x="24" y="820"/>
                  <a:pt x="48" y="760"/>
                  <a:pt x="96" y="688"/>
                </a:cubicBezTo>
                <a:cubicBezTo>
                  <a:pt x="144" y="616"/>
                  <a:pt x="208" y="520"/>
                  <a:pt x="288" y="448"/>
                </a:cubicBezTo>
                <a:cubicBezTo>
                  <a:pt x="368" y="376"/>
                  <a:pt x="480" y="312"/>
                  <a:pt x="576" y="256"/>
                </a:cubicBezTo>
                <a:cubicBezTo>
                  <a:pt x="672" y="200"/>
                  <a:pt x="744" y="152"/>
                  <a:pt x="864" y="112"/>
                </a:cubicBezTo>
                <a:cubicBezTo>
                  <a:pt x="984" y="72"/>
                  <a:pt x="1136" y="32"/>
                  <a:pt x="1296" y="16"/>
                </a:cubicBezTo>
                <a:cubicBezTo>
                  <a:pt x="1456" y="0"/>
                  <a:pt x="1640" y="8"/>
                  <a:pt x="1824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114800" y="40259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3%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58000" y="24257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15%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806450" y="3751263"/>
            <a:ext cx="202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Initial Moisture = 3%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921" y="761484"/>
            <a:ext cx="16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Experiment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0D4BEC-BC05-4A34-85E0-F00633E16386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5862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Water Activity and Moisture Content</a:t>
            </a:r>
          </a:p>
          <a:p>
            <a:pPr algn="ctr" eaLnBrk="1" hangingPunct="1"/>
            <a:r>
              <a:rPr lang="en-US" sz="2800" b="1" i="1"/>
              <a:t>Moisture Isotherms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1447800" y="1676400"/>
            <a:ext cx="6172200" cy="388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31" name="Freeform 6"/>
          <p:cNvSpPr>
            <a:spLocks/>
          </p:cNvSpPr>
          <p:nvPr/>
        </p:nvSpPr>
        <p:spPr bwMode="auto">
          <a:xfrm>
            <a:off x="1447800" y="1828800"/>
            <a:ext cx="5562600" cy="3733800"/>
          </a:xfrm>
          <a:custGeom>
            <a:avLst/>
            <a:gdLst>
              <a:gd name="T0" fmla="*/ 0 w 3504"/>
              <a:gd name="T1" fmla="*/ 2147483647 h 2352"/>
              <a:gd name="T2" fmla="*/ 2147483647 w 3504"/>
              <a:gd name="T3" fmla="*/ 2147483647 h 2352"/>
              <a:gd name="T4" fmla="*/ 2147483647 w 3504"/>
              <a:gd name="T5" fmla="*/ 2147483647 h 2352"/>
              <a:gd name="T6" fmla="*/ 2147483647 w 3504"/>
              <a:gd name="T7" fmla="*/ 2147483647 h 2352"/>
              <a:gd name="T8" fmla="*/ 2147483647 w 3504"/>
              <a:gd name="T9" fmla="*/ 2147483647 h 2352"/>
              <a:gd name="T10" fmla="*/ 2147483647 w 3504"/>
              <a:gd name="T11" fmla="*/ 2147483647 h 2352"/>
              <a:gd name="T12" fmla="*/ 2147483647 w 3504"/>
              <a:gd name="T13" fmla="*/ 2147483647 h 2352"/>
              <a:gd name="T14" fmla="*/ 2147483647 w 3504"/>
              <a:gd name="T15" fmla="*/ 2147483647 h 2352"/>
              <a:gd name="T16" fmla="*/ 2147483647 w 3504"/>
              <a:gd name="T17" fmla="*/ 2147483647 h 2352"/>
              <a:gd name="T18" fmla="*/ 2147483647 w 3504"/>
              <a:gd name="T19" fmla="*/ 0 h 23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04"/>
              <a:gd name="T31" fmla="*/ 0 h 2352"/>
              <a:gd name="T32" fmla="*/ 3504 w 3504"/>
              <a:gd name="T33" fmla="*/ 2352 h 23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04" h="2352">
                <a:moveTo>
                  <a:pt x="0" y="2352"/>
                </a:moveTo>
                <a:cubicBezTo>
                  <a:pt x="12" y="2268"/>
                  <a:pt x="24" y="2184"/>
                  <a:pt x="48" y="2112"/>
                </a:cubicBezTo>
                <a:cubicBezTo>
                  <a:pt x="72" y="2040"/>
                  <a:pt x="96" y="1992"/>
                  <a:pt x="144" y="1920"/>
                </a:cubicBezTo>
                <a:cubicBezTo>
                  <a:pt x="192" y="1848"/>
                  <a:pt x="264" y="1744"/>
                  <a:pt x="336" y="1680"/>
                </a:cubicBezTo>
                <a:cubicBezTo>
                  <a:pt x="408" y="1616"/>
                  <a:pt x="456" y="1584"/>
                  <a:pt x="576" y="1536"/>
                </a:cubicBezTo>
                <a:cubicBezTo>
                  <a:pt x="696" y="1488"/>
                  <a:pt x="904" y="1432"/>
                  <a:pt x="1056" y="1392"/>
                </a:cubicBezTo>
                <a:cubicBezTo>
                  <a:pt x="1208" y="1352"/>
                  <a:pt x="1288" y="1344"/>
                  <a:pt x="1488" y="1296"/>
                </a:cubicBezTo>
                <a:cubicBezTo>
                  <a:pt x="1688" y="1248"/>
                  <a:pt x="2000" y="1208"/>
                  <a:pt x="2256" y="1104"/>
                </a:cubicBezTo>
                <a:cubicBezTo>
                  <a:pt x="2512" y="1000"/>
                  <a:pt x="2816" y="856"/>
                  <a:pt x="3024" y="672"/>
                </a:cubicBezTo>
                <a:cubicBezTo>
                  <a:pt x="3232" y="488"/>
                  <a:pt x="3368" y="244"/>
                  <a:pt x="3504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3352800" y="1676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5562600" y="1676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828800" y="3200400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</a:t>
            </a:r>
          </a:p>
          <a:p>
            <a:pPr eaLnBrk="1" hangingPunct="1"/>
            <a:r>
              <a:rPr lang="en-US"/>
              <a:t>type I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7244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632325" y="5599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0.5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038600" y="2743200"/>
            <a:ext cx="80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</a:t>
            </a:r>
          </a:p>
          <a:p>
            <a:pPr eaLnBrk="1" hangingPunct="1"/>
            <a:r>
              <a:rPr lang="en-US"/>
              <a:t>type II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172200" y="35052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</a:t>
            </a:r>
          </a:p>
          <a:p>
            <a:pPr eaLnBrk="1" hangingPunct="1"/>
            <a:r>
              <a:rPr lang="en-US"/>
              <a:t>type III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2209800" y="5029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676400" y="5738813"/>
            <a:ext cx="1604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Very dry foods</a:t>
            </a:r>
          </a:p>
          <a:p>
            <a:pPr eaLnBrk="1" hangingPunct="1"/>
            <a:r>
              <a:rPr lang="en-US" sz="1600"/>
              <a:t>Pasta, coffee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4130675" y="5334000"/>
            <a:ext cx="212725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611563" y="5899150"/>
            <a:ext cx="235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Jams, semi-moist foods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6FAB3-A0F7-47F3-950C-2D7DC8A2F1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 descr="http://www.aqualab.com/assets/Article-Graphics/Water-Activity-for-product-safety-and-quality-figur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4" y="757607"/>
            <a:ext cx="77247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7090" y="336347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PHF: Potential Hazardous Foods</a:t>
            </a:r>
          </a:p>
        </p:txBody>
      </p:sp>
    </p:spTree>
    <p:extLst>
      <p:ext uri="{BB962C8B-B14F-4D97-AF65-F5344CB8AC3E}">
        <p14:creationId xmlns:p14="http://schemas.microsoft.com/office/powerpoint/2010/main" val="55261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Water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ABE 303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6FAB3-A0F7-47F3-950C-2D7DC8A2F1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7106" name="Picture 2" descr="http://www.aqualab.com/assets/Article-Graphics/Water-Activity-for-product-safety-and-quality-Table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95" y="42102"/>
            <a:ext cx="5409438" cy="61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6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2E85FC-90F8-4DFC-B74F-01F7F86D0F69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1447800" y="4343400"/>
            <a:ext cx="640080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Rectangle 5" descr="Large confetti"/>
          <p:cNvSpPr>
            <a:spLocks noChangeArrowheads="1"/>
          </p:cNvSpPr>
          <p:nvPr/>
        </p:nvSpPr>
        <p:spPr bwMode="auto">
          <a:xfrm>
            <a:off x="1533525" y="3771900"/>
            <a:ext cx="6248400" cy="53975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736725" y="3827463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type I</a:t>
            </a:r>
          </a:p>
        </p:txBody>
      </p:sp>
      <p:sp>
        <p:nvSpPr>
          <p:cNvPr id="53256" name="Rectangle 8" descr="Shingle"/>
          <p:cNvSpPr>
            <a:spLocks noChangeArrowheads="1"/>
          </p:cNvSpPr>
          <p:nvPr/>
        </p:nvSpPr>
        <p:spPr bwMode="auto">
          <a:xfrm>
            <a:off x="1538288" y="2224088"/>
            <a:ext cx="6223000" cy="1536700"/>
          </a:xfrm>
          <a:prstGeom prst="rect">
            <a:avLst/>
          </a:prstGeom>
          <a:pattFill prst="shingle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2390775" y="278765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type II</a:t>
            </a:r>
          </a:p>
        </p:txBody>
      </p:sp>
      <p:sp>
        <p:nvSpPr>
          <p:cNvPr id="53258" name="Rectangle 11" descr="5%"/>
          <p:cNvSpPr>
            <a:spLocks noChangeArrowheads="1"/>
          </p:cNvSpPr>
          <p:nvPr/>
        </p:nvSpPr>
        <p:spPr bwMode="auto">
          <a:xfrm>
            <a:off x="1547813" y="1193800"/>
            <a:ext cx="6183312" cy="103981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78000" y="1528763"/>
            <a:ext cx="633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type III (excellent carrier, it improves microbial growth)</a:t>
            </a:r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 flipV="1">
            <a:off x="3200400" y="4446588"/>
            <a:ext cx="738188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Text Box 15"/>
          <p:cNvSpPr txBox="1">
            <a:spLocks noChangeArrowheads="1"/>
          </p:cNvSpPr>
          <p:nvPr/>
        </p:nvSpPr>
        <p:spPr bwMode="auto">
          <a:xfrm>
            <a:off x="2838450" y="507206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Sustrate</a:t>
            </a:r>
          </a:p>
        </p:txBody>
      </p:sp>
      <p:sp>
        <p:nvSpPr>
          <p:cNvPr id="53262" name="Text Box 16"/>
          <p:cNvSpPr txBox="1">
            <a:spLocks noChangeArrowheads="1"/>
          </p:cNvSpPr>
          <p:nvPr/>
        </p:nvSpPr>
        <p:spPr bwMode="auto">
          <a:xfrm>
            <a:off x="3119438" y="3836988"/>
            <a:ext cx="460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water is tightly bonded, it does not 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97FDFC-6399-4C3C-B6A3-FF5A8207CC18}" type="slidenum">
              <a:rPr lang="en-US" smtClean="0"/>
              <a:pPr eaLnBrk="1" hangingPunct="1"/>
              <a:t>24</a:t>
            </a:fld>
            <a:endParaRPr lang="en-US"/>
          </a:p>
        </p:txBody>
      </p:sp>
      <p:pic>
        <p:nvPicPr>
          <p:cNvPr id="54277" name="Picture 5" descr="masterwaterac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225"/>
            <a:ext cx="7696200" cy="5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 rot="-5400000">
            <a:off x="-1214437" y="2662237"/>
            <a:ext cx="340518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(g H</a:t>
            </a:r>
            <a:r>
              <a:rPr lang="en-US" baseline="-25000"/>
              <a:t>2</a:t>
            </a:r>
            <a:r>
              <a:rPr lang="en-US"/>
              <a:t>O/g solid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2600" y="1752600"/>
            <a:ext cx="5638800" cy="3505200"/>
            <a:chOff x="768" y="672"/>
            <a:chExt cx="3552" cy="2208"/>
          </a:xfrm>
        </p:grpSpPr>
        <p:sp>
          <p:nvSpPr>
            <p:cNvPr id="54284" name="Line 7"/>
            <p:cNvSpPr>
              <a:spLocks noChangeShapeType="1"/>
            </p:cNvSpPr>
            <p:nvPr/>
          </p:nvSpPr>
          <p:spPr bwMode="auto">
            <a:xfrm flipV="1">
              <a:off x="768" y="672"/>
              <a:ext cx="2736" cy="20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8"/>
            <p:cNvSpPr>
              <a:spLocks noChangeShapeType="1"/>
            </p:cNvSpPr>
            <p:nvPr/>
          </p:nvSpPr>
          <p:spPr bwMode="auto">
            <a:xfrm flipV="1">
              <a:off x="1872" y="1152"/>
              <a:ext cx="2448" cy="17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7239000" y="3429000"/>
            <a:ext cx="6096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553200" y="4267200"/>
            <a:ext cx="7620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7329488" y="1163638"/>
            <a:ext cx="6096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4" grpId="0" animBg="1"/>
      <p:bldP spid="235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3AAE1B-BFDD-4AD7-B0F2-B0467C383901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1600200" y="457200"/>
            <a:ext cx="5862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Water Activity and Moisture Content</a:t>
            </a:r>
          </a:p>
          <a:p>
            <a:pPr algn="ctr" eaLnBrk="1" hangingPunct="1"/>
            <a:r>
              <a:rPr lang="en-US" sz="2800" b="1" i="1"/>
              <a:t>Moisture Isotherms</a:t>
            </a:r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1905000" y="1752600"/>
            <a:ext cx="5867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 rot="-5400000">
            <a:off x="-797718" y="3388518"/>
            <a:ext cx="455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(g water/100 g dry solids)</a:t>
            </a:r>
          </a:p>
        </p:txBody>
      </p:sp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4038600" y="5562600"/>
            <a:ext cx="185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 a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55305" name="Freeform 6"/>
          <p:cNvSpPr>
            <a:spLocks/>
          </p:cNvSpPr>
          <p:nvPr/>
        </p:nvSpPr>
        <p:spPr bwMode="auto">
          <a:xfrm>
            <a:off x="1905000" y="1828800"/>
            <a:ext cx="4724400" cy="3657600"/>
          </a:xfrm>
          <a:custGeom>
            <a:avLst/>
            <a:gdLst>
              <a:gd name="T0" fmla="*/ 0 w 2976"/>
              <a:gd name="T1" fmla="*/ 2147483647 h 2304"/>
              <a:gd name="T2" fmla="*/ 2147483647 w 2976"/>
              <a:gd name="T3" fmla="*/ 2147483647 h 2304"/>
              <a:gd name="T4" fmla="*/ 2147483647 w 2976"/>
              <a:gd name="T5" fmla="*/ 2147483647 h 2304"/>
              <a:gd name="T6" fmla="*/ 2147483647 w 2976"/>
              <a:gd name="T7" fmla="*/ 2147483647 h 2304"/>
              <a:gd name="T8" fmla="*/ 2147483647 w 2976"/>
              <a:gd name="T9" fmla="*/ 2147483647 h 2304"/>
              <a:gd name="T10" fmla="*/ 2147483647 w 2976"/>
              <a:gd name="T11" fmla="*/ 2147483647 h 2304"/>
              <a:gd name="T12" fmla="*/ 2147483647 w 2976"/>
              <a:gd name="T13" fmla="*/ 2147483647 h 2304"/>
              <a:gd name="T14" fmla="*/ 2147483647 w 2976"/>
              <a:gd name="T15" fmla="*/ 2147483647 h 2304"/>
              <a:gd name="T16" fmla="*/ 2147483647 w 2976"/>
              <a:gd name="T17" fmla="*/ 0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76"/>
              <a:gd name="T28" fmla="*/ 0 h 2304"/>
              <a:gd name="T29" fmla="*/ 2976 w 2976"/>
              <a:gd name="T30" fmla="*/ 2304 h 23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76" h="2304">
                <a:moveTo>
                  <a:pt x="0" y="2304"/>
                </a:moveTo>
                <a:cubicBezTo>
                  <a:pt x="4" y="2240"/>
                  <a:pt x="8" y="2176"/>
                  <a:pt x="48" y="2112"/>
                </a:cubicBezTo>
                <a:cubicBezTo>
                  <a:pt x="88" y="2048"/>
                  <a:pt x="136" y="1984"/>
                  <a:pt x="240" y="1920"/>
                </a:cubicBezTo>
                <a:cubicBezTo>
                  <a:pt x="344" y="1856"/>
                  <a:pt x="488" y="1776"/>
                  <a:pt x="672" y="1728"/>
                </a:cubicBezTo>
                <a:cubicBezTo>
                  <a:pt x="856" y="1680"/>
                  <a:pt x="1136" y="1664"/>
                  <a:pt x="1344" y="1632"/>
                </a:cubicBezTo>
                <a:cubicBezTo>
                  <a:pt x="1552" y="1600"/>
                  <a:pt x="1720" y="1624"/>
                  <a:pt x="1920" y="1536"/>
                </a:cubicBezTo>
                <a:cubicBezTo>
                  <a:pt x="2120" y="1448"/>
                  <a:pt x="2392" y="1280"/>
                  <a:pt x="2544" y="1104"/>
                </a:cubicBezTo>
                <a:cubicBezTo>
                  <a:pt x="2696" y="928"/>
                  <a:pt x="2760" y="664"/>
                  <a:pt x="2832" y="480"/>
                </a:cubicBezTo>
                <a:cubicBezTo>
                  <a:pt x="2904" y="296"/>
                  <a:pt x="2940" y="148"/>
                  <a:pt x="29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7"/>
          <p:cNvSpPr>
            <a:spLocks noChangeShapeType="1"/>
          </p:cNvSpPr>
          <p:nvPr/>
        </p:nvSpPr>
        <p:spPr bwMode="auto">
          <a:xfrm flipH="1" flipV="1">
            <a:off x="4495800" y="44958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8"/>
          <p:cNvSpPr txBox="1">
            <a:spLocks noChangeArrowheads="1"/>
          </p:cNvSpPr>
          <p:nvPr/>
        </p:nvSpPr>
        <p:spPr bwMode="auto">
          <a:xfrm>
            <a:off x="1752600" y="556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55308" name="Text Box 9"/>
          <p:cNvSpPr txBox="1">
            <a:spLocks noChangeArrowheads="1"/>
          </p:cNvSpPr>
          <p:nvPr/>
        </p:nvSpPr>
        <p:spPr bwMode="auto">
          <a:xfrm>
            <a:off x="7620000" y="556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55309" name="Text Box 10"/>
          <p:cNvSpPr txBox="1">
            <a:spLocks noChangeArrowheads="1"/>
          </p:cNvSpPr>
          <p:nvPr/>
        </p:nvSpPr>
        <p:spPr bwMode="auto">
          <a:xfrm>
            <a:off x="4937125" y="47609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Moisture Isotherm</a:t>
            </a:r>
          </a:p>
        </p:txBody>
      </p:sp>
      <p:sp>
        <p:nvSpPr>
          <p:cNvPr id="55310" name="Text Box 11"/>
          <p:cNvSpPr txBox="1">
            <a:spLocks noChangeArrowheads="1"/>
          </p:cNvSpPr>
          <p:nvPr/>
        </p:nvSpPr>
        <p:spPr bwMode="auto">
          <a:xfrm>
            <a:off x="2089150" y="2120900"/>
            <a:ext cx="3946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How could we describe </a:t>
            </a:r>
          </a:p>
          <a:p>
            <a:pPr eaLnBrk="1" hangingPunct="1"/>
            <a:r>
              <a:rPr lang="en-US" sz="2800"/>
              <a:t>this isotherm?</a:t>
            </a:r>
          </a:p>
        </p:txBody>
      </p:sp>
      <p:sp>
        <p:nvSpPr>
          <p:cNvPr id="55311" name="Line 12"/>
          <p:cNvSpPr>
            <a:spLocks noChangeShapeType="1"/>
          </p:cNvSpPr>
          <p:nvPr/>
        </p:nvSpPr>
        <p:spPr bwMode="auto">
          <a:xfrm>
            <a:off x="3489325" y="3078163"/>
            <a:ext cx="1295400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660665" y="2911597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2316" y="5494407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2"/>
                </a:solidFill>
              </a:rPr>
              <a:t>a</a:t>
            </a:r>
            <a:r>
              <a:rPr lang="en-US" sz="4000" i="1" baseline="-25000" dirty="0">
                <a:solidFill>
                  <a:schemeClr val="accent2"/>
                </a:solidFill>
              </a:rPr>
              <a:t>w</a:t>
            </a:r>
            <a:endParaRPr lang="en-US" sz="4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58E043-10EA-4653-BCCA-EDCD64FDD00A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2205038" y="330200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Moisture Isotherms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854075" y="1384300"/>
            <a:ext cx="68516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/>
              <a:t>BET model (Brunauer, Emmet and Teller)</a:t>
            </a:r>
          </a:p>
          <a:p>
            <a:pPr lvl="1" eaLnBrk="1" hangingPunct="1">
              <a:buFontTx/>
              <a:buChar char="•"/>
            </a:pPr>
            <a:r>
              <a:rPr lang="en-US"/>
              <a:t>Only a “monolayer” interacts with the surface</a:t>
            </a:r>
          </a:p>
          <a:p>
            <a:pPr lvl="1" eaLnBrk="1" hangingPunct="1">
              <a:buFontTx/>
              <a:buChar char="•"/>
            </a:pPr>
            <a:r>
              <a:rPr lang="en-US"/>
              <a:t>The energy of interaction is the same for each molecule</a:t>
            </a:r>
          </a:p>
          <a:p>
            <a:pPr lvl="1" eaLnBrk="1" hangingPunct="1">
              <a:buFontTx/>
              <a:buChar char="•"/>
            </a:pPr>
            <a:r>
              <a:rPr lang="en-US"/>
              <a:t>There are several energies associated with the absorption</a:t>
            </a:r>
            <a:br>
              <a:rPr lang="en-US"/>
            </a:br>
            <a:r>
              <a:rPr lang="en-US"/>
              <a:t>of water on substrates</a:t>
            </a:r>
          </a:p>
          <a:p>
            <a:pPr lvl="1" eaLnBrk="1" hangingPunct="1">
              <a:buFontTx/>
              <a:buChar char="•"/>
            </a:pPr>
            <a:endParaRPr lang="en-US"/>
          </a:p>
          <a:p>
            <a:pPr lvl="1" eaLnBrk="1" hangingPunct="1"/>
            <a:endParaRPr lang="en-US"/>
          </a:p>
          <a:p>
            <a:pPr lvl="1" eaLnBrk="1" hangingPunct="1">
              <a:buFontTx/>
              <a:buChar char="•"/>
            </a:pPr>
            <a:endParaRPr lang="en-US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500063" y="3149600"/>
          <a:ext cx="53086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4" imgW="2286000" imgH="685800" progId="Equation.DSMT4">
                  <p:embed/>
                </p:oleObj>
              </mc:Choice>
              <mc:Fallback>
                <p:oleObj name="Equation" r:id="rId4" imgW="22860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49600"/>
                        <a:ext cx="53086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538163" y="4938713"/>
          <a:ext cx="3952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6" imgW="1244520" imgH="228600" progId="Equation.3">
                  <p:embed/>
                </p:oleObj>
              </mc:Choice>
              <mc:Fallback>
                <p:oleObj name="Equation" r:id="rId6" imgW="1244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938713"/>
                        <a:ext cx="3952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18"/>
          <p:cNvGrpSpPr>
            <a:grpSpLocks/>
          </p:cNvGrpSpPr>
          <p:nvPr/>
        </p:nvGrpSpPr>
        <p:grpSpPr bwMode="auto">
          <a:xfrm>
            <a:off x="5969000" y="3114675"/>
            <a:ext cx="2732088" cy="1762125"/>
            <a:chOff x="3424" y="1943"/>
            <a:chExt cx="1721" cy="1110"/>
          </a:xfrm>
        </p:grpSpPr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3436" y="3053"/>
              <a:ext cx="1709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9" descr="Large confetti"/>
            <p:cNvSpPr>
              <a:spLocks noChangeArrowheads="1"/>
            </p:cNvSpPr>
            <p:nvPr/>
          </p:nvSpPr>
          <p:spPr bwMode="auto">
            <a:xfrm>
              <a:off x="3424" y="2867"/>
              <a:ext cx="1700" cy="138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3" name="Rectangle 11" descr="Shingle"/>
            <p:cNvSpPr>
              <a:spLocks noChangeArrowheads="1"/>
            </p:cNvSpPr>
            <p:nvPr/>
          </p:nvSpPr>
          <p:spPr bwMode="auto">
            <a:xfrm>
              <a:off x="3436" y="2284"/>
              <a:ext cx="1683" cy="575"/>
            </a:xfrm>
            <a:prstGeom prst="rect">
              <a:avLst/>
            </a:prstGeom>
            <a:pattFill prst="shingle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4" name="Rectangle 13" descr="5%"/>
            <p:cNvSpPr>
              <a:spLocks noChangeArrowheads="1"/>
            </p:cNvSpPr>
            <p:nvPr/>
          </p:nvSpPr>
          <p:spPr bwMode="auto">
            <a:xfrm>
              <a:off x="3442" y="1943"/>
              <a:ext cx="1696" cy="348"/>
            </a:xfrm>
            <a:prstGeom prst="rect">
              <a:avLst/>
            </a:prstGeom>
            <a:pattFill prst="pct5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441325" y="5675313"/>
            <a:ext cx="623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Read about differences between absorption and adsorption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63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6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DE6F56-63A1-425B-B1DA-127110C50E44}" type="slidenum">
              <a:rPr lang="en-US" smtClean="0"/>
              <a:pPr eaLnBrk="1" hangingPunct="1"/>
              <a:t>27</a:t>
            </a:fld>
            <a:endParaRPr 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95525" y="512763"/>
          <a:ext cx="3952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4" imgW="1244520" imgH="228600" progId="Equation.3">
                  <p:embed/>
                </p:oleObj>
              </mc:Choice>
              <mc:Fallback>
                <p:oleObj name="Equation" r:id="rId4" imgW="12445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12763"/>
                        <a:ext cx="3952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5"/>
          <p:cNvSpPr>
            <a:spLocks noChangeShapeType="1"/>
          </p:cNvSpPr>
          <p:nvPr/>
        </p:nvSpPr>
        <p:spPr bwMode="auto">
          <a:xfrm>
            <a:off x="1485900" y="5360988"/>
            <a:ext cx="587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6"/>
          <p:cNvSpPr>
            <a:spLocks noChangeShapeType="1"/>
          </p:cNvSpPr>
          <p:nvPr/>
        </p:nvSpPr>
        <p:spPr bwMode="auto">
          <a:xfrm flipV="1">
            <a:off x="1641475" y="1600200"/>
            <a:ext cx="0" cy="397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8"/>
          <p:cNvSpPr>
            <a:spLocks/>
          </p:cNvSpPr>
          <p:nvPr/>
        </p:nvSpPr>
        <p:spPr bwMode="auto">
          <a:xfrm>
            <a:off x="1641475" y="2400300"/>
            <a:ext cx="1527175" cy="2940050"/>
          </a:xfrm>
          <a:custGeom>
            <a:avLst/>
            <a:gdLst>
              <a:gd name="T0" fmla="*/ 2147483647 w 962"/>
              <a:gd name="T1" fmla="*/ 2147483647 h 1603"/>
              <a:gd name="T2" fmla="*/ 2147483647 w 962"/>
              <a:gd name="T3" fmla="*/ 0 h 1603"/>
              <a:gd name="T4" fmla="*/ 0 w 962"/>
              <a:gd name="T5" fmla="*/ 0 h 1603"/>
              <a:gd name="T6" fmla="*/ 0 60000 65536"/>
              <a:gd name="T7" fmla="*/ 0 60000 65536"/>
              <a:gd name="T8" fmla="*/ 0 60000 65536"/>
              <a:gd name="T9" fmla="*/ 0 w 962"/>
              <a:gd name="T10" fmla="*/ 0 h 1603"/>
              <a:gd name="T11" fmla="*/ 962 w 962"/>
              <a:gd name="T12" fmla="*/ 1603 h 16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2" h="1603">
                <a:moveTo>
                  <a:pt x="962" y="1603"/>
                </a:moveTo>
                <a:lnTo>
                  <a:pt x="96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9"/>
          <p:cNvSpPr>
            <a:spLocks/>
          </p:cNvSpPr>
          <p:nvPr/>
        </p:nvSpPr>
        <p:spPr bwMode="auto">
          <a:xfrm>
            <a:off x="1641475" y="2368550"/>
            <a:ext cx="4686300" cy="1412875"/>
          </a:xfrm>
          <a:custGeom>
            <a:avLst/>
            <a:gdLst>
              <a:gd name="T0" fmla="*/ 0 w 2952"/>
              <a:gd name="T1" fmla="*/ 0 h 707"/>
              <a:gd name="T2" fmla="*/ 2147483647 w 2952"/>
              <a:gd name="T3" fmla="*/ 0 h 707"/>
              <a:gd name="T4" fmla="*/ 2147483647 w 2952"/>
              <a:gd name="T5" fmla="*/ 2147483647 h 707"/>
              <a:gd name="T6" fmla="*/ 2147483647 w 2952"/>
              <a:gd name="T7" fmla="*/ 2147483647 h 707"/>
              <a:gd name="T8" fmla="*/ 0 60000 65536"/>
              <a:gd name="T9" fmla="*/ 0 60000 65536"/>
              <a:gd name="T10" fmla="*/ 0 60000 65536"/>
              <a:gd name="T11" fmla="*/ 0 60000 65536"/>
              <a:gd name="T12" fmla="*/ 0 w 2952"/>
              <a:gd name="T13" fmla="*/ 0 h 707"/>
              <a:gd name="T14" fmla="*/ 2952 w 2952"/>
              <a:gd name="T15" fmla="*/ 707 h 7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" h="707">
                <a:moveTo>
                  <a:pt x="0" y="0"/>
                </a:moveTo>
                <a:lnTo>
                  <a:pt x="969" y="0"/>
                </a:lnTo>
                <a:lnTo>
                  <a:pt x="969" y="707"/>
                </a:lnTo>
                <a:lnTo>
                  <a:pt x="2952" y="70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566738" y="1497013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6" imgW="355320" imgH="228600" progId="Equation.3">
                  <p:embed/>
                </p:oleObj>
              </mc:Choice>
              <mc:Fallback>
                <p:oleObj name="Equation" r:id="rId6" imgW="3553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497013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5945188" y="54165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994025" y="5364163"/>
            <a:ext cx="283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o : </a:t>
            </a:r>
            <a:r>
              <a:rPr lang="en-US"/>
              <a:t>water </a:t>
            </a:r>
            <a:r>
              <a:rPr lang="en-US" b="1" i="1"/>
              <a:t>“monolayer”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3200400" y="2379663"/>
            <a:ext cx="2441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388" name="Object 15"/>
          <p:cNvGraphicFramePr>
            <a:graphicFrameLocks noChangeAspect="1"/>
          </p:cNvGraphicFramePr>
          <p:nvPr/>
        </p:nvGraphicFramePr>
        <p:xfrm>
          <a:off x="4954588" y="4219575"/>
          <a:ext cx="879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8" imgW="317160" imgH="228600" progId="Equation.3">
                  <p:embed/>
                </p:oleObj>
              </mc:Choice>
              <mc:Fallback>
                <p:oleObj name="Equation" r:id="rId8" imgW="3171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219575"/>
                        <a:ext cx="879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864100" y="3803650"/>
            <a:ext cx="0" cy="155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389" name="Object 17"/>
          <p:cNvGraphicFramePr>
            <a:graphicFrameLocks noChangeAspect="1"/>
          </p:cNvGraphicFramePr>
          <p:nvPr/>
        </p:nvGraphicFramePr>
        <p:xfrm>
          <a:off x="4625975" y="2732088"/>
          <a:ext cx="955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10" imgW="355320" imgH="228600" progId="Equation.3">
                  <p:embed/>
                </p:oleObj>
              </mc:Choice>
              <mc:Fallback>
                <p:oleObj name="Equation" r:id="rId10" imgW="3553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2732088"/>
                        <a:ext cx="955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4643438" y="2408238"/>
            <a:ext cx="1587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19"/>
          <p:cNvSpPr>
            <a:spLocks/>
          </p:cNvSpPr>
          <p:nvPr/>
        </p:nvSpPr>
        <p:spPr bwMode="auto">
          <a:xfrm>
            <a:off x="1641475" y="1787525"/>
            <a:ext cx="4333875" cy="1938338"/>
          </a:xfrm>
          <a:custGeom>
            <a:avLst/>
            <a:gdLst>
              <a:gd name="T0" fmla="*/ 0 w 2730"/>
              <a:gd name="T1" fmla="*/ 0 h 1221"/>
              <a:gd name="T2" fmla="*/ 2147483647 w 2730"/>
              <a:gd name="T3" fmla="*/ 2147483647 h 1221"/>
              <a:gd name="T4" fmla="*/ 2147483647 w 2730"/>
              <a:gd name="T5" fmla="*/ 2147483647 h 1221"/>
              <a:gd name="T6" fmla="*/ 2147483647 w 2730"/>
              <a:gd name="T7" fmla="*/ 2147483647 h 1221"/>
              <a:gd name="T8" fmla="*/ 2147483647 w 2730"/>
              <a:gd name="T9" fmla="*/ 2147483647 h 1221"/>
              <a:gd name="T10" fmla="*/ 2147483647 w 2730"/>
              <a:gd name="T11" fmla="*/ 2147483647 h 1221"/>
              <a:gd name="T12" fmla="*/ 2147483647 w 2730"/>
              <a:gd name="T13" fmla="*/ 2147483647 h 1221"/>
              <a:gd name="T14" fmla="*/ 2147483647 w 2730"/>
              <a:gd name="T15" fmla="*/ 2147483647 h 1221"/>
              <a:gd name="T16" fmla="*/ 2147483647 w 2730"/>
              <a:gd name="T17" fmla="*/ 2147483647 h 1221"/>
              <a:gd name="T18" fmla="*/ 2147483647 w 2730"/>
              <a:gd name="T19" fmla="*/ 2147483647 h 1221"/>
              <a:gd name="T20" fmla="*/ 2147483647 w 2730"/>
              <a:gd name="T21" fmla="*/ 2147483647 h 12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30"/>
              <a:gd name="T34" fmla="*/ 0 h 1221"/>
              <a:gd name="T35" fmla="*/ 2730 w 2730"/>
              <a:gd name="T36" fmla="*/ 1221 h 12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30" h="1221">
                <a:moveTo>
                  <a:pt x="0" y="0"/>
                </a:moveTo>
                <a:cubicBezTo>
                  <a:pt x="32" y="0"/>
                  <a:pt x="65" y="0"/>
                  <a:pt x="111" y="6"/>
                </a:cubicBezTo>
                <a:cubicBezTo>
                  <a:pt x="157" y="12"/>
                  <a:pt x="215" y="7"/>
                  <a:pt x="275" y="39"/>
                </a:cubicBezTo>
                <a:cubicBezTo>
                  <a:pt x="335" y="71"/>
                  <a:pt x="400" y="107"/>
                  <a:pt x="471" y="196"/>
                </a:cubicBezTo>
                <a:cubicBezTo>
                  <a:pt x="542" y="285"/>
                  <a:pt x="634" y="466"/>
                  <a:pt x="701" y="576"/>
                </a:cubicBezTo>
                <a:cubicBezTo>
                  <a:pt x="768" y="686"/>
                  <a:pt x="794" y="783"/>
                  <a:pt x="871" y="857"/>
                </a:cubicBezTo>
                <a:cubicBezTo>
                  <a:pt x="948" y="931"/>
                  <a:pt x="1065" y="981"/>
                  <a:pt x="1165" y="1021"/>
                </a:cubicBezTo>
                <a:cubicBezTo>
                  <a:pt x="1265" y="1061"/>
                  <a:pt x="1352" y="1076"/>
                  <a:pt x="1473" y="1099"/>
                </a:cubicBezTo>
                <a:cubicBezTo>
                  <a:pt x="1594" y="1122"/>
                  <a:pt x="1730" y="1139"/>
                  <a:pt x="1892" y="1158"/>
                </a:cubicBezTo>
                <a:cubicBezTo>
                  <a:pt x="2054" y="1177"/>
                  <a:pt x="2308" y="1201"/>
                  <a:pt x="2448" y="1211"/>
                </a:cubicBezTo>
                <a:cubicBezTo>
                  <a:pt x="2588" y="1221"/>
                  <a:pt x="2659" y="1219"/>
                  <a:pt x="2730" y="1217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H="1">
            <a:off x="2473325" y="1881188"/>
            <a:ext cx="62388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3076575" y="16637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reality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7127875" y="3762756"/>
            <a:ext cx="1433513" cy="6969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Food/</a:t>
            </a:r>
          </a:p>
          <a:p>
            <a:pPr algn="ctr"/>
            <a:r>
              <a:rPr lang="en-US" dirty="0"/>
              <a:t>Biomaterial</a:t>
            </a:r>
          </a:p>
        </p:txBody>
      </p:sp>
      <p:sp>
        <p:nvSpPr>
          <p:cNvPr id="16406" name="Rectangle 24"/>
          <p:cNvSpPr>
            <a:spLocks noChangeArrowheads="1"/>
          </p:cNvSpPr>
          <p:nvPr/>
        </p:nvSpPr>
        <p:spPr bwMode="auto">
          <a:xfrm>
            <a:off x="7189788" y="3624263"/>
            <a:ext cx="1309687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AutoShape 25"/>
          <p:cNvSpPr>
            <a:spLocks noChangeArrowheads="1"/>
          </p:cNvSpPr>
          <p:nvPr/>
        </p:nvSpPr>
        <p:spPr bwMode="auto">
          <a:xfrm>
            <a:off x="7772400" y="3636963"/>
            <a:ext cx="166688" cy="249237"/>
          </a:xfrm>
          <a:prstGeom prst="upDownArrow">
            <a:avLst>
              <a:gd name="adj1" fmla="val 50000"/>
              <a:gd name="adj2" fmla="val 299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408" name="Rectangle 26" descr="Wave"/>
          <p:cNvSpPr>
            <a:spLocks noChangeArrowheads="1"/>
          </p:cNvSpPr>
          <p:nvPr/>
        </p:nvSpPr>
        <p:spPr bwMode="auto">
          <a:xfrm>
            <a:off x="7200900" y="3168650"/>
            <a:ext cx="1309688" cy="427038"/>
          </a:xfrm>
          <a:prstGeom prst="rect">
            <a:avLst/>
          </a:prstGeom>
          <a:pattFill prst="wave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7"/>
          <p:cNvSpPr>
            <a:spLocks noChangeShapeType="1"/>
          </p:cNvSpPr>
          <p:nvPr/>
        </p:nvSpPr>
        <p:spPr bwMode="auto">
          <a:xfrm flipV="1">
            <a:off x="7751763" y="2774950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7399338" y="2401888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Evaporate</a:t>
            </a:r>
          </a:p>
        </p:txBody>
      </p:sp>
      <p:sp>
        <p:nvSpPr>
          <p:cNvPr id="16411" name="Line 29"/>
          <p:cNvSpPr>
            <a:spLocks noChangeShapeType="1"/>
          </p:cNvSpPr>
          <p:nvPr/>
        </p:nvSpPr>
        <p:spPr bwMode="auto">
          <a:xfrm flipV="1">
            <a:off x="7335838" y="1984375"/>
            <a:ext cx="0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6594475" y="126365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Evaporate and</a:t>
            </a:r>
          </a:p>
          <a:p>
            <a:pPr eaLnBrk="1" hangingPunct="1"/>
            <a:r>
              <a:rPr lang="en-US"/>
              <a:t>break bounds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2E1047-8586-43B3-A052-0FE866B81854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7419" name="Text Box 4"/>
          <p:cNvSpPr txBox="1">
            <a:spLocks noChangeArrowheads="1"/>
          </p:cNvSpPr>
          <p:nvPr/>
        </p:nvSpPr>
        <p:spPr bwMode="auto">
          <a:xfrm>
            <a:off x="2205038" y="330200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Moisture Isotherms</a:t>
            </a:r>
          </a:p>
        </p:txBody>
      </p:sp>
      <p:sp>
        <p:nvSpPr>
          <p:cNvPr id="17420" name="Text Box 5"/>
          <p:cNvSpPr txBox="1">
            <a:spLocks noChangeArrowheads="1"/>
          </p:cNvSpPr>
          <p:nvPr/>
        </p:nvSpPr>
        <p:spPr bwMode="auto">
          <a:xfrm>
            <a:off x="458788" y="1149350"/>
            <a:ext cx="801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3200"/>
              <a:t>BET model (Brunauer, Emmet and Teller)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26198"/>
              </p:ext>
            </p:extLst>
          </p:nvPr>
        </p:nvGraphicFramePr>
        <p:xfrm>
          <a:off x="858838" y="1778000"/>
          <a:ext cx="43100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4" imgW="1790640" imgH="444240" progId="Equation.DSMT4">
                  <p:embed/>
                </p:oleObj>
              </mc:Choice>
              <mc:Fallback>
                <p:oleObj name="Equation" r:id="rId4" imgW="17906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78000"/>
                        <a:ext cx="43100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6473825" y="2962275"/>
          <a:ext cx="1898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962275"/>
                        <a:ext cx="1898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1" name="Group 25"/>
          <p:cNvGrpSpPr>
            <a:grpSpLocks/>
          </p:cNvGrpSpPr>
          <p:nvPr/>
        </p:nvGrpSpPr>
        <p:grpSpPr bwMode="auto">
          <a:xfrm>
            <a:off x="514350" y="3117850"/>
            <a:ext cx="5680075" cy="3397250"/>
            <a:chOff x="708" y="1964"/>
            <a:chExt cx="3578" cy="2140"/>
          </a:xfrm>
        </p:grpSpPr>
        <p:sp>
          <p:nvSpPr>
            <p:cNvPr id="17429" name="Rectangle 8"/>
            <p:cNvSpPr>
              <a:spLocks noChangeArrowheads="1"/>
            </p:cNvSpPr>
            <p:nvPr/>
          </p:nvSpPr>
          <p:spPr bwMode="auto">
            <a:xfrm>
              <a:off x="1512" y="1964"/>
              <a:ext cx="2671" cy="18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688" y="3215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295" y="2885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1998" y="3145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12"/>
            <p:cNvSpPr>
              <a:spLocks noChangeArrowheads="1"/>
            </p:cNvSpPr>
            <p:nvPr/>
          </p:nvSpPr>
          <p:spPr bwMode="auto">
            <a:xfrm>
              <a:off x="2754" y="2685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3"/>
            <p:cNvSpPr>
              <a:spLocks noChangeArrowheads="1"/>
            </p:cNvSpPr>
            <p:nvPr/>
          </p:nvSpPr>
          <p:spPr bwMode="auto">
            <a:xfrm>
              <a:off x="2969" y="2349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Oval 14"/>
            <p:cNvSpPr>
              <a:spLocks noChangeArrowheads="1"/>
            </p:cNvSpPr>
            <p:nvPr/>
          </p:nvSpPr>
          <p:spPr bwMode="auto">
            <a:xfrm>
              <a:off x="3601" y="2091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Oval 15"/>
            <p:cNvSpPr>
              <a:spLocks noChangeArrowheads="1"/>
            </p:cNvSpPr>
            <p:nvPr/>
          </p:nvSpPr>
          <p:spPr bwMode="auto">
            <a:xfrm>
              <a:off x="3803" y="2011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16"/>
            <p:cNvSpPr>
              <a:spLocks noChangeArrowheads="1"/>
            </p:cNvSpPr>
            <p:nvPr/>
          </p:nvSpPr>
          <p:spPr bwMode="auto">
            <a:xfrm>
              <a:off x="3310" y="2094"/>
              <a:ext cx="79" cy="7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1538" y="2075"/>
              <a:ext cx="2108" cy="13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AutoShape 18"/>
            <p:cNvSpPr>
              <a:spLocks/>
            </p:cNvSpPr>
            <p:nvPr/>
          </p:nvSpPr>
          <p:spPr bwMode="auto">
            <a:xfrm>
              <a:off x="1643" y="3423"/>
              <a:ext cx="65" cy="373"/>
            </a:xfrm>
            <a:prstGeom prst="rightBrace">
              <a:avLst>
                <a:gd name="adj1" fmla="val 4782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2" name="Object 19"/>
            <p:cNvGraphicFramePr>
              <a:graphicFrameLocks noChangeAspect="1"/>
            </p:cNvGraphicFramePr>
            <p:nvPr/>
          </p:nvGraphicFramePr>
          <p:xfrm>
            <a:off x="1765" y="3383"/>
            <a:ext cx="38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3" name="Equation" r:id="rId8" imgW="406080" imgH="431640" progId="Equation.3">
                    <p:embed/>
                  </p:oleObj>
                </mc:Choice>
                <mc:Fallback>
                  <p:oleObj name="Equation" r:id="rId8" imgW="406080" imgH="431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" y="3383"/>
                          <a:ext cx="387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20"/>
            <p:cNvGraphicFramePr>
              <a:graphicFrameLocks noChangeAspect="1"/>
            </p:cNvGraphicFramePr>
            <p:nvPr/>
          </p:nvGraphicFramePr>
          <p:xfrm>
            <a:off x="3214" y="2335"/>
            <a:ext cx="48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4" name="Equation" r:id="rId10" imgW="495000" imgH="431640" progId="Equation.3">
                    <p:embed/>
                  </p:oleObj>
                </mc:Choice>
                <mc:Fallback>
                  <p:oleObj name="Equation" r:id="rId10" imgW="495000" imgH="431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2335"/>
                          <a:ext cx="48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21"/>
            <p:cNvSpPr>
              <a:spLocks noChangeShapeType="1"/>
            </p:cNvSpPr>
            <p:nvPr/>
          </p:nvSpPr>
          <p:spPr bwMode="auto">
            <a:xfrm flipV="1">
              <a:off x="2854" y="2631"/>
              <a:ext cx="399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14" name="Object 22"/>
            <p:cNvGraphicFramePr>
              <a:graphicFrameLocks noChangeAspect="1"/>
            </p:cNvGraphicFramePr>
            <p:nvPr/>
          </p:nvGraphicFramePr>
          <p:xfrm>
            <a:off x="708" y="1991"/>
            <a:ext cx="71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5" name="Equation" r:id="rId12" imgW="647640" imgH="444240" progId="Equation.DSMT4">
                    <p:embed/>
                  </p:oleObj>
                </mc:Choice>
                <mc:Fallback>
                  <p:oleObj name="Equation" r:id="rId12" imgW="647640" imgH="4442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991"/>
                          <a:ext cx="715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23"/>
            <p:cNvGraphicFramePr>
              <a:graphicFrameLocks noChangeAspect="1"/>
            </p:cNvGraphicFramePr>
            <p:nvPr/>
          </p:nvGraphicFramePr>
          <p:xfrm>
            <a:off x="4056" y="3829"/>
            <a:ext cx="23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6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3829"/>
                          <a:ext cx="23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2" name="Text Box 24"/>
          <p:cNvSpPr txBox="1">
            <a:spLocks noChangeArrowheads="1"/>
          </p:cNvSpPr>
          <p:nvPr/>
        </p:nvSpPr>
        <p:spPr bwMode="auto">
          <a:xfrm>
            <a:off x="6061075" y="2144713"/>
            <a:ext cx="2757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m</a:t>
            </a:r>
            <a:r>
              <a:rPr lang="en-US" i="1" baseline="-25000"/>
              <a:t>o</a:t>
            </a:r>
            <a:r>
              <a:rPr lang="en-US"/>
              <a:t> are parameters </a:t>
            </a:r>
          </a:p>
          <a:p>
            <a:pPr eaLnBrk="1" hangingPunct="1"/>
            <a:r>
              <a:rPr lang="en-US"/>
              <a:t>of the model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879725" y="4318000"/>
            <a:ext cx="4432300" cy="1495425"/>
            <a:chOff x="1814" y="2720"/>
            <a:chExt cx="2792" cy="942"/>
          </a:xfrm>
        </p:grpSpPr>
        <p:sp>
          <p:nvSpPr>
            <p:cNvPr id="17424" name="AutoShape 26"/>
            <p:cNvSpPr>
              <a:spLocks noChangeArrowheads="1"/>
            </p:cNvSpPr>
            <p:nvPr/>
          </p:nvSpPr>
          <p:spPr bwMode="auto">
            <a:xfrm>
              <a:off x="2467" y="3495"/>
              <a:ext cx="355" cy="106"/>
            </a:xfrm>
            <a:prstGeom prst="rightArrow">
              <a:avLst>
                <a:gd name="adj1" fmla="val 50000"/>
                <a:gd name="adj2" fmla="val 8372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27"/>
            <p:cNvSpPr txBox="1">
              <a:spLocks noChangeArrowheads="1"/>
            </p:cNvSpPr>
            <p:nvPr/>
          </p:nvSpPr>
          <p:spPr bwMode="auto">
            <a:xfrm>
              <a:off x="1814" y="343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Intercept</a:t>
              </a:r>
            </a:p>
          </p:txBody>
        </p:sp>
        <p:sp>
          <p:nvSpPr>
            <p:cNvPr id="17426" name="Text Box 28"/>
            <p:cNvSpPr txBox="1">
              <a:spLocks noChangeArrowheads="1"/>
            </p:cNvSpPr>
            <p:nvPr/>
          </p:nvSpPr>
          <p:spPr bwMode="auto">
            <a:xfrm>
              <a:off x="2774" y="2720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Slope</a:t>
              </a:r>
            </a:p>
          </p:txBody>
        </p:sp>
        <p:sp>
          <p:nvSpPr>
            <p:cNvPr id="17427" name="AutoShape 29"/>
            <p:cNvSpPr>
              <a:spLocks noChangeArrowheads="1"/>
            </p:cNvSpPr>
            <p:nvPr/>
          </p:nvSpPr>
          <p:spPr bwMode="auto">
            <a:xfrm>
              <a:off x="2986" y="2975"/>
              <a:ext cx="125" cy="289"/>
            </a:xfrm>
            <a:prstGeom prst="downArrow">
              <a:avLst>
                <a:gd name="adj1" fmla="val 50000"/>
                <a:gd name="adj2" fmla="val 578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428" name="Text Box 30"/>
            <p:cNvSpPr txBox="1">
              <a:spLocks noChangeArrowheads="1"/>
            </p:cNvSpPr>
            <p:nvPr/>
          </p:nvSpPr>
          <p:spPr bwMode="auto">
            <a:xfrm>
              <a:off x="2869" y="3239"/>
              <a:ext cx="173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</a:rPr>
                <a:t>c</a:t>
              </a:r>
              <a:r>
                <a:rPr lang="en-US">
                  <a:solidFill>
                    <a:srgbClr val="FF0000"/>
                  </a:solidFill>
                </a:rPr>
                <a:t> and </a:t>
              </a:r>
              <a:r>
                <a:rPr lang="en-US" i="1">
                  <a:solidFill>
                    <a:srgbClr val="FF0000"/>
                  </a:solidFill>
                </a:rPr>
                <a:t>m</a:t>
              </a:r>
              <a:r>
                <a:rPr lang="en-US" i="1" baseline="-25000">
                  <a:solidFill>
                    <a:srgbClr val="FF0000"/>
                  </a:solidFill>
                </a:rPr>
                <a:t>o</a:t>
              </a:r>
              <a:r>
                <a:rPr lang="en-US">
                  <a:solidFill>
                    <a:srgbClr val="FF0000"/>
                  </a:solidFill>
                </a:rPr>
                <a:t> can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be calculated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84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8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1745D0-A940-48C6-9EE4-7AD2ABB751D6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8443" name="Text Box 4"/>
          <p:cNvSpPr txBox="1">
            <a:spLocks noChangeArrowheads="1"/>
          </p:cNvSpPr>
          <p:nvPr/>
        </p:nvSpPr>
        <p:spPr bwMode="auto">
          <a:xfrm>
            <a:off x="2205038" y="330200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Moisture Isotherms</a:t>
            </a:r>
          </a:p>
        </p:txBody>
      </p:sp>
      <p:sp>
        <p:nvSpPr>
          <p:cNvPr id="18444" name="Text Box 5"/>
          <p:cNvSpPr txBox="1">
            <a:spLocks noChangeArrowheads="1"/>
          </p:cNvSpPr>
          <p:nvPr/>
        </p:nvSpPr>
        <p:spPr bwMode="auto">
          <a:xfrm>
            <a:off x="438150" y="1035050"/>
            <a:ext cx="801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3200"/>
              <a:t>BET model (Brunauer, Emmet and Teller)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366"/>
              </p:ext>
            </p:extLst>
          </p:nvPr>
        </p:nvGraphicFramePr>
        <p:xfrm>
          <a:off x="1100138" y="1700213"/>
          <a:ext cx="4249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700213"/>
                        <a:ext cx="4249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13212"/>
              </p:ext>
            </p:extLst>
          </p:nvPr>
        </p:nvGraphicFramePr>
        <p:xfrm>
          <a:off x="5838825" y="1855788"/>
          <a:ext cx="19002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1855788"/>
                        <a:ext cx="1900238" cy="552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8"/>
          <p:cNvSpPr txBox="1">
            <a:spLocks noChangeArrowheads="1"/>
          </p:cNvSpPr>
          <p:nvPr/>
        </p:nvSpPr>
        <p:spPr bwMode="auto">
          <a:xfrm>
            <a:off x="758825" y="2868613"/>
            <a:ext cx="438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How could we calculate</a:t>
            </a:r>
            <a:r>
              <a:rPr lang="en-US"/>
              <a:t>              ?</a:t>
            </a: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4146550" y="2860675"/>
          <a:ext cx="671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8" imgW="317160" imgH="228600" progId="Equation.3">
                  <p:embed/>
                </p:oleObj>
              </mc:Choice>
              <mc:Fallback>
                <p:oleObj name="Equation" r:id="rId8" imgW="3171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2860675"/>
                        <a:ext cx="671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696913" y="3416300"/>
            <a:ext cx="347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Clausius-Clayperon Equation</a:t>
            </a:r>
          </a:p>
        </p:txBody>
      </p:sp>
      <p:graphicFrame>
        <p:nvGraphicFramePr>
          <p:cNvPr id="18437" name="Object 12"/>
          <p:cNvGraphicFramePr>
            <a:graphicFrameLocks noChangeAspect="1"/>
          </p:cNvGraphicFramePr>
          <p:nvPr/>
        </p:nvGraphicFramePr>
        <p:xfrm>
          <a:off x="803275" y="4144963"/>
          <a:ext cx="22558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10" imgW="1054080" imgH="419040" progId="Equation.3">
                  <p:embed/>
                </p:oleObj>
              </mc:Choice>
              <mc:Fallback>
                <p:oleObj name="Equation" r:id="rId10" imgW="10540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144963"/>
                        <a:ext cx="225583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AutoShape 13"/>
          <p:cNvSpPr>
            <a:spLocks noChangeArrowheads="1"/>
          </p:cNvSpPr>
          <p:nvPr/>
        </p:nvSpPr>
        <p:spPr bwMode="auto">
          <a:xfrm>
            <a:off x="3470275" y="4373563"/>
            <a:ext cx="1060450" cy="249237"/>
          </a:xfrm>
          <a:prstGeom prst="rightArrow">
            <a:avLst>
              <a:gd name="adj1" fmla="val 50000"/>
              <a:gd name="adj2" fmla="val 106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38" name="Object 14"/>
          <p:cNvGraphicFramePr>
            <a:graphicFrameLocks noChangeAspect="1"/>
          </p:cNvGraphicFramePr>
          <p:nvPr/>
        </p:nvGraphicFramePr>
        <p:xfrm>
          <a:off x="4665663" y="4086225"/>
          <a:ext cx="19859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12" imgW="888840" imgH="393480" progId="Equation.3">
                  <p:embed/>
                </p:oleObj>
              </mc:Choice>
              <mc:Fallback>
                <p:oleObj name="Equation" r:id="rId12" imgW="888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4086225"/>
                        <a:ext cx="19859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AutoShape 15"/>
          <p:cNvSpPr>
            <a:spLocks noChangeArrowheads="1"/>
          </p:cNvSpPr>
          <p:nvPr/>
        </p:nvSpPr>
        <p:spPr bwMode="auto">
          <a:xfrm rot="2871667">
            <a:off x="5443538" y="4770438"/>
            <a:ext cx="157162" cy="969962"/>
          </a:xfrm>
          <a:prstGeom prst="downArrow">
            <a:avLst>
              <a:gd name="adj1" fmla="val 50000"/>
              <a:gd name="adj2" fmla="val 1542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1514475" y="5127625"/>
          <a:ext cx="32337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14" imgW="1447560" imgH="482400" progId="Equation.3">
                  <p:embed/>
                </p:oleObj>
              </mc:Choice>
              <mc:Fallback>
                <p:oleObj name="Equation" r:id="rId14" imgW="144756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27625"/>
                        <a:ext cx="3233738" cy="10779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Activity</a:t>
            </a:r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ABE 303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BBB6F8-1D55-42B5-93E5-9204229F2FC7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447800" y="2971800"/>
            <a:ext cx="838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Cheese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914400" y="1905000"/>
            <a:ext cx="2438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066800" y="2057400"/>
            <a:ext cx="1962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Relative</a:t>
            </a:r>
          </a:p>
          <a:p>
            <a:pPr eaLnBrk="1" hangingPunct="1"/>
            <a:r>
              <a:rPr lang="en-US" sz="1600" dirty="0"/>
              <a:t>Humidity RH = 75%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990600" y="15240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Room Temperature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V="1">
            <a:off x="4648200" y="1752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4495800" y="4267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7451725" y="42275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Time</a:t>
            </a: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 rot="-5400000">
            <a:off x="3844132" y="2251868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Moisture</a:t>
            </a:r>
          </a:p>
        </p:txBody>
      </p:sp>
      <p:sp>
        <p:nvSpPr>
          <p:cNvPr id="49165" name="Freeform 14"/>
          <p:cNvSpPr>
            <a:spLocks/>
          </p:cNvSpPr>
          <p:nvPr/>
        </p:nvSpPr>
        <p:spPr bwMode="auto">
          <a:xfrm>
            <a:off x="4648200" y="2057400"/>
            <a:ext cx="3048000" cy="1473200"/>
          </a:xfrm>
          <a:custGeom>
            <a:avLst/>
            <a:gdLst>
              <a:gd name="T0" fmla="*/ 0 w 1920"/>
              <a:gd name="T1" fmla="*/ 0 h 928"/>
              <a:gd name="T2" fmla="*/ 2147483647 w 1920"/>
              <a:gd name="T3" fmla="*/ 2147483647 h 928"/>
              <a:gd name="T4" fmla="*/ 2147483647 w 1920"/>
              <a:gd name="T5" fmla="*/ 2147483647 h 928"/>
              <a:gd name="T6" fmla="*/ 2147483647 w 1920"/>
              <a:gd name="T7" fmla="*/ 2147483647 h 928"/>
              <a:gd name="T8" fmla="*/ 2147483647 w 1920"/>
              <a:gd name="T9" fmla="*/ 2147483647 h 928"/>
              <a:gd name="T10" fmla="*/ 2147483647 w 1920"/>
              <a:gd name="T11" fmla="*/ 2147483647 h 928"/>
              <a:gd name="T12" fmla="*/ 2147483647 w 1920"/>
              <a:gd name="T13" fmla="*/ 2147483647 h 9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0"/>
              <a:gd name="T22" fmla="*/ 0 h 928"/>
              <a:gd name="T23" fmla="*/ 1920 w 1920"/>
              <a:gd name="T24" fmla="*/ 928 h 9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0" h="928">
                <a:moveTo>
                  <a:pt x="0" y="0"/>
                </a:moveTo>
                <a:cubicBezTo>
                  <a:pt x="24" y="80"/>
                  <a:pt x="48" y="160"/>
                  <a:pt x="96" y="240"/>
                </a:cubicBezTo>
                <a:cubicBezTo>
                  <a:pt x="144" y="320"/>
                  <a:pt x="224" y="416"/>
                  <a:pt x="288" y="480"/>
                </a:cubicBezTo>
                <a:cubicBezTo>
                  <a:pt x="352" y="544"/>
                  <a:pt x="376" y="568"/>
                  <a:pt x="480" y="624"/>
                </a:cubicBezTo>
                <a:cubicBezTo>
                  <a:pt x="584" y="680"/>
                  <a:pt x="768" y="768"/>
                  <a:pt x="912" y="816"/>
                </a:cubicBezTo>
                <a:cubicBezTo>
                  <a:pt x="1056" y="864"/>
                  <a:pt x="1176" y="896"/>
                  <a:pt x="1344" y="912"/>
                </a:cubicBezTo>
                <a:cubicBezTo>
                  <a:pt x="1512" y="928"/>
                  <a:pt x="1716" y="920"/>
                  <a:pt x="1920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66" name="Text Box 15"/>
          <p:cNvSpPr txBox="1">
            <a:spLocks noChangeArrowheads="1"/>
          </p:cNvSpPr>
          <p:nvPr/>
        </p:nvSpPr>
        <p:spPr bwMode="auto">
          <a:xfrm>
            <a:off x="4648200" y="1828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50%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6781800" y="30480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25%</a:t>
            </a:r>
          </a:p>
        </p:txBody>
      </p:sp>
      <p:sp>
        <p:nvSpPr>
          <p:cNvPr id="49168" name="Text Box 17"/>
          <p:cNvSpPr txBox="1">
            <a:spLocks noChangeArrowheads="1"/>
          </p:cNvSpPr>
          <p:nvPr/>
        </p:nvSpPr>
        <p:spPr bwMode="auto">
          <a:xfrm>
            <a:off x="2895600" y="3048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Water Activity</a:t>
            </a:r>
          </a:p>
        </p:txBody>
      </p:sp>
      <p:sp>
        <p:nvSpPr>
          <p:cNvPr id="49169" name="Text Box 18"/>
          <p:cNvSpPr txBox="1">
            <a:spLocks noChangeArrowheads="1"/>
          </p:cNvSpPr>
          <p:nvPr/>
        </p:nvSpPr>
        <p:spPr bwMode="auto">
          <a:xfrm>
            <a:off x="1049338" y="3687763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Initial Moisture = 50%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921" y="761484"/>
            <a:ext cx="16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Experiment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946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94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42724E-61DB-4F3C-A548-196E07F8B249}" type="slidenum">
              <a:rPr lang="en-US" smtClean="0"/>
              <a:pPr eaLnBrk="1" hangingPunct="1"/>
              <a:t>30</a:t>
            </a:fld>
            <a:endParaRPr lang="en-US"/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2243138" y="415925"/>
            <a:ext cx="4267200" cy="806450"/>
            <a:chOff x="896" y="275"/>
            <a:chExt cx="2688" cy="508"/>
          </a:xfrm>
        </p:grpSpPr>
        <p:sp>
          <p:nvSpPr>
            <p:cNvPr id="19477" name="Text Box 5"/>
            <p:cNvSpPr txBox="1">
              <a:spLocks noChangeArrowheads="1"/>
            </p:cNvSpPr>
            <p:nvPr/>
          </p:nvSpPr>
          <p:spPr bwMode="auto">
            <a:xfrm>
              <a:off x="896" y="275"/>
              <a:ext cx="21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000"/>
                <a:t>Calculation of</a:t>
              </a:r>
              <a:r>
                <a:rPr lang="en-US" sz="2400"/>
                <a:t> </a:t>
              </a:r>
              <a:endParaRPr lang="en-US"/>
            </a:p>
          </p:txBody>
        </p:sp>
        <p:graphicFrame>
          <p:nvGraphicFramePr>
            <p:cNvPr id="19459" name="Object 6"/>
            <p:cNvGraphicFramePr>
              <a:graphicFrameLocks noChangeAspect="1"/>
            </p:cNvGraphicFramePr>
            <p:nvPr/>
          </p:nvGraphicFramePr>
          <p:xfrm>
            <a:off x="2889" y="283"/>
            <a:ext cx="695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4" imgW="317160" imgH="228600" progId="Equation.3">
                    <p:embed/>
                  </p:oleObj>
                </mc:Choice>
                <mc:Fallback>
                  <p:oleObj name="Equation" r:id="rId4" imgW="31716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83"/>
                          <a:ext cx="695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682750" y="1360488"/>
            <a:ext cx="6089650" cy="4240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 rot="-5400000">
            <a:off x="1073150" y="2984501"/>
            <a:ext cx="738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ln a</a:t>
            </a:r>
            <a:r>
              <a:rPr lang="en-US" i="1" baseline="-25000"/>
              <a:t>w</a:t>
            </a:r>
            <a:endParaRPr lang="en-US" i="1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995488" y="1860550"/>
            <a:ext cx="3292475" cy="2971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2012950" y="1982788"/>
            <a:ext cx="2617788" cy="33147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2322513" y="1770063"/>
            <a:ext cx="4133850" cy="13811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2151063" y="1827213"/>
            <a:ext cx="3708400" cy="23272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5341938" y="4657725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4621213" y="5121275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72" name="Text Box 18"/>
          <p:cNvSpPr txBox="1">
            <a:spLocks noChangeArrowheads="1"/>
          </p:cNvSpPr>
          <p:nvPr/>
        </p:nvSpPr>
        <p:spPr bwMode="auto">
          <a:xfrm>
            <a:off x="5854700" y="4016375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6421438" y="3014663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5083175" y="568642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1/T</a:t>
            </a:r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2660650" y="3813175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Freeform 22"/>
          <p:cNvSpPr>
            <a:spLocks/>
          </p:cNvSpPr>
          <p:nvPr/>
        </p:nvSpPr>
        <p:spPr bwMode="auto">
          <a:xfrm>
            <a:off x="2795588" y="3335338"/>
            <a:ext cx="258762" cy="425450"/>
          </a:xfrm>
          <a:custGeom>
            <a:avLst/>
            <a:gdLst>
              <a:gd name="T0" fmla="*/ 2147483647 w 163"/>
              <a:gd name="T1" fmla="*/ 0 h 268"/>
              <a:gd name="T2" fmla="*/ 2147483647 w 163"/>
              <a:gd name="T3" fmla="*/ 2147483647 h 268"/>
              <a:gd name="T4" fmla="*/ 2147483647 w 163"/>
              <a:gd name="T5" fmla="*/ 2147483647 h 268"/>
              <a:gd name="T6" fmla="*/ 0 w 163"/>
              <a:gd name="T7" fmla="*/ 2147483647 h 268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268"/>
              <a:gd name="T14" fmla="*/ 163 w 163"/>
              <a:gd name="T15" fmla="*/ 268 h 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268">
                <a:moveTo>
                  <a:pt x="163" y="0"/>
                </a:moveTo>
                <a:cubicBezTo>
                  <a:pt x="126" y="13"/>
                  <a:pt x="89" y="27"/>
                  <a:pt x="65" y="52"/>
                </a:cubicBezTo>
                <a:cubicBezTo>
                  <a:pt x="41" y="77"/>
                  <a:pt x="30" y="115"/>
                  <a:pt x="19" y="151"/>
                </a:cubicBezTo>
                <a:cubicBezTo>
                  <a:pt x="8" y="187"/>
                  <a:pt x="4" y="227"/>
                  <a:pt x="0" y="2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58" name="Object 23"/>
          <p:cNvGraphicFramePr>
            <a:graphicFrameLocks noChangeAspect="1"/>
          </p:cNvGraphicFramePr>
          <p:nvPr/>
        </p:nvGraphicFramePr>
        <p:xfrm>
          <a:off x="2165350" y="3160713"/>
          <a:ext cx="6651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6" imgW="342720" imgH="393480" progId="Equation.3">
                  <p:embed/>
                </p:oleObj>
              </mc:Choice>
              <mc:Fallback>
                <p:oleObj name="Equation" r:id="rId6" imgW="34272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160713"/>
                        <a:ext cx="6651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20988-86B7-4482-9CB7-A936A4AFDBD0}" type="slidenum">
              <a:rPr lang="en-US" smtClean="0"/>
              <a:pPr eaLnBrk="1" hangingPunct="1"/>
              <a:t>31</a:t>
            </a:fld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676400" y="552450"/>
          <a:ext cx="6281738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Graph" r:id="rId3" imgW="3517920" imgH="3028320" progId="Origin50.Graph">
                  <p:embed/>
                </p:oleObj>
              </mc:Choice>
              <mc:Fallback>
                <p:oleObj name="Graph" r:id="rId3" imgW="3517920" imgH="3028320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2450"/>
                        <a:ext cx="6281738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573338" y="506413"/>
            <a:ext cx="509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u="sng"/>
              <a:t>Sorption Isotherms at different temperatures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150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00E5D9-CC20-42A3-A0D1-82261C8F2C7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416050" y="565150"/>
            <a:ext cx="621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Sorption Isotherms of Wheat Flour at different temperatures</a:t>
            </a:r>
          </a:p>
        </p:txBody>
      </p:sp>
      <p:graphicFrame>
        <p:nvGraphicFramePr>
          <p:cNvPr id="52313" name="Group 89"/>
          <p:cNvGraphicFramePr>
            <a:graphicFrameLocks noGrp="1"/>
          </p:cNvGraphicFramePr>
          <p:nvPr/>
        </p:nvGraphicFramePr>
        <p:xfrm>
          <a:off x="1617663" y="1255713"/>
          <a:ext cx="6096000" cy="3546479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580" name="Text Box 90"/>
          <p:cNvSpPr txBox="1">
            <a:spLocks noChangeArrowheads="1"/>
          </p:cNvSpPr>
          <p:nvPr/>
        </p:nvSpPr>
        <p:spPr bwMode="auto">
          <a:xfrm>
            <a:off x="1028700" y="5227638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Calculate the Sorption Enthalpy</a:t>
            </a:r>
          </a:p>
        </p:txBody>
      </p:sp>
      <p:graphicFrame>
        <p:nvGraphicFramePr>
          <p:cNvPr id="21506" name="Object 91"/>
          <p:cNvGraphicFramePr>
            <a:graphicFrameLocks noChangeAspect="1"/>
          </p:cNvGraphicFramePr>
          <p:nvPr/>
        </p:nvGraphicFramePr>
        <p:xfrm>
          <a:off x="5197475" y="5156200"/>
          <a:ext cx="2076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4" imgW="1434960" imgH="482400" progId="Equation.3">
                  <p:embed/>
                </p:oleObj>
              </mc:Choice>
              <mc:Fallback>
                <p:oleObj name="Equation" r:id="rId4" imgW="1434960" imgH="4824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5156200"/>
                        <a:ext cx="2076450" cy="698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16" name="Rectangle 92"/>
          <p:cNvSpPr>
            <a:spLocks noChangeArrowheads="1"/>
          </p:cNvSpPr>
          <p:nvPr/>
        </p:nvSpPr>
        <p:spPr bwMode="auto">
          <a:xfrm>
            <a:off x="1627188" y="3254375"/>
            <a:ext cx="6075362" cy="357188"/>
          </a:xfrm>
          <a:prstGeom prst="rect">
            <a:avLst/>
          </a:prstGeom>
          <a:solidFill>
            <a:srgbClr val="CCFF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608138" y="4413250"/>
            <a:ext cx="6075362" cy="357188"/>
          </a:xfrm>
          <a:prstGeom prst="rect">
            <a:avLst/>
          </a:prstGeom>
          <a:solidFill>
            <a:srgbClr val="CCFFFF">
              <a:alpha val="4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6" grpId="0" animBg="1"/>
      <p:bldP spid="523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25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2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86178A-C43F-4A2F-A344-1068984E5B2F}" type="slidenum">
              <a:rPr lang="en-US" smtClean="0"/>
              <a:pPr eaLnBrk="1" hangingPunct="1"/>
              <a:t>33</a:t>
            </a:fld>
            <a:endParaRPr lang="en-US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44475" y="974725"/>
          <a:ext cx="6003925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Chart" r:id="rId4" imgW="3714902" imgH="2705100" progId="Excel.Chart.8">
                  <p:embed/>
                </p:oleObj>
              </mc:Choice>
              <mc:Fallback>
                <p:oleObj name="Chart" r:id="rId4" imgW="3714902" imgH="27051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974725"/>
                        <a:ext cx="6003925" cy="437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5"/>
          <p:cNvSpPr txBox="1">
            <a:spLocks noChangeArrowheads="1"/>
          </p:cNvSpPr>
          <p:nvPr/>
        </p:nvSpPr>
        <p:spPr bwMode="auto">
          <a:xfrm>
            <a:off x="3656013" y="304800"/>
            <a:ext cx="2671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Sorption Enthalpy</a:t>
            </a:r>
          </a:p>
        </p:txBody>
      </p:sp>
      <p:sp>
        <p:nvSpPr>
          <p:cNvPr id="22542" name="Text Box 6"/>
          <p:cNvSpPr txBox="1">
            <a:spLocks noChangeArrowheads="1"/>
          </p:cNvSpPr>
          <p:nvPr/>
        </p:nvSpPr>
        <p:spPr bwMode="auto">
          <a:xfrm>
            <a:off x="1935163" y="32019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10% Moisture</a:t>
            </a:r>
          </a:p>
        </p:txBody>
      </p:sp>
      <p:sp>
        <p:nvSpPr>
          <p:cNvPr id="22543" name="Text Box 7"/>
          <p:cNvSpPr txBox="1">
            <a:spLocks noChangeArrowheads="1"/>
          </p:cNvSpPr>
          <p:nvPr/>
        </p:nvSpPr>
        <p:spPr bwMode="auto">
          <a:xfrm>
            <a:off x="1892300" y="2195513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25% Moisture</a:t>
            </a:r>
          </a:p>
        </p:txBody>
      </p:sp>
      <p:sp>
        <p:nvSpPr>
          <p:cNvPr id="22544" name="Line 8"/>
          <p:cNvSpPr>
            <a:spLocks noChangeShapeType="1"/>
          </p:cNvSpPr>
          <p:nvPr/>
        </p:nvSpPr>
        <p:spPr bwMode="auto">
          <a:xfrm flipV="1">
            <a:off x="2347913" y="1746250"/>
            <a:ext cx="427037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9"/>
          <p:cNvSpPr>
            <a:spLocks noChangeShapeType="1"/>
          </p:cNvSpPr>
          <p:nvPr/>
        </p:nvSpPr>
        <p:spPr bwMode="auto">
          <a:xfrm>
            <a:off x="2597150" y="3543300"/>
            <a:ext cx="16668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31" name="Object 11"/>
          <p:cNvGraphicFramePr>
            <a:graphicFrameLocks noChangeAspect="1"/>
          </p:cNvGraphicFramePr>
          <p:nvPr/>
        </p:nvGraphicFramePr>
        <p:xfrm>
          <a:off x="6386513" y="1960563"/>
          <a:ext cx="2552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6" imgW="1701720" imgH="393480" progId="Equation.3">
                  <p:embed/>
                </p:oleObj>
              </mc:Choice>
              <mc:Fallback>
                <p:oleObj name="Equation" r:id="rId6" imgW="17017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1960563"/>
                        <a:ext cx="2552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2"/>
          <p:cNvSpPr txBox="1">
            <a:spLocks noChangeArrowheads="1"/>
          </p:cNvSpPr>
          <p:nvPr/>
        </p:nvSpPr>
        <p:spPr bwMode="auto">
          <a:xfrm>
            <a:off x="6329363" y="1476375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u="sng"/>
              <a:t>At 10% moisture</a:t>
            </a:r>
          </a:p>
        </p:txBody>
      </p:sp>
      <p:graphicFrame>
        <p:nvGraphicFramePr>
          <p:cNvPr id="22532" name="Object 13"/>
          <p:cNvGraphicFramePr>
            <a:graphicFrameLocks noChangeAspect="1"/>
          </p:cNvGraphicFramePr>
          <p:nvPr/>
        </p:nvGraphicFramePr>
        <p:xfrm>
          <a:off x="6323013" y="712788"/>
          <a:ext cx="20034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8" imgW="1180800" imgH="393480" progId="Equation.3">
                  <p:embed/>
                </p:oleObj>
              </mc:Choice>
              <mc:Fallback>
                <p:oleObj name="Equation" r:id="rId8" imgW="1180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712788"/>
                        <a:ext cx="20034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AutoShape 14"/>
          <p:cNvSpPr>
            <a:spLocks noChangeArrowheads="1"/>
          </p:cNvSpPr>
          <p:nvPr/>
        </p:nvSpPr>
        <p:spPr bwMode="auto">
          <a:xfrm>
            <a:off x="7189788" y="2438400"/>
            <a:ext cx="206375" cy="465138"/>
          </a:xfrm>
          <a:prstGeom prst="downArrow">
            <a:avLst>
              <a:gd name="adj1" fmla="val 50000"/>
              <a:gd name="adj2" fmla="val 563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6364288" y="2894013"/>
          <a:ext cx="208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10" imgW="1536480" imgH="393480" progId="Equation.3">
                  <p:embed/>
                </p:oleObj>
              </mc:Choice>
              <mc:Fallback>
                <p:oleObj name="Equation" r:id="rId10" imgW="153648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2894013"/>
                        <a:ext cx="2089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16"/>
          <p:cNvSpPr txBox="1">
            <a:spLocks noChangeArrowheads="1"/>
          </p:cNvSpPr>
          <p:nvPr/>
        </p:nvSpPr>
        <p:spPr bwMode="auto">
          <a:xfrm>
            <a:off x="6445250" y="4041775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u="sng"/>
              <a:t>At 25 % moisture</a:t>
            </a:r>
          </a:p>
        </p:txBody>
      </p:sp>
      <p:graphicFrame>
        <p:nvGraphicFramePr>
          <p:cNvPr id="22534" name="Object 17"/>
          <p:cNvGraphicFramePr>
            <a:graphicFrameLocks noChangeAspect="1"/>
          </p:cNvGraphicFramePr>
          <p:nvPr/>
        </p:nvGraphicFramePr>
        <p:xfrm>
          <a:off x="6361113" y="4468813"/>
          <a:ext cx="2273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2" imgW="1739880" imgH="393480" progId="Equation.3">
                  <p:embed/>
                </p:oleObj>
              </mc:Choice>
              <mc:Fallback>
                <p:oleObj name="Equation" r:id="rId12" imgW="17398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4468813"/>
                        <a:ext cx="2273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AutoShape 18"/>
          <p:cNvSpPr>
            <a:spLocks noChangeArrowheads="1"/>
          </p:cNvSpPr>
          <p:nvPr/>
        </p:nvSpPr>
        <p:spPr bwMode="auto">
          <a:xfrm>
            <a:off x="7239000" y="4921250"/>
            <a:ext cx="146050" cy="496888"/>
          </a:xfrm>
          <a:prstGeom prst="downArrow">
            <a:avLst>
              <a:gd name="adj1" fmla="val 50000"/>
              <a:gd name="adj2" fmla="val 850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2535" name="Object 19"/>
          <p:cNvGraphicFramePr>
            <a:graphicFrameLocks noChangeAspect="1"/>
          </p:cNvGraphicFramePr>
          <p:nvPr/>
        </p:nvGraphicFramePr>
        <p:xfrm>
          <a:off x="6283325" y="5395913"/>
          <a:ext cx="2092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4" imgW="1511280" imgH="393480" progId="Equation.3">
                  <p:embed/>
                </p:oleObj>
              </mc:Choice>
              <mc:Fallback>
                <p:oleObj name="Equation" r:id="rId14" imgW="15112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5395913"/>
                        <a:ext cx="20923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0"/>
          <p:cNvGraphicFramePr>
            <a:graphicFrameLocks noChangeAspect="1"/>
          </p:cNvGraphicFramePr>
          <p:nvPr/>
        </p:nvGraphicFramePr>
        <p:xfrm>
          <a:off x="6530975" y="3333750"/>
          <a:ext cx="1449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6" imgW="1066680" imgH="393480" progId="Equation.3">
                  <p:embed/>
                </p:oleObj>
              </mc:Choice>
              <mc:Fallback>
                <p:oleObj name="Equation" r:id="rId16" imgW="10666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3333750"/>
                        <a:ext cx="1449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1"/>
          <p:cNvGraphicFramePr>
            <a:graphicFrameLocks noChangeAspect="1"/>
          </p:cNvGraphicFramePr>
          <p:nvPr/>
        </p:nvGraphicFramePr>
        <p:xfrm>
          <a:off x="6604000" y="5868988"/>
          <a:ext cx="14779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8" imgW="1066680" imgH="393480" progId="Equation.3">
                  <p:embed/>
                </p:oleObj>
              </mc:Choice>
              <mc:Fallback>
                <p:oleObj name="Equation" r:id="rId18" imgW="10666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868988"/>
                        <a:ext cx="14779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35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7117E3-1C0A-46EA-89F0-80FDCA4017C7}" type="slidenum">
              <a:rPr lang="en-US" smtClean="0"/>
              <a:pPr eaLnBrk="1" hangingPunct="1"/>
              <a:t>34</a:t>
            </a:fld>
            <a:endParaRPr lang="en-US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295525" y="512763"/>
          <a:ext cx="3952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4" imgW="1244520" imgH="228600" progId="Equation.3">
                  <p:embed/>
                </p:oleObj>
              </mc:Choice>
              <mc:Fallback>
                <p:oleObj name="Equation" r:id="rId4" imgW="12445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12763"/>
                        <a:ext cx="3952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5"/>
          <p:cNvSpPr>
            <a:spLocks noChangeShapeType="1"/>
          </p:cNvSpPr>
          <p:nvPr/>
        </p:nvSpPr>
        <p:spPr bwMode="auto">
          <a:xfrm>
            <a:off x="1485900" y="5360988"/>
            <a:ext cx="587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6"/>
          <p:cNvSpPr>
            <a:spLocks noChangeShapeType="1"/>
          </p:cNvSpPr>
          <p:nvPr/>
        </p:nvSpPr>
        <p:spPr bwMode="auto">
          <a:xfrm flipV="1">
            <a:off x="1641475" y="1600200"/>
            <a:ext cx="0" cy="397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Freeform 7"/>
          <p:cNvSpPr>
            <a:spLocks/>
          </p:cNvSpPr>
          <p:nvPr/>
        </p:nvSpPr>
        <p:spPr bwMode="auto">
          <a:xfrm>
            <a:off x="1641475" y="2400300"/>
            <a:ext cx="1527175" cy="2940050"/>
          </a:xfrm>
          <a:custGeom>
            <a:avLst/>
            <a:gdLst>
              <a:gd name="T0" fmla="*/ 2147483647 w 962"/>
              <a:gd name="T1" fmla="*/ 2147483647 h 1603"/>
              <a:gd name="T2" fmla="*/ 2147483647 w 962"/>
              <a:gd name="T3" fmla="*/ 0 h 1603"/>
              <a:gd name="T4" fmla="*/ 0 w 962"/>
              <a:gd name="T5" fmla="*/ 0 h 1603"/>
              <a:gd name="T6" fmla="*/ 0 60000 65536"/>
              <a:gd name="T7" fmla="*/ 0 60000 65536"/>
              <a:gd name="T8" fmla="*/ 0 60000 65536"/>
              <a:gd name="T9" fmla="*/ 0 w 962"/>
              <a:gd name="T10" fmla="*/ 0 h 1603"/>
              <a:gd name="T11" fmla="*/ 962 w 962"/>
              <a:gd name="T12" fmla="*/ 1603 h 16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2" h="1603">
                <a:moveTo>
                  <a:pt x="962" y="1603"/>
                </a:moveTo>
                <a:lnTo>
                  <a:pt x="96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Freeform 8"/>
          <p:cNvSpPr>
            <a:spLocks/>
          </p:cNvSpPr>
          <p:nvPr/>
        </p:nvSpPr>
        <p:spPr bwMode="auto">
          <a:xfrm>
            <a:off x="1641475" y="2368550"/>
            <a:ext cx="4686300" cy="1412875"/>
          </a:xfrm>
          <a:custGeom>
            <a:avLst/>
            <a:gdLst>
              <a:gd name="T0" fmla="*/ 0 w 2952"/>
              <a:gd name="T1" fmla="*/ 0 h 707"/>
              <a:gd name="T2" fmla="*/ 2147483647 w 2952"/>
              <a:gd name="T3" fmla="*/ 0 h 707"/>
              <a:gd name="T4" fmla="*/ 2147483647 w 2952"/>
              <a:gd name="T5" fmla="*/ 2147483647 h 707"/>
              <a:gd name="T6" fmla="*/ 2147483647 w 2952"/>
              <a:gd name="T7" fmla="*/ 2147483647 h 707"/>
              <a:gd name="T8" fmla="*/ 0 60000 65536"/>
              <a:gd name="T9" fmla="*/ 0 60000 65536"/>
              <a:gd name="T10" fmla="*/ 0 60000 65536"/>
              <a:gd name="T11" fmla="*/ 0 60000 65536"/>
              <a:gd name="T12" fmla="*/ 0 w 2952"/>
              <a:gd name="T13" fmla="*/ 0 h 707"/>
              <a:gd name="T14" fmla="*/ 2952 w 2952"/>
              <a:gd name="T15" fmla="*/ 707 h 7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" h="707">
                <a:moveTo>
                  <a:pt x="0" y="0"/>
                </a:moveTo>
                <a:lnTo>
                  <a:pt x="969" y="0"/>
                </a:lnTo>
                <a:lnTo>
                  <a:pt x="969" y="707"/>
                </a:lnTo>
                <a:lnTo>
                  <a:pt x="2952" y="70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55" name="Object 9"/>
          <p:cNvGraphicFramePr>
            <a:graphicFrameLocks noChangeAspect="1"/>
          </p:cNvGraphicFramePr>
          <p:nvPr/>
        </p:nvGraphicFramePr>
        <p:xfrm>
          <a:off x="566738" y="1497013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6" imgW="355320" imgH="228600" progId="Equation.3">
                  <p:embed/>
                </p:oleObj>
              </mc:Choice>
              <mc:Fallback>
                <p:oleObj name="Equation" r:id="rId6" imgW="3553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497013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5945188" y="54165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</a:t>
            </a:r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2994025" y="5364163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  <a:r>
              <a:rPr lang="en-US" baseline="-25000"/>
              <a:t>o</a:t>
            </a:r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3200400" y="2379663"/>
            <a:ext cx="2441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56" name="Object 13"/>
          <p:cNvGraphicFramePr>
            <a:graphicFrameLocks noChangeAspect="1"/>
          </p:cNvGraphicFramePr>
          <p:nvPr/>
        </p:nvGraphicFramePr>
        <p:xfrm>
          <a:off x="4954588" y="4219575"/>
          <a:ext cx="879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8" imgW="317160" imgH="228600" progId="Equation.3">
                  <p:embed/>
                </p:oleObj>
              </mc:Choice>
              <mc:Fallback>
                <p:oleObj name="Equation" r:id="rId8" imgW="317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219575"/>
                        <a:ext cx="879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4864100" y="3803650"/>
            <a:ext cx="0" cy="155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57" name="Object 15"/>
          <p:cNvGraphicFramePr>
            <a:graphicFrameLocks noChangeAspect="1"/>
          </p:cNvGraphicFramePr>
          <p:nvPr/>
        </p:nvGraphicFramePr>
        <p:xfrm>
          <a:off x="4625975" y="2732088"/>
          <a:ext cx="955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10" imgW="355320" imgH="228600" progId="Equation.3">
                  <p:embed/>
                </p:oleObj>
              </mc:Choice>
              <mc:Fallback>
                <p:oleObj name="Equation" r:id="rId10" imgW="3553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2732088"/>
                        <a:ext cx="955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4643438" y="2408238"/>
            <a:ext cx="1587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17"/>
          <p:cNvSpPr>
            <a:spLocks/>
          </p:cNvSpPr>
          <p:nvPr/>
        </p:nvSpPr>
        <p:spPr bwMode="auto">
          <a:xfrm>
            <a:off x="1641475" y="1787525"/>
            <a:ext cx="4333875" cy="1938338"/>
          </a:xfrm>
          <a:custGeom>
            <a:avLst/>
            <a:gdLst>
              <a:gd name="T0" fmla="*/ 0 w 2730"/>
              <a:gd name="T1" fmla="*/ 0 h 1221"/>
              <a:gd name="T2" fmla="*/ 2147483647 w 2730"/>
              <a:gd name="T3" fmla="*/ 2147483647 h 1221"/>
              <a:gd name="T4" fmla="*/ 2147483647 w 2730"/>
              <a:gd name="T5" fmla="*/ 2147483647 h 1221"/>
              <a:gd name="T6" fmla="*/ 2147483647 w 2730"/>
              <a:gd name="T7" fmla="*/ 2147483647 h 1221"/>
              <a:gd name="T8" fmla="*/ 2147483647 w 2730"/>
              <a:gd name="T9" fmla="*/ 2147483647 h 1221"/>
              <a:gd name="T10" fmla="*/ 2147483647 w 2730"/>
              <a:gd name="T11" fmla="*/ 2147483647 h 1221"/>
              <a:gd name="T12" fmla="*/ 2147483647 w 2730"/>
              <a:gd name="T13" fmla="*/ 2147483647 h 1221"/>
              <a:gd name="T14" fmla="*/ 2147483647 w 2730"/>
              <a:gd name="T15" fmla="*/ 2147483647 h 1221"/>
              <a:gd name="T16" fmla="*/ 2147483647 w 2730"/>
              <a:gd name="T17" fmla="*/ 2147483647 h 1221"/>
              <a:gd name="T18" fmla="*/ 2147483647 w 2730"/>
              <a:gd name="T19" fmla="*/ 2147483647 h 1221"/>
              <a:gd name="T20" fmla="*/ 2147483647 w 2730"/>
              <a:gd name="T21" fmla="*/ 2147483647 h 12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30"/>
              <a:gd name="T34" fmla="*/ 0 h 1221"/>
              <a:gd name="T35" fmla="*/ 2730 w 2730"/>
              <a:gd name="T36" fmla="*/ 1221 h 12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30" h="1221">
                <a:moveTo>
                  <a:pt x="0" y="0"/>
                </a:moveTo>
                <a:cubicBezTo>
                  <a:pt x="32" y="0"/>
                  <a:pt x="65" y="0"/>
                  <a:pt x="111" y="6"/>
                </a:cubicBezTo>
                <a:cubicBezTo>
                  <a:pt x="157" y="12"/>
                  <a:pt x="215" y="7"/>
                  <a:pt x="275" y="39"/>
                </a:cubicBezTo>
                <a:cubicBezTo>
                  <a:pt x="335" y="71"/>
                  <a:pt x="400" y="107"/>
                  <a:pt x="471" y="196"/>
                </a:cubicBezTo>
                <a:cubicBezTo>
                  <a:pt x="542" y="285"/>
                  <a:pt x="634" y="466"/>
                  <a:pt x="701" y="576"/>
                </a:cubicBezTo>
                <a:cubicBezTo>
                  <a:pt x="768" y="686"/>
                  <a:pt x="794" y="783"/>
                  <a:pt x="871" y="857"/>
                </a:cubicBezTo>
                <a:cubicBezTo>
                  <a:pt x="948" y="931"/>
                  <a:pt x="1065" y="981"/>
                  <a:pt x="1165" y="1021"/>
                </a:cubicBezTo>
                <a:cubicBezTo>
                  <a:pt x="1265" y="1061"/>
                  <a:pt x="1352" y="1076"/>
                  <a:pt x="1473" y="1099"/>
                </a:cubicBezTo>
                <a:cubicBezTo>
                  <a:pt x="1594" y="1122"/>
                  <a:pt x="1730" y="1139"/>
                  <a:pt x="1892" y="1158"/>
                </a:cubicBezTo>
                <a:cubicBezTo>
                  <a:pt x="2054" y="1177"/>
                  <a:pt x="2308" y="1201"/>
                  <a:pt x="2448" y="1211"/>
                </a:cubicBezTo>
                <a:cubicBezTo>
                  <a:pt x="2588" y="1221"/>
                  <a:pt x="2659" y="1219"/>
                  <a:pt x="2730" y="1217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 flipH="1">
            <a:off x="2473325" y="1881188"/>
            <a:ext cx="62388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3076575" y="16637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reality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7127875" y="3771900"/>
            <a:ext cx="1433513" cy="6969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Food/</a:t>
            </a:r>
          </a:p>
          <a:p>
            <a:pPr algn="ctr"/>
            <a:r>
              <a:rPr lang="en-US" dirty="0"/>
              <a:t>Biomaterial</a:t>
            </a:r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7189788" y="3624263"/>
            <a:ext cx="1309687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AutoShape 22"/>
          <p:cNvSpPr>
            <a:spLocks noChangeArrowheads="1"/>
          </p:cNvSpPr>
          <p:nvPr/>
        </p:nvSpPr>
        <p:spPr bwMode="auto">
          <a:xfrm>
            <a:off x="7772400" y="3636963"/>
            <a:ext cx="166688" cy="249237"/>
          </a:xfrm>
          <a:prstGeom prst="upDownArrow">
            <a:avLst>
              <a:gd name="adj1" fmla="val 50000"/>
              <a:gd name="adj2" fmla="val 299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576" name="Rectangle 23" descr="Wave"/>
          <p:cNvSpPr>
            <a:spLocks noChangeArrowheads="1"/>
          </p:cNvSpPr>
          <p:nvPr/>
        </p:nvSpPr>
        <p:spPr bwMode="auto">
          <a:xfrm>
            <a:off x="7200900" y="3168650"/>
            <a:ext cx="1309688" cy="427038"/>
          </a:xfrm>
          <a:prstGeom prst="rect">
            <a:avLst/>
          </a:prstGeom>
          <a:pattFill prst="wave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 flipV="1">
            <a:off x="7751763" y="2774950"/>
            <a:ext cx="0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7399338" y="2401888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Evaporate</a:t>
            </a:r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 flipV="1">
            <a:off x="7335838" y="1984375"/>
            <a:ext cx="0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6594475" y="126365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Evaporate and</a:t>
            </a:r>
          </a:p>
          <a:p>
            <a:pPr eaLnBrk="1" hangingPunct="1"/>
            <a:r>
              <a:rPr lang="en-US"/>
              <a:t>break bounds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4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51D99C-9ABD-44A4-83ED-4BB415C11455}" type="slidenum">
              <a:rPr lang="en-US" smtClean="0"/>
              <a:pPr eaLnBrk="1" hangingPunct="1"/>
              <a:t>35</a:t>
            </a:fld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30594"/>
              </p:ext>
            </p:extLst>
          </p:nvPr>
        </p:nvGraphicFramePr>
        <p:xfrm>
          <a:off x="381000" y="1225550"/>
          <a:ext cx="43434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Graph" r:id="rId4" imgW="3582720" imgH="3028320" progId="Origin50.Graph">
                  <p:embed/>
                </p:oleObj>
              </mc:Choice>
              <mc:Fallback>
                <p:oleObj name="Graph" r:id="rId4" imgW="3582720" imgH="3028320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25550"/>
                        <a:ext cx="43434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62504"/>
              </p:ext>
            </p:extLst>
          </p:nvPr>
        </p:nvGraphicFramePr>
        <p:xfrm>
          <a:off x="4774707" y="1210322"/>
          <a:ext cx="4267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Graph" r:id="rId6" imgW="3517920" imgH="3028320" progId="Origin50.Graph">
                  <p:embed/>
                </p:oleObj>
              </mc:Choice>
              <mc:Fallback>
                <p:oleObj name="Graph" r:id="rId6" imgW="3517920" imgH="3028320" progId="Origin50.Grap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707" y="1210322"/>
                        <a:ext cx="42672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2038" y="979488"/>
            <a:ext cx="278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Effect of water activity on </a:t>
            </a:r>
          </a:p>
          <a:p>
            <a:pPr eaLnBrk="1" hangingPunct="1"/>
            <a:r>
              <a:rPr lang="en-US"/>
              <a:t>the sorption enthalpy,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059363" y="1017588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Effect of temperature on </a:t>
            </a:r>
          </a:p>
          <a:p>
            <a:pPr eaLnBrk="1" hangingPunct="1"/>
            <a:r>
              <a:rPr lang="en-US"/>
              <a:t>the sorption isotherm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47713" y="2818660"/>
            <a:ext cx="417250" cy="2041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D4DC37-AF6D-4645-B952-48FDB79EA850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2205038" y="330200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Moisture Isotherms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52413" y="13747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GAB Equation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985838" y="2166938"/>
          <a:ext cx="7018337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2145960" imgH="444240" progId="Equation.DSMT4">
                  <p:embed/>
                </p:oleObj>
              </mc:Choice>
              <mc:Fallback>
                <p:oleObj name="Equation" r:id="rId4" imgW="21459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166938"/>
                        <a:ext cx="7018337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26"/>
          <p:cNvSpPr txBox="1">
            <a:spLocks noChangeArrowheads="1"/>
          </p:cNvSpPr>
          <p:nvPr/>
        </p:nvSpPr>
        <p:spPr bwMode="auto">
          <a:xfrm>
            <a:off x="639763" y="3956050"/>
            <a:ext cx="739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The GAB equation has three parameters </a:t>
            </a:r>
            <a:r>
              <a:rPr lang="en-US" sz="2400" i="1"/>
              <a:t>K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/>
              <a:t> and </a:t>
            </a:r>
            <a:r>
              <a:rPr lang="en-US" sz="2400" i="1"/>
              <a:t>m</a:t>
            </a:r>
            <a:r>
              <a:rPr lang="en-US" sz="2400" i="1" baseline="-25000"/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DF5FB-A346-4CB9-AF01-3BCEB2B47AE8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1600200" y="304800"/>
            <a:ext cx="5862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Water Activity and Moisture Content</a:t>
            </a:r>
          </a:p>
          <a:p>
            <a:pPr algn="ctr" eaLnBrk="1" hangingPunct="1"/>
            <a:r>
              <a:rPr lang="en-US" sz="2800" b="1" i="1"/>
              <a:t>Moisture Isotherms</a:t>
            </a:r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7312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b="1">
                <a:solidFill>
                  <a:schemeClr val="accent2"/>
                </a:solidFill>
              </a:rPr>
              <a:t>Crystalline Materials</a:t>
            </a:r>
          </a:p>
          <a:p>
            <a:pPr eaLnBrk="1" hangingPunct="1"/>
            <a:r>
              <a:rPr lang="en-US" b="1"/>
              <a:t>	Very ordered, three-dimensional arrangement of molecules, very stable</a:t>
            </a:r>
          </a:p>
          <a:p>
            <a:pPr eaLnBrk="1" hangingPunct="1"/>
            <a:r>
              <a:rPr lang="en-US" b="1"/>
              <a:t>	thermodynamically.  The crystals have little pores and water interact with</a:t>
            </a:r>
          </a:p>
          <a:p>
            <a:pPr eaLnBrk="1" hangingPunct="1"/>
            <a:r>
              <a:rPr lang="en-US" b="1"/>
              <a:t>	polar groups in the crystal surfaces, although the surface can be large there</a:t>
            </a:r>
          </a:p>
          <a:p>
            <a:pPr eaLnBrk="1" hangingPunct="1"/>
            <a:r>
              <a:rPr lang="en-US" b="1"/>
              <a:t>    is no much interaction of water and crystalline structures</a:t>
            </a:r>
          </a:p>
          <a:p>
            <a:pPr eaLnBrk="1" hangingPunct="1"/>
            <a:endParaRPr lang="en-US" b="1"/>
          </a:p>
          <a:p>
            <a:pPr eaLnBrk="1" hangingPunct="1">
              <a:buFontTx/>
              <a:buChar char="•"/>
            </a:pPr>
            <a:r>
              <a:rPr lang="en-US" b="1">
                <a:solidFill>
                  <a:schemeClr val="accent2"/>
                </a:solidFill>
              </a:rPr>
              <a:t>Amorphous Materials</a:t>
            </a:r>
          </a:p>
          <a:p>
            <a:pPr eaLnBrk="1" hangingPunct="1"/>
            <a:r>
              <a:rPr lang="en-US" b="1"/>
              <a:t>	They lack of molecular order, amorphous materials exhibit two different </a:t>
            </a:r>
          </a:p>
          <a:p>
            <a:pPr eaLnBrk="1" hangingPunct="1"/>
            <a:r>
              <a:rPr lang="en-US" b="1"/>
              <a:t>	states that is </a:t>
            </a:r>
            <a:r>
              <a:rPr lang="en-US" b="1" i="1"/>
              <a:t>glassy</a:t>
            </a:r>
            <a:r>
              <a:rPr lang="en-US" b="1"/>
              <a:t> and </a:t>
            </a:r>
            <a:r>
              <a:rPr lang="en-US" b="1" i="1"/>
              <a:t>rubbery states</a:t>
            </a:r>
            <a:r>
              <a:rPr lang="en-US"/>
              <a:t>.  </a:t>
            </a:r>
            <a:r>
              <a:rPr lang="en-US" b="1"/>
              <a:t>An amorphous glassy material has </a:t>
            </a:r>
          </a:p>
          <a:p>
            <a:pPr eaLnBrk="1" hangingPunct="1"/>
            <a:r>
              <a:rPr lang="en-US" b="1"/>
              <a:t>	a very high viscosity and very low mobility.  The conversion from an</a:t>
            </a:r>
          </a:p>
          <a:p>
            <a:pPr eaLnBrk="1" hangingPunct="1"/>
            <a:r>
              <a:rPr lang="en-US" b="1"/>
              <a:t>	amorphous glassy state into a amorphous rubbery state occurs at the glass</a:t>
            </a:r>
          </a:p>
          <a:p>
            <a:pPr eaLnBrk="1" hangingPunct="1"/>
            <a:r>
              <a:rPr lang="en-US" b="1"/>
              <a:t>	transition temperature.  The glass transition temperature </a:t>
            </a:r>
            <a:r>
              <a:rPr lang="en-US" b="1" i="1"/>
              <a:t>Tg</a:t>
            </a:r>
            <a:r>
              <a:rPr lang="en-US" b="1"/>
              <a:t> can be </a:t>
            </a:r>
          </a:p>
          <a:p>
            <a:pPr eaLnBrk="1" hangingPunct="1"/>
            <a:r>
              <a:rPr lang="en-US" b="1"/>
              <a:t>	achieved by increasing the temperature or increasing the amount of </a:t>
            </a:r>
          </a:p>
          <a:p>
            <a:pPr eaLnBrk="1" hangingPunct="1"/>
            <a:r>
              <a:rPr lang="en-US" b="1"/>
              <a:t>	water (plasticizer).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73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25D525-C829-4BAD-89CD-B5B04F6465F6}" type="slidenum">
              <a:rPr lang="en-US" smtClean="0"/>
              <a:pPr eaLnBrk="1" hangingPunct="1"/>
              <a:t>38</a:t>
            </a:fld>
            <a:endParaRPr lang="en-US"/>
          </a:p>
        </p:txBody>
      </p:sp>
      <p:pic>
        <p:nvPicPr>
          <p:cNvPr id="57349" name="Picture 4" descr="extruders-sna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30529"/>
            <a:ext cx="37465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 descr="products-fishfe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21" y="3418795"/>
            <a:ext cx="4402138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 Box 62"/>
          <p:cNvSpPr txBox="1">
            <a:spLocks noChangeArrowheads="1"/>
          </p:cNvSpPr>
          <p:nvPr/>
        </p:nvSpPr>
        <p:spPr bwMode="auto">
          <a:xfrm>
            <a:off x="1526710" y="18701"/>
            <a:ext cx="57504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b="1" dirty="0"/>
              <a:t>Extruded Products</a:t>
            </a:r>
          </a:p>
          <a:p>
            <a:pPr algn="ctr" eaLnBrk="1" hangingPunct="1"/>
            <a:r>
              <a:rPr lang="en-US" sz="3600" b="1" dirty="0"/>
              <a:t>Glass Transition Concept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B2DD34-72E3-4EDC-9D90-9C7BFF8076EE}" type="slidenum">
              <a:rPr lang="en-US" smtClean="0"/>
              <a:pPr eaLnBrk="1" hangingPunct="1"/>
              <a:t>39</a:t>
            </a:fld>
            <a:endParaRPr lang="en-US"/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876300" y="1974850"/>
            <a:ext cx="4568825" cy="1658938"/>
            <a:chOff x="912" y="1316"/>
            <a:chExt cx="2878" cy="1045"/>
          </a:xfrm>
        </p:grpSpPr>
        <p:sp>
          <p:nvSpPr>
            <p:cNvPr id="58395" name="Rectangle 5"/>
            <p:cNvSpPr>
              <a:spLocks noChangeArrowheads="1"/>
            </p:cNvSpPr>
            <p:nvPr/>
          </p:nvSpPr>
          <p:spPr bwMode="auto">
            <a:xfrm>
              <a:off x="2850" y="1817"/>
              <a:ext cx="410" cy="517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Rectangle 6"/>
            <p:cNvSpPr>
              <a:spLocks noChangeArrowheads="1"/>
            </p:cNvSpPr>
            <p:nvPr/>
          </p:nvSpPr>
          <p:spPr bwMode="auto">
            <a:xfrm>
              <a:off x="942" y="1811"/>
              <a:ext cx="384" cy="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Rectangle 7"/>
            <p:cNvSpPr>
              <a:spLocks noChangeArrowheads="1"/>
            </p:cNvSpPr>
            <p:nvPr/>
          </p:nvSpPr>
          <p:spPr bwMode="auto">
            <a:xfrm>
              <a:off x="1314" y="1817"/>
              <a:ext cx="1536" cy="510"/>
            </a:xfrm>
            <a:prstGeom prst="rect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FF00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Freeform 8"/>
            <p:cNvSpPr>
              <a:spLocks/>
            </p:cNvSpPr>
            <p:nvPr/>
          </p:nvSpPr>
          <p:spPr bwMode="auto">
            <a:xfrm>
              <a:off x="987" y="1316"/>
              <a:ext cx="493" cy="521"/>
            </a:xfrm>
            <a:custGeom>
              <a:avLst/>
              <a:gdLst>
                <a:gd name="T0" fmla="*/ 154 w 493"/>
                <a:gd name="T1" fmla="*/ 517 h 521"/>
                <a:gd name="T2" fmla="*/ 154 w 493"/>
                <a:gd name="T3" fmla="*/ 340 h 521"/>
                <a:gd name="T4" fmla="*/ 0 w 493"/>
                <a:gd name="T5" fmla="*/ 189 h 521"/>
                <a:gd name="T6" fmla="*/ 0 w 493"/>
                <a:gd name="T7" fmla="*/ 1 h 521"/>
                <a:gd name="T8" fmla="*/ 492 w 493"/>
                <a:gd name="T9" fmla="*/ 0 h 521"/>
                <a:gd name="T10" fmla="*/ 492 w 493"/>
                <a:gd name="T11" fmla="*/ 195 h 521"/>
                <a:gd name="T12" fmla="*/ 337 w 493"/>
                <a:gd name="T13" fmla="*/ 337 h 521"/>
                <a:gd name="T14" fmla="*/ 337 w 493"/>
                <a:gd name="T15" fmla="*/ 520 h 521"/>
                <a:gd name="T16" fmla="*/ 336 w 493"/>
                <a:gd name="T17" fmla="*/ 520 h 5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93"/>
                <a:gd name="T28" fmla="*/ 0 h 521"/>
                <a:gd name="T29" fmla="*/ 493 w 493"/>
                <a:gd name="T30" fmla="*/ 521 h 5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93" h="521">
                  <a:moveTo>
                    <a:pt x="154" y="517"/>
                  </a:moveTo>
                  <a:lnTo>
                    <a:pt x="154" y="340"/>
                  </a:lnTo>
                  <a:lnTo>
                    <a:pt x="0" y="189"/>
                  </a:lnTo>
                  <a:lnTo>
                    <a:pt x="0" y="1"/>
                  </a:lnTo>
                  <a:lnTo>
                    <a:pt x="492" y="0"/>
                  </a:lnTo>
                  <a:lnTo>
                    <a:pt x="492" y="195"/>
                  </a:lnTo>
                  <a:lnTo>
                    <a:pt x="337" y="337"/>
                  </a:lnTo>
                  <a:lnTo>
                    <a:pt x="337" y="520"/>
                  </a:lnTo>
                  <a:lnTo>
                    <a:pt x="336" y="520"/>
                  </a:lnTo>
                </a:path>
              </a:pathLst>
            </a:custGeom>
            <a:solidFill>
              <a:schemeClr val="accent1"/>
            </a:solidFill>
            <a:ln w="12699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982" y="1905"/>
              <a:ext cx="1864" cy="328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0" name="Freeform 10"/>
            <p:cNvSpPr>
              <a:spLocks/>
            </p:cNvSpPr>
            <p:nvPr/>
          </p:nvSpPr>
          <p:spPr bwMode="auto">
            <a:xfrm>
              <a:off x="978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1" name="Freeform 11"/>
            <p:cNvSpPr>
              <a:spLocks/>
            </p:cNvSpPr>
            <p:nvPr/>
          </p:nvSpPr>
          <p:spPr bwMode="auto">
            <a:xfrm>
              <a:off x="1218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auto">
            <a:xfrm>
              <a:off x="1458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3" name="Freeform 13"/>
            <p:cNvSpPr>
              <a:spLocks/>
            </p:cNvSpPr>
            <p:nvPr/>
          </p:nvSpPr>
          <p:spPr bwMode="auto">
            <a:xfrm>
              <a:off x="1650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4" name="Freeform 14"/>
            <p:cNvSpPr>
              <a:spLocks/>
            </p:cNvSpPr>
            <p:nvPr/>
          </p:nvSpPr>
          <p:spPr bwMode="auto">
            <a:xfrm>
              <a:off x="1842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5" name="Freeform 15"/>
            <p:cNvSpPr>
              <a:spLocks/>
            </p:cNvSpPr>
            <p:nvPr/>
          </p:nvSpPr>
          <p:spPr bwMode="auto">
            <a:xfrm>
              <a:off x="2034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6" name="Freeform 16"/>
            <p:cNvSpPr>
              <a:spLocks/>
            </p:cNvSpPr>
            <p:nvPr/>
          </p:nvSpPr>
          <p:spPr bwMode="auto">
            <a:xfrm>
              <a:off x="2178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7" name="Freeform 17"/>
            <p:cNvSpPr>
              <a:spLocks/>
            </p:cNvSpPr>
            <p:nvPr/>
          </p:nvSpPr>
          <p:spPr bwMode="auto">
            <a:xfrm>
              <a:off x="2322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8" name="Freeform 18"/>
            <p:cNvSpPr>
              <a:spLocks/>
            </p:cNvSpPr>
            <p:nvPr/>
          </p:nvSpPr>
          <p:spPr bwMode="auto">
            <a:xfrm>
              <a:off x="2466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9" name="Freeform 19"/>
            <p:cNvSpPr>
              <a:spLocks/>
            </p:cNvSpPr>
            <p:nvPr/>
          </p:nvSpPr>
          <p:spPr bwMode="auto">
            <a:xfrm>
              <a:off x="2610" y="1853"/>
              <a:ext cx="193" cy="43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32"/>
                </a:cxn>
                <a:cxn ang="0">
                  <a:pos x="48" y="432"/>
                </a:cxn>
                <a:cxn ang="0">
                  <a:pos x="192" y="0"/>
                </a:cxn>
                <a:cxn ang="0">
                  <a:pos x="144" y="0"/>
                </a:cxn>
              </a:cxnLst>
              <a:rect l="0" t="0" r="r" b="b"/>
              <a:pathLst>
                <a:path w="193" h="433">
                  <a:moveTo>
                    <a:pt x="144" y="0"/>
                  </a:moveTo>
                  <a:lnTo>
                    <a:pt x="0" y="432"/>
                  </a:lnTo>
                  <a:lnTo>
                    <a:pt x="48" y="432"/>
                  </a:lnTo>
                  <a:lnTo>
                    <a:pt x="192" y="0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chemeClr val="tx2"/>
                </a:gs>
                <a:gs pos="5000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410" name="Freeform 20"/>
            <p:cNvSpPr>
              <a:spLocks/>
            </p:cNvSpPr>
            <p:nvPr/>
          </p:nvSpPr>
          <p:spPr bwMode="auto">
            <a:xfrm>
              <a:off x="2754" y="2018"/>
              <a:ext cx="97" cy="268"/>
            </a:xfrm>
            <a:custGeom>
              <a:avLst/>
              <a:gdLst>
                <a:gd name="T0" fmla="*/ 96 w 97"/>
                <a:gd name="T1" fmla="*/ 0 h 268"/>
                <a:gd name="T2" fmla="*/ 0 w 97"/>
                <a:gd name="T3" fmla="*/ 267 h 268"/>
                <a:gd name="T4" fmla="*/ 48 w 97"/>
                <a:gd name="T5" fmla="*/ 267 h 268"/>
                <a:gd name="T6" fmla="*/ 96 w 97"/>
                <a:gd name="T7" fmla="*/ 131 h 268"/>
                <a:gd name="T8" fmla="*/ 96 w 97"/>
                <a:gd name="T9" fmla="*/ 75 h 268"/>
                <a:gd name="T10" fmla="*/ 96 w 97"/>
                <a:gd name="T11" fmla="*/ 0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268"/>
                <a:gd name="T20" fmla="*/ 97 w 97"/>
                <a:gd name="T21" fmla="*/ 268 h 2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268">
                  <a:moveTo>
                    <a:pt x="96" y="0"/>
                  </a:moveTo>
                  <a:lnTo>
                    <a:pt x="0" y="267"/>
                  </a:lnTo>
                  <a:lnTo>
                    <a:pt x="48" y="267"/>
                  </a:lnTo>
                  <a:lnTo>
                    <a:pt x="96" y="131"/>
                  </a:lnTo>
                  <a:lnTo>
                    <a:pt x="96" y="75"/>
                  </a:lnTo>
                  <a:lnTo>
                    <a:pt x="96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tx2"/>
                </a:gs>
              </a:gsLst>
              <a:lin ang="5400000" scaled="1"/>
            </a:gradFill>
            <a:ln w="12699" cap="rnd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Freeform 21"/>
            <p:cNvSpPr>
              <a:spLocks/>
            </p:cNvSpPr>
            <p:nvPr/>
          </p:nvSpPr>
          <p:spPr bwMode="auto">
            <a:xfrm>
              <a:off x="912" y="1793"/>
              <a:ext cx="1939" cy="568"/>
            </a:xfrm>
            <a:custGeom>
              <a:avLst/>
              <a:gdLst>
                <a:gd name="T0" fmla="*/ 225 w 1939"/>
                <a:gd name="T1" fmla="*/ 0 h 568"/>
                <a:gd name="T2" fmla="*/ 0 w 1939"/>
                <a:gd name="T3" fmla="*/ 0 h 568"/>
                <a:gd name="T4" fmla="*/ 0 w 1939"/>
                <a:gd name="T5" fmla="*/ 564 h 568"/>
                <a:gd name="T6" fmla="*/ 1938 w 1939"/>
                <a:gd name="T7" fmla="*/ 567 h 568"/>
                <a:gd name="T8" fmla="*/ 1938 w 1939"/>
                <a:gd name="T9" fmla="*/ 513 h 568"/>
                <a:gd name="T10" fmla="*/ 51 w 1939"/>
                <a:gd name="T11" fmla="*/ 513 h 568"/>
                <a:gd name="T12" fmla="*/ 51 w 1939"/>
                <a:gd name="T13" fmla="*/ 51 h 568"/>
                <a:gd name="T14" fmla="*/ 228 w 1939"/>
                <a:gd name="T15" fmla="*/ 51 h 568"/>
                <a:gd name="T16" fmla="*/ 225 w 1939"/>
                <a:gd name="T17" fmla="*/ 0 h 5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39"/>
                <a:gd name="T28" fmla="*/ 0 h 568"/>
                <a:gd name="T29" fmla="*/ 1939 w 1939"/>
                <a:gd name="T30" fmla="*/ 568 h 5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39" h="568">
                  <a:moveTo>
                    <a:pt x="225" y="0"/>
                  </a:moveTo>
                  <a:lnTo>
                    <a:pt x="0" y="0"/>
                  </a:lnTo>
                  <a:lnTo>
                    <a:pt x="0" y="564"/>
                  </a:lnTo>
                  <a:lnTo>
                    <a:pt x="1938" y="567"/>
                  </a:lnTo>
                  <a:lnTo>
                    <a:pt x="1938" y="513"/>
                  </a:lnTo>
                  <a:lnTo>
                    <a:pt x="51" y="513"/>
                  </a:lnTo>
                  <a:lnTo>
                    <a:pt x="51" y="51"/>
                  </a:lnTo>
                  <a:lnTo>
                    <a:pt x="228" y="51"/>
                  </a:lnTo>
                  <a:lnTo>
                    <a:pt x="225" y="0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rgbClr val="9900CC"/>
                </a:gs>
              </a:gsLst>
              <a:lin ang="0" scaled="1"/>
            </a:gradFill>
            <a:ln w="12699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Rectangle 22"/>
            <p:cNvSpPr>
              <a:spLocks noChangeArrowheads="1"/>
            </p:cNvSpPr>
            <p:nvPr/>
          </p:nvSpPr>
          <p:spPr bwMode="auto">
            <a:xfrm>
              <a:off x="1327" y="1788"/>
              <a:ext cx="1519" cy="52"/>
            </a:xfrm>
            <a:prstGeom prst="rect">
              <a:avLst/>
            </a:prstGeom>
            <a:gradFill rotWithShape="0">
              <a:gsLst>
                <a:gs pos="0">
                  <a:srgbClr val="6600FF"/>
                </a:gs>
                <a:gs pos="100000">
                  <a:srgbClr val="9900CC"/>
                </a:gs>
              </a:gsLst>
              <a:lin ang="0" scaled="1"/>
            </a:gra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AutoShape 23"/>
            <p:cNvSpPr>
              <a:spLocks noChangeArrowheads="1"/>
            </p:cNvSpPr>
            <p:nvPr/>
          </p:nvSpPr>
          <p:spPr bwMode="auto">
            <a:xfrm rot="5400000" flipV="1">
              <a:off x="2758" y="2030"/>
              <a:ext cx="33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13 w 21600"/>
                <a:gd name="T13" fmla="*/ 4629 h 21600"/>
                <a:gd name="T14" fmla="*/ 16887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777" y="21600"/>
                  </a:lnTo>
                  <a:lnTo>
                    <a:pt x="1582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00CC"/>
            </a:solidFill>
            <a:ln w="12699">
              <a:solidFill>
                <a:srgbClr val="00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Freeform 24"/>
            <p:cNvSpPr>
              <a:spLocks/>
            </p:cNvSpPr>
            <p:nvPr/>
          </p:nvSpPr>
          <p:spPr bwMode="auto">
            <a:xfrm>
              <a:off x="2982" y="1991"/>
              <a:ext cx="274" cy="160"/>
            </a:xfrm>
            <a:custGeom>
              <a:avLst/>
              <a:gdLst>
                <a:gd name="T0" fmla="*/ 0 w 274"/>
                <a:gd name="T1" fmla="*/ 0 h 160"/>
                <a:gd name="T2" fmla="*/ 105 w 274"/>
                <a:gd name="T3" fmla="*/ 0 h 160"/>
                <a:gd name="T4" fmla="*/ 105 w 274"/>
                <a:gd name="T5" fmla="*/ 51 h 160"/>
                <a:gd name="T6" fmla="*/ 273 w 274"/>
                <a:gd name="T7" fmla="*/ 51 h 160"/>
                <a:gd name="T8" fmla="*/ 273 w 274"/>
                <a:gd name="T9" fmla="*/ 105 h 160"/>
                <a:gd name="T10" fmla="*/ 105 w 274"/>
                <a:gd name="T11" fmla="*/ 105 h 160"/>
                <a:gd name="T12" fmla="*/ 105 w 274"/>
                <a:gd name="T13" fmla="*/ 159 h 160"/>
                <a:gd name="T14" fmla="*/ 0 w 274"/>
                <a:gd name="T15" fmla="*/ 156 h 160"/>
                <a:gd name="T16" fmla="*/ 0 w 274"/>
                <a:gd name="T17" fmla="*/ 0 h 1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60"/>
                <a:gd name="T29" fmla="*/ 274 w 274"/>
                <a:gd name="T30" fmla="*/ 160 h 1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60">
                  <a:moveTo>
                    <a:pt x="0" y="0"/>
                  </a:moveTo>
                  <a:lnTo>
                    <a:pt x="105" y="0"/>
                  </a:lnTo>
                  <a:lnTo>
                    <a:pt x="105" y="51"/>
                  </a:lnTo>
                  <a:lnTo>
                    <a:pt x="273" y="51"/>
                  </a:lnTo>
                  <a:lnTo>
                    <a:pt x="273" y="105"/>
                  </a:lnTo>
                  <a:lnTo>
                    <a:pt x="105" y="105"/>
                  </a:lnTo>
                  <a:lnTo>
                    <a:pt x="105" y="159"/>
                  </a:lnTo>
                  <a:lnTo>
                    <a:pt x="0" y="15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12699" cap="rnd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Rectangle 25"/>
            <p:cNvSpPr>
              <a:spLocks noChangeArrowheads="1"/>
            </p:cNvSpPr>
            <p:nvPr/>
          </p:nvSpPr>
          <p:spPr bwMode="auto">
            <a:xfrm>
              <a:off x="2983" y="1953"/>
              <a:ext cx="103" cy="34"/>
            </a:xfrm>
            <a:prstGeom prst="rect">
              <a:avLst/>
            </a:prstGeom>
            <a:noFill/>
            <a:ln w="12699">
              <a:solidFill>
                <a:srgbClr val="00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Rectangle 26"/>
            <p:cNvSpPr>
              <a:spLocks noChangeArrowheads="1"/>
            </p:cNvSpPr>
            <p:nvPr/>
          </p:nvSpPr>
          <p:spPr bwMode="auto">
            <a:xfrm>
              <a:off x="2983" y="2152"/>
              <a:ext cx="103" cy="34"/>
            </a:xfrm>
            <a:prstGeom prst="rect">
              <a:avLst/>
            </a:prstGeom>
            <a:noFill/>
            <a:ln w="12699">
              <a:solidFill>
                <a:srgbClr val="00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Rectangle 27"/>
            <p:cNvSpPr>
              <a:spLocks noChangeArrowheads="1"/>
            </p:cNvSpPr>
            <p:nvPr/>
          </p:nvSpPr>
          <p:spPr bwMode="auto">
            <a:xfrm>
              <a:off x="2983" y="2193"/>
              <a:ext cx="103" cy="34"/>
            </a:xfrm>
            <a:prstGeom prst="rect">
              <a:avLst/>
            </a:prstGeom>
            <a:solidFill>
              <a:srgbClr val="9900CC"/>
            </a:solidFill>
            <a:ln w="12699">
              <a:solidFill>
                <a:srgbClr val="00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Rectangle 28"/>
            <p:cNvSpPr>
              <a:spLocks noChangeArrowheads="1"/>
            </p:cNvSpPr>
            <p:nvPr/>
          </p:nvSpPr>
          <p:spPr bwMode="auto">
            <a:xfrm>
              <a:off x="2983" y="1915"/>
              <a:ext cx="103" cy="34"/>
            </a:xfrm>
            <a:prstGeom prst="rect">
              <a:avLst/>
            </a:prstGeom>
            <a:solidFill>
              <a:srgbClr val="9900CC"/>
            </a:solidFill>
            <a:ln w="12699">
              <a:solidFill>
                <a:srgbClr val="00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Freeform 29" descr="Wide downward diagonal"/>
            <p:cNvSpPr>
              <a:spLocks/>
            </p:cNvSpPr>
            <p:nvPr/>
          </p:nvSpPr>
          <p:spPr bwMode="auto">
            <a:xfrm>
              <a:off x="2850" y="1788"/>
              <a:ext cx="130" cy="165"/>
            </a:xfrm>
            <a:custGeom>
              <a:avLst/>
              <a:gdLst>
                <a:gd name="T0" fmla="*/ 0 w 130"/>
                <a:gd name="T1" fmla="*/ 50 h 165"/>
                <a:gd name="T2" fmla="*/ 129 w 130"/>
                <a:gd name="T3" fmla="*/ 164 h 165"/>
                <a:gd name="T4" fmla="*/ 129 w 130"/>
                <a:gd name="T5" fmla="*/ 0 h 165"/>
                <a:gd name="T6" fmla="*/ 0 w 130"/>
                <a:gd name="T7" fmla="*/ 0 h 165"/>
                <a:gd name="T8" fmla="*/ 0 w 130"/>
                <a:gd name="T9" fmla="*/ 5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165"/>
                <a:gd name="T17" fmla="*/ 130 w 130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165">
                  <a:moveTo>
                    <a:pt x="0" y="50"/>
                  </a:moveTo>
                  <a:lnTo>
                    <a:pt x="129" y="164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pattFill prst="wdDnDiag">
              <a:fgClr>
                <a:schemeClr val="bg1"/>
              </a:fgClr>
              <a:bgClr>
                <a:srgbClr val="9900CC"/>
              </a:bgClr>
            </a:pattFill>
            <a:ln w="12699" cap="rnd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0" name="Freeform 30" descr="Wide downward diagonal"/>
            <p:cNvSpPr>
              <a:spLocks/>
            </p:cNvSpPr>
            <p:nvPr/>
          </p:nvSpPr>
          <p:spPr bwMode="auto">
            <a:xfrm>
              <a:off x="2850" y="2193"/>
              <a:ext cx="130" cy="165"/>
            </a:xfrm>
            <a:custGeom>
              <a:avLst/>
              <a:gdLst>
                <a:gd name="T0" fmla="*/ 0 w 130"/>
                <a:gd name="T1" fmla="*/ 114 h 165"/>
                <a:gd name="T2" fmla="*/ 129 w 130"/>
                <a:gd name="T3" fmla="*/ 0 h 165"/>
                <a:gd name="T4" fmla="*/ 129 w 130"/>
                <a:gd name="T5" fmla="*/ 164 h 165"/>
                <a:gd name="T6" fmla="*/ 0 w 130"/>
                <a:gd name="T7" fmla="*/ 164 h 165"/>
                <a:gd name="T8" fmla="*/ 0 w 130"/>
                <a:gd name="T9" fmla="*/ 114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165"/>
                <a:gd name="T17" fmla="*/ 130 w 130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165">
                  <a:moveTo>
                    <a:pt x="0" y="114"/>
                  </a:moveTo>
                  <a:lnTo>
                    <a:pt x="129" y="0"/>
                  </a:lnTo>
                  <a:lnTo>
                    <a:pt x="129" y="164"/>
                  </a:lnTo>
                  <a:lnTo>
                    <a:pt x="0" y="164"/>
                  </a:lnTo>
                  <a:lnTo>
                    <a:pt x="0" y="114"/>
                  </a:lnTo>
                </a:path>
              </a:pathLst>
            </a:custGeom>
            <a:pattFill prst="wdDnDiag">
              <a:fgClr>
                <a:schemeClr val="bg1"/>
              </a:fgClr>
              <a:bgClr>
                <a:srgbClr val="9900CC"/>
              </a:bgClr>
            </a:pattFill>
            <a:ln w="12699" cap="rnd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Freeform 31" descr="Wide upward diagonal"/>
            <p:cNvSpPr>
              <a:spLocks/>
            </p:cNvSpPr>
            <p:nvPr/>
          </p:nvSpPr>
          <p:spPr bwMode="auto">
            <a:xfrm>
              <a:off x="2981" y="1787"/>
              <a:ext cx="277" cy="236"/>
            </a:xfrm>
            <a:custGeom>
              <a:avLst/>
              <a:gdLst>
                <a:gd name="T0" fmla="*/ 0 w 277"/>
                <a:gd name="T1" fmla="*/ 0 h 236"/>
                <a:gd name="T2" fmla="*/ 0 w 277"/>
                <a:gd name="T3" fmla="*/ 125 h 236"/>
                <a:gd name="T4" fmla="*/ 109 w 277"/>
                <a:gd name="T5" fmla="*/ 126 h 236"/>
                <a:gd name="T6" fmla="*/ 195 w 277"/>
                <a:gd name="T7" fmla="*/ 235 h 236"/>
                <a:gd name="T8" fmla="*/ 276 w 277"/>
                <a:gd name="T9" fmla="*/ 235 h 236"/>
                <a:gd name="T10" fmla="*/ 276 w 277"/>
                <a:gd name="T11" fmla="*/ 0 h 236"/>
                <a:gd name="T12" fmla="*/ 0 w 277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7"/>
                <a:gd name="T22" fmla="*/ 0 h 236"/>
                <a:gd name="T23" fmla="*/ 277 w 277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7" h="236">
                  <a:moveTo>
                    <a:pt x="0" y="0"/>
                  </a:moveTo>
                  <a:lnTo>
                    <a:pt x="0" y="125"/>
                  </a:lnTo>
                  <a:lnTo>
                    <a:pt x="109" y="126"/>
                  </a:lnTo>
                  <a:lnTo>
                    <a:pt x="195" y="235"/>
                  </a:lnTo>
                  <a:lnTo>
                    <a:pt x="276" y="235"/>
                  </a:lnTo>
                  <a:lnTo>
                    <a:pt x="276" y="0"/>
                  </a:lnTo>
                  <a:lnTo>
                    <a:pt x="0" y="0"/>
                  </a:lnTo>
                </a:path>
              </a:pathLst>
            </a:custGeom>
            <a:pattFill prst="wdUpDiag">
              <a:fgClr>
                <a:schemeClr val="bg1"/>
              </a:fgClr>
              <a:bgClr>
                <a:srgbClr val="9900CC"/>
              </a:bgClr>
            </a:pattFill>
            <a:ln w="12699" cap="rnd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Freeform 32" descr="Wide upward diagonal"/>
            <p:cNvSpPr>
              <a:spLocks/>
            </p:cNvSpPr>
            <p:nvPr/>
          </p:nvSpPr>
          <p:spPr bwMode="auto">
            <a:xfrm>
              <a:off x="2983" y="2117"/>
              <a:ext cx="278" cy="241"/>
            </a:xfrm>
            <a:custGeom>
              <a:avLst/>
              <a:gdLst>
                <a:gd name="T0" fmla="*/ 0 w 278"/>
                <a:gd name="T1" fmla="*/ 240 h 241"/>
                <a:gd name="T2" fmla="*/ 0 w 278"/>
                <a:gd name="T3" fmla="*/ 115 h 241"/>
                <a:gd name="T4" fmla="*/ 109 w 278"/>
                <a:gd name="T5" fmla="*/ 114 h 241"/>
                <a:gd name="T6" fmla="*/ 193 w 278"/>
                <a:gd name="T7" fmla="*/ 0 h 241"/>
                <a:gd name="T8" fmla="*/ 277 w 278"/>
                <a:gd name="T9" fmla="*/ 0 h 241"/>
                <a:gd name="T10" fmla="*/ 276 w 278"/>
                <a:gd name="T11" fmla="*/ 240 h 241"/>
                <a:gd name="T12" fmla="*/ 0 w 278"/>
                <a:gd name="T13" fmla="*/ 240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8"/>
                <a:gd name="T22" fmla="*/ 0 h 241"/>
                <a:gd name="T23" fmla="*/ 278 w 278"/>
                <a:gd name="T24" fmla="*/ 241 h 2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8" h="241">
                  <a:moveTo>
                    <a:pt x="0" y="240"/>
                  </a:moveTo>
                  <a:lnTo>
                    <a:pt x="0" y="115"/>
                  </a:lnTo>
                  <a:lnTo>
                    <a:pt x="109" y="114"/>
                  </a:lnTo>
                  <a:lnTo>
                    <a:pt x="193" y="0"/>
                  </a:lnTo>
                  <a:lnTo>
                    <a:pt x="277" y="0"/>
                  </a:lnTo>
                  <a:lnTo>
                    <a:pt x="276" y="240"/>
                  </a:lnTo>
                  <a:lnTo>
                    <a:pt x="0" y="240"/>
                  </a:lnTo>
                </a:path>
              </a:pathLst>
            </a:custGeom>
            <a:pattFill prst="wdUpDiag">
              <a:fgClr>
                <a:schemeClr val="bg1"/>
              </a:fgClr>
              <a:bgClr>
                <a:srgbClr val="9900CC"/>
              </a:bgClr>
            </a:pattFill>
            <a:ln w="12699" cap="rnd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33"/>
            <p:cNvSpPr>
              <a:spLocks/>
            </p:cNvSpPr>
            <p:nvPr/>
          </p:nvSpPr>
          <p:spPr bwMode="auto">
            <a:xfrm>
              <a:off x="3260" y="1945"/>
              <a:ext cx="530" cy="261"/>
            </a:xfrm>
            <a:custGeom>
              <a:avLst/>
              <a:gdLst>
                <a:gd name="T0" fmla="*/ 2 w 530"/>
                <a:gd name="T1" fmla="*/ 79 h 261"/>
                <a:gd name="T2" fmla="*/ 5 w 530"/>
                <a:gd name="T3" fmla="*/ 77 h 261"/>
                <a:gd name="T4" fmla="*/ 29 w 530"/>
                <a:gd name="T5" fmla="*/ 76 h 261"/>
                <a:gd name="T6" fmla="*/ 46 w 530"/>
                <a:gd name="T7" fmla="*/ 76 h 261"/>
                <a:gd name="T8" fmla="*/ 44 w 530"/>
                <a:gd name="T9" fmla="*/ 74 h 261"/>
                <a:gd name="T10" fmla="*/ 61 w 530"/>
                <a:gd name="T11" fmla="*/ 70 h 261"/>
                <a:gd name="T12" fmla="*/ 81 w 530"/>
                <a:gd name="T13" fmla="*/ 60 h 261"/>
                <a:gd name="T14" fmla="*/ 93 w 530"/>
                <a:gd name="T15" fmla="*/ 50 h 261"/>
                <a:gd name="T16" fmla="*/ 108 w 530"/>
                <a:gd name="T17" fmla="*/ 37 h 261"/>
                <a:gd name="T18" fmla="*/ 120 w 530"/>
                <a:gd name="T19" fmla="*/ 28 h 261"/>
                <a:gd name="T20" fmla="*/ 141 w 530"/>
                <a:gd name="T21" fmla="*/ 17 h 261"/>
                <a:gd name="T22" fmla="*/ 169 w 530"/>
                <a:gd name="T23" fmla="*/ 8 h 261"/>
                <a:gd name="T24" fmla="*/ 188 w 530"/>
                <a:gd name="T25" fmla="*/ 3 h 261"/>
                <a:gd name="T26" fmla="*/ 229 w 530"/>
                <a:gd name="T27" fmla="*/ 0 h 261"/>
                <a:gd name="T28" fmla="*/ 265 w 530"/>
                <a:gd name="T29" fmla="*/ 1 h 261"/>
                <a:gd name="T30" fmla="*/ 295 w 530"/>
                <a:gd name="T31" fmla="*/ 6 h 261"/>
                <a:gd name="T32" fmla="*/ 328 w 530"/>
                <a:gd name="T33" fmla="*/ 13 h 261"/>
                <a:gd name="T34" fmla="*/ 359 w 530"/>
                <a:gd name="T35" fmla="*/ 23 h 261"/>
                <a:gd name="T36" fmla="*/ 394 w 530"/>
                <a:gd name="T37" fmla="*/ 30 h 261"/>
                <a:gd name="T38" fmla="*/ 415 w 530"/>
                <a:gd name="T39" fmla="*/ 35 h 261"/>
                <a:gd name="T40" fmla="*/ 435 w 530"/>
                <a:gd name="T41" fmla="*/ 39 h 261"/>
                <a:gd name="T42" fmla="*/ 460 w 530"/>
                <a:gd name="T43" fmla="*/ 43 h 261"/>
                <a:gd name="T44" fmla="*/ 502 w 530"/>
                <a:gd name="T45" fmla="*/ 46 h 261"/>
                <a:gd name="T46" fmla="*/ 529 w 530"/>
                <a:gd name="T47" fmla="*/ 46 h 261"/>
                <a:gd name="T48" fmla="*/ 529 w 530"/>
                <a:gd name="T49" fmla="*/ 211 h 261"/>
                <a:gd name="T50" fmla="*/ 478 w 530"/>
                <a:gd name="T51" fmla="*/ 213 h 261"/>
                <a:gd name="T52" fmla="*/ 448 w 530"/>
                <a:gd name="T53" fmla="*/ 215 h 261"/>
                <a:gd name="T54" fmla="*/ 419 w 530"/>
                <a:gd name="T55" fmla="*/ 221 h 261"/>
                <a:gd name="T56" fmla="*/ 398 w 530"/>
                <a:gd name="T57" fmla="*/ 225 h 261"/>
                <a:gd name="T58" fmla="*/ 374 w 530"/>
                <a:gd name="T59" fmla="*/ 233 h 261"/>
                <a:gd name="T60" fmla="*/ 346 w 530"/>
                <a:gd name="T61" fmla="*/ 240 h 261"/>
                <a:gd name="T62" fmla="*/ 318 w 530"/>
                <a:gd name="T63" fmla="*/ 248 h 261"/>
                <a:gd name="T64" fmla="*/ 286 w 530"/>
                <a:gd name="T65" fmla="*/ 254 h 261"/>
                <a:gd name="T66" fmla="*/ 250 w 530"/>
                <a:gd name="T67" fmla="*/ 260 h 261"/>
                <a:gd name="T68" fmla="*/ 218 w 530"/>
                <a:gd name="T69" fmla="*/ 258 h 261"/>
                <a:gd name="T70" fmla="*/ 187 w 530"/>
                <a:gd name="T71" fmla="*/ 254 h 261"/>
                <a:gd name="T72" fmla="*/ 160 w 530"/>
                <a:gd name="T73" fmla="*/ 249 h 261"/>
                <a:gd name="T74" fmla="*/ 135 w 530"/>
                <a:gd name="T75" fmla="*/ 240 h 261"/>
                <a:gd name="T76" fmla="*/ 111 w 530"/>
                <a:gd name="T77" fmla="*/ 224 h 261"/>
                <a:gd name="T78" fmla="*/ 90 w 530"/>
                <a:gd name="T79" fmla="*/ 207 h 261"/>
                <a:gd name="T80" fmla="*/ 74 w 530"/>
                <a:gd name="T81" fmla="*/ 194 h 261"/>
                <a:gd name="T82" fmla="*/ 64 w 530"/>
                <a:gd name="T83" fmla="*/ 185 h 261"/>
                <a:gd name="T84" fmla="*/ 46 w 530"/>
                <a:gd name="T85" fmla="*/ 173 h 261"/>
                <a:gd name="T86" fmla="*/ 25 w 530"/>
                <a:gd name="T87" fmla="*/ 168 h 261"/>
                <a:gd name="T88" fmla="*/ 9 w 530"/>
                <a:gd name="T89" fmla="*/ 167 h 261"/>
                <a:gd name="T90" fmla="*/ 13 w 530"/>
                <a:gd name="T91" fmla="*/ 167 h 261"/>
                <a:gd name="T92" fmla="*/ 0 w 530"/>
                <a:gd name="T93" fmla="*/ 170 h 2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30"/>
                <a:gd name="T142" fmla="*/ 0 h 261"/>
                <a:gd name="T143" fmla="*/ 530 w 530"/>
                <a:gd name="T144" fmla="*/ 261 h 2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30" h="261">
                  <a:moveTo>
                    <a:pt x="2" y="79"/>
                  </a:moveTo>
                  <a:lnTo>
                    <a:pt x="5" y="77"/>
                  </a:lnTo>
                  <a:lnTo>
                    <a:pt x="29" y="76"/>
                  </a:lnTo>
                  <a:lnTo>
                    <a:pt x="46" y="76"/>
                  </a:lnTo>
                  <a:lnTo>
                    <a:pt x="44" y="74"/>
                  </a:lnTo>
                  <a:lnTo>
                    <a:pt x="61" y="70"/>
                  </a:lnTo>
                  <a:lnTo>
                    <a:pt x="81" y="60"/>
                  </a:lnTo>
                  <a:lnTo>
                    <a:pt x="93" y="50"/>
                  </a:lnTo>
                  <a:lnTo>
                    <a:pt x="108" y="37"/>
                  </a:lnTo>
                  <a:lnTo>
                    <a:pt x="120" y="28"/>
                  </a:lnTo>
                  <a:lnTo>
                    <a:pt x="141" y="17"/>
                  </a:lnTo>
                  <a:lnTo>
                    <a:pt x="169" y="8"/>
                  </a:lnTo>
                  <a:lnTo>
                    <a:pt x="188" y="3"/>
                  </a:lnTo>
                  <a:lnTo>
                    <a:pt x="229" y="0"/>
                  </a:lnTo>
                  <a:lnTo>
                    <a:pt x="265" y="1"/>
                  </a:lnTo>
                  <a:lnTo>
                    <a:pt x="295" y="6"/>
                  </a:lnTo>
                  <a:lnTo>
                    <a:pt x="328" y="13"/>
                  </a:lnTo>
                  <a:lnTo>
                    <a:pt x="359" y="23"/>
                  </a:lnTo>
                  <a:lnTo>
                    <a:pt x="394" y="30"/>
                  </a:lnTo>
                  <a:lnTo>
                    <a:pt x="415" y="35"/>
                  </a:lnTo>
                  <a:lnTo>
                    <a:pt x="435" y="39"/>
                  </a:lnTo>
                  <a:lnTo>
                    <a:pt x="460" y="43"/>
                  </a:lnTo>
                  <a:lnTo>
                    <a:pt x="502" y="46"/>
                  </a:lnTo>
                  <a:lnTo>
                    <a:pt x="529" y="46"/>
                  </a:lnTo>
                  <a:lnTo>
                    <a:pt x="529" y="211"/>
                  </a:lnTo>
                  <a:lnTo>
                    <a:pt x="478" y="213"/>
                  </a:lnTo>
                  <a:lnTo>
                    <a:pt x="448" y="215"/>
                  </a:lnTo>
                  <a:lnTo>
                    <a:pt x="419" y="221"/>
                  </a:lnTo>
                  <a:lnTo>
                    <a:pt x="398" y="225"/>
                  </a:lnTo>
                  <a:lnTo>
                    <a:pt x="374" y="233"/>
                  </a:lnTo>
                  <a:lnTo>
                    <a:pt x="346" y="240"/>
                  </a:lnTo>
                  <a:lnTo>
                    <a:pt x="318" y="248"/>
                  </a:lnTo>
                  <a:lnTo>
                    <a:pt x="286" y="254"/>
                  </a:lnTo>
                  <a:lnTo>
                    <a:pt x="250" y="260"/>
                  </a:lnTo>
                  <a:lnTo>
                    <a:pt x="218" y="258"/>
                  </a:lnTo>
                  <a:lnTo>
                    <a:pt x="187" y="254"/>
                  </a:lnTo>
                  <a:lnTo>
                    <a:pt x="160" y="249"/>
                  </a:lnTo>
                  <a:lnTo>
                    <a:pt x="135" y="240"/>
                  </a:lnTo>
                  <a:lnTo>
                    <a:pt x="111" y="224"/>
                  </a:lnTo>
                  <a:lnTo>
                    <a:pt x="90" y="207"/>
                  </a:lnTo>
                  <a:lnTo>
                    <a:pt x="74" y="194"/>
                  </a:lnTo>
                  <a:lnTo>
                    <a:pt x="64" y="185"/>
                  </a:lnTo>
                  <a:lnTo>
                    <a:pt x="46" y="173"/>
                  </a:lnTo>
                  <a:lnTo>
                    <a:pt x="25" y="168"/>
                  </a:lnTo>
                  <a:lnTo>
                    <a:pt x="9" y="167"/>
                  </a:lnTo>
                  <a:lnTo>
                    <a:pt x="13" y="167"/>
                  </a:lnTo>
                  <a:lnTo>
                    <a:pt x="0" y="170"/>
                  </a:lnTo>
                </a:path>
              </a:pathLst>
            </a:custGeom>
            <a:gradFill rotWithShape="0">
              <a:gsLst>
                <a:gs pos="0">
                  <a:srgbClr val="FF0033"/>
                </a:gs>
                <a:gs pos="100000">
                  <a:srgbClr val="CCCC00"/>
                </a:gs>
              </a:gsLst>
              <a:lin ang="0" scaled="1"/>
            </a:gradFill>
            <a:ln w="12699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4" name="Group 34"/>
          <p:cNvGrpSpPr>
            <a:grpSpLocks/>
          </p:cNvGrpSpPr>
          <p:nvPr/>
        </p:nvGrpSpPr>
        <p:grpSpPr bwMode="auto">
          <a:xfrm>
            <a:off x="2843213" y="3798888"/>
            <a:ext cx="2211387" cy="2443162"/>
            <a:chOff x="1959" y="2417"/>
            <a:chExt cx="1393" cy="1539"/>
          </a:xfrm>
        </p:grpSpPr>
        <p:sp>
          <p:nvSpPr>
            <p:cNvPr id="58393" name="Rectangle 35"/>
            <p:cNvSpPr>
              <a:spLocks noChangeArrowheads="1"/>
            </p:cNvSpPr>
            <p:nvPr/>
          </p:nvSpPr>
          <p:spPr bwMode="auto">
            <a:xfrm>
              <a:off x="1959" y="2960"/>
              <a:ext cx="1393" cy="996"/>
            </a:xfrm>
            <a:prstGeom prst="rect">
              <a:avLst/>
            </a:prstGeom>
            <a:gradFill rotWithShape="0">
              <a:gsLst>
                <a:gs pos="0">
                  <a:srgbClr val="99FFFF"/>
                </a:gs>
                <a:gs pos="100000">
                  <a:srgbClr val="FFCC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u="sng">
                  <a:latin typeface="Times New Roman" pitchFamily="18" charset="0"/>
                </a:rPr>
                <a:t>SYSTEM PARAMETERS</a:t>
              </a:r>
              <a:endParaRPr lang="en-US" sz="1400" u="sng">
                <a:latin typeface="Times New Roman" pitchFamily="18" charset="0"/>
              </a:endParaRP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SME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Residence Time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Thermal Energy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Product Temperature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Product Pressure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Melt Viscosity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394" name="Line 36"/>
            <p:cNvSpPr>
              <a:spLocks noChangeShapeType="1"/>
            </p:cNvSpPr>
            <p:nvPr/>
          </p:nvSpPr>
          <p:spPr bwMode="auto">
            <a:xfrm>
              <a:off x="2634" y="2417"/>
              <a:ext cx="0" cy="482"/>
            </a:xfrm>
            <a:prstGeom prst="line">
              <a:avLst/>
            </a:prstGeom>
            <a:noFill/>
            <a:ln w="101599">
              <a:solidFill>
                <a:srgbClr val="FF9999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5" name="Rectangle 38"/>
          <p:cNvSpPr>
            <a:spLocks noChangeArrowheads="1"/>
          </p:cNvSpPr>
          <p:nvPr/>
        </p:nvSpPr>
        <p:spPr bwMode="auto">
          <a:xfrm>
            <a:off x="669925" y="4419600"/>
            <a:ext cx="1965325" cy="1792288"/>
          </a:xfrm>
          <a:prstGeom prst="rect">
            <a:avLst/>
          </a:prstGeom>
          <a:gradFill rotWithShape="0">
            <a:gsLst>
              <a:gs pos="0">
                <a:srgbClr val="99FFFF"/>
              </a:gs>
              <a:gs pos="100000">
                <a:srgbClr val="66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 b="1" u="sng">
                <a:latin typeface="Times New Roman" pitchFamily="18" charset="0"/>
              </a:rPr>
              <a:t>OPERATIONAL VARIABLES</a:t>
            </a:r>
            <a:endParaRPr lang="en-US" sz="1200" u="sng">
              <a:latin typeface="Times New Roman" pitchFamily="18" charset="0"/>
            </a:endParaRP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Feed Rate</a:t>
            </a: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Water Addition</a:t>
            </a: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Screw Speed</a:t>
            </a: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Screw Profile</a:t>
            </a: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Cutter Speed</a:t>
            </a:r>
          </a:p>
          <a:p>
            <a:pPr eaLnBrk="0" hangingPunct="0">
              <a:buClr>
                <a:schemeClr val="tx1"/>
              </a:buClr>
              <a:buSzPts val="1400"/>
              <a:buFont typeface="Times New Roman" pitchFamily="18" charset="0"/>
              <a:buChar char="•"/>
            </a:pPr>
            <a:r>
              <a:rPr lang="en-US" sz="1400" b="1">
                <a:latin typeface="Times New Roman" pitchFamily="18" charset="0"/>
              </a:rPr>
              <a:t>Barrel temperature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376" name="Line 39"/>
          <p:cNvSpPr>
            <a:spLocks noChangeShapeType="1"/>
          </p:cNvSpPr>
          <p:nvPr/>
        </p:nvSpPr>
        <p:spPr bwMode="auto">
          <a:xfrm flipH="1">
            <a:off x="1585913" y="3724275"/>
            <a:ext cx="244475" cy="581025"/>
          </a:xfrm>
          <a:prstGeom prst="line">
            <a:avLst/>
          </a:prstGeom>
          <a:noFill/>
          <a:ln w="101599">
            <a:solidFill>
              <a:schemeClr val="accent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7" name="Group 40"/>
          <p:cNvGrpSpPr>
            <a:grpSpLocks/>
          </p:cNvGrpSpPr>
          <p:nvPr/>
        </p:nvGrpSpPr>
        <p:grpSpPr bwMode="auto">
          <a:xfrm>
            <a:off x="247650" y="228600"/>
            <a:ext cx="3392488" cy="1749425"/>
            <a:chOff x="156" y="144"/>
            <a:chExt cx="2137" cy="1103"/>
          </a:xfrm>
        </p:grpSpPr>
        <p:sp>
          <p:nvSpPr>
            <p:cNvPr id="58391" name="Rectangle 41"/>
            <p:cNvSpPr>
              <a:spLocks noChangeArrowheads="1"/>
            </p:cNvSpPr>
            <p:nvPr/>
          </p:nvSpPr>
          <p:spPr bwMode="auto">
            <a:xfrm>
              <a:off x="156" y="144"/>
              <a:ext cx="2137" cy="729"/>
            </a:xfrm>
            <a:prstGeom prst="rect">
              <a:avLst/>
            </a:prstGeom>
            <a:gradFill rotWithShape="0">
              <a:gsLst>
                <a:gs pos="0">
                  <a:srgbClr val="99FFFF"/>
                </a:gs>
                <a:gs pos="100000">
                  <a:srgbClr val="99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 b="1" u="sng">
                  <a:latin typeface="Times New Roman" pitchFamily="18" charset="0"/>
                </a:rPr>
                <a:t>RAW MATERIAL</a:t>
              </a:r>
              <a:endParaRPr lang="en-US" sz="1400">
                <a:latin typeface="Times New Roman" pitchFamily="18" charset="0"/>
              </a:endParaRP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Composition: </a:t>
              </a:r>
              <a:r>
                <a:rPr lang="en-US" sz="1400">
                  <a:latin typeface="Times New Roman" pitchFamily="18" charset="0"/>
                </a:rPr>
                <a:t>Oil, starch, protein, fiber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Moisture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Particle Size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Additives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392" name="Line 42"/>
            <p:cNvSpPr>
              <a:spLocks noChangeShapeType="1"/>
            </p:cNvSpPr>
            <p:nvPr/>
          </p:nvSpPr>
          <p:spPr bwMode="auto">
            <a:xfrm flipV="1">
              <a:off x="889" y="878"/>
              <a:ext cx="2" cy="369"/>
            </a:xfrm>
            <a:prstGeom prst="line">
              <a:avLst/>
            </a:prstGeom>
            <a:noFill/>
            <a:ln w="101599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8" name="Group 46"/>
          <p:cNvGrpSpPr>
            <a:grpSpLocks/>
          </p:cNvGrpSpPr>
          <p:nvPr/>
        </p:nvGrpSpPr>
        <p:grpSpPr bwMode="auto">
          <a:xfrm>
            <a:off x="4541838" y="1281113"/>
            <a:ext cx="1654175" cy="1354137"/>
            <a:chOff x="3305" y="747"/>
            <a:chExt cx="801" cy="853"/>
          </a:xfrm>
        </p:grpSpPr>
        <p:sp>
          <p:nvSpPr>
            <p:cNvPr id="58389" name="Rectangle 47"/>
            <p:cNvSpPr>
              <a:spLocks noChangeArrowheads="1"/>
            </p:cNvSpPr>
            <p:nvPr/>
          </p:nvSpPr>
          <p:spPr bwMode="auto">
            <a:xfrm>
              <a:off x="3315" y="747"/>
              <a:ext cx="791" cy="460"/>
            </a:xfrm>
            <a:prstGeom prst="rect">
              <a:avLst/>
            </a:prstGeom>
            <a:gradFill rotWithShape="0">
              <a:gsLst>
                <a:gs pos="0">
                  <a:srgbClr val="99FF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u="sng">
                  <a:latin typeface="Times New Roman" pitchFamily="18" charset="0"/>
                </a:rPr>
                <a:t>DIE PROFILE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Open Area</a:t>
              </a:r>
            </a:p>
            <a:p>
              <a:pPr eaLnBrk="0" hangingPunct="0">
                <a:buClr>
                  <a:schemeClr val="tx1"/>
                </a:buClr>
                <a:buSzPts val="1400"/>
                <a:buFont typeface="Times New Roman" pitchFamily="18" charset="0"/>
                <a:buChar char="•"/>
              </a:pPr>
              <a:r>
                <a:rPr lang="en-US" sz="1400" b="1">
                  <a:latin typeface="Times New Roman" pitchFamily="18" charset="0"/>
                </a:rPr>
                <a:t>Flow Resistance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390" name="Line 48"/>
            <p:cNvSpPr>
              <a:spLocks noChangeShapeType="1"/>
            </p:cNvSpPr>
            <p:nvPr/>
          </p:nvSpPr>
          <p:spPr bwMode="auto">
            <a:xfrm flipV="1">
              <a:off x="3305" y="1183"/>
              <a:ext cx="193" cy="417"/>
            </a:xfrm>
            <a:prstGeom prst="line">
              <a:avLst/>
            </a:prstGeom>
            <a:noFill/>
            <a:ln w="101599">
              <a:solidFill>
                <a:srgbClr val="9999FF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9" name="Group 49"/>
          <p:cNvGrpSpPr>
            <a:grpSpLocks/>
          </p:cNvGrpSpPr>
          <p:nvPr/>
        </p:nvGrpSpPr>
        <p:grpSpPr bwMode="auto">
          <a:xfrm>
            <a:off x="5302250" y="2039938"/>
            <a:ext cx="3508375" cy="3684587"/>
            <a:chOff x="3611" y="1399"/>
            <a:chExt cx="2184" cy="2320"/>
          </a:xfrm>
        </p:grpSpPr>
        <p:sp>
          <p:nvSpPr>
            <p:cNvPr id="58385" name="Rectangle 50"/>
            <p:cNvSpPr>
              <a:spLocks noChangeArrowheads="1"/>
            </p:cNvSpPr>
            <p:nvPr/>
          </p:nvSpPr>
          <p:spPr bwMode="auto">
            <a:xfrm>
              <a:off x="3611" y="3086"/>
              <a:ext cx="202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SME: Specific Mechanical Energy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WAI: Water Absorption Index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WSI: Water Solubility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GELATINISATION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DEXTRINISATION (Molecular Degradation</a:t>
              </a:r>
              <a:r>
                <a:rPr lang="en-US" sz="1200">
                  <a:latin typeface="Times New Roman" pitchFamily="18" charset="0"/>
                </a:rPr>
                <a:t>)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8386" name="Group 51"/>
            <p:cNvGrpSpPr>
              <a:grpSpLocks/>
            </p:cNvGrpSpPr>
            <p:nvPr/>
          </p:nvGrpSpPr>
          <p:grpSpPr bwMode="auto">
            <a:xfrm>
              <a:off x="3898" y="1399"/>
              <a:ext cx="1897" cy="1665"/>
              <a:chOff x="3898" y="1399"/>
              <a:chExt cx="1897" cy="1665"/>
            </a:xfrm>
          </p:grpSpPr>
          <p:sp>
            <p:nvSpPr>
              <p:cNvPr id="58387" name="Rectangle 52"/>
              <p:cNvSpPr>
                <a:spLocks noChangeArrowheads="1"/>
              </p:cNvSpPr>
              <p:nvPr/>
            </p:nvSpPr>
            <p:spPr bwMode="auto">
              <a:xfrm>
                <a:off x="4372" y="1399"/>
                <a:ext cx="1423" cy="1665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CCC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400" b="1" u="sng">
                    <a:latin typeface="Times New Roman" pitchFamily="18" charset="0"/>
                  </a:rPr>
                  <a:t>PRODUCT QUALITY</a:t>
                </a:r>
                <a:endParaRPr lang="en-US" sz="1200" u="sng">
                  <a:latin typeface="Times New Roman" pitchFamily="18" charset="0"/>
                </a:endParaRP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Product Moisture</a:t>
                </a:r>
                <a:endParaRPr lang="en-US" sz="1200" b="1">
                  <a:latin typeface="Times New Roman" pitchFamily="18" charset="0"/>
                </a:endParaRP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Product Temperature</a:t>
                </a:r>
                <a:endParaRPr lang="en-US" sz="1200" b="1">
                  <a:latin typeface="Times New Roman" pitchFamily="18" charset="0"/>
                </a:endParaRP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Bulk Density or Expansion</a:t>
                </a:r>
                <a:endParaRPr lang="en-US" sz="1200" b="1">
                  <a:latin typeface="Times New Roman" pitchFamily="18" charset="0"/>
                </a:endParaRP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Morphology</a:t>
                </a:r>
              </a:p>
              <a:p>
                <a:pPr eaLnBrk="0" hangingPunct="0"/>
                <a:r>
                  <a:rPr lang="en-US" sz="1400" b="1">
                    <a:latin typeface="Times New Roman" pitchFamily="18" charset="0"/>
                  </a:rPr>
                  <a:t>    </a:t>
                </a:r>
                <a:r>
                  <a:rPr lang="en-US" sz="1400">
                    <a:latin typeface="Times New Roman" pitchFamily="18" charset="0"/>
                  </a:rPr>
                  <a:t>Shape</a:t>
                </a:r>
              </a:p>
              <a:p>
                <a:pPr eaLnBrk="0" hangingPunct="0"/>
                <a:r>
                  <a:rPr lang="en-US" sz="1400">
                    <a:latin typeface="Times New Roman" pitchFamily="18" charset="0"/>
                  </a:rPr>
                  <a:t>    Size</a:t>
                </a:r>
              </a:p>
              <a:p>
                <a:pPr eaLnBrk="0" hangingPunct="0"/>
                <a:r>
                  <a:rPr lang="en-US" sz="1400">
                    <a:latin typeface="Times New Roman" pitchFamily="18" charset="0"/>
                  </a:rPr>
                  <a:t>    Uniformity</a:t>
                </a:r>
                <a:endParaRPr lang="en-US" sz="1400" b="1">
                  <a:latin typeface="Times New Roman" pitchFamily="18" charset="0"/>
                </a:endParaRP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Texture/Sensory</a:t>
                </a: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WSI/WAI</a:t>
                </a: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Gelatinisation</a:t>
                </a:r>
              </a:p>
              <a:p>
                <a:pPr eaLnBrk="0" hangingPunct="0">
                  <a:buClr>
                    <a:schemeClr val="tx1"/>
                  </a:buClr>
                  <a:buSzPts val="1400"/>
                  <a:buFont typeface="Times New Roman" pitchFamily="18" charset="0"/>
                  <a:buChar char="•"/>
                </a:pPr>
                <a:r>
                  <a:rPr lang="en-US" sz="1400" b="1">
                    <a:latin typeface="Times New Roman" pitchFamily="18" charset="0"/>
                  </a:rPr>
                  <a:t>Dextrinisation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8388" name="Line 53"/>
              <p:cNvSpPr>
                <a:spLocks noChangeShapeType="1"/>
              </p:cNvSpPr>
              <p:nvPr/>
            </p:nvSpPr>
            <p:spPr bwMode="auto">
              <a:xfrm flipH="1">
                <a:off x="3898" y="2096"/>
                <a:ext cx="353" cy="0"/>
              </a:xfrm>
              <a:prstGeom prst="line">
                <a:avLst/>
              </a:prstGeom>
              <a:noFill/>
              <a:ln w="101599">
                <a:solidFill>
                  <a:srgbClr val="CC9900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380" name="Oval 54"/>
          <p:cNvSpPr>
            <a:spLocks noChangeArrowheads="1"/>
          </p:cNvSpPr>
          <p:nvPr/>
        </p:nvSpPr>
        <p:spPr bwMode="auto">
          <a:xfrm>
            <a:off x="2828925" y="5981700"/>
            <a:ext cx="143827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55"/>
          <p:cNvSpPr>
            <a:spLocks noChangeShapeType="1"/>
          </p:cNvSpPr>
          <p:nvPr/>
        </p:nvSpPr>
        <p:spPr bwMode="auto">
          <a:xfrm flipV="1">
            <a:off x="4933950" y="3514725"/>
            <a:ext cx="1438275" cy="115252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82" name="Group 56"/>
          <p:cNvGrpSpPr>
            <a:grpSpLocks/>
          </p:cNvGrpSpPr>
          <p:nvPr/>
        </p:nvGrpSpPr>
        <p:grpSpPr bwMode="auto">
          <a:xfrm>
            <a:off x="4692650" y="2243138"/>
            <a:ext cx="1692275" cy="1404937"/>
            <a:chOff x="2956" y="1437"/>
            <a:chExt cx="1005" cy="885"/>
          </a:xfrm>
        </p:grpSpPr>
        <p:sp>
          <p:nvSpPr>
            <p:cNvPr id="58383" name="Oval 57"/>
            <p:cNvSpPr>
              <a:spLocks noChangeArrowheads="1"/>
            </p:cNvSpPr>
            <p:nvPr/>
          </p:nvSpPr>
          <p:spPr bwMode="auto">
            <a:xfrm>
              <a:off x="2956" y="1716"/>
              <a:ext cx="612" cy="60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Text Box 58"/>
            <p:cNvSpPr txBox="1">
              <a:spLocks noChangeArrowheads="1"/>
            </p:cNvSpPr>
            <p:nvPr/>
          </p:nvSpPr>
          <p:spPr bwMode="auto">
            <a:xfrm>
              <a:off x="3146" y="1437"/>
              <a:ext cx="815" cy="25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CC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solidFill>
                    <a:srgbClr val="FF0066"/>
                  </a:solidFill>
                  <a:latin typeface="Times New Roman" pitchFamily="18" charset="0"/>
                </a:rPr>
                <a:t>Expansion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Activity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ABE 303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1E7148-5BC4-4252-A695-6C72AF38876D}" type="slidenum">
              <a:rPr lang="en-US" smtClean="0"/>
              <a:pPr eaLnBrk="1" hangingPunct="1"/>
              <a:t>4</a:t>
            </a:fld>
            <a:endParaRPr lang="en-US" dirty="0"/>
          </a:p>
        </p:txBody>
      </p:sp>
      <p:sp>
        <p:nvSpPr>
          <p:cNvPr id="50181" name="Rectangle 4" descr="90%"/>
          <p:cNvSpPr>
            <a:spLocks noChangeArrowheads="1"/>
          </p:cNvSpPr>
          <p:nvPr/>
        </p:nvSpPr>
        <p:spPr bwMode="auto">
          <a:xfrm>
            <a:off x="3886200" y="2667000"/>
            <a:ext cx="838200" cy="609600"/>
          </a:xfrm>
          <a:prstGeom prst="rect">
            <a:avLst/>
          </a:prstGeom>
          <a:pattFill prst="pct90">
            <a:fgClr>
              <a:srgbClr val="FFFF99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Cracker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15%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4724400" y="2667000"/>
            <a:ext cx="838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Cheese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352800" y="1600200"/>
            <a:ext cx="2971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44958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4343400" y="32766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Water ???</a:t>
            </a:r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3429000" y="1752600"/>
            <a:ext cx="1962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Relative</a:t>
            </a:r>
          </a:p>
          <a:p>
            <a:pPr eaLnBrk="1" hangingPunct="1"/>
            <a:r>
              <a:rPr lang="en-US" sz="1600" dirty="0"/>
              <a:t>Humidity RH = 75%</a:t>
            </a: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2895600" y="3048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/>
              <a:t>Water Activity</a:t>
            </a:r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3276600" y="11430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Room Temperature</a:t>
            </a:r>
          </a:p>
        </p:txBody>
      </p:sp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472922" y="4800600"/>
            <a:ext cx="84313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/>
              <a:t>Is water transferred from the cheese to the cracker? Or vice versa?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921" y="761484"/>
            <a:ext cx="16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Experiment 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93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75C7B0-DFD8-4990-9656-0B0D300072CE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157538" y="304800"/>
            <a:ext cx="275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Glass Transition</a:t>
            </a:r>
            <a:endParaRPr lang="en-US" sz="2800" b="1" i="1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524000" y="1295400"/>
            <a:ext cx="60198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 rot="-5400000">
            <a:off x="-508000" y="3016251"/>
            <a:ext cx="336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Glass transition temperature 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3108325" y="5599113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(%)</a:t>
            </a:r>
          </a:p>
        </p:txBody>
      </p:sp>
      <p:sp>
        <p:nvSpPr>
          <p:cNvPr id="59401" name="Freeform 9"/>
          <p:cNvSpPr>
            <a:spLocks/>
          </p:cNvSpPr>
          <p:nvPr/>
        </p:nvSpPr>
        <p:spPr bwMode="auto">
          <a:xfrm>
            <a:off x="1524000" y="1676400"/>
            <a:ext cx="5715000" cy="2819400"/>
          </a:xfrm>
          <a:custGeom>
            <a:avLst/>
            <a:gdLst>
              <a:gd name="T0" fmla="*/ 0 w 3600"/>
              <a:gd name="T1" fmla="*/ 0 h 1776"/>
              <a:gd name="T2" fmla="*/ 2147483647 w 3600"/>
              <a:gd name="T3" fmla="*/ 2147483647 h 1776"/>
              <a:gd name="T4" fmla="*/ 2147483647 w 3600"/>
              <a:gd name="T5" fmla="*/ 2147483647 h 1776"/>
              <a:gd name="T6" fmla="*/ 2147483647 w 3600"/>
              <a:gd name="T7" fmla="*/ 2147483647 h 1776"/>
              <a:gd name="T8" fmla="*/ 2147483647 w 3600"/>
              <a:gd name="T9" fmla="*/ 2147483647 h 1776"/>
              <a:gd name="T10" fmla="*/ 2147483647 w 3600"/>
              <a:gd name="T11" fmla="*/ 2147483647 h 1776"/>
              <a:gd name="T12" fmla="*/ 2147483647 w 3600"/>
              <a:gd name="T13" fmla="*/ 2147483647 h 17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0"/>
              <a:gd name="T22" fmla="*/ 0 h 1776"/>
              <a:gd name="T23" fmla="*/ 3600 w 3600"/>
              <a:gd name="T24" fmla="*/ 1776 h 17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0" h="1776">
                <a:moveTo>
                  <a:pt x="0" y="0"/>
                </a:moveTo>
                <a:cubicBezTo>
                  <a:pt x="36" y="96"/>
                  <a:pt x="72" y="192"/>
                  <a:pt x="192" y="336"/>
                </a:cubicBezTo>
                <a:cubicBezTo>
                  <a:pt x="312" y="480"/>
                  <a:pt x="512" y="712"/>
                  <a:pt x="720" y="864"/>
                </a:cubicBezTo>
                <a:cubicBezTo>
                  <a:pt x="928" y="1016"/>
                  <a:pt x="1176" y="1136"/>
                  <a:pt x="1440" y="1248"/>
                </a:cubicBezTo>
                <a:cubicBezTo>
                  <a:pt x="1704" y="1360"/>
                  <a:pt x="2040" y="1464"/>
                  <a:pt x="2304" y="1536"/>
                </a:cubicBezTo>
                <a:cubicBezTo>
                  <a:pt x="2568" y="1608"/>
                  <a:pt x="2808" y="1640"/>
                  <a:pt x="3024" y="1680"/>
                </a:cubicBezTo>
                <a:cubicBezTo>
                  <a:pt x="3240" y="1720"/>
                  <a:pt x="3420" y="1748"/>
                  <a:pt x="3600" y="1776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2193925" y="4684713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GLASSY STATE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4876800" y="160020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RUBBERY STATE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V="1">
            <a:off x="3733800" y="3962400"/>
            <a:ext cx="1600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3870325" y="2170113"/>
            <a:ext cx="253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Increasing temperature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4648200" y="3505200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Increasing moisture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7641BE-1197-453C-955D-E7D6DBEE6FD3}" type="slidenum">
              <a:rPr lang="en-US" smtClean="0"/>
              <a:pPr eaLnBrk="1" hangingPunct="1"/>
              <a:t>41</a:t>
            </a:fld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125538" y="5799138"/>
            <a:ext cx="7504112" cy="476250"/>
            <a:chOff x="709" y="3653"/>
            <a:chExt cx="4727" cy="300"/>
          </a:xfrm>
        </p:grpSpPr>
        <p:sp>
          <p:nvSpPr>
            <p:cNvPr id="60457" name="Line 6"/>
            <p:cNvSpPr>
              <a:spLocks noChangeShapeType="1"/>
            </p:cNvSpPr>
            <p:nvPr/>
          </p:nvSpPr>
          <p:spPr bwMode="auto">
            <a:xfrm>
              <a:off x="709" y="3653"/>
              <a:ext cx="472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8" name="Text Box 7"/>
            <p:cNvSpPr txBox="1">
              <a:spLocks noChangeArrowheads="1"/>
            </p:cNvSpPr>
            <p:nvPr/>
          </p:nvSpPr>
          <p:spPr bwMode="auto">
            <a:xfrm>
              <a:off x="2673" y="3665"/>
              <a:ext cx="1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MOISTURE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74750" y="1441450"/>
            <a:ext cx="585788" cy="4703763"/>
            <a:chOff x="740" y="908"/>
            <a:chExt cx="369" cy="2963"/>
          </a:xfrm>
        </p:grpSpPr>
        <p:sp>
          <p:nvSpPr>
            <p:cNvPr id="60455" name="Line 5"/>
            <p:cNvSpPr>
              <a:spLocks noChangeShapeType="1"/>
            </p:cNvSpPr>
            <p:nvPr/>
          </p:nvSpPr>
          <p:spPr bwMode="auto">
            <a:xfrm>
              <a:off x="1109" y="908"/>
              <a:ext cx="0" cy="29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6" name="Text Box 8"/>
            <p:cNvSpPr txBox="1">
              <a:spLocks noChangeArrowheads="1"/>
            </p:cNvSpPr>
            <p:nvPr/>
          </p:nvSpPr>
          <p:spPr bwMode="auto">
            <a:xfrm rot="-5400000">
              <a:off x="127" y="1858"/>
              <a:ext cx="1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TEMPERATURE</a:t>
              </a:r>
            </a:p>
          </p:txBody>
        </p:sp>
      </p:grp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2159000" y="376238"/>
            <a:ext cx="5237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TRANSFORMATIONS OF RAW </a:t>
            </a:r>
          </a:p>
          <a:p>
            <a:r>
              <a:rPr lang="en-US" sz="2400" b="1">
                <a:latin typeface="Times New Roman" pitchFamily="18" charset="0"/>
              </a:rPr>
              <a:t>MATERIALS DURING EXTRUSION</a:t>
            </a:r>
            <a:endParaRPr lang="en-US" sz="2400" i="1">
              <a:latin typeface="Times New Roman" pitchFamily="18" charset="0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447925" y="1443038"/>
            <a:ext cx="2660650" cy="3376612"/>
            <a:chOff x="1542" y="909"/>
            <a:chExt cx="1676" cy="2127"/>
          </a:xfrm>
        </p:grpSpPr>
        <p:sp>
          <p:nvSpPr>
            <p:cNvPr id="60453" name="Text Box 11"/>
            <p:cNvSpPr txBox="1">
              <a:spLocks noChangeArrowheads="1"/>
            </p:cNvSpPr>
            <p:nvPr/>
          </p:nvSpPr>
          <p:spPr bwMode="auto">
            <a:xfrm>
              <a:off x="1705" y="909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solidFill>
                    <a:schemeClr val="accent2"/>
                  </a:solidFill>
                  <a:latin typeface="Times New Roman" pitchFamily="18" charset="0"/>
                </a:rPr>
                <a:t>LIQUID </a:t>
              </a:r>
            </a:p>
            <a:p>
              <a:r>
                <a:rPr lang="en-US" sz="2400" b="1">
                  <a:solidFill>
                    <a:schemeClr val="accent2"/>
                  </a:solidFill>
                  <a:latin typeface="Times New Roman" pitchFamily="18" charset="0"/>
                </a:rPr>
                <a:t>(AMORPHOUS)</a:t>
              </a:r>
            </a:p>
          </p:txBody>
        </p:sp>
        <p:sp>
          <p:nvSpPr>
            <p:cNvPr id="60454" name="Text Box 12"/>
            <p:cNvSpPr txBox="1">
              <a:spLocks noChangeArrowheads="1"/>
            </p:cNvSpPr>
            <p:nvPr/>
          </p:nvSpPr>
          <p:spPr bwMode="auto">
            <a:xfrm>
              <a:off x="1542" y="2748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solidFill>
                    <a:schemeClr val="accent2"/>
                  </a:solidFill>
                  <a:latin typeface="Times New Roman" pitchFamily="18" charset="0"/>
                </a:rPr>
                <a:t>GLASS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68638" y="4895850"/>
            <a:ext cx="4597400" cy="714375"/>
            <a:chOff x="1933" y="3084"/>
            <a:chExt cx="2896" cy="450"/>
          </a:xfrm>
        </p:grpSpPr>
        <p:sp>
          <p:nvSpPr>
            <p:cNvPr id="60450" name="Line 21"/>
            <p:cNvSpPr>
              <a:spLocks noChangeShapeType="1"/>
            </p:cNvSpPr>
            <p:nvPr/>
          </p:nvSpPr>
          <p:spPr bwMode="auto">
            <a:xfrm>
              <a:off x="1933" y="3181"/>
              <a:ext cx="26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2735" y="3246"/>
              <a:ext cx="1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i="1">
                  <a:latin typeface="Times New Roman" pitchFamily="18" charset="0"/>
                </a:rPr>
                <a:t>Wetting and Mixing</a:t>
              </a:r>
            </a:p>
          </p:txBody>
        </p:sp>
        <p:sp>
          <p:nvSpPr>
            <p:cNvPr id="60452" name="Oval 23"/>
            <p:cNvSpPr>
              <a:spLocks noChangeArrowheads="1"/>
            </p:cNvSpPr>
            <p:nvPr/>
          </p:nvSpPr>
          <p:spPr bwMode="auto">
            <a:xfrm>
              <a:off x="4624" y="3084"/>
              <a:ext cx="205" cy="2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360613" y="4913313"/>
            <a:ext cx="1800225" cy="706437"/>
            <a:chOff x="1487" y="3095"/>
            <a:chExt cx="1134" cy="445"/>
          </a:xfrm>
        </p:grpSpPr>
        <p:sp>
          <p:nvSpPr>
            <p:cNvPr id="60448" name="Text Box 25"/>
            <p:cNvSpPr txBox="1">
              <a:spLocks noChangeArrowheads="1"/>
            </p:cNvSpPr>
            <p:nvPr/>
          </p:nvSpPr>
          <p:spPr bwMode="auto">
            <a:xfrm>
              <a:off x="1487" y="3252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i="1">
                  <a:latin typeface="Times New Roman" pitchFamily="18" charset="0"/>
                </a:rPr>
                <a:t>Dry Material</a:t>
              </a:r>
            </a:p>
          </p:txBody>
        </p:sp>
        <p:sp>
          <p:nvSpPr>
            <p:cNvPr id="60449" name="Oval 26"/>
            <p:cNvSpPr>
              <a:spLocks noChangeArrowheads="1"/>
            </p:cNvSpPr>
            <p:nvPr/>
          </p:nvSpPr>
          <p:spPr bwMode="auto">
            <a:xfrm>
              <a:off x="1703" y="3095"/>
              <a:ext cx="169" cy="1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335838" y="1217613"/>
            <a:ext cx="1398587" cy="3670300"/>
            <a:chOff x="4621" y="767"/>
            <a:chExt cx="881" cy="2312"/>
          </a:xfrm>
        </p:grpSpPr>
        <p:grpSp>
          <p:nvGrpSpPr>
            <p:cNvPr id="60444" name="Group 46"/>
            <p:cNvGrpSpPr>
              <a:grpSpLocks/>
            </p:cNvGrpSpPr>
            <p:nvPr/>
          </p:nvGrpSpPr>
          <p:grpSpPr bwMode="auto">
            <a:xfrm>
              <a:off x="4727" y="938"/>
              <a:ext cx="775" cy="2141"/>
              <a:chOff x="4727" y="938"/>
              <a:chExt cx="775" cy="2141"/>
            </a:xfrm>
          </p:grpSpPr>
          <p:sp>
            <p:nvSpPr>
              <p:cNvPr id="60446" name="Line 28"/>
              <p:cNvSpPr>
                <a:spLocks noChangeShapeType="1"/>
              </p:cNvSpPr>
              <p:nvPr/>
            </p:nvSpPr>
            <p:spPr bwMode="auto">
              <a:xfrm flipV="1">
                <a:off x="4727" y="938"/>
                <a:ext cx="0" cy="21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7" name="Text Box 29"/>
              <p:cNvSpPr txBox="1">
                <a:spLocks noChangeArrowheads="1"/>
              </p:cNvSpPr>
              <p:nvPr/>
            </p:nvSpPr>
            <p:spPr bwMode="auto">
              <a:xfrm>
                <a:off x="4736" y="1574"/>
                <a:ext cx="7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400" b="1">
                    <a:latin typeface="Times New Roman" pitchFamily="18" charset="0"/>
                  </a:rPr>
                  <a:t>Heating</a:t>
                </a:r>
              </a:p>
            </p:txBody>
          </p:sp>
        </p:grpSp>
        <p:sp>
          <p:nvSpPr>
            <p:cNvPr id="60445" name="Oval 30"/>
            <p:cNvSpPr>
              <a:spLocks noChangeArrowheads="1"/>
            </p:cNvSpPr>
            <p:nvPr/>
          </p:nvSpPr>
          <p:spPr bwMode="auto">
            <a:xfrm>
              <a:off x="4621" y="767"/>
              <a:ext cx="200" cy="1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289175" y="1430338"/>
            <a:ext cx="5005388" cy="2324100"/>
            <a:chOff x="1442" y="901"/>
            <a:chExt cx="3153" cy="1464"/>
          </a:xfrm>
        </p:grpSpPr>
        <p:sp>
          <p:nvSpPr>
            <p:cNvPr id="60440" name="Text Box 35"/>
            <p:cNvSpPr txBox="1">
              <a:spLocks noChangeArrowheads="1"/>
            </p:cNvSpPr>
            <p:nvPr/>
          </p:nvSpPr>
          <p:spPr bwMode="auto">
            <a:xfrm>
              <a:off x="1442" y="1838"/>
              <a:ext cx="9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Expansion</a:t>
              </a:r>
            </a:p>
          </p:txBody>
        </p:sp>
        <p:sp>
          <p:nvSpPr>
            <p:cNvPr id="60441" name="Line 32"/>
            <p:cNvSpPr>
              <a:spLocks noChangeShapeType="1"/>
            </p:cNvSpPr>
            <p:nvPr/>
          </p:nvSpPr>
          <p:spPr bwMode="auto">
            <a:xfrm flipH="1">
              <a:off x="2115" y="901"/>
              <a:ext cx="2480" cy="1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Oval 33"/>
            <p:cNvSpPr>
              <a:spLocks noChangeArrowheads="1"/>
            </p:cNvSpPr>
            <p:nvPr/>
          </p:nvSpPr>
          <p:spPr bwMode="auto">
            <a:xfrm>
              <a:off x="1907" y="2183"/>
              <a:ext cx="200" cy="1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3" name="Text Box 34"/>
            <p:cNvSpPr txBox="1">
              <a:spLocks noChangeArrowheads="1"/>
            </p:cNvSpPr>
            <p:nvPr/>
          </p:nvSpPr>
          <p:spPr bwMode="auto">
            <a:xfrm rot="-1624234">
              <a:off x="2263" y="1272"/>
              <a:ext cx="1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Flashing Off Moisture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768475" y="3609975"/>
            <a:ext cx="1274763" cy="944563"/>
            <a:chOff x="1114" y="2274"/>
            <a:chExt cx="803" cy="595"/>
          </a:xfrm>
        </p:grpSpPr>
        <p:sp>
          <p:nvSpPr>
            <p:cNvPr id="60437" name="Oval 37"/>
            <p:cNvSpPr>
              <a:spLocks noChangeArrowheads="1"/>
            </p:cNvSpPr>
            <p:nvPr/>
          </p:nvSpPr>
          <p:spPr bwMode="auto">
            <a:xfrm>
              <a:off x="1331" y="2699"/>
              <a:ext cx="169" cy="1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8" name="Line 38"/>
            <p:cNvSpPr>
              <a:spLocks noChangeShapeType="1"/>
            </p:cNvSpPr>
            <p:nvPr/>
          </p:nvSpPr>
          <p:spPr bwMode="auto">
            <a:xfrm flipH="1">
              <a:off x="1490" y="2364"/>
              <a:ext cx="427" cy="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Text Box 39"/>
            <p:cNvSpPr txBox="1">
              <a:spLocks noChangeArrowheads="1"/>
            </p:cNvSpPr>
            <p:nvPr/>
          </p:nvSpPr>
          <p:spPr bwMode="auto">
            <a:xfrm rot="-2657632">
              <a:off x="1114" y="2274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latin typeface="Times New Roman" pitchFamily="18" charset="0"/>
                </a:rPr>
                <a:t>Cooling</a:t>
              </a: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808163" y="1757363"/>
            <a:ext cx="6367462" cy="3598862"/>
            <a:chOff x="1139" y="1107"/>
            <a:chExt cx="4011" cy="2267"/>
          </a:xfrm>
        </p:grpSpPr>
        <p:sp>
          <p:nvSpPr>
            <p:cNvPr id="60431" name="Line 18"/>
            <p:cNvSpPr>
              <a:spLocks noChangeShapeType="1"/>
            </p:cNvSpPr>
            <p:nvPr/>
          </p:nvSpPr>
          <p:spPr bwMode="auto">
            <a:xfrm flipH="1">
              <a:off x="2509" y="2283"/>
              <a:ext cx="1004" cy="6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432" name="Group 48"/>
            <p:cNvGrpSpPr>
              <a:grpSpLocks/>
            </p:cNvGrpSpPr>
            <p:nvPr/>
          </p:nvGrpSpPr>
          <p:grpSpPr bwMode="auto">
            <a:xfrm>
              <a:off x="1139" y="1107"/>
              <a:ext cx="4011" cy="2267"/>
              <a:chOff x="1139" y="1107"/>
              <a:chExt cx="4011" cy="2267"/>
            </a:xfrm>
          </p:grpSpPr>
          <p:sp>
            <p:nvSpPr>
              <p:cNvPr id="60433" name="Text Box 19"/>
              <p:cNvSpPr txBox="1">
                <a:spLocks noChangeArrowheads="1"/>
              </p:cNvSpPr>
              <p:nvPr/>
            </p:nvSpPr>
            <p:spPr bwMode="auto">
              <a:xfrm>
                <a:off x="3084" y="1688"/>
                <a:ext cx="1645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800">
                    <a:solidFill>
                      <a:schemeClr val="accent2"/>
                    </a:solidFill>
                    <a:latin typeface="Times New Roman" pitchFamily="18" charset="0"/>
                  </a:rPr>
                  <a:t>Glass Transition </a:t>
                </a:r>
              </a:p>
              <a:p>
                <a:r>
                  <a:rPr lang="en-US" sz="2800">
                    <a:solidFill>
                      <a:schemeClr val="accent2"/>
                    </a:solidFill>
                    <a:latin typeface="Times New Roman" pitchFamily="18" charset="0"/>
                  </a:rPr>
                  <a:t>Temperature</a:t>
                </a:r>
                <a:endParaRPr lang="en-US" sz="2400" i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0434" name="Group 47"/>
              <p:cNvGrpSpPr>
                <a:grpSpLocks/>
              </p:cNvGrpSpPr>
              <p:nvPr/>
            </p:nvGrpSpPr>
            <p:grpSpPr bwMode="auto">
              <a:xfrm>
                <a:off x="1139" y="1107"/>
                <a:ext cx="4011" cy="2267"/>
                <a:chOff x="1139" y="1107"/>
                <a:chExt cx="4011" cy="2267"/>
              </a:xfrm>
            </p:grpSpPr>
            <p:sp>
              <p:nvSpPr>
                <p:cNvPr id="60435" name="Freeform 17"/>
                <p:cNvSpPr>
                  <a:spLocks/>
                </p:cNvSpPr>
                <p:nvPr/>
              </p:nvSpPr>
              <p:spPr bwMode="auto">
                <a:xfrm>
                  <a:off x="1139" y="1392"/>
                  <a:ext cx="3618" cy="1982"/>
                </a:xfrm>
                <a:custGeom>
                  <a:avLst/>
                  <a:gdLst>
                    <a:gd name="T0" fmla="*/ 0 w 3618"/>
                    <a:gd name="T1" fmla="*/ 0 h 1982"/>
                    <a:gd name="T2" fmla="*/ 200 w 3618"/>
                    <a:gd name="T3" fmla="*/ 491 h 1982"/>
                    <a:gd name="T4" fmla="*/ 636 w 3618"/>
                    <a:gd name="T5" fmla="*/ 1037 h 1982"/>
                    <a:gd name="T6" fmla="*/ 1418 w 3618"/>
                    <a:gd name="T7" fmla="*/ 1600 h 1982"/>
                    <a:gd name="T8" fmla="*/ 2436 w 3618"/>
                    <a:gd name="T9" fmla="*/ 1873 h 1982"/>
                    <a:gd name="T10" fmla="*/ 3618 w 3618"/>
                    <a:gd name="T11" fmla="*/ 1982 h 19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18"/>
                    <a:gd name="T19" fmla="*/ 0 h 1982"/>
                    <a:gd name="T20" fmla="*/ 3618 w 3618"/>
                    <a:gd name="T21" fmla="*/ 1982 h 19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18" h="1982">
                      <a:moveTo>
                        <a:pt x="0" y="0"/>
                      </a:moveTo>
                      <a:cubicBezTo>
                        <a:pt x="47" y="159"/>
                        <a:pt x="94" y="318"/>
                        <a:pt x="200" y="491"/>
                      </a:cubicBezTo>
                      <a:cubicBezTo>
                        <a:pt x="306" y="664"/>
                        <a:pt x="433" y="852"/>
                        <a:pt x="636" y="1037"/>
                      </a:cubicBezTo>
                      <a:cubicBezTo>
                        <a:pt x="839" y="1222"/>
                        <a:pt x="1118" y="1461"/>
                        <a:pt x="1418" y="1600"/>
                      </a:cubicBezTo>
                      <a:cubicBezTo>
                        <a:pt x="1718" y="1739"/>
                        <a:pt x="2070" y="1809"/>
                        <a:pt x="2436" y="1873"/>
                      </a:cubicBezTo>
                      <a:cubicBezTo>
                        <a:pt x="2802" y="1937"/>
                        <a:pt x="3210" y="1959"/>
                        <a:pt x="3618" y="198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36" name="Freeform 41"/>
                <p:cNvSpPr>
                  <a:spLocks/>
                </p:cNvSpPr>
                <p:nvPr/>
              </p:nvSpPr>
              <p:spPr bwMode="auto">
                <a:xfrm>
                  <a:off x="1532" y="1107"/>
                  <a:ext cx="3618" cy="1982"/>
                </a:xfrm>
                <a:custGeom>
                  <a:avLst/>
                  <a:gdLst>
                    <a:gd name="T0" fmla="*/ 0 w 3618"/>
                    <a:gd name="T1" fmla="*/ 0 h 1982"/>
                    <a:gd name="T2" fmla="*/ 200 w 3618"/>
                    <a:gd name="T3" fmla="*/ 491 h 1982"/>
                    <a:gd name="T4" fmla="*/ 636 w 3618"/>
                    <a:gd name="T5" fmla="*/ 1037 h 1982"/>
                    <a:gd name="T6" fmla="*/ 1418 w 3618"/>
                    <a:gd name="T7" fmla="*/ 1600 h 1982"/>
                    <a:gd name="T8" fmla="*/ 2436 w 3618"/>
                    <a:gd name="T9" fmla="*/ 1873 h 1982"/>
                    <a:gd name="T10" fmla="*/ 3618 w 3618"/>
                    <a:gd name="T11" fmla="*/ 1982 h 19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18"/>
                    <a:gd name="T19" fmla="*/ 0 h 1982"/>
                    <a:gd name="T20" fmla="*/ 3618 w 3618"/>
                    <a:gd name="T21" fmla="*/ 1982 h 19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18" h="1982">
                      <a:moveTo>
                        <a:pt x="0" y="0"/>
                      </a:moveTo>
                      <a:cubicBezTo>
                        <a:pt x="47" y="159"/>
                        <a:pt x="94" y="318"/>
                        <a:pt x="200" y="491"/>
                      </a:cubicBezTo>
                      <a:cubicBezTo>
                        <a:pt x="306" y="664"/>
                        <a:pt x="433" y="852"/>
                        <a:pt x="636" y="1037"/>
                      </a:cubicBezTo>
                      <a:cubicBezTo>
                        <a:pt x="839" y="1222"/>
                        <a:pt x="1118" y="1461"/>
                        <a:pt x="1418" y="1600"/>
                      </a:cubicBezTo>
                      <a:cubicBezTo>
                        <a:pt x="1718" y="1739"/>
                        <a:pt x="2070" y="1809"/>
                        <a:pt x="2436" y="1873"/>
                      </a:cubicBezTo>
                      <a:cubicBezTo>
                        <a:pt x="2802" y="1937"/>
                        <a:pt x="3210" y="1959"/>
                        <a:pt x="3618" y="198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BC15F8-9D84-4512-9CF1-8AB44394CDA0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905000" y="1752600"/>
            <a:ext cx="5867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 rot="-5400000">
            <a:off x="-797718" y="3388518"/>
            <a:ext cx="455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(g water/100 g dry solids)</a:t>
            </a:r>
          </a:p>
        </p:txBody>
      </p:sp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4038600" y="5562600"/>
            <a:ext cx="185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 a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61448" name="Freeform 7"/>
          <p:cNvSpPr>
            <a:spLocks/>
          </p:cNvSpPr>
          <p:nvPr/>
        </p:nvSpPr>
        <p:spPr bwMode="auto">
          <a:xfrm>
            <a:off x="1905000" y="3048000"/>
            <a:ext cx="4876800" cy="2438400"/>
          </a:xfrm>
          <a:custGeom>
            <a:avLst/>
            <a:gdLst>
              <a:gd name="T0" fmla="*/ 0 w 2976"/>
              <a:gd name="T1" fmla="*/ 2147483647 h 2304"/>
              <a:gd name="T2" fmla="*/ 2147483647 w 2976"/>
              <a:gd name="T3" fmla="*/ 2147483647 h 2304"/>
              <a:gd name="T4" fmla="*/ 2147483647 w 2976"/>
              <a:gd name="T5" fmla="*/ 2147483647 h 2304"/>
              <a:gd name="T6" fmla="*/ 2147483647 w 2976"/>
              <a:gd name="T7" fmla="*/ 2147483647 h 2304"/>
              <a:gd name="T8" fmla="*/ 2147483647 w 2976"/>
              <a:gd name="T9" fmla="*/ 2147483647 h 2304"/>
              <a:gd name="T10" fmla="*/ 2147483647 w 2976"/>
              <a:gd name="T11" fmla="*/ 2147483647 h 2304"/>
              <a:gd name="T12" fmla="*/ 2147483647 w 2976"/>
              <a:gd name="T13" fmla="*/ 2147483647 h 2304"/>
              <a:gd name="T14" fmla="*/ 2147483647 w 2976"/>
              <a:gd name="T15" fmla="*/ 2147483647 h 2304"/>
              <a:gd name="T16" fmla="*/ 2147483647 w 2976"/>
              <a:gd name="T17" fmla="*/ 0 h 2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76"/>
              <a:gd name="T28" fmla="*/ 0 h 2304"/>
              <a:gd name="T29" fmla="*/ 2976 w 2976"/>
              <a:gd name="T30" fmla="*/ 2304 h 23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76" h="2304">
                <a:moveTo>
                  <a:pt x="0" y="2304"/>
                </a:moveTo>
                <a:cubicBezTo>
                  <a:pt x="4" y="2240"/>
                  <a:pt x="8" y="2176"/>
                  <a:pt x="48" y="2112"/>
                </a:cubicBezTo>
                <a:cubicBezTo>
                  <a:pt x="88" y="2048"/>
                  <a:pt x="136" y="1984"/>
                  <a:pt x="240" y="1920"/>
                </a:cubicBezTo>
                <a:cubicBezTo>
                  <a:pt x="344" y="1856"/>
                  <a:pt x="488" y="1776"/>
                  <a:pt x="672" y="1728"/>
                </a:cubicBezTo>
                <a:cubicBezTo>
                  <a:pt x="856" y="1680"/>
                  <a:pt x="1136" y="1664"/>
                  <a:pt x="1344" y="1632"/>
                </a:cubicBezTo>
                <a:cubicBezTo>
                  <a:pt x="1552" y="1600"/>
                  <a:pt x="1720" y="1624"/>
                  <a:pt x="1920" y="1536"/>
                </a:cubicBezTo>
                <a:cubicBezTo>
                  <a:pt x="2120" y="1448"/>
                  <a:pt x="2392" y="1280"/>
                  <a:pt x="2544" y="1104"/>
                </a:cubicBezTo>
                <a:cubicBezTo>
                  <a:pt x="2696" y="928"/>
                  <a:pt x="2760" y="664"/>
                  <a:pt x="2832" y="480"/>
                </a:cubicBezTo>
                <a:cubicBezTo>
                  <a:pt x="2904" y="296"/>
                  <a:pt x="2940" y="148"/>
                  <a:pt x="29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Freeform 11"/>
          <p:cNvSpPr>
            <a:spLocks/>
          </p:cNvSpPr>
          <p:nvPr/>
        </p:nvSpPr>
        <p:spPr bwMode="auto">
          <a:xfrm>
            <a:off x="1905000" y="1981200"/>
            <a:ext cx="4572000" cy="3429000"/>
          </a:xfrm>
          <a:custGeom>
            <a:avLst/>
            <a:gdLst>
              <a:gd name="T0" fmla="*/ 0 w 2880"/>
              <a:gd name="T1" fmla="*/ 2147483647 h 2160"/>
              <a:gd name="T2" fmla="*/ 2147483647 w 2880"/>
              <a:gd name="T3" fmla="*/ 2147483647 h 2160"/>
              <a:gd name="T4" fmla="*/ 2147483647 w 2880"/>
              <a:gd name="T5" fmla="*/ 2147483647 h 2160"/>
              <a:gd name="T6" fmla="*/ 2147483647 w 2880"/>
              <a:gd name="T7" fmla="*/ 2147483647 h 2160"/>
              <a:gd name="T8" fmla="*/ 2147483647 w 2880"/>
              <a:gd name="T9" fmla="*/ 2147483647 h 2160"/>
              <a:gd name="T10" fmla="*/ 2147483647 w 2880"/>
              <a:gd name="T11" fmla="*/ 2147483647 h 2160"/>
              <a:gd name="T12" fmla="*/ 2147483647 w 2880"/>
              <a:gd name="T13" fmla="*/ 2147483647 h 2160"/>
              <a:gd name="T14" fmla="*/ 2147483647 w 2880"/>
              <a:gd name="T15" fmla="*/ 2147483647 h 2160"/>
              <a:gd name="T16" fmla="*/ 2147483647 w 2880"/>
              <a:gd name="T17" fmla="*/ 2147483647 h 2160"/>
              <a:gd name="T18" fmla="*/ 2147483647 w 2880"/>
              <a:gd name="T19" fmla="*/ 0 h 21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80"/>
              <a:gd name="T31" fmla="*/ 0 h 2160"/>
              <a:gd name="T32" fmla="*/ 2880 w 2880"/>
              <a:gd name="T33" fmla="*/ 2160 h 21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80" h="2160">
                <a:moveTo>
                  <a:pt x="0" y="2160"/>
                </a:moveTo>
                <a:cubicBezTo>
                  <a:pt x="0" y="2092"/>
                  <a:pt x="0" y="2024"/>
                  <a:pt x="48" y="1968"/>
                </a:cubicBezTo>
                <a:cubicBezTo>
                  <a:pt x="96" y="1912"/>
                  <a:pt x="208" y="1864"/>
                  <a:pt x="288" y="1824"/>
                </a:cubicBezTo>
                <a:cubicBezTo>
                  <a:pt x="368" y="1784"/>
                  <a:pt x="400" y="1760"/>
                  <a:pt x="528" y="1728"/>
                </a:cubicBezTo>
                <a:cubicBezTo>
                  <a:pt x="656" y="1696"/>
                  <a:pt x="864" y="1672"/>
                  <a:pt x="1056" y="1632"/>
                </a:cubicBezTo>
                <a:cubicBezTo>
                  <a:pt x="1248" y="1592"/>
                  <a:pt x="1480" y="1576"/>
                  <a:pt x="1680" y="1488"/>
                </a:cubicBezTo>
                <a:cubicBezTo>
                  <a:pt x="1880" y="1400"/>
                  <a:pt x="2096" y="1248"/>
                  <a:pt x="2256" y="1104"/>
                </a:cubicBezTo>
                <a:cubicBezTo>
                  <a:pt x="2416" y="960"/>
                  <a:pt x="2544" y="776"/>
                  <a:pt x="2640" y="624"/>
                </a:cubicBezTo>
                <a:cubicBezTo>
                  <a:pt x="2736" y="472"/>
                  <a:pt x="2792" y="296"/>
                  <a:pt x="2832" y="192"/>
                </a:cubicBezTo>
                <a:cubicBezTo>
                  <a:pt x="2872" y="88"/>
                  <a:pt x="2876" y="44"/>
                  <a:pt x="2880" y="0"/>
                </a:cubicBez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2"/>
          <p:cNvSpPr txBox="1">
            <a:spLocks noChangeArrowheads="1"/>
          </p:cNvSpPr>
          <p:nvPr/>
        </p:nvSpPr>
        <p:spPr bwMode="auto">
          <a:xfrm rot="-2270050">
            <a:off x="4479925" y="3309938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CC00"/>
                </a:solidFill>
              </a:rPr>
              <a:t>3% crystallinity</a:t>
            </a:r>
          </a:p>
        </p:txBody>
      </p:sp>
      <p:sp>
        <p:nvSpPr>
          <p:cNvPr id="61451" name="Text Box 13"/>
          <p:cNvSpPr txBox="1">
            <a:spLocks noChangeArrowheads="1"/>
          </p:cNvSpPr>
          <p:nvPr/>
        </p:nvSpPr>
        <p:spPr bwMode="auto">
          <a:xfrm rot="-3255084">
            <a:off x="5215732" y="3394868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65% crystallinity</a:t>
            </a:r>
          </a:p>
        </p:txBody>
      </p:sp>
      <p:sp>
        <p:nvSpPr>
          <p:cNvPr id="61452" name="Text Box 14"/>
          <p:cNvSpPr txBox="1">
            <a:spLocks noChangeArrowheads="1"/>
          </p:cNvSpPr>
          <p:nvPr/>
        </p:nvSpPr>
        <p:spPr bwMode="auto">
          <a:xfrm>
            <a:off x="3962400" y="1905000"/>
            <a:ext cx="143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Lactose</a:t>
            </a:r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1066800" y="533400"/>
            <a:ext cx="756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/>
              <a:t>Moisture Isotherms and crystallinity of the material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2590800"/>
            <a:ext cx="3435350" cy="1752600"/>
            <a:chOff x="1296" y="1632"/>
            <a:chExt cx="2164" cy="1104"/>
          </a:xfrm>
        </p:grpSpPr>
        <p:sp>
          <p:nvSpPr>
            <p:cNvPr id="61455" name="Line 16"/>
            <p:cNvSpPr>
              <a:spLocks noChangeShapeType="1"/>
            </p:cNvSpPr>
            <p:nvPr/>
          </p:nvSpPr>
          <p:spPr bwMode="auto">
            <a:xfrm>
              <a:off x="2112" y="2064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Text Box 17"/>
            <p:cNvSpPr txBox="1">
              <a:spLocks noChangeArrowheads="1"/>
            </p:cNvSpPr>
            <p:nvPr/>
          </p:nvSpPr>
          <p:spPr bwMode="auto">
            <a:xfrm>
              <a:off x="1296" y="1632"/>
              <a:ext cx="21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The product can hydrogen-bond</a:t>
              </a:r>
            </a:p>
            <a:p>
              <a:pPr eaLnBrk="1" hangingPunct="1"/>
              <a:r>
                <a:rPr lang="en-US"/>
                <a:t>water internally, not only in the</a:t>
              </a:r>
            </a:p>
            <a:p>
              <a:pPr eaLnBrk="1" hangingPunct="1"/>
              <a:r>
                <a:rPr lang="en-US"/>
                <a:t>surface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030CA5-E773-4B49-A41E-0E15471C31A7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066800" y="533400"/>
            <a:ext cx="756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/>
              <a:t>Moisture Isotherms and crystallinity of the material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905000" y="1752600"/>
            <a:ext cx="5867400" cy="3733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 rot="-5400000">
            <a:off x="586582" y="3147218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(%)</a:t>
            </a:r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 rot="5400000">
            <a:off x="7527132" y="3445668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Crystallinity (%)</a:t>
            </a:r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4038600" y="5791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Time (days)</a:t>
            </a:r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15240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1905000" y="3581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16002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16002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58674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>
            <a:off x="28194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37338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35814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/>
        </p:nvSpPr>
        <p:spPr bwMode="auto">
          <a:xfrm>
            <a:off x="56388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20</a:t>
            </a:r>
          </a:p>
        </p:txBody>
      </p:sp>
      <p:sp>
        <p:nvSpPr>
          <p:cNvPr id="62484" name="Line 19"/>
          <p:cNvSpPr>
            <a:spLocks noChangeShapeType="1"/>
          </p:cNvSpPr>
          <p:nvPr/>
        </p:nvSpPr>
        <p:spPr bwMode="auto">
          <a:xfrm>
            <a:off x="48006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0"/>
          <p:cNvSpPr>
            <a:spLocks noChangeShapeType="1"/>
          </p:cNvSpPr>
          <p:nvPr/>
        </p:nvSpPr>
        <p:spPr bwMode="auto">
          <a:xfrm>
            <a:off x="68580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74676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30</a:t>
            </a:r>
          </a:p>
        </p:txBody>
      </p:sp>
      <p:sp>
        <p:nvSpPr>
          <p:cNvPr id="62487" name="Oval 22"/>
          <p:cNvSpPr>
            <a:spLocks noChangeArrowheads="1"/>
          </p:cNvSpPr>
          <p:nvPr/>
        </p:nvSpPr>
        <p:spPr bwMode="auto">
          <a:xfrm>
            <a:off x="2286000" y="3581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23"/>
          <p:cNvSpPr>
            <a:spLocks noChangeArrowheads="1"/>
          </p:cNvSpPr>
          <p:nvPr/>
        </p:nvSpPr>
        <p:spPr bwMode="auto">
          <a:xfrm>
            <a:off x="2438400" y="2438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24"/>
          <p:cNvSpPr>
            <a:spLocks noChangeArrowheads="1"/>
          </p:cNvSpPr>
          <p:nvPr/>
        </p:nvSpPr>
        <p:spPr bwMode="auto">
          <a:xfrm>
            <a:off x="3505200" y="228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5"/>
          <p:cNvSpPr>
            <a:spLocks noChangeArrowheads="1"/>
          </p:cNvSpPr>
          <p:nvPr/>
        </p:nvSpPr>
        <p:spPr bwMode="auto">
          <a:xfrm>
            <a:off x="2895600" y="2209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26"/>
          <p:cNvSpPr>
            <a:spLocks noChangeArrowheads="1"/>
          </p:cNvSpPr>
          <p:nvPr/>
        </p:nvSpPr>
        <p:spPr bwMode="auto">
          <a:xfrm>
            <a:off x="4876800" y="2362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27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28"/>
          <p:cNvSpPr>
            <a:spLocks noChangeArrowheads="1"/>
          </p:cNvSpPr>
          <p:nvPr/>
        </p:nvSpPr>
        <p:spPr bwMode="auto">
          <a:xfrm>
            <a:off x="5867400" y="3352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29"/>
          <p:cNvSpPr>
            <a:spLocks noChangeArrowheads="1"/>
          </p:cNvSpPr>
          <p:nvPr/>
        </p:nvSpPr>
        <p:spPr bwMode="auto">
          <a:xfrm>
            <a:off x="4191000" y="2286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0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Oval 31"/>
          <p:cNvSpPr>
            <a:spLocks noChangeArrowheads="1"/>
          </p:cNvSpPr>
          <p:nvPr/>
        </p:nvSpPr>
        <p:spPr bwMode="auto">
          <a:xfrm>
            <a:off x="6781800" y="4876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Oval 32"/>
          <p:cNvSpPr>
            <a:spLocks noChangeArrowheads="1"/>
          </p:cNvSpPr>
          <p:nvPr/>
        </p:nvSpPr>
        <p:spPr bwMode="auto">
          <a:xfrm>
            <a:off x="7391400" y="5257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Freeform 33"/>
          <p:cNvSpPr>
            <a:spLocks/>
          </p:cNvSpPr>
          <p:nvPr/>
        </p:nvSpPr>
        <p:spPr bwMode="auto">
          <a:xfrm>
            <a:off x="1879600" y="2260600"/>
            <a:ext cx="5740400" cy="3289300"/>
          </a:xfrm>
          <a:custGeom>
            <a:avLst/>
            <a:gdLst>
              <a:gd name="T0" fmla="*/ 2147483647 w 3616"/>
              <a:gd name="T1" fmla="*/ 2147483647 h 2072"/>
              <a:gd name="T2" fmla="*/ 2147483647 w 3616"/>
              <a:gd name="T3" fmla="*/ 2147483647 h 2072"/>
              <a:gd name="T4" fmla="*/ 2147483647 w 3616"/>
              <a:gd name="T5" fmla="*/ 2147483647 h 2072"/>
              <a:gd name="T6" fmla="*/ 2147483647 w 3616"/>
              <a:gd name="T7" fmla="*/ 2147483647 h 2072"/>
              <a:gd name="T8" fmla="*/ 2147483647 w 3616"/>
              <a:gd name="T9" fmla="*/ 2147483647 h 2072"/>
              <a:gd name="T10" fmla="*/ 2147483647 w 3616"/>
              <a:gd name="T11" fmla="*/ 2147483647 h 2072"/>
              <a:gd name="T12" fmla="*/ 2147483647 w 3616"/>
              <a:gd name="T13" fmla="*/ 2147483647 h 2072"/>
              <a:gd name="T14" fmla="*/ 2147483647 w 3616"/>
              <a:gd name="T15" fmla="*/ 2147483647 h 2072"/>
              <a:gd name="T16" fmla="*/ 2147483647 w 3616"/>
              <a:gd name="T17" fmla="*/ 2147483647 h 2072"/>
              <a:gd name="T18" fmla="*/ 2147483647 w 3616"/>
              <a:gd name="T19" fmla="*/ 2147483647 h 2072"/>
              <a:gd name="T20" fmla="*/ 2147483647 w 3616"/>
              <a:gd name="T21" fmla="*/ 2147483647 h 2072"/>
              <a:gd name="T22" fmla="*/ 2147483647 w 3616"/>
              <a:gd name="T23" fmla="*/ 2147483647 h 2072"/>
              <a:gd name="T24" fmla="*/ 2147483647 w 3616"/>
              <a:gd name="T25" fmla="*/ 2147483647 h 2072"/>
              <a:gd name="T26" fmla="*/ 2147483647 w 3616"/>
              <a:gd name="T27" fmla="*/ 2147483647 h 20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16"/>
              <a:gd name="T43" fmla="*/ 0 h 2072"/>
              <a:gd name="T44" fmla="*/ 3616 w 3616"/>
              <a:gd name="T45" fmla="*/ 2072 h 20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16" h="2072">
                <a:moveTo>
                  <a:pt x="16" y="2032"/>
                </a:moveTo>
                <a:cubicBezTo>
                  <a:pt x="8" y="2052"/>
                  <a:pt x="0" y="2072"/>
                  <a:pt x="16" y="1984"/>
                </a:cubicBezTo>
                <a:cubicBezTo>
                  <a:pt x="32" y="1896"/>
                  <a:pt x="72" y="1688"/>
                  <a:pt x="112" y="1504"/>
                </a:cubicBezTo>
                <a:cubicBezTo>
                  <a:pt x="152" y="1320"/>
                  <a:pt x="208" y="1104"/>
                  <a:pt x="256" y="880"/>
                </a:cubicBezTo>
                <a:cubicBezTo>
                  <a:pt x="304" y="656"/>
                  <a:pt x="328" y="304"/>
                  <a:pt x="400" y="160"/>
                </a:cubicBezTo>
                <a:cubicBezTo>
                  <a:pt x="472" y="16"/>
                  <a:pt x="576" y="32"/>
                  <a:pt x="688" y="16"/>
                </a:cubicBezTo>
                <a:cubicBezTo>
                  <a:pt x="800" y="0"/>
                  <a:pt x="928" y="64"/>
                  <a:pt x="1072" y="64"/>
                </a:cubicBezTo>
                <a:cubicBezTo>
                  <a:pt x="1216" y="64"/>
                  <a:pt x="1416" y="16"/>
                  <a:pt x="1552" y="16"/>
                </a:cubicBezTo>
                <a:cubicBezTo>
                  <a:pt x="1688" y="16"/>
                  <a:pt x="1768" y="16"/>
                  <a:pt x="1888" y="64"/>
                </a:cubicBezTo>
                <a:cubicBezTo>
                  <a:pt x="2008" y="112"/>
                  <a:pt x="2152" y="184"/>
                  <a:pt x="2272" y="304"/>
                </a:cubicBezTo>
                <a:cubicBezTo>
                  <a:pt x="2392" y="424"/>
                  <a:pt x="2480" y="600"/>
                  <a:pt x="2608" y="784"/>
                </a:cubicBezTo>
                <a:cubicBezTo>
                  <a:pt x="2736" y="968"/>
                  <a:pt x="2944" y="1240"/>
                  <a:pt x="3040" y="1408"/>
                </a:cubicBezTo>
                <a:cubicBezTo>
                  <a:pt x="3136" y="1576"/>
                  <a:pt x="3088" y="1696"/>
                  <a:pt x="3184" y="1792"/>
                </a:cubicBezTo>
                <a:cubicBezTo>
                  <a:pt x="3280" y="1888"/>
                  <a:pt x="3448" y="1936"/>
                  <a:pt x="3616" y="1984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3260725" y="19415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Moisture</a:t>
            </a:r>
          </a:p>
        </p:txBody>
      </p:sp>
      <p:sp>
        <p:nvSpPr>
          <p:cNvPr id="62500" name="AutoShape 35"/>
          <p:cNvSpPr>
            <a:spLocks noChangeArrowheads="1"/>
          </p:cNvSpPr>
          <p:nvPr/>
        </p:nvSpPr>
        <p:spPr bwMode="auto">
          <a:xfrm>
            <a:off x="2057400" y="5334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AutoShape 36"/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AutoShape 37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AutoShape 38"/>
          <p:cNvSpPr>
            <a:spLocks noChangeArrowheads="1"/>
          </p:cNvSpPr>
          <p:nvPr/>
        </p:nvSpPr>
        <p:spPr bwMode="auto">
          <a:xfrm>
            <a:off x="3733800" y="5257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AutoShape 39"/>
          <p:cNvSpPr>
            <a:spLocks noChangeArrowheads="1"/>
          </p:cNvSpPr>
          <p:nvPr/>
        </p:nvSpPr>
        <p:spPr bwMode="auto">
          <a:xfrm>
            <a:off x="4267200" y="5105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AutoShape 40"/>
          <p:cNvSpPr>
            <a:spLocks noChangeArrowheads="1"/>
          </p:cNvSpPr>
          <p:nvPr/>
        </p:nvSpPr>
        <p:spPr bwMode="auto">
          <a:xfrm>
            <a:off x="4800600" y="5029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AutoShape 41"/>
          <p:cNvSpPr>
            <a:spLocks noChangeArrowheads="1"/>
          </p:cNvSpPr>
          <p:nvPr/>
        </p:nvSpPr>
        <p:spPr bwMode="auto">
          <a:xfrm>
            <a:off x="5410200" y="4876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AutoShape 42"/>
          <p:cNvSpPr>
            <a:spLocks noChangeArrowheads="1"/>
          </p:cNvSpPr>
          <p:nvPr/>
        </p:nvSpPr>
        <p:spPr bwMode="auto">
          <a:xfrm>
            <a:off x="5791200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AutoShape 43"/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AutoShape 44"/>
          <p:cNvSpPr>
            <a:spLocks noChangeArrowheads="1"/>
          </p:cNvSpPr>
          <p:nvPr/>
        </p:nvSpPr>
        <p:spPr bwMode="auto">
          <a:xfrm>
            <a:off x="6400800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10" name="AutoShape 46"/>
          <p:cNvSpPr>
            <a:spLocks noChangeArrowheads="1"/>
          </p:cNvSpPr>
          <p:nvPr/>
        </p:nvSpPr>
        <p:spPr bwMode="auto">
          <a:xfrm>
            <a:off x="7010400" y="2590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11" name="AutoShape 47"/>
          <p:cNvSpPr>
            <a:spLocks noChangeArrowheads="1"/>
          </p:cNvSpPr>
          <p:nvPr/>
        </p:nvSpPr>
        <p:spPr bwMode="auto">
          <a:xfrm>
            <a:off x="7543800" y="2286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7832725" y="5218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772400" y="15240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120</a:t>
            </a:r>
          </a:p>
        </p:txBody>
      </p:sp>
      <p:sp>
        <p:nvSpPr>
          <p:cNvPr id="62514" name="Line 50"/>
          <p:cNvSpPr>
            <a:spLocks noChangeShapeType="1"/>
          </p:cNvSpPr>
          <p:nvPr/>
        </p:nvSpPr>
        <p:spPr bwMode="auto">
          <a:xfrm>
            <a:off x="7772400" y="3657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 flipH="1">
            <a:off x="7696200" y="3657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7772400" y="3429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60</a:t>
            </a:r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 flipH="1">
            <a:off x="7696200" y="4495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 flipH="1">
            <a:off x="76962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9" name="Text Box 55"/>
          <p:cNvSpPr txBox="1">
            <a:spLocks noChangeArrowheads="1"/>
          </p:cNvSpPr>
          <p:nvPr/>
        </p:nvSpPr>
        <p:spPr bwMode="auto">
          <a:xfrm>
            <a:off x="77724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30</a:t>
            </a:r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7772400" y="2514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90</a:t>
            </a:r>
          </a:p>
        </p:txBody>
      </p:sp>
      <p:sp>
        <p:nvSpPr>
          <p:cNvPr id="62521" name="Freeform 58"/>
          <p:cNvSpPr>
            <a:spLocks/>
          </p:cNvSpPr>
          <p:nvPr/>
        </p:nvSpPr>
        <p:spPr bwMode="auto">
          <a:xfrm>
            <a:off x="1981200" y="2362200"/>
            <a:ext cx="5715000" cy="3124200"/>
          </a:xfrm>
          <a:custGeom>
            <a:avLst/>
            <a:gdLst>
              <a:gd name="T0" fmla="*/ 0 w 3600"/>
              <a:gd name="T1" fmla="*/ 2147483647 h 1968"/>
              <a:gd name="T2" fmla="*/ 2147483647 w 3600"/>
              <a:gd name="T3" fmla="*/ 2147483647 h 1968"/>
              <a:gd name="T4" fmla="*/ 2147483647 w 3600"/>
              <a:gd name="T5" fmla="*/ 2147483647 h 1968"/>
              <a:gd name="T6" fmla="*/ 2147483647 w 3600"/>
              <a:gd name="T7" fmla="*/ 2147483647 h 1968"/>
              <a:gd name="T8" fmla="*/ 2147483647 w 3600"/>
              <a:gd name="T9" fmla="*/ 2147483647 h 1968"/>
              <a:gd name="T10" fmla="*/ 2147483647 w 3600"/>
              <a:gd name="T11" fmla="*/ 2147483647 h 1968"/>
              <a:gd name="T12" fmla="*/ 2147483647 w 3600"/>
              <a:gd name="T13" fmla="*/ 2147483647 h 1968"/>
              <a:gd name="T14" fmla="*/ 2147483647 w 3600"/>
              <a:gd name="T15" fmla="*/ 2147483647 h 1968"/>
              <a:gd name="T16" fmla="*/ 2147483647 w 3600"/>
              <a:gd name="T17" fmla="*/ 2147483647 h 1968"/>
              <a:gd name="T18" fmla="*/ 2147483647 w 3600"/>
              <a:gd name="T19" fmla="*/ 2147483647 h 1968"/>
              <a:gd name="T20" fmla="*/ 2147483647 w 3600"/>
              <a:gd name="T21" fmla="*/ 2147483647 h 1968"/>
              <a:gd name="T22" fmla="*/ 2147483647 w 3600"/>
              <a:gd name="T23" fmla="*/ 2147483647 h 1968"/>
              <a:gd name="T24" fmla="*/ 2147483647 w 3600"/>
              <a:gd name="T25" fmla="*/ 0 h 19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00"/>
              <a:gd name="T40" fmla="*/ 0 h 1968"/>
              <a:gd name="T41" fmla="*/ 3600 w 3600"/>
              <a:gd name="T42" fmla="*/ 1968 h 19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00" h="1968">
                <a:moveTo>
                  <a:pt x="0" y="1968"/>
                </a:moveTo>
                <a:cubicBezTo>
                  <a:pt x="128" y="1948"/>
                  <a:pt x="256" y="1928"/>
                  <a:pt x="336" y="1920"/>
                </a:cubicBezTo>
                <a:cubicBezTo>
                  <a:pt x="416" y="1912"/>
                  <a:pt x="400" y="1920"/>
                  <a:pt x="480" y="1920"/>
                </a:cubicBezTo>
                <a:cubicBezTo>
                  <a:pt x="560" y="1920"/>
                  <a:pt x="704" y="1928"/>
                  <a:pt x="816" y="1920"/>
                </a:cubicBezTo>
                <a:cubicBezTo>
                  <a:pt x="928" y="1912"/>
                  <a:pt x="1016" y="1896"/>
                  <a:pt x="1152" y="1872"/>
                </a:cubicBezTo>
                <a:cubicBezTo>
                  <a:pt x="1288" y="1848"/>
                  <a:pt x="1496" y="1808"/>
                  <a:pt x="1632" y="1776"/>
                </a:cubicBezTo>
                <a:cubicBezTo>
                  <a:pt x="1768" y="1744"/>
                  <a:pt x="1856" y="1712"/>
                  <a:pt x="1968" y="1680"/>
                </a:cubicBezTo>
                <a:cubicBezTo>
                  <a:pt x="2080" y="1648"/>
                  <a:pt x="2216" y="1656"/>
                  <a:pt x="2304" y="1584"/>
                </a:cubicBezTo>
                <a:cubicBezTo>
                  <a:pt x="2392" y="1512"/>
                  <a:pt x="2440" y="1360"/>
                  <a:pt x="2496" y="1248"/>
                </a:cubicBezTo>
                <a:cubicBezTo>
                  <a:pt x="2552" y="1136"/>
                  <a:pt x="2584" y="1024"/>
                  <a:pt x="2640" y="912"/>
                </a:cubicBezTo>
                <a:cubicBezTo>
                  <a:pt x="2696" y="800"/>
                  <a:pt x="2736" y="696"/>
                  <a:pt x="2832" y="576"/>
                </a:cubicBezTo>
                <a:cubicBezTo>
                  <a:pt x="2928" y="456"/>
                  <a:pt x="3088" y="288"/>
                  <a:pt x="3216" y="192"/>
                </a:cubicBezTo>
                <a:cubicBezTo>
                  <a:pt x="3344" y="96"/>
                  <a:pt x="3472" y="48"/>
                  <a:pt x="36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2" name="Line 59"/>
          <p:cNvSpPr>
            <a:spLocks noChangeShapeType="1"/>
          </p:cNvSpPr>
          <p:nvPr/>
        </p:nvSpPr>
        <p:spPr bwMode="auto">
          <a:xfrm>
            <a:off x="67818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3" name="Line 60"/>
          <p:cNvSpPr>
            <a:spLocks noChangeShapeType="1"/>
          </p:cNvSpPr>
          <p:nvPr/>
        </p:nvSpPr>
        <p:spPr bwMode="auto">
          <a:xfrm flipH="1">
            <a:off x="1981200" y="28956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4" name="Text Box 61"/>
          <p:cNvSpPr txBox="1">
            <a:spLocks noChangeArrowheads="1"/>
          </p:cNvSpPr>
          <p:nvPr/>
        </p:nvSpPr>
        <p:spPr bwMode="auto">
          <a:xfrm>
            <a:off x="5867400" y="23622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Crystallinity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BB6C0C-BC90-45FB-A8F5-A93372E4FB32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286000" y="304800"/>
            <a:ext cx="3468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i="1"/>
              <a:t>Moisture Isotherms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600200" y="1219200"/>
            <a:ext cx="59436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 rot="-5400000">
            <a:off x="180182" y="3020218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 (%)</a:t>
            </a: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3413125" y="5370513"/>
            <a:ext cx="1855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 a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63497" name="Freeform 8"/>
          <p:cNvSpPr>
            <a:spLocks/>
          </p:cNvSpPr>
          <p:nvPr/>
        </p:nvSpPr>
        <p:spPr bwMode="auto">
          <a:xfrm>
            <a:off x="1600200" y="1447800"/>
            <a:ext cx="5181600" cy="3810000"/>
          </a:xfrm>
          <a:custGeom>
            <a:avLst/>
            <a:gdLst>
              <a:gd name="T0" fmla="*/ 0 w 3264"/>
              <a:gd name="T1" fmla="*/ 2147483647 h 2400"/>
              <a:gd name="T2" fmla="*/ 2147483647 w 3264"/>
              <a:gd name="T3" fmla="*/ 2147483647 h 2400"/>
              <a:gd name="T4" fmla="*/ 2147483647 w 3264"/>
              <a:gd name="T5" fmla="*/ 2147483647 h 2400"/>
              <a:gd name="T6" fmla="*/ 2147483647 w 3264"/>
              <a:gd name="T7" fmla="*/ 2147483647 h 2400"/>
              <a:gd name="T8" fmla="*/ 2147483647 w 3264"/>
              <a:gd name="T9" fmla="*/ 2147483647 h 2400"/>
              <a:gd name="T10" fmla="*/ 2147483647 w 3264"/>
              <a:gd name="T11" fmla="*/ 2147483647 h 2400"/>
              <a:gd name="T12" fmla="*/ 2147483647 w 3264"/>
              <a:gd name="T13" fmla="*/ 2147483647 h 2400"/>
              <a:gd name="T14" fmla="*/ 2147483647 w 3264"/>
              <a:gd name="T15" fmla="*/ 0 h 24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64"/>
              <a:gd name="T25" fmla="*/ 0 h 2400"/>
              <a:gd name="T26" fmla="*/ 3264 w 3264"/>
              <a:gd name="T27" fmla="*/ 2400 h 24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64" h="2400">
                <a:moveTo>
                  <a:pt x="0" y="2400"/>
                </a:moveTo>
                <a:cubicBezTo>
                  <a:pt x="84" y="2264"/>
                  <a:pt x="168" y="2128"/>
                  <a:pt x="288" y="2016"/>
                </a:cubicBezTo>
                <a:cubicBezTo>
                  <a:pt x="408" y="1904"/>
                  <a:pt x="528" y="1800"/>
                  <a:pt x="720" y="1728"/>
                </a:cubicBezTo>
                <a:cubicBezTo>
                  <a:pt x="912" y="1656"/>
                  <a:pt x="1208" y="1608"/>
                  <a:pt x="1440" y="1584"/>
                </a:cubicBezTo>
                <a:cubicBezTo>
                  <a:pt x="1672" y="1560"/>
                  <a:pt x="1920" y="1616"/>
                  <a:pt x="2112" y="1584"/>
                </a:cubicBezTo>
                <a:cubicBezTo>
                  <a:pt x="2304" y="1552"/>
                  <a:pt x="2432" y="1544"/>
                  <a:pt x="2592" y="1392"/>
                </a:cubicBezTo>
                <a:cubicBezTo>
                  <a:pt x="2752" y="1240"/>
                  <a:pt x="2960" y="904"/>
                  <a:pt x="3072" y="672"/>
                </a:cubicBezTo>
                <a:cubicBezTo>
                  <a:pt x="3184" y="440"/>
                  <a:pt x="3224" y="220"/>
                  <a:pt x="3264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048000" y="358140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Typical Food</a:t>
            </a:r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1600200" y="1447800"/>
            <a:ext cx="4267200" cy="3810000"/>
          </a:xfrm>
          <a:custGeom>
            <a:avLst/>
            <a:gdLst>
              <a:gd name="T0" fmla="*/ 0 w 2688"/>
              <a:gd name="T1" fmla="*/ 2147483647 h 2400"/>
              <a:gd name="T2" fmla="*/ 2147483647 w 2688"/>
              <a:gd name="T3" fmla="*/ 2147483647 h 2400"/>
              <a:gd name="T4" fmla="*/ 2147483647 w 2688"/>
              <a:gd name="T5" fmla="*/ 2147483647 h 2400"/>
              <a:gd name="T6" fmla="*/ 2147483647 w 2688"/>
              <a:gd name="T7" fmla="*/ 2147483647 h 2400"/>
              <a:gd name="T8" fmla="*/ 2147483647 w 2688"/>
              <a:gd name="T9" fmla="*/ 2147483647 h 2400"/>
              <a:gd name="T10" fmla="*/ 2147483647 w 2688"/>
              <a:gd name="T11" fmla="*/ 2147483647 h 2400"/>
              <a:gd name="T12" fmla="*/ 2147483647 w 2688"/>
              <a:gd name="T13" fmla="*/ 0 h 2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88"/>
              <a:gd name="T22" fmla="*/ 0 h 2400"/>
              <a:gd name="T23" fmla="*/ 2688 w 2688"/>
              <a:gd name="T24" fmla="*/ 2400 h 2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88" h="2400">
                <a:moveTo>
                  <a:pt x="0" y="2400"/>
                </a:moveTo>
                <a:cubicBezTo>
                  <a:pt x="20" y="2212"/>
                  <a:pt x="40" y="2024"/>
                  <a:pt x="96" y="1776"/>
                </a:cubicBezTo>
                <a:cubicBezTo>
                  <a:pt x="152" y="1528"/>
                  <a:pt x="256" y="1144"/>
                  <a:pt x="336" y="912"/>
                </a:cubicBezTo>
                <a:cubicBezTo>
                  <a:pt x="416" y="680"/>
                  <a:pt x="504" y="504"/>
                  <a:pt x="576" y="384"/>
                </a:cubicBezTo>
                <a:cubicBezTo>
                  <a:pt x="648" y="264"/>
                  <a:pt x="672" y="248"/>
                  <a:pt x="768" y="192"/>
                </a:cubicBezTo>
                <a:cubicBezTo>
                  <a:pt x="864" y="136"/>
                  <a:pt x="832" y="80"/>
                  <a:pt x="1152" y="48"/>
                </a:cubicBezTo>
                <a:cubicBezTo>
                  <a:pt x="1472" y="16"/>
                  <a:pt x="2080" y="8"/>
                  <a:pt x="2688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 rot="-1686081">
            <a:off x="2209800" y="1905000"/>
            <a:ext cx="202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66FF"/>
                </a:solidFill>
              </a:rPr>
              <a:t>Anticaking agent</a:t>
            </a:r>
          </a:p>
        </p:txBody>
      </p:sp>
      <p:sp>
        <p:nvSpPr>
          <p:cNvPr id="63501" name="Freeform 14"/>
          <p:cNvSpPr>
            <a:spLocks/>
          </p:cNvSpPr>
          <p:nvPr/>
        </p:nvSpPr>
        <p:spPr bwMode="auto">
          <a:xfrm>
            <a:off x="1676400" y="2971800"/>
            <a:ext cx="5257800" cy="2286000"/>
          </a:xfrm>
          <a:custGeom>
            <a:avLst/>
            <a:gdLst>
              <a:gd name="T0" fmla="*/ 0 w 3312"/>
              <a:gd name="T1" fmla="*/ 2147483647 h 1440"/>
              <a:gd name="T2" fmla="*/ 2147483647 w 3312"/>
              <a:gd name="T3" fmla="*/ 2147483647 h 1440"/>
              <a:gd name="T4" fmla="*/ 2147483647 w 3312"/>
              <a:gd name="T5" fmla="*/ 2147483647 h 1440"/>
              <a:gd name="T6" fmla="*/ 2147483647 w 3312"/>
              <a:gd name="T7" fmla="*/ 2147483647 h 1440"/>
              <a:gd name="T8" fmla="*/ 2147483647 w 3312"/>
              <a:gd name="T9" fmla="*/ 2147483647 h 1440"/>
              <a:gd name="T10" fmla="*/ 2147483647 w 331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1440"/>
              <a:gd name="T20" fmla="*/ 3312 w 331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1440">
                <a:moveTo>
                  <a:pt x="0" y="1440"/>
                </a:moveTo>
                <a:cubicBezTo>
                  <a:pt x="516" y="1404"/>
                  <a:pt x="1032" y="1368"/>
                  <a:pt x="1392" y="1344"/>
                </a:cubicBezTo>
                <a:cubicBezTo>
                  <a:pt x="1752" y="1320"/>
                  <a:pt x="1952" y="1336"/>
                  <a:pt x="2160" y="1296"/>
                </a:cubicBezTo>
                <a:cubicBezTo>
                  <a:pt x="2368" y="1256"/>
                  <a:pt x="2488" y="1232"/>
                  <a:pt x="2640" y="1104"/>
                </a:cubicBezTo>
                <a:cubicBezTo>
                  <a:pt x="2792" y="976"/>
                  <a:pt x="2960" y="712"/>
                  <a:pt x="3072" y="528"/>
                </a:cubicBezTo>
                <a:cubicBezTo>
                  <a:pt x="3184" y="344"/>
                  <a:pt x="3248" y="172"/>
                  <a:pt x="3312" y="0"/>
                </a:cubicBezTo>
              </a:path>
            </a:pathLst>
          </a:cu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Text Box 15"/>
          <p:cNvSpPr txBox="1">
            <a:spLocks noChangeArrowheads="1"/>
          </p:cNvSpPr>
          <p:nvPr/>
        </p:nvSpPr>
        <p:spPr bwMode="auto">
          <a:xfrm>
            <a:off x="3200400" y="4648200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9900"/>
                </a:solidFill>
              </a:rPr>
              <a:t>Crystalline material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19800" y="4191000"/>
            <a:ext cx="1462088" cy="962025"/>
            <a:chOff x="3792" y="2640"/>
            <a:chExt cx="921" cy="606"/>
          </a:xfrm>
        </p:grpSpPr>
        <p:sp>
          <p:nvSpPr>
            <p:cNvPr id="63509" name="Line 16"/>
            <p:cNvSpPr>
              <a:spLocks noChangeShapeType="1"/>
            </p:cNvSpPr>
            <p:nvPr/>
          </p:nvSpPr>
          <p:spPr bwMode="auto">
            <a:xfrm flipH="1" flipV="1">
              <a:off x="4032" y="26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Text Box 17"/>
            <p:cNvSpPr txBox="1">
              <a:spLocks noChangeArrowheads="1"/>
            </p:cNvSpPr>
            <p:nvPr/>
          </p:nvSpPr>
          <p:spPr bwMode="auto">
            <a:xfrm>
              <a:off x="3792" y="2880"/>
              <a:ext cx="9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/>
                <a:t>Material starts</a:t>
              </a:r>
            </a:p>
            <a:p>
              <a:pPr eaLnBrk="1" hangingPunct="1"/>
              <a:r>
                <a:rPr lang="en-US" sz="1600"/>
                <a:t>to dissolve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27525" y="1524000"/>
            <a:ext cx="1492250" cy="1495425"/>
            <a:chOff x="2726" y="960"/>
            <a:chExt cx="940" cy="942"/>
          </a:xfrm>
        </p:grpSpPr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 flipV="1">
              <a:off x="2928" y="9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2726" y="1382"/>
              <a:ext cx="9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/>
                <a:t>All sites and </a:t>
              </a:r>
            </a:p>
            <a:p>
              <a:pPr eaLnBrk="1" hangingPunct="1"/>
              <a:r>
                <a:rPr lang="en-US" sz="1600"/>
                <a:t>capillaries are </a:t>
              </a:r>
            </a:p>
            <a:p>
              <a:pPr eaLnBrk="1" hangingPunct="1"/>
              <a:r>
                <a:rPr lang="en-US" sz="1600"/>
                <a:t>binding water</a:t>
              </a:r>
            </a:p>
          </p:txBody>
        </p:sp>
      </p:grpSp>
      <p:sp>
        <p:nvSpPr>
          <p:cNvPr id="63505" name="Line 22"/>
          <p:cNvSpPr>
            <a:spLocks noChangeShapeType="1"/>
          </p:cNvSpPr>
          <p:nvPr/>
        </p:nvSpPr>
        <p:spPr bwMode="auto">
          <a:xfrm flipV="1">
            <a:off x="6797675" y="2849563"/>
            <a:ext cx="1111250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Text Box 23"/>
          <p:cNvSpPr txBox="1">
            <a:spLocks noChangeArrowheads="1"/>
          </p:cNvSpPr>
          <p:nvPr/>
        </p:nvSpPr>
        <p:spPr bwMode="auto">
          <a:xfrm>
            <a:off x="7162800" y="2443163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Deliquescence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C552B9-D22A-4FB4-8E72-B786D11E1E4D}" type="slidenum">
              <a:rPr lang="en-US" smtClean="0"/>
              <a:pPr eaLnBrk="1" hangingPunct="1"/>
              <a:t>45</a:t>
            </a:fld>
            <a:endParaRPr 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836613"/>
            <a:ext cx="5711520" cy="26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2630488" y="190500"/>
            <a:ext cx="3211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Deliquescence</a:t>
            </a:r>
          </a:p>
        </p:txBody>
      </p:sp>
      <p:pic>
        <p:nvPicPr>
          <p:cNvPr id="645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 b="16165"/>
          <a:stretch/>
        </p:blipFill>
        <p:spPr bwMode="auto">
          <a:xfrm>
            <a:off x="859516" y="3627453"/>
            <a:ext cx="5850082" cy="254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66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6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5CCCB7-949E-4B38-904C-FF496C6CCE02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 bwMode="auto">
          <a:xfrm>
            <a:off x="1041400" y="841375"/>
            <a:ext cx="7934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Let’s see how we can estimate the water activity if we know the moisture </a:t>
            </a:r>
          </a:p>
          <a:p>
            <a:pPr eaLnBrk="1" hangingPunct="1"/>
            <a:r>
              <a:rPr lang="en-US" dirty="0"/>
              <a:t>content (dry weight) of the material.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Let’s assume that the sorption isotherm is described by the BET model </a:t>
            </a: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1971675" y="2179638"/>
          <a:ext cx="47434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4" imgW="2641320" imgH="444240" progId="Equation.DSMT4">
                  <p:embed/>
                </p:oleObj>
              </mc:Choice>
              <mc:Fallback>
                <p:oleObj name="Equation" r:id="rId4" imgW="26413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179638"/>
                        <a:ext cx="47434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4437063" y="3033713"/>
            <a:ext cx="196850" cy="487362"/>
          </a:xfrm>
          <a:prstGeom prst="downArrow">
            <a:avLst>
              <a:gd name="adj1" fmla="val 50000"/>
              <a:gd name="adj2" fmla="val 618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1617663" y="3495675"/>
          <a:ext cx="5607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6" imgW="3124080" imgH="444240" progId="Equation.DSMT4">
                  <p:embed/>
                </p:oleObj>
              </mc:Choice>
              <mc:Fallback>
                <p:oleObj name="Equation" r:id="rId6" imgW="31240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495675"/>
                        <a:ext cx="5607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AutoShape 8"/>
          <p:cNvSpPr>
            <a:spLocks noChangeArrowheads="1"/>
          </p:cNvSpPr>
          <p:nvPr/>
        </p:nvSpPr>
        <p:spPr bwMode="auto">
          <a:xfrm>
            <a:off x="4433888" y="4289425"/>
            <a:ext cx="196850" cy="487363"/>
          </a:xfrm>
          <a:prstGeom prst="downArrow">
            <a:avLst>
              <a:gd name="adj1" fmla="val 50000"/>
              <a:gd name="adj2" fmla="val 618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6628" name="Object 9"/>
          <p:cNvGraphicFramePr>
            <a:graphicFrameLocks noChangeAspect="1"/>
          </p:cNvGraphicFramePr>
          <p:nvPr/>
        </p:nvGraphicFramePr>
        <p:xfrm>
          <a:off x="2339975" y="4824413"/>
          <a:ext cx="446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8" imgW="2489040" imgH="253800" progId="Equation.DSMT4">
                  <p:embed/>
                </p:oleObj>
              </mc:Choice>
              <mc:Fallback>
                <p:oleObj name="Equation" r:id="rId8" imgW="248904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24413"/>
                        <a:ext cx="4467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Freeform 11"/>
          <p:cNvSpPr>
            <a:spLocks/>
          </p:cNvSpPr>
          <p:nvPr/>
        </p:nvSpPr>
        <p:spPr bwMode="auto">
          <a:xfrm>
            <a:off x="4119563" y="5418138"/>
            <a:ext cx="882650" cy="428625"/>
          </a:xfrm>
          <a:custGeom>
            <a:avLst/>
            <a:gdLst>
              <a:gd name="T0" fmla="*/ 0 w 556"/>
              <a:gd name="T1" fmla="*/ 0 h 318"/>
              <a:gd name="T2" fmla="*/ 0 w 556"/>
              <a:gd name="T3" fmla="*/ 2147483647 h 318"/>
              <a:gd name="T4" fmla="*/ 2147483647 w 556"/>
              <a:gd name="T5" fmla="*/ 2147483647 h 318"/>
              <a:gd name="T6" fmla="*/ 0 60000 65536"/>
              <a:gd name="T7" fmla="*/ 0 60000 65536"/>
              <a:gd name="T8" fmla="*/ 0 60000 65536"/>
              <a:gd name="T9" fmla="*/ 0 w 556"/>
              <a:gd name="T10" fmla="*/ 0 h 318"/>
              <a:gd name="T11" fmla="*/ 556 w 556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6" h="318">
                <a:moveTo>
                  <a:pt x="0" y="0"/>
                </a:moveTo>
                <a:lnTo>
                  <a:pt x="0" y="318"/>
                </a:lnTo>
                <a:lnTo>
                  <a:pt x="556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21300" y="5532438"/>
            <a:ext cx="294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We can solve the quadratic</a:t>
            </a:r>
          </a:p>
          <a:p>
            <a:pPr eaLnBrk="1" hangingPunct="1"/>
            <a:r>
              <a:rPr lang="en-US"/>
              <a:t>equation and get </a:t>
            </a:r>
            <a:r>
              <a:rPr lang="en-US" i="1"/>
              <a:t>a</a:t>
            </a:r>
            <a:r>
              <a:rPr lang="en-US" i="1" baseline="-25000"/>
              <a:t>w</a:t>
            </a:r>
            <a:endParaRPr lang="en-US" i="1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357438" y="258763"/>
            <a:ext cx="455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</a:t>
            </a:r>
            <a:r>
              <a:rPr lang="en-US" sz="2800" baseline="-25000"/>
              <a:t>w</a:t>
            </a:r>
            <a:r>
              <a:rPr lang="en-US" sz="2800"/>
              <a:t> versus moisture content</a:t>
            </a: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7021513" y="2254250"/>
            <a:ext cx="1604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BET Equation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76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76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C9E471-C854-4C06-9922-97DBCD5BF5E1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27657" name="Text Box 4"/>
          <p:cNvSpPr txBox="1">
            <a:spLocks noChangeArrowheads="1"/>
          </p:cNvSpPr>
          <p:nvPr/>
        </p:nvSpPr>
        <p:spPr bwMode="auto">
          <a:xfrm>
            <a:off x="1008063" y="458788"/>
            <a:ext cx="7473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happens if the sorption is described for a a more complicated</a:t>
            </a:r>
          </a:p>
          <a:p>
            <a:pPr eaLnBrk="1" hangingPunct="1"/>
            <a:r>
              <a:rPr lang="en-US"/>
              <a:t>equation such for example the GAB equation or other equation? Getting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w</a:t>
            </a:r>
            <a:r>
              <a:rPr lang="en-US"/>
              <a:t> is more complicated because the resulting equation is not a quadratic equation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1814513" y="2717800"/>
          <a:ext cx="47434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6" imgW="2641320" imgH="444240" progId="Equation.DSMT4">
                  <p:embed/>
                </p:oleObj>
              </mc:Choice>
              <mc:Fallback>
                <p:oleObj name="Equation" r:id="rId6" imgW="26413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717800"/>
                        <a:ext cx="47434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668338" y="1768475"/>
            <a:ext cx="8286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For example let’s work with the BET equation to understand the concept</a:t>
            </a:r>
          </a:p>
          <a:p>
            <a:pPr eaLnBrk="1" hangingPunct="1"/>
            <a:r>
              <a:rPr lang="en-US"/>
              <a:t>of what we will do when we have to work with a more complicated equation (e.g.</a:t>
            </a:r>
          </a:p>
          <a:p>
            <a:pPr eaLnBrk="1" hangingPunct="1"/>
            <a:r>
              <a:rPr lang="en-US"/>
              <a:t>the GAB equation).</a:t>
            </a:r>
          </a:p>
        </p:txBody>
      </p:sp>
      <p:graphicFrame>
        <p:nvGraphicFramePr>
          <p:cNvPr id="27652" name="Object 8"/>
          <p:cNvGraphicFramePr>
            <a:graphicFrameLocks noChangeAspect="1"/>
          </p:cNvGraphicFramePr>
          <p:nvPr/>
        </p:nvGraphicFramePr>
        <p:xfrm>
          <a:off x="2160588" y="3616325"/>
          <a:ext cx="41973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Equation" r:id="rId8" imgW="2336760" imgH="444240" progId="Equation.DSMT4">
                  <p:embed/>
                </p:oleObj>
              </mc:Choice>
              <mc:Fallback>
                <p:oleObj name="Equation" r:id="rId8" imgW="23367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616325"/>
                        <a:ext cx="41973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9"/>
          <p:cNvGraphicFramePr>
            <a:graphicFrameLocks noChangeAspect="1"/>
          </p:cNvGraphicFramePr>
          <p:nvPr/>
        </p:nvGraphicFramePr>
        <p:xfrm>
          <a:off x="1163638" y="4846638"/>
          <a:ext cx="68659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10" imgW="3822480" imgH="444240" progId="Equation.DSMT4">
                  <p:embed/>
                </p:oleObj>
              </mc:Choice>
              <mc:Fallback>
                <p:oleObj name="Equation" r:id="rId10" imgW="38224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846638"/>
                        <a:ext cx="6865937" cy="798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1176338" y="4365625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Using Mathcad</a:t>
            </a:r>
          </a:p>
        </p:txBody>
      </p:sp>
      <p:sp>
        <p:nvSpPr>
          <p:cNvPr id="27660" name="TextBox 11"/>
          <p:cNvSpPr txBox="1">
            <a:spLocks noChangeArrowheads="1"/>
          </p:cNvSpPr>
          <p:nvPr/>
        </p:nvSpPr>
        <p:spPr bwMode="auto">
          <a:xfrm>
            <a:off x="6907213" y="2832100"/>
            <a:ext cx="160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BET Equation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57FA70-F06B-4257-82B0-0A0D75EA7B8A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071563" y="511175"/>
            <a:ext cx="7697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Let’s assume that we have the following sorption isotherm for flour at 20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graphicFrame>
        <p:nvGraphicFramePr>
          <p:cNvPr id="49189" name="Group 37"/>
          <p:cNvGraphicFramePr>
            <a:graphicFrameLocks noGrp="1"/>
          </p:cNvGraphicFramePr>
          <p:nvPr/>
        </p:nvGraphicFramePr>
        <p:xfrm>
          <a:off x="1379538" y="1081088"/>
          <a:ext cx="6096000" cy="360211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moisture (db)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71" name="Text Box 38"/>
          <p:cNvSpPr txBox="1">
            <a:spLocks noChangeArrowheads="1"/>
          </p:cNvSpPr>
          <p:nvPr/>
        </p:nvSpPr>
        <p:spPr bwMode="auto">
          <a:xfrm>
            <a:off x="904875" y="5062538"/>
            <a:ext cx="719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Calculate the parameters of the BET equation and estimate the water</a:t>
            </a:r>
          </a:p>
          <a:p>
            <a:pPr eaLnBrk="1" hangingPunct="1"/>
            <a:r>
              <a:rPr lang="en-US"/>
              <a:t>activity for a moisture content of 20% (db)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868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86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CC85E6-1058-4298-B246-12D82B677D28}" type="slidenum">
              <a:rPr lang="en-US" smtClean="0"/>
              <a:pPr eaLnBrk="1" hangingPunct="1"/>
              <a:t>49</a:t>
            </a:fld>
            <a:endParaRPr lang="en-US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476500" y="593725"/>
          <a:ext cx="31480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4" imgW="1752480" imgH="444240" progId="Equation.DSMT4">
                  <p:embed/>
                </p:oleObj>
              </mc:Choice>
              <mc:Fallback>
                <p:oleObj name="Equation" r:id="rId4" imgW="17524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93725"/>
                        <a:ext cx="31480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500063" y="1512888"/>
          <a:ext cx="480695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Chart" r:id="rId6" imgW="4129958" imgH="2651884" progId="Excel.Chart.8">
                  <p:embed/>
                </p:oleObj>
              </mc:Choice>
              <mc:Fallback>
                <p:oleObj name="Chart" r:id="rId6" imgW="4129958" imgH="2651884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12888"/>
                        <a:ext cx="4806950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6"/>
          <p:cNvSpPr txBox="1">
            <a:spLocks noChangeArrowheads="1"/>
          </p:cNvSpPr>
          <p:nvPr/>
        </p:nvSpPr>
        <p:spPr bwMode="auto">
          <a:xfrm>
            <a:off x="6672263" y="2516188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 = 5.9653</a:t>
            </a:r>
          </a:p>
          <a:p>
            <a:pPr eaLnBrk="1" hangingPunct="1"/>
            <a:r>
              <a:rPr lang="en-US"/>
              <a:t>m</a:t>
            </a:r>
            <a:r>
              <a:rPr lang="en-US" baseline="-25000"/>
              <a:t>o</a:t>
            </a:r>
            <a:r>
              <a:rPr lang="en-US"/>
              <a:t>= 2.91</a:t>
            </a:r>
            <a:endParaRPr lang="en-US" baseline="-25000"/>
          </a:p>
        </p:txBody>
      </p:sp>
      <p:graphicFrame>
        <p:nvGraphicFramePr>
          <p:cNvPr id="28676" name="Object 7"/>
          <p:cNvGraphicFramePr>
            <a:graphicFrameLocks noChangeAspect="1"/>
          </p:cNvGraphicFramePr>
          <p:nvPr/>
        </p:nvGraphicFramePr>
        <p:xfrm>
          <a:off x="3168650" y="32067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2067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622300" y="4906963"/>
          <a:ext cx="38179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10" imgW="2616120" imgH="431640" progId="Equation.3">
                  <p:embed/>
                </p:oleObj>
              </mc:Choice>
              <mc:Fallback>
                <p:oleObj name="Equation" r:id="rId10" imgW="26161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906963"/>
                        <a:ext cx="38179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9"/>
          <p:cNvGraphicFramePr>
            <a:graphicFrameLocks noChangeAspect="1"/>
          </p:cNvGraphicFramePr>
          <p:nvPr/>
        </p:nvGraphicFramePr>
        <p:xfrm>
          <a:off x="5332413" y="3929063"/>
          <a:ext cx="34686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Mathcad" r:id="rId12" imgW="3124080" imgH="1912680" progId="Mathcad">
                  <p:embed/>
                </p:oleObj>
              </mc:Choice>
              <mc:Fallback>
                <p:oleObj name="Mathcad" r:id="rId12" imgW="3124080" imgH="1912680" progId="Mathcad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929063"/>
                        <a:ext cx="3468687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10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10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DE3B92-ED73-4668-9F8D-9FB4BBF70A6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2362200" y="234950"/>
            <a:ext cx="429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Water Activity Concept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1219200" y="1143000"/>
            <a:ext cx="2971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1371600" y="1295400"/>
            <a:ext cx="2667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7"/>
          <p:cNvSpPr>
            <a:spLocks noChangeArrowheads="1"/>
          </p:cNvSpPr>
          <p:nvPr/>
        </p:nvSpPr>
        <p:spPr bwMode="auto">
          <a:xfrm>
            <a:off x="1371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Oval 8"/>
          <p:cNvSpPr>
            <a:spLocks noChangeArrowheads="1"/>
          </p:cNvSpPr>
          <p:nvPr/>
        </p:nvSpPr>
        <p:spPr bwMode="auto">
          <a:xfrm>
            <a:off x="1447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9"/>
          <p:cNvSpPr>
            <a:spLocks noChangeArrowheads="1"/>
          </p:cNvSpPr>
          <p:nvPr/>
        </p:nvSpPr>
        <p:spPr bwMode="auto">
          <a:xfrm>
            <a:off x="1371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Oval 10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Oval 11"/>
          <p:cNvSpPr>
            <a:spLocks noChangeArrowheads="1"/>
          </p:cNvSpPr>
          <p:nvPr/>
        </p:nvSpPr>
        <p:spPr bwMode="auto">
          <a:xfrm>
            <a:off x="14478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Oval 12"/>
          <p:cNvSpPr>
            <a:spLocks noChangeArrowheads="1"/>
          </p:cNvSpPr>
          <p:nvPr/>
        </p:nvSpPr>
        <p:spPr bwMode="auto">
          <a:xfrm>
            <a:off x="1676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3"/>
          <p:cNvSpPr>
            <a:spLocks noChangeArrowheads="1"/>
          </p:cNvSpPr>
          <p:nvPr/>
        </p:nvSpPr>
        <p:spPr bwMode="auto">
          <a:xfrm>
            <a:off x="17526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Oval 14"/>
          <p:cNvSpPr>
            <a:spLocks noChangeArrowheads="1"/>
          </p:cNvSpPr>
          <p:nvPr/>
        </p:nvSpPr>
        <p:spPr bwMode="auto">
          <a:xfrm>
            <a:off x="1524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Oval 15"/>
          <p:cNvSpPr>
            <a:spLocks noChangeArrowheads="1"/>
          </p:cNvSpPr>
          <p:nvPr/>
        </p:nvSpPr>
        <p:spPr bwMode="auto">
          <a:xfrm>
            <a:off x="16002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Oval 16"/>
          <p:cNvSpPr>
            <a:spLocks noChangeArrowheads="1"/>
          </p:cNvSpPr>
          <p:nvPr/>
        </p:nvSpPr>
        <p:spPr bwMode="auto">
          <a:xfrm>
            <a:off x="1600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Oval 17"/>
          <p:cNvSpPr>
            <a:spLocks noChangeArrowheads="1"/>
          </p:cNvSpPr>
          <p:nvPr/>
        </p:nvSpPr>
        <p:spPr bwMode="auto">
          <a:xfrm>
            <a:off x="1981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18"/>
          <p:cNvSpPr>
            <a:spLocks noChangeArrowheads="1"/>
          </p:cNvSpPr>
          <p:nvPr/>
        </p:nvSpPr>
        <p:spPr bwMode="auto">
          <a:xfrm>
            <a:off x="1828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Oval 19"/>
          <p:cNvSpPr>
            <a:spLocks noChangeArrowheads="1"/>
          </p:cNvSpPr>
          <p:nvPr/>
        </p:nvSpPr>
        <p:spPr bwMode="auto">
          <a:xfrm>
            <a:off x="1752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Oval 20"/>
          <p:cNvSpPr>
            <a:spLocks noChangeArrowheads="1"/>
          </p:cNvSpPr>
          <p:nvPr/>
        </p:nvSpPr>
        <p:spPr bwMode="auto">
          <a:xfrm>
            <a:off x="1600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Oval 21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Oval 22"/>
          <p:cNvSpPr>
            <a:spLocks noChangeArrowheads="1"/>
          </p:cNvSpPr>
          <p:nvPr/>
        </p:nvSpPr>
        <p:spPr bwMode="auto">
          <a:xfrm>
            <a:off x="1981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Oval 23"/>
          <p:cNvSpPr>
            <a:spLocks noChangeArrowheads="1"/>
          </p:cNvSpPr>
          <p:nvPr/>
        </p:nvSpPr>
        <p:spPr bwMode="auto">
          <a:xfrm>
            <a:off x="1905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Oval 24"/>
          <p:cNvSpPr>
            <a:spLocks noChangeArrowheads="1"/>
          </p:cNvSpPr>
          <p:nvPr/>
        </p:nvSpPr>
        <p:spPr bwMode="auto">
          <a:xfrm>
            <a:off x="1752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Oval 25"/>
          <p:cNvSpPr>
            <a:spLocks noChangeArrowheads="1"/>
          </p:cNvSpPr>
          <p:nvPr/>
        </p:nvSpPr>
        <p:spPr bwMode="auto">
          <a:xfrm>
            <a:off x="1905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Oval 26"/>
          <p:cNvSpPr>
            <a:spLocks noChangeArrowheads="1"/>
          </p:cNvSpPr>
          <p:nvPr/>
        </p:nvSpPr>
        <p:spPr bwMode="auto">
          <a:xfrm>
            <a:off x="18288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27"/>
          <p:cNvSpPr>
            <a:spLocks noChangeArrowheads="1"/>
          </p:cNvSpPr>
          <p:nvPr/>
        </p:nvSpPr>
        <p:spPr bwMode="auto">
          <a:xfrm>
            <a:off x="1524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Oval 28"/>
          <p:cNvSpPr>
            <a:spLocks noChangeArrowheads="1"/>
          </p:cNvSpPr>
          <p:nvPr/>
        </p:nvSpPr>
        <p:spPr bwMode="auto">
          <a:xfrm>
            <a:off x="1600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Oval 29"/>
          <p:cNvSpPr>
            <a:spLocks noChangeArrowheads="1"/>
          </p:cNvSpPr>
          <p:nvPr/>
        </p:nvSpPr>
        <p:spPr bwMode="auto">
          <a:xfrm>
            <a:off x="1524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Oval 30"/>
          <p:cNvSpPr>
            <a:spLocks noChangeArrowheads="1"/>
          </p:cNvSpPr>
          <p:nvPr/>
        </p:nvSpPr>
        <p:spPr bwMode="auto">
          <a:xfrm>
            <a:off x="1600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Oval 31"/>
          <p:cNvSpPr>
            <a:spLocks noChangeArrowheads="1"/>
          </p:cNvSpPr>
          <p:nvPr/>
        </p:nvSpPr>
        <p:spPr bwMode="auto">
          <a:xfrm>
            <a:off x="1600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Oval 32"/>
          <p:cNvSpPr>
            <a:spLocks noChangeArrowheads="1"/>
          </p:cNvSpPr>
          <p:nvPr/>
        </p:nvSpPr>
        <p:spPr bwMode="auto">
          <a:xfrm>
            <a:off x="1828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Oval 33"/>
          <p:cNvSpPr>
            <a:spLocks noChangeArrowheads="1"/>
          </p:cNvSpPr>
          <p:nvPr/>
        </p:nvSpPr>
        <p:spPr bwMode="auto">
          <a:xfrm>
            <a:off x="1905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Oval 34"/>
          <p:cNvSpPr>
            <a:spLocks noChangeArrowheads="1"/>
          </p:cNvSpPr>
          <p:nvPr/>
        </p:nvSpPr>
        <p:spPr bwMode="auto">
          <a:xfrm>
            <a:off x="1676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Oval 35"/>
          <p:cNvSpPr>
            <a:spLocks noChangeArrowheads="1"/>
          </p:cNvSpPr>
          <p:nvPr/>
        </p:nvSpPr>
        <p:spPr bwMode="auto">
          <a:xfrm>
            <a:off x="1752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Oval 36"/>
          <p:cNvSpPr>
            <a:spLocks noChangeArrowheads="1"/>
          </p:cNvSpPr>
          <p:nvPr/>
        </p:nvSpPr>
        <p:spPr bwMode="auto">
          <a:xfrm>
            <a:off x="1752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Oval 37"/>
          <p:cNvSpPr>
            <a:spLocks noChangeArrowheads="1"/>
          </p:cNvSpPr>
          <p:nvPr/>
        </p:nvSpPr>
        <p:spPr bwMode="auto">
          <a:xfrm>
            <a:off x="2133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Oval 38"/>
          <p:cNvSpPr>
            <a:spLocks noChangeArrowheads="1"/>
          </p:cNvSpPr>
          <p:nvPr/>
        </p:nvSpPr>
        <p:spPr bwMode="auto">
          <a:xfrm>
            <a:off x="1981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Oval 39"/>
          <p:cNvSpPr>
            <a:spLocks noChangeArrowheads="1"/>
          </p:cNvSpPr>
          <p:nvPr/>
        </p:nvSpPr>
        <p:spPr bwMode="auto">
          <a:xfrm>
            <a:off x="1905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Oval 40"/>
          <p:cNvSpPr>
            <a:spLocks noChangeArrowheads="1"/>
          </p:cNvSpPr>
          <p:nvPr/>
        </p:nvSpPr>
        <p:spPr bwMode="auto">
          <a:xfrm>
            <a:off x="1752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Oval 41"/>
          <p:cNvSpPr>
            <a:spLocks noChangeArrowheads="1"/>
          </p:cNvSpPr>
          <p:nvPr/>
        </p:nvSpPr>
        <p:spPr bwMode="auto">
          <a:xfrm>
            <a:off x="1828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Oval 42"/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Oval 43"/>
          <p:cNvSpPr>
            <a:spLocks noChangeArrowheads="1"/>
          </p:cNvSpPr>
          <p:nvPr/>
        </p:nvSpPr>
        <p:spPr bwMode="auto">
          <a:xfrm>
            <a:off x="2057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Oval 44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3" name="Oval 45"/>
          <p:cNvSpPr>
            <a:spLocks noChangeArrowheads="1"/>
          </p:cNvSpPr>
          <p:nvPr/>
        </p:nvSpPr>
        <p:spPr bwMode="auto">
          <a:xfrm>
            <a:off x="2057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Oval 46"/>
          <p:cNvSpPr>
            <a:spLocks noChangeArrowheads="1"/>
          </p:cNvSpPr>
          <p:nvPr/>
        </p:nvSpPr>
        <p:spPr bwMode="auto">
          <a:xfrm>
            <a:off x="1981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Oval 47"/>
          <p:cNvSpPr>
            <a:spLocks noChangeArrowheads="1"/>
          </p:cNvSpPr>
          <p:nvPr/>
        </p:nvSpPr>
        <p:spPr bwMode="auto">
          <a:xfrm>
            <a:off x="2057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Oval 48"/>
          <p:cNvSpPr>
            <a:spLocks noChangeArrowheads="1"/>
          </p:cNvSpPr>
          <p:nvPr/>
        </p:nvSpPr>
        <p:spPr bwMode="auto">
          <a:xfrm>
            <a:off x="2133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Oval 49"/>
          <p:cNvSpPr>
            <a:spLocks noChangeArrowheads="1"/>
          </p:cNvSpPr>
          <p:nvPr/>
        </p:nvSpPr>
        <p:spPr bwMode="auto">
          <a:xfrm>
            <a:off x="2057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Oval 50"/>
          <p:cNvSpPr>
            <a:spLocks noChangeArrowheads="1"/>
          </p:cNvSpPr>
          <p:nvPr/>
        </p:nvSpPr>
        <p:spPr bwMode="auto">
          <a:xfrm>
            <a:off x="21336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Oval 51"/>
          <p:cNvSpPr>
            <a:spLocks noChangeArrowheads="1"/>
          </p:cNvSpPr>
          <p:nvPr/>
        </p:nvSpPr>
        <p:spPr bwMode="auto">
          <a:xfrm>
            <a:off x="2133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Oval 52"/>
          <p:cNvSpPr>
            <a:spLocks noChangeArrowheads="1"/>
          </p:cNvSpPr>
          <p:nvPr/>
        </p:nvSpPr>
        <p:spPr bwMode="auto">
          <a:xfrm>
            <a:off x="2362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1" name="Oval 53"/>
          <p:cNvSpPr>
            <a:spLocks noChangeArrowheads="1"/>
          </p:cNvSpPr>
          <p:nvPr/>
        </p:nvSpPr>
        <p:spPr bwMode="auto">
          <a:xfrm>
            <a:off x="24384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Oval 54"/>
          <p:cNvSpPr>
            <a:spLocks noChangeArrowheads="1"/>
          </p:cNvSpPr>
          <p:nvPr/>
        </p:nvSpPr>
        <p:spPr bwMode="auto">
          <a:xfrm>
            <a:off x="2209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Oval 55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Oval 56"/>
          <p:cNvSpPr>
            <a:spLocks noChangeArrowheads="1"/>
          </p:cNvSpPr>
          <p:nvPr/>
        </p:nvSpPr>
        <p:spPr bwMode="auto">
          <a:xfrm>
            <a:off x="22098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Oval 57"/>
          <p:cNvSpPr>
            <a:spLocks noChangeArrowheads="1"/>
          </p:cNvSpPr>
          <p:nvPr/>
        </p:nvSpPr>
        <p:spPr bwMode="auto">
          <a:xfrm>
            <a:off x="266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Oval 58"/>
          <p:cNvSpPr>
            <a:spLocks noChangeArrowheads="1"/>
          </p:cNvSpPr>
          <p:nvPr/>
        </p:nvSpPr>
        <p:spPr bwMode="auto">
          <a:xfrm>
            <a:off x="2514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7" name="Oval 59"/>
          <p:cNvSpPr>
            <a:spLocks noChangeArrowheads="1"/>
          </p:cNvSpPr>
          <p:nvPr/>
        </p:nvSpPr>
        <p:spPr bwMode="auto">
          <a:xfrm>
            <a:off x="2438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8" name="Oval 60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Oval 61"/>
          <p:cNvSpPr>
            <a:spLocks noChangeArrowheads="1"/>
          </p:cNvSpPr>
          <p:nvPr/>
        </p:nvSpPr>
        <p:spPr bwMode="auto">
          <a:xfrm>
            <a:off x="2362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Oval 62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Oval 63"/>
          <p:cNvSpPr>
            <a:spLocks noChangeArrowheads="1"/>
          </p:cNvSpPr>
          <p:nvPr/>
        </p:nvSpPr>
        <p:spPr bwMode="auto">
          <a:xfrm>
            <a:off x="2590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2" name="Oval 64"/>
          <p:cNvSpPr>
            <a:spLocks noChangeArrowheads="1"/>
          </p:cNvSpPr>
          <p:nvPr/>
        </p:nvSpPr>
        <p:spPr bwMode="auto">
          <a:xfrm>
            <a:off x="2438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Oval 65"/>
          <p:cNvSpPr>
            <a:spLocks noChangeArrowheads="1"/>
          </p:cNvSpPr>
          <p:nvPr/>
        </p:nvSpPr>
        <p:spPr bwMode="auto">
          <a:xfrm>
            <a:off x="25908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4" name="Oval 66"/>
          <p:cNvSpPr>
            <a:spLocks noChangeArrowheads="1"/>
          </p:cNvSpPr>
          <p:nvPr/>
        </p:nvSpPr>
        <p:spPr bwMode="auto">
          <a:xfrm>
            <a:off x="2514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Oval 67"/>
          <p:cNvSpPr>
            <a:spLocks noChangeArrowheads="1"/>
          </p:cNvSpPr>
          <p:nvPr/>
        </p:nvSpPr>
        <p:spPr bwMode="auto">
          <a:xfrm>
            <a:off x="2209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Oval 68"/>
          <p:cNvSpPr>
            <a:spLocks noChangeArrowheads="1"/>
          </p:cNvSpPr>
          <p:nvPr/>
        </p:nvSpPr>
        <p:spPr bwMode="auto">
          <a:xfrm>
            <a:off x="2286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Oval 69"/>
          <p:cNvSpPr>
            <a:spLocks noChangeArrowheads="1"/>
          </p:cNvSpPr>
          <p:nvPr/>
        </p:nvSpPr>
        <p:spPr bwMode="auto">
          <a:xfrm>
            <a:off x="2209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Oval 70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9" name="Oval 71"/>
          <p:cNvSpPr>
            <a:spLocks noChangeArrowheads="1"/>
          </p:cNvSpPr>
          <p:nvPr/>
        </p:nvSpPr>
        <p:spPr bwMode="auto">
          <a:xfrm>
            <a:off x="2286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0" name="Oval 72"/>
          <p:cNvSpPr>
            <a:spLocks noChangeArrowheads="1"/>
          </p:cNvSpPr>
          <p:nvPr/>
        </p:nvSpPr>
        <p:spPr bwMode="auto">
          <a:xfrm>
            <a:off x="2514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Oval 73"/>
          <p:cNvSpPr>
            <a:spLocks noChangeArrowheads="1"/>
          </p:cNvSpPr>
          <p:nvPr/>
        </p:nvSpPr>
        <p:spPr bwMode="auto">
          <a:xfrm>
            <a:off x="2590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2" name="Oval 74"/>
          <p:cNvSpPr>
            <a:spLocks noChangeArrowheads="1"/>
          </p:cNvSpPr>
          <p:nvPr/>
        </p:nvSpPr>
        <p:spPr bwMode="auto">
          <a:xfrm>
            <a:off x="2362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Oval 75"/>
          <p:cNvSpPr>
            <a:spLocks noChangeArrowheads="1"/>
          </p:cNvSpPr>
          <p:nvPr/>
        </p:nvSpPr>
        <p:spPr bwMode="auto">
          <a:xfrm>
            <a:off x="2438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" name="Oval 76"/>
          <p:cNvSpPr>
            <a:spLocks noChangeArrowheads="1"/>
          </p:cNvSpPr>
          <p:nvPr/>
        </p:nvSpPr>
        <p:spPr bwMode="auto">
          <a:xfrm>
            <a:off x="2438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Oval 77"/>
          <p:cNvSpPr>
            <a:spLocks noChangeArrowheads="1"/>
          </p:cNvSpPr>
          <p:nvPr/>
        </p:nvSpPr>
        <p:spPr bwMode="auto">
          <a:xfrm>
            <a:off x="281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" name="Oval 78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" name="Oval 79"/>
          <p:cNvSpPr>
            <a:spLocks noChangeArrowheads="1"/>
          </p:cNvSpPr>
          <p:nvPr/>
        </p:nvSpPr>
        <p:spPr bwMode="auto">
          <a:xfrm>
            <a:off x="2590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" name="Oval 80"/>
          <p:cNvSpPr>
            <a:spLocks noChangeArrowheads="1"/>
          </p:cNvSpPr>
          <p:nvPr/>
        </p:nvSpPr>
        <p:spPr bwMode="auto">
          <a:xfrm>
            <a:off x="2438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Oval 81"/>
          <p:cNvSpPr>
            <a:spLocks noChangeArrowheads="1"/>
          </p:cNvSpPr>
          <p:nvPr/>
        </p:nvSpPr>
        <p:spPr bwMode="auto">
          <a:xfrm>
            <a:off x="2514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0" name="Oval 82"/>
          <p:cNvSpPr>
            <a:spLocks noChangeArrowheads="1"/>
          </p:cNvSpPr>
          <p:nvPr/>
        </p:nvSpPr>
        <p:spPr bwMode="auto">
          <a:xfrm>
            <a:off x="2819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Oval 83"/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2" name="Oval 84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Oval 85"/>
          <p:cNvSpPr>
            <a:spLocks noChangeArrowheads="1"/>
          </p:cNvSpPr>
          <p:nvPr/>
        </p:nvSpPr>
        <p:spPr bwMode="auto">
          <a:xfrm>
            <a:off x="2743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4" name="Oval 86"/>
          <p:cNvSpPr>
            <a:spLocks noChangeArrowheads="1"/>
          </p:cNvSpPr>
          <p:nvPr/>
        </p:nvSpPr>
        <p:spPr bwMode="auto">
          <a:xfrm>
            <a:off x="266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5" name="Oval 87"/>
          <p:cNvSpPr>
            <a:spLocks noChangeArrowheads="1"/>
          </p:cNvSpPr>
          <p:nvPr/>
        </p:nvSpPr>
        <p:spPr bwMode="auto">
          <a:xfrm>
            <a:off x="281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" name="Oval 88"/>
          <p:cNvSpPr>
            <a:spLocks noChangeArrowheads="1"/>
          </p:cNvSpPr>
          <p:nvPr/>
        </p:nvSpPr>
        <p:spPr bwMode="auto">
          <a:xfrm>
            <a:off x="2819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Oval 89"/>
          <p:cNvSpPr>
            <a:spLocks noChangeArrowheads="1"/>
          </p:cNvSpPr>
          <p:nvPr/>
        </p:nvSpPr>
        <p:spPr bwMode="auto">
          <a:xfrm>
            <a:off x="2819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8" name="Oval 90"/>
          <p:cNvSpPr>
            <a:spLocks noChangeArrowheads="1"/>
          </p:cNvSpPr>
          <p:nvPr/>
        </p:nvSpPr>
        <p:spPr bwMode="auto">
          <a:xfrm>
            <a:off x="28194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Oval 91"/>
          <p:cNvSpPr>
            <a:spLocks noChangeArrowheads="1"/>
          </p:cNvSpPr>
          <p:nvPr/>
        </p:nvSpPr>
        <p:spPr bwMode="auto">
          <a:xfrm>
            <a:off x="2819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Oval 92"/>
          <p:cNvSpPr>
            <a:spLocks noChangeArrowheads="1"/>
          </p:cNvSpPr>
          <p:nvPr/>
        </p:nvSpPr>
        <p:spPr bwMode="auto">
          <a:xfrm>
            <a:off x="3048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Oval 93"/>
          <p:cNvSpPr>
            <a:spLocks noChangeArrowheads="1"/>
          </p:cNvSpPr>
          <p:nvPr/>
        </p:nvSpPr>
        <p:spPr bwMode="auto">
          <a:xfrm>
            <a:off x="3124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Oval 94"/>
          <p:cNvSpPr>
            <a:spLocks noChangeArrowheads="1"/>
          </p:cNvSpPr>
          <p:nvPr/>
        </p:nvSpPr>
        <p:spPr bwMode="auto">
          <a:xfrm>
            <a:off x="2895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" name="Oval 95"/>
          <p:cNvSpPr>
            <a:spLocks noChangeArrowheads="1"/>
          </p:cNvSpPr>
          <p:nvPr/>
        </p:nvSpPr>
        <p:spPr bwMode="auto">
          <a:xfrm>
            <a:off x="29718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4" name="Oval 96"/>
          <p:cNvSpPr>
            <a:spLocks noChangeArrowheads="1"/>
          </p:cNvSpPr>
          <p:nvPr/>
        </p:nvSpPr>
        <p:spPr bwMode="auto">
          <a:xfrm>
            <a:off x="29718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5" name="Oval 97"/>
          <p:cNvSpPr>
            <a:spLocks noChangeArrowheads="1"/>
          </p:cNvSpPr>
          <p:nvPr/>
        </p:nvSpPr>
        <p:spPr bwMode="auto">
          <a:xfrm>
            <a:off x="3352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" name="Oval 98"/>
          <p:cNvSpPr>
            <a:spLocks noChangeArrowheads="1"/>
          </p:cNvSpPr>
          <p:nvPr/>
        </p:nvSpPr>
        <p:spPr bwMode="auto">
          <a:xfrm>
            <a:off x="3200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" name="Oval 99"/>
          <p:cNvSpPr>
            <a:spLocks noChangeArrowheads="1"/>
          </p:cNvSpPr>
          <p:nvPr/>
        </p:nvSpPr>
        <p:spPr bwMode="auto">
          <a:xfrm>
            <a:off x="31242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" name="Oval 100"/>
          <p:cNvSpPr>
            <a:spLocks noChangeArrowheads="1"/>
          </p:cNvSpPr>
          <p:nvPr/>
        </p:nvSpPr>
        <p:spPr bwMode="auto">
          <a:xfrm>
            <a:off x="2971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" name="Oval 101"/>
          <p:cNvSpPr>
            <a:spLocks noChangeArrowheads="1"/>
          </p:cNvSpPr>
          <p:nvPr/>
        </p:nvSpPr>
        <p:spPr bwMode="auto">
          <a:xfrm>
            <a:off x="3048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" name="Oval 102"/>
          <p:cNvSpPr>
            <a:spLocks noChangeArrowheads="1"/>
          </p:cNvSpPr>
          <p:nvPr/>
        </p:nvSpPr>
        <p:spPr bwMode="auto">
          <a:xfrm>
            <a:off x="3352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" name="Oval 103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" name="Oval 104"/>
          <p:cNvSpPr>
            <a:spLocks noChangeArrowheads="1"/>
          </p:cNvSpPr>
          <p:nvPr/>
        </p:nvSpPr>
        <p:spPr bwMode="auto">
          <a:xfrm>
            <a:off x="3124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" name="Oval 105"/>
          <p:cNvSpPr>
            <a:spLocks noChangeArrowheads="1"/>
          </p:cNvSpPr>
          <p:nvPr/>
        </p:nvSpPr>
        <p:spPr bwMode="auto">
          <a:xfrm>
            <a:off x="3276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" name="Oval 106"/>
          <p:cNvSpPr>
            <a:spLocks noChangeArrowheads="1"/>
          </p:cNvSpPr>
          <p:nvPr/>
        </p:nvSpPr>
        <p:spPr bwMode="auto">
          <a:xfrm>
            <a:off x="3200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" name="Oval 107"/>
          <p:cNvSpPr>
            <a:spLocks noChangeArrowheads="1"/>
          </p:cNvSpPr>
          <p:nvPr/>
        </p:nvSpPr>
        <p:spPr bwMode="auto">
          <a:xfrm>
            <a:off x="2895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" name="Oval 108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" name="Oval 109"/>
          <p:cNvSpPr>
            <a:spLocks noChangeArrowheads="1"/>
          </p:cNvSpPr>
          <p:nvPr/>
        </p:nvSpPr>
        <p:spPr bwMode="auto">
          <a:xfrm>
            <a:off x="2895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" name="Oval 110"/>
          <p:cNvSpPr>
            <a:spLocks noChangeArrowheads="1"/>
          </p:cNvSpPr>
          <p:nvPr/>
        </p:nvSpPr>
        <p:spPr bwMode="auto">
          <a:xfrm>
            <a:off x="2971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" name="Oval 111"/>
          <p:cNvSpPr>
            <a:spLocks noChangeArrowheads="1"/>
          </p:cNvSpPr>
          <p:nvPr/>
        </p:nvSpPr>
        <p:spPr bwMode="auto">
          <a:xfrm>
            <a:off x="2971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" name="Oval 112"/>
          <p:cNvSpPr>
            <a:spLocks noChangeArrowheads="1"/>
          </p:cNvSpPr>
          <p:nvPr/>
        </p:nvSpPr>
        <p:spPr bwMode="auto">
          <a:xfrm>
            <a:off x="3200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" name="Oval 113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" name="Oval 114"/>
          <p:cNvSpPr>
            <a:spLocks noChangeArrowheads="1"/>
          </p:cNvSpPr>
          <p:nvPr/>
        </p:nvSpPr>
        <p:spPr bwMode="auto">
          <a:xfrm>
            <a:off x="3048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3" name="Oval 115"/>
          <p:cNvSpPr>
            <a:spLocks noChangeArrowheads="1"/>
          </p:cNvSpPr>
          <p:nvPr/>
        </p:nvSpPr>
        <p:spPr bwMode="auto">
          <a:xfrm>
            <a:off x="3124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" name="Oval 116"/>
          <p:cNvSpPr>
            <a:spLocks noChangeArrowheads="1"/>
          </p:cNvSpPr>
          <p:nvPr/>
        </p:nvSpPr>
        <p:spPr bwMode="auto">
          <a:xfrm>
            <a:off x="3124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5" name="Oval 117"/>
          <p:cNvSpPr>
            <a:spLocks noChangeArrowheads="1"/>
          </p:cNvSpPr>
          <p:nvPr/>
        </p:nvSpPr>
        <p:spPr bwMode="auto">
          <a:xfrm>
            <a:off x="3505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" name="Oval 118"/>
          <p:cNvSpPr>
            <a:spLocks noChangeArrowheads="1"/>
          </p:cNvSpPr>
          <p:nvPr/>
        </p:nvSpPr>
        <p:spPr bwMode="auto">
          <a:xfrm>
            <a:off x="3352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" name="Oval 119"/>
          <p:cNvSpPr>
            <a:spLocks noChangeArrowheads="1"/>
          </p:cNvSpPr>
          <p:nvPr/>
        </p:nvSpPr>
        <p:spPr bwMode="auto">
          <a:xfrm>
            <a:off x="3276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8" name="Oval 120"/>
          <p:cNvSpPr>
            <a:spLocks noChangeArrowheads="1"/>
          </p:cNvSpPr>
          <p:nvPr/>
        </p:nvSpPr>
        <p:spPr bwMode="auto">
          <a:xfrm>
            <a:off x="3124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9" name="Oval 121"/>
          <p:cNvSpPr>
            <a:spLocks noChangeArrowheads="1"/>
          </p:cNvSpPr>
          <p:nvPr/>
        </p:nvSpPr>
        <p:spPr bwMode="auto">
          <a:xfrm>
            <a:off x="3200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0" name="Oval 122"/>
          <p:cNvSpPr>
            <a:spLocks noChangeArrowheads="1"/>
          </p:cNvSpPr>
          <p:nvPr/>
        </p:nvSpPr>
        <p:spPr bwMode="auto">
          <a:xfrm>
            <a:off x="3505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1" name="Oval 123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2" name="Oval 124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3" name="Oval 125"/>
          <p:cNvSpPr>
            <a:spLocks noChangeArrowheads="1"/>
          </p:cNvSpPr>
          <p:nvPr/>
        </p:nvSpPr>
        <p:spPr bwMode="auto">
          <a:xfrm>
            <a:off x="3429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4" name="Oval 126"/>
          <p:cNvSpPr>
            <a:spLocks noChangeArrowheads="1"/>
          </p:cNvSpPr>
          <p:nvPr/>
        </p:nvSpPr>
        <p:spPr bwMode="auto">
          <a:xfrm>
            <a:off x="3352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5" name="Oval 127"/>
          <p:cNvSpPr>
            <a:spLocks noChangeArrowheads="1"/>
          </p:cNvSpPr>
          <p:nvPr/>
        </p:nvSpPr>
        <p:spPr bwMode="auto">
          <a:xfrm>
            <a:off x="1828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6" name="Oval 128"/>
          <p:cNvSpPr>
            <a:spLocks noChangeArrowheads="1"/>
          </p:cNvSpPr>
          <p:nvPr/>
        </p:nvSpPr>
        <p:spPr bwMode="auto">
          <a:xfrm>
            <a:off x="1905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" name="Oval 129"/>
          <p:cNvSpPr>
            <a:spLocks noChangeArrowheads="1"/>
          </p:cNvSpPr>
          <p:nvPr/>
        </p:nvSpPr>
        <p:spPr bwMode="auto">
          <a:xfrm>
            <a:off x="1676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8" name="Oval 130"/>
          <p:cNvSpPr>
            <a:spLocks noChangeArrowheads="1"/>
          </p:cNvSpPr>
          <p:nvPr/>
        </p:nvSpPr>
        <p:spPr bwMode="auto">
          <a:xfrm>
            <a:off x="1752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9" name="Oval 131"/>
          <p:cNvSpPr>
            <a:spLocks noChangeArrowheads="1"/>
          </p:cNvSpPr>
          <p:nvPr/>
        </p:nvSpPr>
        <p:spPr bwMode="auto">
          <a:xfrm>
            <a:off x="1752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0" name="Oval 132"/>
          <p:cNvSpPr>
            <a:spLocks noChangeArrowheads="1"/>
          </p:cNvSpPr>
          <p:nvPr/>
        </p:nvSpPr>
        <p:spPr bwMode="auto">
          <a:xfrm>
            <a:off x="2133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1" name="Oval 133"/>
          <p:cNvSpPr>
            <a:spLocks noChangeArrowheads="1"/>
          </p:cNvSpPr>
          <p:nvPr/>
        </p:nvSpPr>
        <p:spPr bwMode="auto">
          <a:xfrm>
            <a:off x="1981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2" name="Oval 134"/>
          <p:cNvSpPr>
            <a:spLocks noChangeArrowheads="1"/>
          </p:cNvSpPr>
          <p:nvPr/>
        </p:nvSpPr>
        <p:spPr bwMode="auto">
          <a:xfrm>
            <a:off x="1905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3" name="Oval 135"/>
          <p:cNvSpPr>
            <a:spLocks noChangeArrowheads="1"/>
          </p:cNvSpPr>
          <p:nvPr/>
        </p:nvSpPr>
        <p:spPr bwMode="auto">
          <a:xfrm>
            <a:off x="1752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4" name="Oval 136"/>
          <p:cNvSpPr>
            <a:spLocks noChangeArrowheads="1"/>
          </p:cNvSpPr>
          <p:nvPr/>
        </p:nvSpPr>
        <p:spPr bwMode="auto">
          <a:xfrm>
            <a:off x="1828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5" name="Oval 137"/>
          <p:cNvSpPr>
            <a:spLocks noChangeArrowheads="1"/>
          </p:cNvSpPr>
          <p:nvPr/>
        </p:nvSpPr>
        <p:spPr bwMode="auto">
          <a:xfrm>
            <a:off x="2133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6" name="Oval 138"/>
          <p:cNvSpPr>
            <a:spLocks noChangeArrowheads="1"/>
          </p:cNvSpPr>
          <p:nvPr/>
        </p:nvSpPr>
        <p:spPr bwMode="auto">
          <a:xfrm>
            <a:off x="2057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" name="Oval 139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8" name="Oval 140"/>
          <p:cNvSpPr>
            <a:spLocks noChangeArrowheads="1"/>
          </p:cNvSpPr>
          <p:nvPr/>
        </p:nvSpPr>
        <p:spPr bwMode="auto">
          <a:xfrm>
            <a:off x="2057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9" name="Oval 141"/>
          <p:cNvSpPr>
            <a:spLocks noChangeArrowheads="1"/>
          </p:cNvSpPr>
          <p:nvPr/>
        </p:nvSpPr>
        <p:spPr bwMode="auto">
          <a:xfrm>
            <a:off x="1981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0" name="Oval 142"/>
          <p:cNvSpPr>
            <a:spLocks noChangeArrowheads="1"/>
          </p:cNvSpPr>
          <p:nvPr/>
        </p:nvSpPr>
        <p:spPr bwMode="auto">
          <a:xfrm>
            <a:off x="26670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1" name="Oval 143"/>
          <p:cNvSpPr>
            <a:spLocks noChangeArrowheads="1"/>
          </p:cNvSpPr>
          <p:nvPr/>
        </p:nvSpPr>
        <p:spPr bwMode="auto">
          <a:xfrm>
            <a:off x="2743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2" name="Oval 144"/>
          <p:cNvSpPr>
            <a:spLocks noChangeArrowheads="1"/>
          </p:cNvSpPr>
          <p:nvPr/>
        </p:nvSpPr>
        <p:spPr bwMode="auto">
          <a:xfrm>
            <a:off x="1676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3" name="Oval 145"/>
          <p:cNvSpPr>
            <a:spLocks noChangeArrowheads="1"/>
          </p:cNvSpPr>
          <p:nvPr/>
        </p:nvSpPr>
        <p:spPr bwMode="auto">
          <a:xfrm>
            <a:off x="1752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4" name="Oval 146"/>
          <p:cNvSpPr>
            <a:spLocks noChangeArrowheads="1"/>
          </p:cNvSpPr>
          <p:nvPr/>
        </p:nvSpPr>
        <p:spPr bwMode="auto">
          <a:xfrm>
            <a:off x="1752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5" name="Oval 147"/>
          <p:cNvSpPr>
            <a:spLocks noChangeArrowheads="1"/>
          </p:cNvSpPr>
          <p:nvPr/>
        </p:nvSpPr>
        <p:spPr bwMode="auto">
          <a:xfrm>
            <a:off x="29718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6" name="Oval 148"/>
          <p:cNvSpPr>
            <a:spLocks noChangeArrowheads="1"/>
          </p:cNvSpPr>
          <p:nvPr/>
        </p:nvSpPr>
        <p:spPr bwMode="auto">
          <a:xfrm>
            <a:off x="2057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Oval 149"/>
          <p:cNvSpPr>
            <a:spLocks noChangeArrowheads="1"/>
          </p:cNvSpPr>
          <p:nvPr/>
        </p:nvSpPr>
        <p:spPr bwMode="auto">
          <a:xfrm>
            <a:off x="2362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Oval 150"/>
          <p:cNvSpPr>
            <a:spLocks noChangeArrowheads="1"/>
          </p:cNvSpPr>
          <p:nvPr/>
        </p:nvSpPr>
        <p:spPr bwMode="auto">
          <a:xfrm>
            <a:off x="19050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Oval 151"/>
          <p:cNvSpPr>
            <a:spLocks noChangeArrowheads="1"/>
          </p:cNvSpPr>
          <p:nvPr/>
        </p:nvSpPr>
        <p:spPr bwMode="auto">
          <a:xfrm>
            <a:off x="1905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Oval 152"/>
          <p:cNvSpPr>
            <a:spLocks noChangeArrowheads="1"/>
          </p:cNvSpPr>
          <p:nvPr/>
        </p:nvSpPr>
        <p:spPr bwMode="auto">
          <a:xfrm>
            <a:off x="3276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Oval 153"/>
          <p:cNvSpPr>
            <a:spLocks noChangeArrowheads="1"/>
          </p:cNvSpPr>
          <p:nvPr/>
        </p:nvSpPr>
        <p:spPr bwMode="auto">
          <a:xfrm>
            <a:off x="31242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Oval 154"/>
          <p:cNvSpPr>
            <a:spLocks noChangeArrowheads="1"/>
          </p:cNvSpPr>
          <p:nvPr/>
        </p:nvSpPr>
        <p:spPr bwMode="auto">
          <a:xfrm>
            <a:off x="2057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Oval 155"/>
          <p:cNvSpPr>
            <a:spLocks noChangeArrowheads="1"/>
          </p:cNvSpPr>
          <p:nvPr/>
        </p:nvSpPr>
        <p:spPr bwMode="auto">
          <a:xfrm>
            <a:off x="28956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Oval 156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Oval 157"/>
          <p:cNvSpPr>
            <a:spLocks noChangeArrowheads="1"/>
          </p:cNvSpPr>
          <p:nvPr/>
        </p:nvSpPr>
        <p:spPr bwMode="auto">
          <a:xfrm>
            <a:off x="32766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Oval 158"/>
          <p:cNvSpPr>
            <a:spLocks noChangeArrowheads="1"/>
          </p:cNvSpPr>
          <p:nvPr/>
        </p:nvSpPr>
        <p:spPr bwMode="auto">
          <a:xfrm>
            <a:off x="1981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Oval 159"/>
          <p:cNvSpPr>
            <a:spLocks noChangeArrowheads="1"/>
          </p:cNvSpPr>
          <p:nvPr/>
        </p:nvSpPr>
        <p:spPr bwMode="auto">
          <a:xfrm>
            <a:off x="22860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Oval 160"/>
          <p:cNvSpPr>
            <a:spLocks noChangeArrowheads="1"/>
          </p:cNvSpPr>
          <p:nvPr/>
        </p:nvSpPr>
        <p:spPr bwMode="auto">
          <a:xfrm>
            <a:off x="2209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Oval 161"/>
          <p:cNvSpPr>
            <a:spLocks noChangeArrowheads="1"/>
          </p:cNvSpPr>
          <p:nvPr/>
        </p:nvSpPr>
        <p:spPr bwMode="auto">
          <a:xfrm>
            <a:off x="2133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Oval 162"/>
          <p:cNvSpPr>
            <a:spLocks noChangeArrowheads="1"/>
          </p:cNvSpPr>
          <p:nvPr/>
        </p:nvSpPr>
        <p:spPr bwMode="auto">
          <a:xfrm>
            <a:off x="2209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Oval 163"/>
          <p:cNvSpPr>
            <a:spLocks noChangeArrowheads="1"/>
          </p:cNvSpPr>
          <p:nvPr/>
        </p:nvSpPr>
        <p:spPr bwMode="auto">
          <a:xfrm>
            <a:off x="2286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Oval 164"/>
          <p:cNvSpPr>
            <a:spLocks noChangeArrowheads="1"/>
          </p:cNvSpPr>
          <p:nvPr/>
        </p:nvSpPr>
        <p:spPr bwMode="auto">
          <a:xfrm>
            <a:off x="2209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Oval 165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Oval 166"/>
          <p:cNvSpPr>
            <a:spLocks noChangeArrowheads="1"/>
          </p:cNvSpPr>
          <p:nvPr/>
        </p:nvSpPr>
        <p:spPr bwMode="auto">
          <a:xfrm>
            <a:off x="2286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Oval 167"/>
          <p:cNvSpPr>
            <a:spLocks noChangeArrowheads="1"/>
          </p:cNvSpPr>
          <p:nvPr/>
        </p:nvSpPr>
        <p:spPr bwMode="auto">
          <a:xfrm>
            <a:off x="2514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6" name="Oval 168"/>
          <p:cNvSpPr>
            <a:spLocks noChangeArrowheads="1"/>
          </p:cNvSpPr>
          <p:nvPr/>
        </p:nvSpPr>
        <p:spPr bwMode="auto">
          <a:xfrm>
            <a:off x="2590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Oval 169"/>
          <p:cNvSpPr>
            <a:spLocks noChangeArrowheads="1"/>
          </p:cNvSpPr>
          <p:nvPr/>
        </p:nvSpPr>
        <p:spPr bwMode="auto">
          <a:xfrm>
            <a:off x="2362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Oval 170"/>
          <p:cNvSpPr>
            <a:spLocks noChangeArrowheads="1"/>
          </p:cNvSpPr>
          <p:nvPr/>
        </p:nvSpPr>
        <p:spPr bwMode="auto">
          <a:xfrm>
            <a:off x="2438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9" name="Oval 171"/>
          <p:cNvSpPr>
            <a:spLocks noChangeArrowheads="1"/>
          </p:cNvSpPr>
          <p:nvPr/>
        </p:nvSpPr>
        <p:spPr bwMode="auto">
          <a:xfrm>
            <a:off x="2438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Oval 172"/>
          <p:cNvSpPr>
            <a:spLocks noChangeArrowheads="1"/>
          </p:cNvSpPr>
          <p:nvPr/>
        </p:nvSpPr>
        <p:spPr bwMode="auto">
          <a:xfrm>
            <a:off x="281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Oval 173"/>
          <p:cNvSpPr>
            <a:spLocks noChangeArrowheads="1"/>
          </p:cNvSpPr>
          <p:nvPr/>
        </p:nvSpPr>
        <p:spPr bwMode="auto">
          <a:xfrm>
            <a:off x="26670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2" name="Oval 174"/>
          <p:cNvSpPr>
            <a:spLocks noChangeArrowheads="1"/>
          </p:cNvSpPr>
          <p:nvPr/>
        </p:nvSpPr>
        <p:spPr bwMode="auto">
          <a:xfrm>
            <a:off x="2590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3" name="Oval 175"/>
          <p:cNvSpPr>
            <a:spLocks noChangeArrowheads="1"/>
          </p:cNvSpPr>
          <p:nvPr/>
        </p:nvSpPr>
        <p:spPr bwMode="auto">
          <a:xfrm>
            <a:off x="2438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4" name="Oval 176"/>
          <p:cNvSpPr>
            <a:spLocks noChangeArrowheads="1"/>
          </p:cNvSpPr>
          <p:nvPr/>
        </p:nvSpPr>
        <p:spPr bwMode="auto">
          <a:xfrm>
            <a:off x="2514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Oval 177"/>
          <p:cNvSpPr>
            <a:spLocks noChangeArrowheads="1"/>
          </p:cNvSpPr>
          <p:nvPr/>
        </p:nvSpPr>
        <p:spPr bwMode="auto">
          <a:xfrm>
            <a:off x="2819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Oval 178"/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Oval 179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Oval 180"/>
          <p:cNvSpPr>
            <a:spLocks noChangeArrowheads="1"/>
          </p:cNvSpPr>
          <p:nvPr/>
        </p:nvSpPr>
        <p:spPr bwMode="auto">
          <a:xfrm>
            <a:off x="2743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Oval 181"/>
          <p:cNvSpPr>
            <a:spLocks noChangeArrowheads="1"/>
          </p:cNvSpPr>
          <p:nvPr/>
        </p:nvSpPr>
        <p:spPr bwMode="auto">
          <a:xfrm>
            <a:off x="2667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Oval 182"/>
          <p:cNvSpPr>
            <a:spLocks noChangeArrowheads="1"/>
          </p:cNvSpPr>
          <p:nvPr/>
        </p:nvSpPr>
        <p:spPr bwMode="auto">
          <a:xfrm>
            <a:off x="33528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Oval 183"/>
          <p:cNvSpPr>
            <a:spLocks noChangeArrowheads="1"/>
          </p:cNvSpPr>
          <p:nvPr/>
        </p:nvSpPr>
        <p:spPr bwMode="auto">
          <a:xfrm>
            <a:off x="1981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Oval 184"/>
          <p:cNvSpPr>
            <a:spLocks noChangeArrowheads="1"/>
          </p:cNvSpPr>
          <p:nvPr/>
        </p:nvSpPr>
        <p:spPr bwMode="auto">
          <a:xfrm>
            <a:off x="2362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Oval 185"/>
          <p:cNvSpPr>
            <a:spLocks noChangeArrowheads="1"/>
          </p:cNvSpPr>
          <p:nvPr/>
        </p:nvSpPr>
        <p:spPr bwMode="auto">
          <a:xfrm>
            <a:off x="2438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Oval 186"/>
          <p:cNvSpPr>
            <a:spLocks noChangeArrowheads="1"/>
          </p:cNvSpPr>
          <p:nvPr/>
        </p:nvSpPr>
        <p:spPr bwMode="auto">
          <a:xfrm>
            <a:off x="2438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Oval 187"/>
          <p:cNvSpPr>
            <a:spLocks noChangeArrowheads="1"/>
          </p:cNvSpPr>
          <p:nvPr/>
        </p:nvSpPr>
        <p:spPr bwMode="auto">
          <a:xfrm>
            <a:off x="3657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Oval 188"/>
          <p:cNvSpPr>
            <a:spLocks noChangeArrowheads="1"/>
          </p:cNvSpPr>
          <p:nvPr/>
        </p:nvSpPr>
        <p:spPr bwMode="auto">
          <a:xfrm>
            <a:off x="2743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7" name="Oval 189"/>
          <p:cNvSpPr>
            <a:spLocks noChangeArrowheads="1"/>
          </p:cNvSpPr>
          <p:nvPr/>
        </p:nvSpPr>
        <p:spPr bwMode="auto">
          <a:xfrm>
            <a:off x="3505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Oval 190"/>
          <p:cNvSpPr>
            <a:spLocks noChangeArrowheads="1"/>
          </p:cNvSpPr>
          <p:nvPr/>
        </p:nvSpPr>
        <p:spPr bwMode="auto">
          <a:xfrm>
            <a:off x="2590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9" name="Oval 191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0" name="Oval 192"/>
          <p:cNvSpPr>
            <a:spLocks noChangeArrowheads="1"/>
          </p:cNvSpPr>
          <p:nvPr/>
        </p:nvSpPr>
        <p:spPr bwMode="auto">
          <a:xfrm>
            <a:off x="3962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1" name="Oval 193"/>
          <p:cNvSpPr>
            <a:spLocks noChangeArrowheads="1"/>
          </p:cNvSpPr>
          <p:nvPr/>
        </p:nvSpPr>
        <p:spPr bwMode="auto">
          <a:xfrm>
            <a:off x="3810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2" name="Oval 194"/>
          <p:cNvSpPr>
            <a:spLocks noChangeArrowheads="1"/>
          </p:cNvSpPr>
          <p:nvPr/>
        </p:nvSpPr>
        <p:spPr bwMode="auto">
          <a:xfrm>
            <a:off x="2743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3" name="Oval 195"/>
          <p:cNvSpPr>
            <a:spLocks noChangeArrowheads="1"/>
          </p:cNvSpPr>
          <p:nvPr/>
        </p:nvSpPr>
        <p:spPr bwMode="auto">
          <a:xfrm>
            <a:off x="35814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4" name="Oval 196"/>
          <p:cNvSpPr>
            <a:spLocks noChangeArrowheads="1"/>
          </p:cNvSpPr>
          <p:nvPr/>
        </p:nvSpPr>
        <p:spPr bwMode="auto">
          <a:xfrm>
            <a:off x="36576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5" name="Oval 197"/>
          <p:cNvSpPr>
            <a:spLocks noChangeArrowheads="1"/>
          </p:cNvSpPr>
          <p:nvPr/>
        </p:nvSpPr>
        <p:spPr bwMode="auto">
          <a:xfrm>
            <a:off x="39624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" name="Oval 198"/>
          <p:cNvSpPr>
            <a:spLocks noChangeArrowheads="1"/>
          </p:cNvSpPr>
          <p:nvPr/>
        </p:nvSpPr>
        <p:spPr bwMode="auto">
          <a:xfrm>
            <a:off x="38862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7" name="Oval 199"/>
          <p:cNvSpPr>
            <a:spLocks noChangeArrowheads="1"/>
          </p:cNvSpPr>
          <p:nvPr/>
        </p:nvSpPr>
        <p:spPr bwMode="auto">
          <a:xfrm>
            <a:off x="35052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" name="Oval 200"/>
          <p:cNvSpPr>
            <a:spLocks noChangeArrowheads="1"/>
          </p:cNvSpPr>
          <p:nvPr/>
        </p:nvSpPr>
        <p:spPr bwMode="auto">
          <a:xfrm>
            <a:off x="2895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" name="Oval 201"/>
          <p:cNvSpPr>
            <a:spLocks noChangeArrowheads="1"/>
          </p:cNvSpPr>
          <p:nvPr/>
        </p:nvSpPr>
        <p:spPr bwMode="auto">
          <a:xfrm>
            <a:off x="2819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" name="Oval 202"/>
          <p:cNvSpPr>
            <a:spLocks noChangeArrowheads="1"/>
          </p:cNvSpPr>
          <p:nvPr/>
        </p:nvSpPr>
        <p:spPr bwMode="auto">
          <a:xfrm>
            <a:off x="39624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" name="Oval 203"/>
          <p:cNvSpPr>
            <a:spLocks noChangeArrowheads="1"/>
          </p:cNvSpPr>
          <p:nvPr/>
        </p:nvSpPr>
        <p:spPr bwMode="auto">
          <a:xfrm>
            <a:off x="3429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" name="Oval 204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" name="Oval 205"/>
          <p:cNvSpPr>
            <a:spLocks noChangeArrowheads="1"/>
          </p:cNvSpPr>
          <p:nvPr/>
        </p:nvSpPr>
        <p:spPr bwMode="auto">
          <a:xfrm>
            <a:off x="2971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" name="Oval 206"/>
          <p:cNvSpPr>
            <a:spLocks noChangeArrowheads="1"/>
          </p:cNvSpPr>
          <p:nvPr/>
        </p:nvSpPr>
        <p:spPr bwMode="auto">
          <a:xfrm>
            <a:off x="2971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" name="Oval 207"/>
          <p:cNvSpPr>
            <a:spLocks noChangeArrowheads="1"/>
          </p:cNvSpPr>
          <p:nvPr/>
        </p:nvSpPr>
        <p:spPr bwMode="auto">
          <a:xfrm>
            <a:off x="3200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" name="Oval 208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" name="Oval 209"/>
          <p:cNvSpPr>
            <a:spLocks noChangeArrowheads="1"/>
          </p:cNvSpPr>
          <p:nvPr/>
        </p:nvSpPr>
        <p:spPr bwMode="auto">
          <a:xfrm>
            <a:off x="3048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" name="Oval 210"/>
          <p:cNvSpPr>
            <a:spLocks noChangeArrowheads="1"/>
          </p:cNvSpPr>
          <p:nvPr/>
        </p:nvSpPr>
        <p:spPr bwMode="auto">
          <a:xfrm>
            <a:off x="3124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" name="Oval 211"/>
          <p:cNvSpPr>
            <a:spLocks noChangeArrowheads="1"/>
          </p:cNvSpPr>
          <p:nvPr/>
        </p:nvSpPr>
        <p:spPr bwMode="auto">
          <a:xfrm>
            <a:off x="3124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" name="Oval 212"/>
          <p:cNvSpPr>
            <a:spLocks noChangeArrowheads="1"/>
          </p:cNvSpPr>
          <p:nvPr/>
        </p:nvSpPr>
        <p:spPr bwMode="auto">
          <a:xfrm>
            <a:off x="3505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" name="Oval 213"/>
          <p:cNvSpPr>
            <a:spLocks noChangeArrowheads="1"/>
          </p:cNvSpPr>
          <p:nvPr/>
        </p:nvSpPr>
        <p:spPr bwMode="auto">
          <a:xfrm>
            <a:off x="3352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2" name="Oval 214"/>
          <p:cNvSpPr>
            <a:spLocks noChangeArrowheads="1"/>
          </p:cNvSpPr>
          <p:nvPr/>
        </p:nvSpPr>
        <p:spPr bwMode="auto">
          <a:xfrm>
            <a:off x="3276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3" name="Oval 215"/>
          <p:cNvSpPr>
            <a:spLocks noChangeArrowheads="1"/>
          </p:cNvSpPr>
          <p:nvPr/>
        </p:nvSpPr>
        <p:spPr bwMode="auto">
          <a:xfrm>
            <a:off x="3124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4" name="Oval 216"/>
          <p:cNvSpPr>
            <a:spLocks noChangeArrowheads="1"/>
          </p:cNvSpPr>
          <p:nvPr/>
        </p:nvSpPr>
        <p:spPr bwMode="auto">
          <a:xfrm>
            <a:off x="32004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5" name="Oval 217"/>
          <p:cNvSpPr>
            <a:spLocks noChangeArrowheads="1"/>
          </p:cNvSpPr>
          <p:nvPr/>
        </p:nvSpPr>
        <p:spPr bwMode="auto">
          <a:xfrm>
            <a:off x="3505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6" name="Oval 218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7" name="Oval 219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8" name="Oval 220"/>
          <p:cNvSpPr>
            <a:spLocks noChangeArrowheads="1"/>
          </p:cNvSpPr>
          <p:nvPr/>
        </p:nvSpPr>
        <p:spPr bwMode="auto">
          <a:xfrm>
            <a:off x="3429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" name="Oval 221"/>
          <p:cNvSpPr>
            <a:spLocks noChangeArrowheads="1"/>
          </p:cNvSpPr>
          <p:nvPr/>
        </p:nvSpPr>
        <p:spPr bwMode="auto">
          <a:xfrm>
            <a:off x="3352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0" name="Oval 222"/>
          <p:cNvSpPr>
            <a:spLocks noChangeArrowheads="1"/>
          </p:cNvSpPr>
          <p:nvPr/>
        </p:nvSpPr>
        <p:spPr bwMode="auto">
          <a:xfrm>
            <a:off x="3733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1" name="Oval 223"/>
          <p:cNvSpPr>
            <a:spLocks noChangeArrowheads="1"/>
          </p:cNvSpPr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2" name="Oval 224"/>
          <p:cNvSpPr>
            <a:spLocks noChangeArrowheads="1"/>
          </p:cNvSpPr>
          <p:nvPr/>
        </p:nvSpPr>
        <p:spPr bwMode="auto">
          <a:xfrm>
            <a:off x="30480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3" name="Oval 225"/>
          <p:cNvSpPr>
            <a:spLocks noChangeArrowheads="1"/>
          </p:cNvSpPr>
          <p:nvPr/>
        </p:nvSpPr>
        <p:spPr bwMode="auto">
          <a:xfrm>
            <a:off x="31242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4" name="Oval 226"/>
          <p:cNvSpPr>
            <a:spLocks noChangeArrowheads="1"/>
          </p:cNvSpPr>
          <p:nvPr/>
        </p:nvSpPr>
        <p:spPr bwMode="auto">
          <a:xfrm>
            <a:off x="3124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5" name="Oval 227"/>
          <p:cNvSpPr>
            <a:spLocks noChangeArrowheads="1"/>
          </p:cNvSpPr>
          <p:nvPr/>
        </p:nvSpPr>
        <p:spPr bwMode="auto">
          <a:xfrm>
            <a:off x="3810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6" name="Oval 228"/>
          <p:cNvSpPr>
            <a:spLocks noChangeArrowheads="1"/>
          </p:cNvSpPr>
          <p:nvPr/>
        </p:nvSpPr>
        <p:spPr bwMode="auto">
          <a:xfrm>
            <a:off x="342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7" name="Oval 229"/>
          <p:cNvSpPr>
            <a:spLocks noChangeArrowheads="1"/>
          </p:cNvSpPr>
          <p:nvPr/>
        </p:nvSpPr>
        <p:spPr bwMode="auto">
          <a:xfrm>
            <a:off x="3962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8" name="Oval 230"/>
          <p:cNvSpPr>
            <a:spLocks noChangeArrowheads="1"/>
          </p:cNvSpPr>
          <p:nvPr/>
        </p:nvSpPr>
        <p:spPr bwMode="auto">
          <a:xfrm>
            <a:off x="3276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" name="Oval 231"/>
          <p:cNvSpPr>
            <a:spLocks noChangeArrowheads="1"/>
          </p:cNvSpPr>
          <p:nvPr/>
        </p:nvSpPr>
        <p:spPr bwMode="auto">
          <a:xfrm>
            <a:off x="32766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0" name="Oval 232"/>
          <p:cNvSpPr>
            <a:spLocks noChangeArrowheads="1"/>
          </p:cNvSpPr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1" name="Oval 233"/>
          <p:cNvSpPr>
            <a:spLocks noChangeArrowheads="1"/>
          </p:cNvSpPr>
          <p:nvPr/>
        </p:nvSpPr>
        <p:spPr bwMode="auto">
          <a:xfrm>
            <a:off x="3581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2" name="Oval 234"/>
          <p:cNvSpPr>
            <a:spLocks noChangeArrowheads="1"/>
          </p:cNvSpPr>
          <p:nvPr/>
        </p:nvSpPr>
        <p:spPr bwMode="auto">
          <a:xfrm>
            <a:off x="34290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3" name="Oval 235"/>
          <p:cNvSpPr>
            <a:spLocks noChangeArrowheads="1"/>
          </p:cNvSpPr>
          <p:nvPr/>
        </p:nvSpPr>
        <p:spPr bwMode="auto">
          <a:xfrm>
            <a:off x="3810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4" name="Oval 236"/>
          <p:cNvSpPr>
            <a:spLocks noChangeArrowheads="1"/>
          </p:cNvSpPr>
          <p:nvPr/>
        </p:nvSpPr>
        <p:spPr bwMode="auto">
          <a:xfrm>
            <a:off x="35814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5" name="Oval 237"/>
          <p:cNvSpPr>
            <a:spLocks noChangeArrowheads="1"/>
          </p:cNvSpPr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6" name="Oval 238"/>
          <p:cNvSpPr>
            <a:spLocks noChangeArrowheads="1"/>
          </p:cNvSpPr>
          <p:nvPr/>
        </p:nvSpPr>
        <p:spPr bwMode="auto">
          <a:xfrm>
            <a:off x="3657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7" name="Oval 239"/>
          <p:cNvSpPr>
            <a:spLocks noChangeArrowheads="1"/>
          </p:cNvSpPr>
          <p:nvPr/>
        </p:nvSpPr>
        <p:spPr bwMode="auto">
          <a:xfrm>
            <a:off x="3581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8" name="Oval 240"/>
          <p:cNvSpPr>
            <a:spLocks noChangeArrowheads="1"/>
          </p:cNvSpPr>
          <p:nvPr/>
        </p:nvSpPr>
        <p:spPr bwMode="auto">
          <a:xfrm>
            <a:off x="3581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" name="Oval 241"/>
          <p:cNvSpPr>
            <a:spLocks noChangeArrowheads="1"/>
          </p:cNvSpPr>
          <p:nvPr/>
        </p:nvSpPr>
        <p:spPr bwMode="auto">
          <a:xfrm>
            <a:off x="3505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" name="Line 242"/>
          <p:cNvSpPr>
            <a:spLocks noChangeShapeType="1"/>
          </p:cNvSpPr>
          <p:nvPr/>
        </p:nvSpPr>
        <p:spPr bwMode="auto">
          <a:xfrm flipH="1">
            <a:off x="3657600" y="1905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" name="Text Box 243"/>
          <p:cNvSpPr txBox="1">
            <a:spLocks noChangeArrowheads="1"/>
          </p:cNvSpPr>
          <p:nvPr/>
        </p:nvSpPr>
        <p:spPr bwMode="auto">
          <a:xfrm>
            <a:off x="4708525" y="1591889"/>
            <a:ext cx="42498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biomaterial (proteins, carbohydrates, fat</a:t>
            </a:r>
          </a:p>
          <a:p>
            <a:pPr eaLnBrk="1" hangingPunct="1"/>
            <a:r>
              <a:rPr lang="en-US" dirty="0"/>
              <a:t> </a:t>
            </a:r>
            <a:r>
              <a:rPr lang="en-US" b="1" u="sng" dirty="0"/>
              <a:t>water</a:t>
            </a:r>
            <a:r>
              <a:rPr lang="en-US" dirty="0"/>
              <a:t>, minor components)</a:t>
            </a:r>
          </a:p>
        </p:txBody>
      </p:sp>
      <p:sp>
        <p:nvSpPr>
          <p:cNvPr id="1272" name="Oval 244"/>
          <p:cNvSpPr>
            <a:spLocks noChangeArrowheads="1"/>
          </p:cNvSpPr>
          <p:nvPr/>
        </p:nvSpPr>
        <p:spPr bwMode="auto">
          <a:xfrm>
            <a:off x="18288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3" name="Oval 245"/>
          <p:cNvSpPr>
            <a:spLocks noChangeArrowheads="1"/>
          </p:cNvSpPr>
          <p:nvPr/>
        </p:nvSpPr>
        <p:spPr bwMode="auto">
          <a:xfrm>
            <a:off x="18288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4" name="Oval 246"/>
          <p:cNvSpPr>
            <a:spLocks noChangeArrowheads="1"/>
          </p:cNvSpPr>
          <p:nvPr/>
        </p:nvSpPr>
        <p:spPr bwMode="auto">
          <a:xfrm>
            <a:off x="20574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5" name="Oval 247"/>
          <p:cNvSpPr>
            <a:spLocks noChangeArrowheads="1"/>
          </p:cNvSpPr>
          <p:nvPr/>
        </p:nvSpPr>
        <p:spPr bwMode="auto">
          <a:xfrm>
            <a:off x="20574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6" name="Oval 248"/>
          <p:cNvSpPr>
            <a:spLocks noChangeArrowheads="1"/>
          </p:cNvSpPr>
          <p:nvPr/>
        </p:nvSpPr>
        <p:spPr bwMode="auto">
          <a:xfrm>
            <a:off x="22860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7" name="Oval 249"/>
          <p:cNvSpPr>
            <a:spLocks noChangeArrowheads="1"/>
          </p:cNvSpPr>
          <p:nvPr/>
        </p:nvSpPr>
        <p:spPr bwMode="auto">
          <a:xfrm>
            <a:off x="24384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8" name="Oval 250"/>
          <p:cNvSpPr>
            <a:spLocks noChangeArrowheads="1"/>
          </p:cNvSpPr>
          <p:nvPr/>
        </p:nvSpPr>
        <p:spPr bwMode="auto">
          <a:xfrm>
            <a:off x="22860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9" name="Oval 251"/>
          <p:cNvSpPr>
            <a:spLocks noChangeArrowheads="1"/>
          </p:cNvSpPr>
          <p:nvPr/>
        </p:nvSpPr>
        <p:spPr bwMode="auto">
          <a:xfrm>
            <a:off x="26670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" name="Oval 252"/>
          <p:cNvSpPr>
            <a:spLocks noChangeArrowheads="1"/>
          </p:cNvSpPr>
          <p:nvPr/>
        </p:nvSpPr>
        <p:spPr bwMode="auto">
          <a:xfrm>
            <a:off x="26670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1" name="Oval 253"/>
          <p:cNvSpPr>
            <a:spLocks noChangeArrowheads="1"/>
          </p:cNvSpPr>
          <p:nvPr/>
        </p:nvSpPr>
        <p:spPr bwMode="auto">
          <a:xfrm>
            <a:off x="28956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2" name="Oval 25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3" name="Oval 255"/>
          <p:cNvSpPr>
            <a:spLocks noChangeArrowheads="1"/>
          </p:cNvSpPr>
          <p:nvPr/>
        </p:nvSpPr>
        <p:spPr bwMode="auto">
          <a:xfrm>
            <a:off x="30480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4" name="Oval 256"/>
          <p:cNvSpPr>
            <a:spLocks noChangeArrowheads="1"/>
          </p:cNvSpPr>
          <p:nvPr/>
        </p:nvSpPr>
        <p:spPr bwMode="auto">
          <a:xfrm>
            <a:off x="3124200" y="1295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5" name="Oval 257"/>
          <p:cNvSpPr>
            <a:spLocks noChangeArrowheads="1"/>
          </p:cNvSpPr>
          <p:nvPr/>
        </p:nvSpPr>
        <p:spPr bwMode="auto">
          <a:xfrm>
            <a:off x="327660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6" name="Oval 258"/>
          <p:cNvSpPr>
            <a:spLocks noChangeArrowheads="1"/>
          </p:cNvSpPr>
          <p:nvPr/>
        </p:nvSpPr>
        <p:spPr bwMode="auto">
          <a:xfrm>
            <a:off x="34290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7" name="Oval 259"/>
          <p:cNvSpPr>
            <a:spLocks noChangeArrowheads="1"/>
          </p:cNvSpPr>
          <p:nvPr/>
        </p:nvSpPr>
        <p:spPr bwMode="auto">
          <a:xfrm>
            <a:off x="35814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8" name="Oval 260"/>
          <p:cNvSpPr>
            <a:spLocks noChangeArrowheads="1"/>
          </p:cNvSpPr>
          <p:nvPr/>
        </p:nvSpPr>
        <p:spPr bwMode="auto">
          <a:xfrm>
            <a:off x="34290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9" name="Oval 261"/>
          <p:cNvSpPr>
            <a:spLocks noChangeArrowheads="1"/>
          </p:cNvSpPr>
          <p:nvPr/>
        </p:nvSpPr>
        <p:spPr bwMode="auto">
          <a:xfrm>
            <a:off x="38100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" name="Oval 262"/>
          <p:cNvSpPr>
            <a:spLocks noChangeArrowheads="1"/>
          </p:cNvSpPr>
          <p:nvPr/>
        </p:nvSpPr>
        <p:spPr bwMode="auto">
          <a:xfrm>
            <a:off x="3810000" y="1600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" name="Oval 263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" name="Oval 264"/>
          <p:cNvSpPr>
            <a:spLocks noChangeArrowheads="1"/>
          </p:cNvSpPr>
          <p:nvPr/>
        </p:nvSpPr>
        <p:spPr bwMode="auto">
          <a:xfrm>
            <a:off x="19812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3" name="Oval 265"/>
          <p:cNvSpPr>
            <a:spLocks noChangeArrowheads="1"/>
          </p:cNvSpPr>
          <p:nvPr/>
        </p:nvSpPr>
        <p:spPr bwMode="auto">
          <a:xfrm>
            <a:off x="220980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4" name="Oval 266"/>
          <p:cNvSpPr>
            <a:spLocks noChangeArrowheads="1"/>
          </p:cNvSpPr>
          <p:nvPr/>
        </p:nvSpPr>
        <p:spPr bwMode="auto">
          <a:xfrm>
            <a:off x="1447800" y="1447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5" name="Oval 267"/>
          <p:cNvSpPr>
            <a:spLocks noChangeArrowheads="1"/>
          </p:cNvSpPr>
          <p:nvPr/>
        </p:nvSpPr>
        <p:spPr bwMode="auto">
          <a:xfrm>
            <a:off x="16764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6" name="Oval 268"/>
          <p:cNvSpPr>
            <a:spLocks noChangeArrowheads="1"/>
          </p:cNvSpPr>
          <p:nvPr/>
        </p:nvSpPr>
        <p:spPr bwMode="auto">
          <a:xfrm>
            <a:off x="25908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7" name="Oval 269"/>
          <p:cNvSpPr>
            <a:spLocks noChangeArrowheads="1"/>
          </p:cNvSpPr>
          <p:nvPr/>
        </p:nvSpPr>
        <p:spPr bwMode="auto">
          <a:xfrm>
            <a:off x="2438400" y="1905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" name="Oval 270"/>
          <p:cNvSpPr>
            <a:spLocks noChangeArrowheads="1"/>
          </p:cNvSpPr>
          <p:nvPr/>
        </p:nvSpPr>
        <p:spPr bwMode="auto">
          <a:xfrm>
            <a:off x="281940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9" name="Oval 271"/>
          <p:cNvSpPr>
            <a:spLocks noChangeArrowheads="1"/>
          </p:cNvSpPr>
          <p:nvPr/>
        </p:nvSpPr>
        <p:spPr bwMode="auto">
          <a:xfrm>
            <a:off x="28194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" name="Oval 272"/>
          <p:cNvSpPr>
            <a:spLocks noChangeArrowheads="1"/>
          </p:cNvSpPr>
          <p:nvPr/>
        </p:nvSpPr>
        <p:spPr bwMode="auto">
          <a:xfrm>
            <a:off x="3733800" y="1828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1" name="Oval 273"/>
          <p:cNvSpPr>
            <a:spLocks noChangeArrowheads="1"/>
          </p:cNvSpPr>
          <p:nvPr/>
        </p:nvSpPr>
        <p:spPr bwMode="auto">
          <a:xfrm>
            <a:off x="3124200" y="1752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2" name="Oval 274"/>
          <p:cNvSpPr>
            <a:spLocks noChangeArrowheads="1"/>
          </p:cNvSpPr>
          <p:nvPr/>
        </p:nvSpPr>
        <p:spPr bwMode="auto">
          <a:xfrm>
            <a:off x="3276600" y="1828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3" name="Oval 275"/>
          <p:cNvSpPr>
            <a:spLocks noChangeArrowheads="1"/>
          </p:cNvSpPr>
          <p:nvPr/>
        </p:nvSpPr>
        <p:spPr bwMode="auto">
          <a:xfrm>
            <a:off x="160020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4" name="Line 276"/>
          <p:cNvSpPr>
            <a:spLocks noChangeShapeType="1"/>
          </p:cNvSpPr>
          <p:nvPr/>
        </p:nvSpPr>
        <p:spPr bwMode="auto">
          <a:xfrm flipH="1">
            <a:off x="3733800" y="1219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5" name="Text Box 277"/>
          <p:cNvSpPr txBox="1">
            <a:spLocks noChangeArrowheads="1"/>
          </p:cNvSpPr>
          <p:nvPr/>
        </p:nvSpPr>
        <p:spPr bwMode="auto">
          <a:xfrm>
            <a:off x="4708525" y="1027113"/>
            <a:ext cx="198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vapor in air</a:t>
            </a:r>
          </a:p>
        </p:txBody>
      </p:sp>
      <p:sp>
        <p:nvSpPr>
          <p:cNvPr id="1306" name="Oval 278"/>
          <p:cNvSpPr>
            <a:spLocks noChangeArrowheads="1"/>
          </p:cNvSpPr>
          <p:nvPr/>
        </p:nvSpPr>
        <p:spPr bwMode="auto">
          <a:xfrm>
            <a:off x="2514600" y="144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7" name="Oval 279"/>
          <p:cNvSpPr>
            <a:spLocks noChangeArrowheads="1"/>
          </p:cNvSpPr>
          <p:nvPr/>
        </p:nvSpPr>
        <p:spPr bwMode="auto">
          <a:xfrm>
            <a:off x="18288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8" name="Oval 280"/>
          <p:cNvSpPr>
            <a:spLocks noChangeArrowheads="1"/>
          </p:cNvSpPr>
          <p:nvPr/>
        </p:nvSpPr>
        <p:spPr bwMode="auto">
          <a:xfrm>
            <a:off x="27432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9" name="Oval 281"/>
          <p:cNvSpPr>
            <a:spLocks noChangeArrowheads="1"/>
          </p:cNvSpPr>
          <p:nvPr/>
        </p:nvSpPr>
        <p:spPr bwMode="auto">
          <a:xfrm>
            <a:off x="35814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" name="Oval 282"/>
          <p:cNvSpPr>
            <a:spLocks noChangeArrowheads="1"/>
          </p:cNvSpPr>
          <p:nvPr/>
        </p:nvSpPr>
        <p:spPr bwMode="auto">
          <a:xfrm>
            <a:off x="36576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1" name="Line 283"/>
          <p:cNvSpPr>
            <a:spLocks noChangeShapeType="1"/>
          </p:cNvSpPr>
          <p:nvPr/>
        </p:nvSpPr>
        <p:spPr bwMode="auto">
          <a:xfrm>
            <a:off x="4114800" y="2530475"/>
            <a:ext cx="6858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2" name="Text Box 284"/>
          <p:cNvSpPr txBox="1">
            <a:spLocks noChangeArrowheads="1"/>
          </p:cNvSpPr>
          <p:nvPr/>
        </p:nvSpPr>
        <p:spPr bwMode="auto">
          <a:xfrm>
            <a:off x="4800600" y="271303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Insulation</a:t>
            </a:r>
          </a:p>
        </p:txBody>
      </p:sp>
      <p:graphicFrame>
        <p:nvGraphicFramePr>
          <p:cNvPr id="1026" name="Object 2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2382"/>
              </p:ext>
            </p:extLst>
          </p:nvPr>
        </p:nvGraphicFramePr>
        <p:xfrm>
          <a:off x="2590800" y="3276792"/>
          <a:ext cx="4251325" cy="51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4" imgW="1879560" imgH="228600" progId="Equation.DSMT4">
                  <p:embed/>
                </p:oleObj>
              </mc:Choice>
              <mc:Fallback>
                <p:oleObj name="Equation" r:id="rId4" imgW="1879560" imgH="228600" progId="Equation.DSMT4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792"/>
                        <a:ext cx="4251325" cy="51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3" name="AutoShape 286"/>
          <p:cNvSpPr>
            <a:spLocks noChangeArrowheads="1"/>
          </p:cNvSpPr>
          <p:nvPr/>
        </p:nvSpPr>
        <p:spPr bwMode="auto">
          <a:xfrm>
            <a:off x="2057400" y="1828800"/>
            <a:ext cx="1524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14" name="AutoShape 287"/>
          <p:cNvSpPr>
            <a:spLocks noChangeArrowheads="1"/>
          </p:cNvSpPr>
          <p:nvPr/>
        </p:nvSpPr>
        <p:spPr bwMode="auto">
          <a:xfrm>
            <a:off x="2819400" y="1828800"/>
            <a:ext cx="1524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15" name="Text Box 288"/>
          <p:cNvSpPr txBox="1">
            <a:spLocks noChangeArrowheads="1"/>
          </p:cNvSpPr>
          <p:nvPr/>
        </p:nvSpPr>
        <p:spPr bwMode="auto">
          <a:xfrm>
            <a:off x="285750" y="2865438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u="sng" dirty="0"/>
              <a:t>At Equilibrium</a:t>
            </a:r>
          </a:p>
        </p:txBody>
      </p:sp>
      <p:sp>
        <p:nvSpPr>
          <p:cNvPr id="1316" name="AutoShape 289"/>
          <p:cNvSpPr>
            <a:spLocks noChangeArrowheads="1"/>
          </p:cNvSpPr>
          <p:nvPr/>
        </p:nvSpPr>
        <p:spPr bwMode="auto">
          <a:xfrm>
            <a:off x="4906963" y="380365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027" name="Object 2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3526"/>
              </p:ext>
            </p:extLst>
          </p:nvPr>
        </p:nvGraphicFramePr>
        <p:xfrm>
          <a:off x="84138" y="4119422"/>
          <a:ext cx="84756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6" imgW="3809880" imgH="431640" progId="Equation.DSMT4">
                  <p:embed/>
                </p:oleObj>
              </mc:Choice>
              <mc:Fallback>
                <p:oleObj name="Equation" r:id="rId6" imgW="3809880" imgH="431640" progId="Equation.DSMT4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4119422"/>
                        <a:ext cx="84756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" name="AutoShape 293"/>
          <p:cNvSpPr>
            <a:spLocks noChangeArrowheads="1"/>
          </p:cNvSpPr>
          <p:nvPr/>
        </p:nvSpPr>
        <p:spPr bwMode="auto">
          <a:xfrm>
            <a:off x="4745038" y="50022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1028" name="Object 294"/>
          <p:cNvGraphicFramePr>
            <a:graphicFrameLocks noChangeAspect="1"/>
          </p:cNvGraphicFramePr>
          <p:nvPr/>
        </p:nvGraphicFramePr>
        <p:xfrm>
          <a:off x="4524375" y="5105400"/>
          <a:ext cx="1676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8" imgW="749160" imgH="482400" progId="Equation.3">
                  <p:embed/>
                </p:oleObj>
              </mc:Choice>
              <mc:Fallback>
                <p:oleObj name="Equation" r:id="rId8" imgW="749160" imgH="482400" progId="Equation.3">
                  <p:embed/>
                  <p:pic>
                    <p:nvPicPr>
                      <p:cNvPr id="0" name="Object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5105400"/>
                        <a:ext cx="1676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8" name="Text Box 295"/>
          <p:cNvSpPr txBox="1">
            <a:spLocks noChangeArrowheads="1"/>
          </p:cNvSpPr>
          <p:nvPr/>
        </p:nvSpPr>
        <p:spPr bwMode="auto">
          <a:xfrm>
            <a:off x="6610350" y="5405438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For a real system</a:t>
            </a:r>
          </a:p>
        </p:txBody>
      </p:sp>
      <p:sp>
        <p:nvSpPr>
          <p:cNvPr id="1319" name="Text Box 296"/>
          <p:cNvSpPr txBox="1">
            <a:spLocks noChangeArrowheads="1"/>
          </p:cNvSpPr>
          <p:nvPr/>
        </p:nvSpPr>
        <p:spPr bwMode="auto">
          <a:xfrm>
            <a:off x="242888" y="5462588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f  :</a:t>
            </a:r>
            <a:r>
              <a:rPr lang="en-US"/>
              <a:t> Fugacity of the component (water) </a:t>
            </a:r>
          </a:p>
        </p:txBody>
      </p:sp>
      <p:sp>
        <p:nvSpPr>
          <p:cNvPr id="1320" name="Line 297"/>
          <p:cNvSpPr>
            <a:spLocks noChangeShapeType="1"/>
          </p:cNvSpPr>
          <p:nvPr/>
        </p:nvSpPr>
        <p:spPr bwMode="auto">
          <a:xfrm flipH="1" flipV="1">
            <a:off x="3946525" y="2286000"/>
            <a:ext cx="854075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" name="Text Box 298"/>
          <p:cNvSpPr txBox="1">
            <a:spLocks noChangeArrowheads="1"/>
          </p:cNvSpPr>
          <p:nvPr/>
        </p:nvSpPr>
        <p:spPr bwMode="auto">
          <a:xfrm>
            <a:off x="4906963" y="2209800"/>
            <a:ext cx="2569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water in the biomaterial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97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97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8CEDCD-7C67-4731-A7CA-F653AC28C72C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29705" name="Text Box 3"/>
          <p:cNvSpPr txBox="1">
            <a:spLocks noChangeArrowheads="1"/>
          </p:cNvSpPr>
          <p:nvPr/>
        </p:nvSpPr>
        <p:spPr bwMode="auto">
          <a:xfrm>
            <a:off x="1736725" y="490538"/>
            <a:ext cx="227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Using GAB Equation</a:t>
            </a: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96081"/>
              </p:ext>
            </p:extLst>
          </p:nvPr>
        </p:nvGraphicFramePr>
        <p:xfrm>
          <a:off x="2216150" y="998538"/>
          <a:ext cx="40020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4" imgW="2286000" imgH="444240" progId="Equation.DSMT4">
                  <p:embed/>
                </p:oleObj>
              </mc:Choice>
              <mc:Fallback>
                <p:oleObj name="Equation" r:id="rId4" imgW="22860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998538"/>
                        <a:ext cx="40020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33907"/>
              </p:ext>
            </p:extLst>
          </p:nvPr>
        </p:nvGraphicFramePr>
        <p:xfrm>
          <a:off x="6246813" y="2557463"/>
          <a:ext cx="14001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6" imgW="799920" imgH="672840" progId="Equation.DSMT4">
                  <p:embed/>
                </p:oleObj>
              </mc:Choice>
              <mc:Fallback>
                <p:oleObj name="Equation" r:id="rId6" imgW="79992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2557463"/>
                        <a:ext cx="1400175" cy="11779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5883275" y="1974850"/>
            <a:ext cx="245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Non-linear Regression</a:t>
            </a:r>
          </a:p>
        </p:txBody>
      </p:sp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0" y="1927225"/>
          <a:ext cx="5022850" cy="38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Chart" r:id="rId8" imgW="3246244" imgH="2499374" progId="Excel.Chart.8">
                  <p:embed/>
                </p:oleObj>
              </mc:Choice>
              <mc:Fallback>
                <p:oleObj name="Chart" r:id="rId8" imgW="3246244" imgH="2499374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27225"/>
                        <a:ext cx="5022850" cy="386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4457700" y="3846513"/>
          <a:ext cx="4427538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Mathcad" r:id="rId10" imgW="4008240" imgH="2095560" progId="Mathcad">
                  <p:embed/>
                </p:oleObj>
              </mc:Choice>
              <mc:Fallback>
                <p:oleObj name="Mathcad" r:id="rId10" imgW="4008240" imgH="2095560" progId="Mathcad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846513"/>
                        <a:ext cx="4427538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D5960-C2CE-447A-8789-86D58B00D595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524000" y="304800"/>
            <a:ext cx="583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Water Activity – Dry Ingredients Mixing</a:t>
            </a:r>
          </a:p>
        </p:txBody>
      </p:sp>
      <p:pic>
        <p:nvPicPr>
          <p:cNvPr id="30727" name="Picture 5" descr="cer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38200"/>
            <a:ext cx="1828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7086600" y="3429000"/>
          <a:ext cx="182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1041120" imgH="380880" progId="Equation.3">
                  <p:embed/>
                </p:oleObj>
              </mc:Choice>
              <mc:Fallback>
                <p:oleObj name="Equation" r:id="rId5" imgW="10411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29000"/>
                        <a:ext cx="18288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66688" y="765175"/>
            <a:ext cx="62547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When ingredients having different water activities </a:t>
            </a:r>
          </a:p>
          <a:p>
            <a:pPr eaLnBrk="1" hangingPunct="1"/>
            <a:r>
              <a:rPr lang="en-US"/>
              <a:t>are mixed, during storage moisture may be exchanged</a:t>
            </a:r>
          </a:p>
          <a:p>
            <a:pPr eaLnBrk="1" hangingPunct="1"/>
            <a:r>
              <a:rPr lang="en-US"/>
              <a:t>between the ingredients until a </a:t>
            </a:r>
            <a:r>
              <a:rPr lang="en-US" b="1" u="sng"/>
              <a:t>final equilibrium water</a:t>
            </a:r>
          </a:p>
          <a:p>
            <a:pPr eaLnBrk="1" hangingPunct="1"/>
            <a:r>
              <a:rPr lang="en-US" b="1" u="sng"/>
              <a:t>activity</a:t>
            </a:r>
            <a:r>
              <a:rPr lang="en-US"/>
              <a:t> is achieved.  Dry materials may gain moisture</a:t>
            </a:r>
          </a:p>
          <a:p>
            <a:pPr eaLnBrk="1" hangingPunct="1"/>
            <a:r>
              <a:rPr lang="en-US"/>
              <a:t>from the filling and lose desirable crispness, whereas </a:t>
            </a:r>
          </a:p>
          <a:p>
            <a:pPr eaLnBrk="1" hangingPunct="1"/>
            <a:r>
              <a:rPr lang="en-US"/>
              <a:t>semi-moist fillings dry out or become gummy, sticky or hard.</a:t>
            </a:r>
          </a:p>
          <a:p>
            <a:pPr eaLnBrk="1" hangingPunct="1"/>
            <a:r>
              <a:rPr lang="en-US"/>
              <a:t> 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143000" y="2971800"/>
            <a:ext cx="44958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 rot="-5400000">
            <a:off x="-67468" y="4182268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2286000" y="60198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1117600" y="3429000"/>
            <a:ext cx="3530600" cy="2438400"/>
          </a:xfrm>
          <a:custGeom>
            <a:avLst/>
            <a:gdLst>
              <a:gd name="T0" fmla="*/ 2147483647 w 2416"/>
              <a:gd name="T1" fmla="*/ 2147483647 h 1344"/>
              <a:gd name="T2" fmla="*/ 2147483647 w 2416"/>
              <a:gd name="T3" fmla="*/ 2147483647 h 1344"/>
              <a:gd name="T4" fmla="*/ 2147483647 w 2416"/>
              <a:gd name="T5" fmla="*/ 2147483647 h 1344"/>
              <a:gd name="T6" fmla="*/ 2147483647 w 2416"/>
              <a:gd name="T7" fmla="*/ 2147483647 h 1344"/>
              <a:gd name="T8" fmla="*/ 2147483647 w 2416"/>
              <a:gd name="T9" fmla="*/ 2147483647 h 1344"/>
              <a:gd name="T10" fmla="*/ 2147483647 w 2416"/>
              <a:gd name="T11" fmla="*/ 2147483647 h 1344"/>
              <a:gd name="T12" fmla="*/ 2147483647 w 2416"/>
              <a:gd name="T13" fmla="*/ 2147483647 h 1344"/>
              <a:gd name="T14" fmla="*/ 2147483647 w 2416"/>
              <a:gd name="T15" fmla="*/ 0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6"/>
              <a:gd name="T25" fmla="*/ 0 h 1344"/>
              <a:gd name="T26" fmla="*/ 2416 w 2416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6" h="1344">
                <a:moveTo>
                  <a:pt x="16" y="1344"/>
                </a:moveTo>
                <a:cubicBezTo>
                  <a:pt x="8" y="1332"/>
                  <a:pt x="0" y="1320"/>
                  <a:pt x="16" y="1296"/>
                </a:cubicBezTo>
                <a:cubicBezTo>
                  <a:pt x="32" y="1272"/>
                  <a:pt x="8" y="1248"/>
                  <a:pt x="112" y="1200"/>
                </a:cubicBezTo>
                <a:cubicBezTo>
                  <a:pt x="216" y="1152"/>
                  <a:pt x="464" y="1048"/>
                  <a:pt x="640" y="1008"/>
                </a:cubicBezTo>
                <a:cubicBezTo>
                  <a:pt x="816" y="968"/>
                  <a:pt x="1016" y="984"/>
                  <a:pt x="1168" y="960"/>
                </a:cubicBezTo>
                <a:cubicBezTo>
                  <a:pt x="1320" y="936"/>
                  <a:pt x="1400" y="936"/>
                  <a:pt x="1552" y="864"/>
                </a:cubicBezTo>
                <a:cubicBezTo>
                  <a:pt x="1704" y="792"/>
                  <a:pt x="1936" y="672"/>
                  <a:pt x="2080" y="528"/>
                </a:cubicBezTo>
                <a:cubicBezTo>
                  <a:pt x="2224" y="384"/>
                  <a:pt x="2320" y="192"/>
                  <a:pt x="2416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2"/>
          <p:cNvSpPr>
            <a:spLocks/>
          </p:cNvSpPr>
          <p:nvPr/>
        </p:nvSpPr>
        <p:spPr bwMode="auto">
          <a:xfrm>
            <a:off x="1143000" y="4343400"/>
            <a:ext cx="4191000" cy="1447800"/>
          </a:xfrm>
          <a:custGeom>
            <a:avLst/>
            <a:gdLst>
              <a:gd name="T0" fmla="*/ 2147483647 w 2416"/>
              <a:gd name="T1" fmla="*/ 2147483647 h 1344"/>
              <a:gd name="T2" fmla="*/ 2147483647 w 2416"/>
              <a:gd name="T3" fmla="*/ 2147483647 h 1344"/>
              <a:gd name="T4" fmla="*/ 2147483647 w 2416"/>
              <a:gd name="T5" fmla="*/ 2147483647 h 1344"/>
              <a:gd name="T6" fmla="*/ 2147483647 w 2416"/>
              <a:gd name="T7" fmla="*/ 2147483647 h 1344"/>
              <a:gd name="T8" fmla="*/ 2147483647 w 2416"/>
              <a:gd name="T9" fmla="*/ 2147483647 h 1344"/>
              <a:gd name="T10" fmla="*/ 2147483647 w 2416"/>
              <a:gd name="T11" fmla="*/ 2147483647 h 1344"/>
              <a:gd name="T12" fmla="*/ 2147483647 w 2416"/>
              <a:gd name="T13" fmla="*/ 2147483647 h 1344"/>
              <a:gd name="T14" fmla="*/ 2147483647 w 2416"/>
              <a:gd name="T15" fmla="*/ 0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6"/>
              <a:gd name="T25" fmla="*/ 0 h 1344"/>
              <a:gd name="T26" fmla="*/ 2416 w 2416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6" h="1344">
                <a:moveTo>
                  <a:pt x="16" y="1344"/>
                </a:moveTo>
                <a:cubicBezTo>
                  <a:pt x="8" y="1332"/>
                  <a:pt x="0" y="1320"/>
                  <a:pt x="16" y="1296"/>
                </a:cubicBezTo>
                <a:cubicBezTo>
                  <a:pt x="32" y="1272"/>
                  <a:pt x="8" y="1248"/>
                  <a:pt x="112" y="1200"/>
                </a:cubicBezTo>
                <a:cubicBezTo>
                  <a:pt x="216" y="1152"/>
                  <a:pt x="464" y="1048"/>
                  <a:pt x="640" y="1008"/>
                </a:cubicBezTo>
                <a:cubicBezTo>
                  <a:pt x="816" y="968"/>
                  <a:pt x="1016" y="984"/>
                  <a:pt x="1168" y="960"/>
                </a:cubicBezTo>
                <a:cubicBezTo>
                  <a:pt x="1320" y="936"/>
                  <a:pt x="1400" y="936"/>
                  <a:pt x="1552" y="864"/>
                </a:cubicBezTo>
                <a:cubicBezTo>
                  <a:pt x="1704" y="792"/>
                  <a:pt x="1936" y="672"/>
                  <a:pt x="2080" y="528"/>
                </a:cubicBezTo>
                <a:cubicBezTo>
                  <a:pt x="2224" y="384"/>
                  <a:pt x="2320" y="192"/>
                  <a:pt x="2416" y="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708525" y="32369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029200" y="40386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Y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1910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38100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1981200" y="541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057400" y="5334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717925" y="3846513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m</a:t>
            </a:r>
            <a:r>
              <a:rPr lang="en-US" b="1" i="1" baseline="-25000">
                <a:solidFill>
                  <a:srgbClr val="FF0000"/>
                </a:solidFill>
              </a:rPr>
              <a:t>xi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981200" y="54864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m</a:t>
            </a:r>
            <a:r>
              <a:rPr lang="en-US" b="1" i="1" baseline="-25000">
                <a:solidFill>
                  <a:schemeClr val="accent2"/>
                </a:solidFill>
              </a:rPr>
              <a:t>yi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2004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895600" y="38862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a</a:t>
            </a:r>
            <a:r>
              <a:rPr lang="en-US" b="1" i="1" baseline="-25000"/>
              <a:t>eq</a:t>
            </a:r>
            <a:endParaRPr lang="en-US" b="1" i="1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31242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3124200" y="525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021263" y="3187700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(e.g raisin)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5391150" y="41148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(e.g cereal)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665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CC838F-2F0A-46B3-9D43-D16F41F88A78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1524000" y="304800"/>
            <a:ext cx="583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Water Activity – Dry Ingredients Mixing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" y="1425575"/>
            <a:ext cx="2711450" cy="3176588"/>
            <a:chOff x="504" y="898"/>
            <a:chExt cx="1708" cy="2001"/>
          </a:xfrm>
        </p:grpSpPr>
        <p:sp>
          <p:nvSpPr>
            <p:cNvPr id="66577" name="Text Box 5"/>
            <p:cNvSpPr txBox="1">
              <a:spLocks noChangeArrowheads="1"/>
            </p:cNvSpPr>
            <p:nvPr/>
          </p:nvSpPr>
          <p:spPr bwMode="auto">
            <a:xfrm>
              <a:off x="754" y="898"/>
              <a:ext cx="14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Initial moisture </a:t>
              </a:r>
            </a:p>
            <a:p>
              <a:pPr eaLnBrk="1" hangingPunct="1"/>
              <a:r>
                <a:rPr lang="en-US" sz="2400"/>
                <a:t>of ingredients</a:t>
              </a:r>
            </a:p>
          </p:txBody>
        </p:sp>
        <p:sp>
          <p:nvSpPr>
            <p:cNvPr id="66578" name="Text Box 6"/>
            <p:cNvSpPr txBox="1">
              <a:spLocks noChangeArrowheads="1"/>
            </p:cNvSpPr>
            <p:nvPr/>
          </p:nvSpPr>
          <p:spPr bwMode="auto">
            <a:xfrm>
              <a:off x="504" y="2381"/>
              <a:ext cx="17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Sorption isotherm</a:t>
              </a:r>
            </a:p>
            <a:p>
              <a:pPr eaLnBrk="1" hangingPunct="1"/>
              <a:r>
                <a:rPr lang="en-US" sz="2400"/>
                <a:t>for each ingredient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25813" y="1849438"/>
            <a:ext cx="4270375" cy="2074862"/>
            <a:chOff x="2095" y="1165"/>
            <a:chExt cx="2690" cy="1307"/>
          </a:xfrm>
        </p:grpSpPr>
        <p:grpSp>
          <p:nvGrpSpPr>
            <p:cNvPr id="66573" name="Group 11"/>
            <p:cNvGrpSpPr>
              <a:grpSpLocks/>
            </p:cNvGrpSpPr>
            <p:nvPr/>
          </p:nvGrpSpPr>
          <p:grpSpPr bwMode="auto">
            <a:xfrm>
              <a:off x="2095" y="1165"/>
              <a:ext cx="864" cy="1307"/>
              <a:chOff x="2095" y="1165"/>
              <a:chExt cx="864" cy="1307"/>
            </a:xfrm>
          </p:grpSpPr>
          <p:sp>
            <p:nvSpPr>
              <p:cNvPr id="66575" name="Line 7"/>
              <p:cNvSpPr>
                <a:spLocks noChangeShapeType="1"/>
              </p:cNvSpPr>
              <p:nvPr/>
            </p:nvSpPr>
            <p:spPr bwMode="auto">
              <a:xfrm>
                <a:off x="2095" y="1165"/>
                <a:ext cx="850" cy="5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6" name="Line 8"/>
              <p:cNvSpPr>
                <a:spLocks noChangeShapeType="1"/>
              </p:cNvSpPr>
              <p:nvPr/>
            </p:nvSpPr>
            <p:spPr bwMode="auto">
              <a:xfrm flipV="1">
                <a:off x="2149" y="1937"/>
                <a:ext cx="810" cy="5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574" name="Text Box 9"/>
            <p:cNvSpPr txBox="1">
              <a:spLocks noChangeArrowheads="1"/>
            </p:cNvSpPr>
            <p:nvPr/>
          </p:nvSpPr>
          <p:spPr bwMode="auto">
            <a:xfrm>
              <a:off x="3088" y="1419"/>
              <a:ext cx="169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Water activity of </a:t>
              </a:r>
            </a:p>
            <a:p>
              <a:pPr eaLnBrk="1" hangingPunct="1"/>
              <a:r>
                <a:rPr lang="en-US" sz="2400"/>
                <a:t>The whole product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49588" y="3249613"/>
            <a:ext cx="5584825" cy="2051050"/>
            <a:chOff x="1921" y="2047"/>
            <a:chExt cx="3518" cy="1292"/>
          </a:xfrm>
        </p:grpSpPr>
        <p:sp>
          <p:nvSpPr>
            <p:cNvPr id="66569" name="Line 13"/>
            <p:cNvSpPr>
              <a:spLocks noChangeShapeType="1"/>
            </p:cNvSpPr>
            <p:nvPr/>
          </p:nvSpPr>
          <p:spPr bwMode="auto">
            <a:xfrm flipH="1">
              <a:off x="3144" y="2053"/>
              <a:ext cx="617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Text Box 14"/>
            <p:cNvSpPr txBox="1">
              <a:spLocks noChangeArrowheads="1"/>
            </p:cNvSpPr>
            <p:nvPr/>
          </p:nvSpPr>
          <p:spPr bwMode="auto">
            <a:xfrm>
              <a:off x="1921" y="2957"/>
              <a:ext cx="19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Quality of the product</a:t>
              </a:r>
            </a:p>
          </p:txBody>
        </p:sp>
        <p:sp>
          <p:nvSpPr>
            <p:cNvPr id="66571" name="Line 15"/>
            <p:cNvSpPr>
              <a:spLocks noChangeShapeType="1"/>
            </p:cNvSpPr>
            <p:nvPr/>
          </p:nvSpPr>
          <p:spPr bwMode="auto">
            <a:xfrm>
              <a:off x="3836" y="2047"/>
              <a:ext cx="637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Text Box 16"/>
            <p:cNvSpPr txBox="1">
              <a:spLocks noChangeArrowheads="1"/>
            </p:cNvSpPr>
            <p:nvPr/>
          </p:nvSpPr>
          <p:spPr bwMode="auto">
            <a:xfrm>
              <a:off x="4062" y="2821"/>
              <a:ext cx="13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Stability of</a:t>
              </a:r>
            </a:p>
            <a:p>
              <a:pPr eaLnBrk="1" hangingPunct="1"/>
              <a:r>
                <a:rPr lang="en-US" sz="2400"/>
                <a:t>the ingredients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AB0BAF-095B-45D0-88D4-4EDD24D14F6C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1524000" y="304800"/>
            <a:ext cx="583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Water Activity – Dry Ingredients Mixing</a:t>
            </a:r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700088" y="3838575"/>
            <a:ext cx="443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From a mass balance for two components</a:t>
            </a:r>
          </a:p>
        </p:txBody>
      </p:sp>
      <p:sp>
        <p:nvSpPr>
          <p:cNvPr id="31753" name="Rectangle 5"/>
          <p:cNvSpPr>
            <a:spLocks noChangeArrowheads="1"/>
          </p:cNvSpPr>
          <p:nvPr/>
        </p:nvSpPr>
        <p:spPr bwMode="auto">
          <a:xfrm>
            <a:off x="1262063" y="1216025"/>
            <a:ext cx="3621087" cy="2136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 rot="-5400000">
            <a:off x="-433387" y="2051050"/>
            <a:ext cx="294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Moisture content (gH</a:t>
            </a:r>
            <a:r>
              <a:rPr lang="en-US" sz="1400" baseline="-25000"/>
              <a:t>2</a:t>
            </a:r>
            <a:r>
              <a:rPr lang="en-US" sz="1400"/>
              <a:t>O/g dry solid)</a:t>
            </a: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2289175" y="3475038"/>
            <a:ext cx="1404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Water activity</a:t>
            </a:r>
          </a:p>
        </p:txBody>
      </p:sp>
      <p:sp>
        <p:nvSpPr>
          <p:cNvPr id="31756" name="Freeform 9"/>
          <p:cNvSpPr>
            <a:spLocks/>
          </p:cNvSpPr>
          <p:nvPr/>
        </p:nvSpPr>
        <p:spPr bwMode="auto">
          <a:xfrm>
            <a:off x="1244600" y="1223963"/>
            <a:ext cx="3405188" cy="2095500"/>
          </a:xfrm>
          <a:custGeom>
            <a:avLst/>
            <a:gdLst>
              <a:gd name="T0" fmla="*/ 2147483647 w 2416"/>
              <a:gd name="T1" fmla="*/ 2147483647 h 1344"/>
              <a:gd name="T2" fmla="*/ 2147483647 w 2416"/>
              <a:gd name="T3" fmla="*/ 2147483647 h 1344"/>
              <a:gd name="T4" fmla="*/ 2147483647 w 2416"/>
              <a:gd name="T5" fmla="*/ 2147483647 h 1344"/>
              <a:gd name="T6" fmla="*/ 2147483647 w 2416"/>
              <a:gd name="T7" fmla="*/ 2147483647 h 1344"/>
              <a:gd name="T8" fmla="*/ 2147483647 w 2416"/>
              <a:gd name="T9" fmla="*/ 2147483647 h 1344"/>
              <a:gd name="T10" fmla="*/ 2147483647 w 2416"/>
              <a:gd name="T11" fmla="*/ 2147483647 h 1344"/>
              <a:gd name="T12" fmla="*/ 2147483647 w 2416"/>
              <a:gd name="T13" fmla="*/ 2147483647 h 1344"/>
              <a:gd name="T14" fmla="*/ 2147483647 w 2416"/>
              <a:gd name="T15" fmla="*/ 0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6"/>
              <a:gd name="T25" fmla="*/ 0 h 1344"/>
              <a:gd name="T26" fmla="*/ 2416 w 2416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6" h="1344">
                <a:moveTo>
                  <a:pt x="16" y="1344"/>
                </a:moveTo>
                <a:cubicBezTo>
                  <a:pt x="8" y="1332"/>
                  <a:pt x="0" y="1320"/>
                  <a:pt x="16" y="1296"/>
                </a:cubicBezTo>
                <a:cubicBezTo>
                  <a:pt x="32" y="1272"/>
                  <a:pt x="8" y="1248"/>
                  <a:pt x="112" y="1200"/>
                </a:cubicBezTo>
                <a:cubicBezTo>
                  <a:pt x="216" y="1152"/>
                  <a:pt x="464" y="1048"/>
                  <a:pt x="640" y="1008"/>
                </a:cubicBezTo>
                <a:cubicBezTo>
                  <a:pt x="816" y="968"/>
                  <a:pt x="1016" y="984"/>
                  <a:pt x="1168" y="960"/>
                </a:cubicBezTo>
                <a:cubicBezTo>
                  <a:pt x="1320" y="936"/>
                  <a:pt x="1400" y="936"/>
                  <a:pt x="1552" y="864"/>
                </a:cubicBezTo>
                <a:cubicBezTo>
                  <a:pt x="1704" y="792"/>
                  <a:pt x="1936" y="672"/>
                  <a:pt x="2080" y="528"/>
                </a:cubicBezTo>
                <a:cubicBezTo>
                  <a:pt x="2224" y="384"/>
                  <a:pt x="2320" y="192"/>
                  <a:pt x="2416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>
            <a:off x="1270000" y="2170113"/>
            <a:ext cx="3422650" cy="1208087"/>
          </a:xfrm>
          <a:custGeom>
            <a:avLst/>
            <a:gdLst>
              <a:gd name="T0" fmla="*/ 2147483647 w 2416"/>
              <a:gd name="T1" fmla="*/ 2147483647 h 1344"/>
              <a:gd name="T2" fmla="*/ 2147483647 w 2416"/>
              <a:gd name="T3" fmla="*/ 2147483647 h 1344"/>
              <a:gd name="T4" fmla="*/ 2147483647 w 2416"/>
              <a:gd name="T5" fmla="*/ 2147483647 h 1344"/>
              <a:gd name="T6" fmla="*/ 2147483647 w 2416"/>
              <a:gd name="T7" fmla="*/ 2147483647 h 1344"/>
              <a:gd name="T8" fmla="*/ 2147483647 w 2416"/>
              <a:gd name="T9" fmla="*/ 2147483647 h 1344"/>
              <a:gd name="T10" fmla="*/ 2147483647 w 2416"/>
              <a:gd name="T11" fmla="*/ 2147483647 h 1344"/>
              <a:gd name="T12" fmla="*/ 2147483647 w 2416"/>
              <a:gd name="T13" fmla="*/ 2147483647 h 1344"/>
              <a:gd name="T14" fmla="*/ 2147483647 w 2416"/>
              <a:gd name="T15" fmla="*/ 0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6"/>
              <a:gd name="T25" fmla="*/ 0 h 1344"/>
              <a:gd name="T26" fmla="*/ 2416 w 2416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16" h="1344">
                <a:moveTo>
                  <a:pt x="16" y="1344"/>
                </a:moveTo>
                <a:cubicBezTo>
                  <a:pt x="8" y="1332"/>
                  <a:pt x="0" y="1320"/>
                  <a:pt x="16" y="1296"/>
                </a:cubicBezTo>
                <a:cubicBezTo>
                  <a:pt x="32" y="1272"/>
                  <a:pt x="8" y="1248"/>
                  <a:pt x="112" y="1200"/>
                </a:cubicBezTo>
                <a:cubicBezTo>
                  <a:pt x="216" y="1152"/>
                  <a:pt x="464" y="1048"/>
                  <a:pt x="640" y="1008"/>
                </a:cubicBezTo>
                <a:cubicBezTo>
                  <a:pt x="816" y="968"/>
                  <a:pt x="1016" y="984"/>
                  <a:pt x="1168" y="960"/>
                </a:cubicBezTo>
                <a:cubicBezTo>
                  <a:pt x="1320" y="936"/>
                  <a:pt x="1400" y="936"/>
                  <a:pt x="1552" y="864"/>
                </a:cubicBezTo>
                <a:cubicBezTo>
                  <a:pt x="1704" y="792"/>
                  <a:pt x="1936" y="672"/>
                  <a:pt x="2080" y="528"/>
                </a:cubicBezTo>
                <a:cubicBezTo>
                  <a:pt x="2224" y="384"/>
                  <a:pt x="2320" y="192"/>
                  <a:pt x="2416" y="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3994150" y="1552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4335463" y="2624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1760" name="Oval 13"/>
          <p:cNvSpPr>
            <a:spLocks noChangeArrowheads="1"/>
          </p:cNvSpPr>
          <p:nvPr/>
        </p:nvSpPr>
        <p:spPr bwMode="auto">
          <a:xfrm>
            <a:off x="3808413" y="21955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4"/>
          <p:cNvSpPr>
            <a:spLocks noChangeShapeType="1"/>
          </p:cNvSpPr>
          <p:nvPr/>
        </p:nvSpPr>
        <p:spPr bwMode="auto">
          <a:xfrm flipH="1">
            <a:off x="3325813" y="2355850"/>
            <a:ext cx="5048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Oval 15"/>
          <p:cNvSpPr>
            <a:spLocks noChangeArrowheads="1"/>
          </p:cNvSpPr>
          <p:nvPr/>
        </p:nvSpPr>
        <p:spPr bwMode="auto">
          <a:xfrm>
            <a:off x="1703388" y="308133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6"/>
          <p:cNvSpPr>
            <a:spLocks noChangeShapeType="1"/>
          </p:cNvSpPr>
          <p:nvPr/>
        </p:nvSpPr>
        <p:spPr bwMode="auto">
          <a:xfrm flipV="1">
            <a:off x="1779588" y="3025775"/>
            <a:ext cx="849312" cy="14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17"/>
          <p:cNvSpPr txBox="1">
            <a:spLocks noChangeArrowheads="1"/>
          </p:cNvSpPr>
          <p:nvPr/>
        </p:nvSpPr>
        <p:spPr bwMode="auto">
          <a:xfrm>
            <a:off x="3419475" y="1808163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FF0000"/>
                </a:solidFill>
              </a:rPr>
              <a:t>m</a:t>
            </a:r>
            <a:r>
              <a:rPr lang="en-US" b="1" i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65" name="Text Box 18"/>
          <p:cNvSpPr txBox="1">
            <a:spLocks noChangeArrowheads="1"/>
          </p:cNvSpPr>
          <p:nvPr/>
        </p:nvSpPr>
        <p:spPr bwMode="auto">
          <a:xfrm>
            <a:off x="1995488" y="3052763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m</a:t>
            </a:r>
            <a:r>
              <a:rPr lang="en-US" b="1" i="1" baseline="-25000">
                <a:solidFill>
                  <a:schemeClr val="accent2"/>
                </a:solidFill>
              </a:rPr>
              <a:t>2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31766" name="Line 19"/>
          <p:cNvSpPr>
            <a:spLocks noChangeShapeType="1"/>
          </p:cNvSpPr>
          <p:nvPr/>
        </p:nvSpPr>
        <p:spPr bwMode="auto">
          <a:xfrm>
            <a:off x="2754313" y="1752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2201863" y="1671638"/>
            <a:ext cx="77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a</a:t>
            </a:r>
            <a:r>
              <a:rPr lang="en-US" b="1" i="1" baseline="-25000"/>
              <a:t>eq</a:t>
            </a:r>
            <a:endParaRPr lang="en-US" b="1" i="1"/>
          </a:p>
        </p:txBody>
      </p:sp>
      <p:sp>
        <p:nvSpPr>
          <p:cNvPr id="31768" name="Oval 21"/>
          <p:cNvSpPr>
            <a:spLocks noChangeArrowheads="1"/>
          </p:cNvSpPr>
          <p:nvPr/>
        </p:nvSpPr>
        <p:spPr bwMode="auto">
          <a:xfrm>
            <a:off x="2700338" y="26447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2"/>
          <p:cNvSpPr>
            <a:spLocks noChangeArrowheads="1"/>
          </p:cNvSpPr>
          <p:nvPr/>
        </p:nvSpPr>
        <p:spPr bwMode="auto">
          <a:xfrm>
            <a:off x="2709863" y="29511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2205038" y="1176338"/>
            <a:ext cx="23971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1208088" y="855663"/>
            <a:ext cx="3246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How could we calculate a</a:t>
            </a:r>
            <a:r>
              <a:rPr lang="en-US" baseline="-25000"/>
              <a:t>eq</a:t>
            </a:r>
            <a:r>
              <a:rPr lang="en-US"/>
              <a:t>?</a:t>
            </a:r>
          </a:p>
        </p:txBody>
      </p:sp>
      <p:graphicFrame>
        <p:nvGraphicFramePr>
          <p:cNvPr id="31746" name="Object 28"/>
          <p:cNvGraphicFramePr>
            <a:graphicFrameLocks noChangeAspect="1"/>
          </p:cNvGraphicFramePr>
          <p:nvPr/>
        </p:nvGraphicFramePr>
        <p:xfrm>
          <a:off x="3155950" y="4276725"/>
          <a:ext cx="2071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4" imgW="1536480" imgH="457200" progId="Equation.3">
                  <p:embed/>
                </p:oleObj>
              </mc:Choice>
              <mc:Fallback>
                <p:oleObj name="Equation" r:id="rId4" imgW="153648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276725"/>
                        <a:ext cx="20716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5467350" y="1789113"/>
            <a:ext cx="342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If  we assume that the isotherm </a:t>
            </a:r>
          </a:p>
          <a:p>
            <a:pPr eaLnBrk="1" hangingPunct="1"/>
            <a:r>
              <a:rPr lang="en-US"/>
              <a:t>can be fitted as </a:t>
            </a:r>
            <a:r>
              <a:rPr lang="en-US" i="1"/>
              <a:t>m = b a</a:t>
            </a:r>
            <a:r>
              <a:rPr lang="en-US" i="1" baseline="-25000"/>
              <a:t>w</a:t>
            </a:r>
            <a:r>
              <a:rPr lang="en-US" i="1"/>
              <a:t> + c 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719138" y="4824413"/>
            <a:ext cx="239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and for n components</a:t>
            </a:r>
          </a:p>
        </p:txBody>
      </p:sp>
      <p:graphicFrame>
        <p:nvGraphicFramePr>
          <p:cNvPr id="31747" name="Object 31"/>
          <p:cNvGraphicFramePr>
            <a:graphicFrameLocks noChangeAspect="1"/>
          </p:cNvGraphicFramePr>
          <p:nvPr/>
        </p:nvGraphicFramePr>
        <p:xfrm>
          <a:off x="3382963" y="5105400"/>
          <a:ext cx="142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6" imgW="1041120" imgH="685800" progId="Equation.3">
                  <p:embed/>
                </p:oleObj>
              </mc:Choice>
              <mc:Fallback>
                <p:oleObj name="Equation" r:id="rId6" imgW="1041120" imgH="685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105400"/>
                        <a:ext cx="142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33"/>
          <p:cNvSpPr txBox="1">
            <a:spLocks noChangeArrowheads="1"/>
          </p:cNvSpPr>
          <p:nvPr/>
        </p:nvSpPr>
        <p:spPr bwMode="auto">
          <a:xfrm>
            <a:off x="5743575" y="3902075"/>
            <a:ext cx="22526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/>
              <a:t>W</a:t>
            </a:r>
            <a:r>
              <a:rPr lang="en-US" sz="1400" i="1" baseline="-25000"/>
              <a:t>1</a:t>
            </a:r>
            <a:r>
              <a:rPr lang="en-US" sz="1400" i="1"/>
              <a:t>, W</a:t>
            </a:r>
            <a:r>
              <a:rPr lang="en-US" sz="1400" i="1" baseline="-25000"/>
              <a:t>2,</a:t>
            </a:r>
            <a:r>
              <a:rPr lang="en-US" sz="1400" i="1"/>
              <a:t>…..W</a:t>
            </a:r>
            <a:r>
              <a:rPr lang="en-US" sz="1400" i="1" baseline="-25000"/>
              <a:t>i</a:t>
            </a:r>
            <a:r>
              <a:rPr lang="en-US" sz="1400" i="1"/>
              <a:t> are weights of each component (dry weight)</a:t>
            </a:r>
          </a:p>
        </p:txBody>
      </p:sp>
      <p:sp>
        <p:nvSpPr>
          <p:cNvPr id="31775" name="Text Box 34"/>
          <p:cNvSpPr txBox="1">
            <a:spLocks noChangeArrowheads="1"/>
          </p:cNvSpPr>
          <p:nvPr/>
        </p:nvSpPr>
        <p:spPr bwMode="auto">
          <a:xfrm>
            <a:off x="5738813" y="4799013"/>
            <a:ext cx="225266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i="1"/>
              <a:t>a</a:t>
            </a:r>
            <a:r>
              <a:rPr lang="en-US" sz="1600" i="1" baseline="30000"/>
              <a:t>0</a:t>
            </a:r>
            <a:r>
              <a:rPr lang="en-US" sz="1600" i="1" baseline="-25000"/>
              <a:t>w1</a:t>
            </a:r>
            <a:r>
              <a:rPr lang="en-US" sz="1400" i="1"/>
              <a:t> , </a:t>
            </a:r>
            <a:r>
              <a:rPr lang="en-US" sz="1600" i="1"/>
              <a:t>a</a:t>
            </a:r>
            <a:r>
              <a:rPr lang="en-US" sz="1600" i="1" baseline="30000"/>
              <a:t>0</a:t>
            </a:r>
            <a:r>
              <a:rPr lang="en-US" sz="1600" i="1" baseline="-25000"/>
              <a:t>w2</a:t>
            </a:r>
            <a:r>
              <a:rPr lang="en-US"/>
              <a:t> , </a:t>
            </a:r>
            <a:r>
              <a:rPr lang="en-US" sz="1400" i="1" baseline="-25000"/>
              <a:t>, </a:t>
            </a:r>
            <a:r>
              <a:rPr lang="en-US" sz="1600" i="1"/>
              <a:t>a</a:t>
            </a:r>
            <a:r>
              <a:rPr lang="en-US" sz="1600" i="1" baseline="30000"/>
              <a:t>0</a:t>
            </a:r>
            <a:r>
              <a:rPr lang="en-US" sz="1600" i="1" baseline="-25000"/>
              <a:t>w2</a:t>
            </a:r>
            <a:r>
              <a:rPr lang="en-US" sz="1400" i="1"/>
              <a:t> are the initial water activity of each component of the mixture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9705E4-A83C-4FC3-BB3D-F5D819A678D1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1524000" y="304800"/>
            <a:ext cx="583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Water Activity – Dry Ingredients Mixing</a:t>
            </a:r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2941638" y="949325"/>
          <a:ext cx="237331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4" imgW="1066680" imgH="685800" progId="Equation.3">
                  <p:embed/>
                </p:oleObj>
              </mc:Choice>
              <mc:Fallback>
                <p:oleObj name="Equation" r:id="rId4" imgW="106668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949325"/>
                        <a:ext cx="2373312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315913" y="2568575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How could we get dry weights from the wet weights?</a:t>
            </a:r>
          </a:p>
        </p:txBody>
      </p:sp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2162175" y="3521075"/>
          <a:ext cx="35083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6" imgW="1434960" imgH="406080" progId="Equation.3">
                  <p:embed/>
                </p:oleObj>
              </mc:Choice>
              <mc:Fallback>
                <p:oleObj name="Equation" r:id="rId6" imgW="14349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521075"/>
                        <a:ext cx="35083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Line 8"/>
          <p:cNvSpPr>
            <a:spLocks noChangeShapeType="1"/>
          </p:cNvSpPr>
          <p:nvPr/>
        </p:nvSpPr>
        <p:spPr bwMode="auto">
          <a:xfrm flipH="1">
            <a:off x="5057775" y="3400425"/>
            <a:ext cx="633413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727700" y="3128963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Moisture content</a:t>
            </a:r>
          </a:p>
          <a:p>
            <a:pPr eaLnBrk="1" hangingPunct="1"/>
            <a:r>
              <a:rPr lang="en-US"/>
              <a:t>In wet basis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004888" y="4551363"/>
            <a:ext cx="7512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The main problem with the above calculation is that we need to assume</a:t>
            </a:r>
          </a:p>
          <a:p>
            <a:pPr eaLnBrk="1" hangingPunct="1"/>
            <a:r>
              <a:rPr lang="en-US"/>
              <a:t>that the sorption isotherm is a straight line.  That sometimes may give us</a:t>
            </a:r>
          </a:p>
          <a:p>
            <a:pPr eaLnBrk="1" hangingPunct="1"/>
            <a:r>
              <a:rPr lang="en-US"/>
              <a:t>problems to make the calculations.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913" y="2568575"/>
            <a:ext cx="8458200" cy="198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20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A056AE-F572-4424-A0E6-0EFA61273C57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562600" y="762000"/>
            <a:ext cx="2514600" cy="1371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828800" y="838200"/>
          <a:ext cx="21336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4" imgW="749160" imgH="482400" progId="Equation.3">
                  <p:embed/>
                </p:oleObj>
              </mc:Choice>
              <mc:Fallback>
                <p:oleObj name="Equation" r:id="rId4" imgW="749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21336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5"/>
          <p:cNvSpPr txBox="1">
            <a:spLocks noChangeArrowheads="1"/>
          </p:cNvSpPr>
          <p:nvPr/>
        </p:nvSpPr>
        <p:spPr bwMode="auto">
          <a:xfrm>
            <a:off x="2819400" y="152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Water Activity</a:t>
            </a:r>
          </a:p>
        </p:txBody>
      </p:sp>
      <p:sp>
        <p:nvSpPr>
          <p:cNvPr id="2058" name="AutoShape 6"/>
          <p:cNvSpPr>
            <a:spLocks noChangeArrowheads="1"/>
          </p:cNvSpPr>
          <p:nvPr/>
        </p:nvSpPr>
        <p:spPr bwMode="auto">
          <a:xfrm>
            <a:off x="4114800" y="13716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5491163" y="744538"/>
          <a:ext cx="26400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6" imgW="927000" imgH="495000" progId="Equation.3">
                  <p:embed/>
                </p:oleObj>
              </mc:Choice>
              <mc:Fallback>
                <p:oleObj name="Equation" r:id="rId6" imgW="92700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744538"/>
                        <a:ext cx="264001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8" name="Group 96"/>
          <p:cNvGraphicFramePr>
            <a:graphicFrameLocks noGrp="1"/>
          </p:cNvGraphicFramePr>
          <p:nvPr/>
        </p:nvGraphicFramePr>
        <p:xfrm>
          <a:off x="1447800" y="2286000"/>
          <a:ext cx="6096000" cy="381164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Pressure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(Bars)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Fugacity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(bars)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Fugacity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coefficient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0.00611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0.00611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0.01227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0.01226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0.9992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0.02337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0.02334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0.9988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0.12336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0.12291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0.9954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0.31163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0.30955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0.9933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1.0132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0.99856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15.550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14.278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0.9182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85.916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67.367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0.7841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2" name="Object 97"/>
          <p:cNvGraphicFramePr>
            <a:graphicFrameLocks noChangeAspect="1"/>
          </p:cNvGraphicFramePr>
          <p:nvPr/>
        </p:nvGraphicFramePr>
        <p:xfrm>
          <a:off x="7239000" y="2590800"/>
          <a:ext cx="3143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8" imgW="304560" imgH="241200" progId="Equation.3">
                  <p:embed/>
                </p:oleObj>
              </mc:Choice>
              <mc:Fallback>
                <p:oleObj name="Equation" r:id="rId8" imgW="304560" imgH="2412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90800"/>
                        <a:ext cx="314325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308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30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76A1A8-EB67-4C61-A4D2-3C2898FD4EE6}" type="slidenum">
              <a:rPr lang="en-US" smtClean="0"/>
              <a:pPr eaLnBrk="1" hangingPunct="1"/>
              <a:t>7</a:t>
            </a:fld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128963" y="820738"/>
          <a:ext cx="2640012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4" imgW="927000" imgH="495000" progId="Equation.3">
                  <p:embed/>
                </p:oleObj>
              </mc:Choice>
              <mc:Fallback>
                <p:oleObj name="Equation" r:id="rId4" imgW="92700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820738"/>
                        <a:ext cx="2640012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5"/>
          <p:cNvSpPr>
            <a:spLocks noChangeArrowheads="1"/>
          </p:cNvSpPr>
          <p:nvPr/>
        </p:nvSpPr>
        <p:spPr bwMode="auto">
          <a:xfrm>
            <a:off x="2819400" y="2286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Water Activity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600200" y="2362200"/>
          <a:ext cx="57594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6" imgW="2209680" imgH="380880" progId="Equation.3">
                  <p:embed/>
                </p:oleObj>
              </mc:Choice>
              <mc:Fallback>
                <p:oleObj name="Equation" r:id="rId6" imgW="220968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7594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1524000" y="3505200"/>
          <a:ext cx="18224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8" imgW="749160" imgH="482400" progId="Equation.3">
                  <p:embed/>
                </p:oleObj>
              </mc:Choice>
              <mc:Fallback>
                <p:oleObj name="Equation" r:id="rId8" imgW="749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1822450" cy="11731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62400" y="3505200"/>
            <a:ext cx="4019550" cy="1371600"/>
            <a:chOff x="2688" y="2640"/>
            <a:chExt cx="2532" cy="864"/>
          </a:xfrm>
        </p:grpSpPr>
        <p:sp>
          <p:nvSpPr>
            <p:cNvPr id="3084" name="AutoShape 8"/>
            <p:cNvSpPr>
              <a:spLocks noChangeArrowheads="1"/>
            </p:cNvSpPr>
            <p:nvPr/>
          </p:nvSpPr>
          <p:spPr bwMode="auto">
            <a:xfrm>
              <a:off x="2688" y="2880"/>
              <a:ext cx="816" cy="192"/>
            </a:xfrm>
            <a:prstGeom prst="leftArrow">
              <a:avLst>
                <a:gd name="adj1" fmla="val 50000"/>
                <a:gd name="adj2" fmla="val 10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8" name="Object 9"/>
            <p:cNvGraphicFramePr>
              <a:graphicFrameLocks noChangeAspect="1"/>
            </p:cNvGraphicFramePr>
            <p:nvPr/>
          </p:nvGraphicFramePr>
          <p:xfrm>
            <a:off x="3648" y="2640"/>
            <a:ext cx="1572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Equation" r:id="rId10" imgW="1130040" imgH="482400" progId="Equation.3">
                    <p:embed/>
                  </p:oleObj>
                </mc:Choice>
                <mc:Fallback>
                  <p:oleObj name="Equation" r:id="rId10" imgW="1130040" imgH="48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0"/>
                          <a:ext cx="1572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Text Box 10"/>
            <p:cNvSpPr txBox="1">
              <a:spLocks noChangeArrowheads="1"/>
            </p:cNvSpPr>
            <p:nvPr/>
          </p:nvSpPr>
          <p:spPr bwMode="auto">
            <a:xfrm>
              <a:off x="2880" y="3216"/>
              <a:ext cx="1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Relative humidity</a:t>
              </a:r>
            </a:p>
          </p:txBody>
        </p:sp>
      </p:grp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810000" y="5029200"/>
          <a:ext cx="17907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12" imgW="660240" imgH="393480" progId="Equation.3">
                  <p:embed/>
                </p:oleObj>
              </mc:Choice>
              <mc:Fallback>
                <p:oleObj name="Equation" r:id="rId12" imgW="6602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1790700" cy="10683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410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4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A7511F-4C62-44BA-983B-195C5DC4E66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103" name="Rectangle 2" descr="90%"/>
          <p:cNvSpPr>
            <a:spLocks noChangeArrowheads="1"/>
          </p:cNvSpPr>
          <p:nvPr/>
        </p:nvSpPr>
        <p:spPr bwMode="auto">
          <a:xfrm>
            <a:off x="3886200" y="2667000"/>
            <a:ext cx="838200" cy="609600"/>
          </a:xfrm>
          <a:prstGeom prst="rect">
            <a:avLst/>
          </a:prstGeom>
          <a:pattFill prst="pct90">
            <a:fgClr>
              <a:srgbClr val="FFFF99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Cracker</a:t>
            </a:r>
          </a:p>
          <a:p>
            <a:pPr algn="ctr"/>
            <a:r>
              <a:rPr lang="en-US" sz="1400" b="1">
                <a:solidFill>
                  <a:srgbClr val="FF0000"/>
                </a:solidFill>
              </a:rPr>
              <a:t>15%</a:t>
            </a: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4724400" y="2667000"/>
            <a:ext cx="838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Cheese</a:t>
            </a:r>
          </a:p>
          <a:p>
            <a:pPr algn="ctr"/>
            <a:r>
              <a:rPr lang="en-US" sz="1400" b="1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3352800" y="1600200"/>
            <a:ext cx="2895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5"/>
          <p:cNvSpPr>
            <a:spLocks noChangeShapeType="1"/>
          </p:cNvSpPr>
          <p:nvPr/>
        </p:nvSpPr>
        <p:spPr bwMode="auto">
          <a:xfrm>
            <a:off x="44958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6"/>
          <p:cNvSpPr txBox="1">
            <a:spLocks noChangeArrowheads="1"/>
          </p:cNvSpPr>
          <p:nvPr/>
        </p:nvSpPr>
        <p:spPr bwMode="auto">
          <a:xfrm>
            <a:off x="4343400" y="32766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Water ???</a:t>
            </a:r>
          </a:p>
        </p:txBody>
      </p:sp>
      <p:sp>
        <p:nvSpPr>
          <p:cNvPr id="4108" name="Text Box 7"/>
          <p:cNvSpPr txBox="1">
            <a:spLocks noChangeArrowheads="1"/>
          </p:cNvSpPr>
          <p:nvPr/>
        </p:nvSpPr>
        <p:spPr bwMode="auto">
          <a:xfrm>
            <a:off x="3429000" y="1752600"/>
            <a:ext cx="1962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Relative</a:t>
            </a:r>
          </a:p>
          <a:p>
            <a:pPr eaLnBrk="1" hangingPunct="1"/>
            <a:r>
              <a:rPr lang="en-US" sz="1600"/>
              <a:t>Humidity RH = 75%</a:t>
            </a:r>
          </a:p>
        </p:txBody>
      </p:sp>
      <p:sp>
        <p:nvSpPr>
          <p:cNvPr id="4109" name="Text Box 8"/>
          <p:cNvSpPr txBox="1">
            <a:spLocks noChangeArrowheads="1"/>
          </p:cNvSpPr>
          <p:nvPr/>
        </p:nvSpPr>
        <p:spPr bwMode="auto">
          <a:xfrm>
            <a:off x="2895600" y="304800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/>
              <a:t>Water Activity</a:t>
            </a:r>
          </a:p>
        </p:txBody>
      </p:sp>
      <p:sp>
        <p:nvSpPr>
          <p:cNvPr id="4110" name="Text Box 9"/>
          <p:cNvSpPr txBox="1">
            <a:spLocks noChangeArrowheads="1"/>
          </p:cNvSpPr>
          <p:nvPr/>
        </p:nvSpPr>
        <p:spPr bwMode="auto">
          <a:xfrm>
            <a:off x="3276600" y="11430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Room Temperature</a:t>
            </a:r>
          </a:p>
        </p:txBody>
      </p:sp>
      <p:sp>
        <p:nvSpPr>
          <p:cNvPr id="4111" name="Text Box 10"/>
          <p:cNvSpPr txBox="1">
            <a:spLocks noChangeArrowheads="1"/>
          </p:cNvSpPr>
          <p:nvPr/>
        </p:nvSpPr>
        <p:spPr bwMode="auto">
          <a:xfrm>
            <a:off x="762000" y="4114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Is water transferred from the cheese to the cracker?</a:t>
            </a:r>
          </a:p>
        </p:txBody>
      </p:sp>
      <p:sp>
        <p:nvSpPr>
          <p:cNvPr id="4112" name="Text Box 11"/>
          <p:cNvSpPr txBox="1">
            <a:spLocks noChangeArrowheads="1"/>
          </p:cNvSpPr>
          <p:nvPr/>
        </p:nvSpPr>
        <p:spPr bwMode="auto">
          <a:xfrm>
            <a:off x="838200" y="4572000"/>
            <a:ext cx="625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What are the water activities of the cheese and the cracker?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85800" y="4953000"/>
          <a:ext cx="22860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4" imgW="1104840" imgH="533160" progId="Equation.3">
                  <p:embed/>
                </p:oleObj>
              </mc:Choice>
              <mc:Fallback>
                <p:oleObj name="Equation" r:id="rId4" imgW="110484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22860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48000" y="5181600"/>
            <a:ext cx="5746750" cy="465138"/>
            <a:chOff x="1920" y="3264"/>
            <a:chExt cx="3620" cy="293"/>
          </a:xfrm>
        </p:grpSpPr>
        <p:sp>
          <p:nvSpPr>
            <p:cNvPr id="4114" name="AutoShape 13"/>
            <p:cNvSpPr>
              <a:spLocks noChangeArrowheads="1"/>
            </p:cNvSpPr>
            <p:nvPr/>
          </p:nvSpPr>
          <p:spPr bwMode="auto">
            <a:xfrm>
              <a:off x="1920" y="336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9" name="Object 14"/>
            <p:cNvGraphicFramePr>
              <a:graphicFrameLocks noChangeAspect="1"/>
            </p:cNvGraphicFramePr>
            <p:nvPr/>
          </p:nvGraphicFramePr>
          <p:xfrm>
            <a:off x="2592" y="3264"/>
            <a:ext cx="29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Equation" r:id="rId6" imgW="2298600" imgH="228600" progId="Equation.3">
                    <p:embed/>
                  </p:oleObj>
                </mc:Choice>
                <mc:Fallback>
                  <p:oleObj name="Equation" r:id="rId6" imgW="22986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264"/>
                          <a:ext cx="294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Activity</a:t>
            </a:r>
          </a:p>
        </p:txBody>
      </p:sp>
      <p:sp>
        <p:nvSpPr>
          <p:cNvPr id="51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ABE 303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8BBAA6-8A6D-4A6E-8CB8-DA652FF1B954}" type="slidenum">
              <a:rPr lang="en-US" smtClean="0"/>
              <a:pPr eaLnBrk="1" hangingPunct="1"/>
              <a:t>9</a:t>
            </a:fld>
            <a:endParaRPr lang="en-US"/>
          </a:p>
        </p:txBody>
      </p:sp>
      <p:pic>
        <p:nvPicPr>
          <p:cNvPr id="5126" name="Picture 4" descr="cere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304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828800" y="838200"/>
          <a:ext cx="2438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1041120" imgH="533160" progId="Equation.3">
                  <p:embed/>
                </p:oleObj>
              </mc:Choice>
              <mc:Fallback>
                <p:oleObj name="Equation" r:id="rId5" imgW="10411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2438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306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Water will be transferred</a:t>
            </a:r>
          </a:p>
          <a:p>
            <a:pPr eaLnBrk="1" hangingPunct="1"/>
            <a:r>
              <a:rPr lang="en-US"/>
              <a:t>from the raisins to the cereal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9600" y="3124200"/>
            <a:ext cx="3663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How we can reduce the transfer of</a:t>
            </a:r>
          </a:p>
          <a:p>
            <a:pPr eaLnBrk="1" hangingPunct="1"/>
            <a:r>
              <a:rPr lang="en-US"/>
              <a:t>water so the raisins do not get </a:t>
            </a:r>
          </a:p>
          <a:p>
            <a:pPr eaLnBrk="1" hangingPunct="1"/>
            <a:r>
              <a:rPr lang="en-US"/>
              <a:t>hard and the cereal soggy?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09600" y="4191000"/>
            <a:ext cx="3562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We can lower the water activity</a:t>
            </a:r>
          </a:p>
          <a:p>
            <a:pPr eaLnBrk="1" hangingPunct="1"/>
            <a:r>
              <a:rPr lang="en-US"/>
              <a:t>of the raisin or increase the water</a:t>
            </a:r>
          </a:p>
          <a:p>
            <a:pPr eaLnBrk="1" hangingPunct="1"/>
            <a:r>
              <a:rPr lang="en-US"/>
              <a:t>activity of the cereal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3400" y="5334000"/>
            <a:ext cx="683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From a practical standpoint is better to decrease the water activity</a:t>
            </a:r>
          </a:p>
          <a:p>
            <a:pPr eaLnBrk="1" hangingPunct="1"/>
            <a:r>
              <a:rPr lang="en-US"/>
              <a:t>of the raisins for example using glycerol (taste??).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  <p:bldP spid="11272" grpId="0"/>
      <p:bldP spid="1127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1927</Words>
  <Application>Microsoft Office PowerPoint</Application>
  <PresentationFormat>On-screen Show (4:3)</PresentationFormat>
  <Paragraphs>767</Paragraphs>
  <Slides>54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Times New Roman</vt:lpstr>
      <vt:lpstr>Wingdings</vt:lpstr>
      <vt:lpstr>Default Design</vt:lpstr>
      <vt:lpstr>Equation</vt:lpstr>
      <vt:lpstr>Graph</vt:lpstr>
      <vt:lpstr>Chart</vt:lpstr>
      <vt:lpstr>Mathcad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Campanella</dc:creator>
  <cp:lastModifiedBy>Osvaldo H Campanella</cp:lastModifiedBy>
  <cp:revision>61</cp:revision>
  <cp:lastPrinted>2012-09-11T03:52:30Z</cp:lastPrinted>
  <dcterms:created xsi:type="dcterms:W3CDTF">2004-10-03T23:34:15Z</dcterms:created>
  <dcterms:modified xsi:type="dcterms:W3CDTF">2017-09-18T22:08:24Z</dcterms:modified>
</cp:coreProperties>
</file>