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843" y="0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.png"/><Relationship Id="rId13" Type="http://schemas.openxmlformats.org/officeDocument/2006/relationships/image" Target="../media/image24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5.png"/><Relationship Id="rId7" Type="http://schemas.openxmlformats.org/officeDocument/2006/relationships/image" Target="../media/image22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88" y="1208088"/>
            <a:ext cx="6039901" cy="517066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61950" y="257175"/>
            <a:ext cx="861536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equilibrium water activity and moisture contents of each ingredient of a product containing a high moisture soft center filling in a low moisture crust.  Moisture isothermal and the initial water activities are given below.  Assume a 50/50 mixture.  Initial water activities     of the products are 0.11 and 0.54 for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crust and filling respectively  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5854" y="1083920"/>
            <a:ext cx="286987" cy="36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226" name="Google Shape;226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2006600" y="427038"/>
            <a:ext cx="353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Approach (Peleg’s Method)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771525" y="1030288"/>
            <a:ext cx="7905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Approximate the sorption isotherm for a polynomial of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-order (e.g.4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order) </a:t>
            </a:r>
            <a:endParaRPr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988" y="1530350"/>
            <a:ext cx="5497653" cy="64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8450" y="2173288"/>
            <a:ext cx="2074079" cy="92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3688" y="2967038"/>
            <a:ext cx="5591698" cy="92934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677863" y="4065588"/>
            <a:ext cx="2038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2-components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7800" y="4510088"/>
            <a:ext cx="5889472" cy="120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241" name="Google Shape;241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25" y="1822450"/>
            <a:ext cx="7923647" cy="1258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23"/>
          <p:cNvGrpSpPr/>
          <p:nvPr/>
        </p:nvGrpSpPr>
        <p:grpSpPr>
          <a:xfrm>
            <a:off x="1463675" y="3824288"/>
            <a:ext cx="7165975" cy="804636"/>
            <a:chOff x="836" y="2565"/>
            <a:chExt cx="4514" cy="507"/>
          </a:xfrm>
        </p:grpSpPr>
        <p:pic>
          <p:nvPicPr>
            <p:cNvPr id="245" name="Google Shape;245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6" y="2565"/>
              <a:ext cx="3281" cy="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23"/>
            <p:cNvSpPr txBox="1"/>
            <p:nvPr/>
          </p:nvSpPr>
          <p:spPr>
            <a:xfrm>
              <a:off x="4242" y="2703"/>
              <a:ext cx="11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MathCad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253" name="Google Shape;253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75" y="276225"/>
            <a:ext cx="4470277" cy="5921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513" y="-273050"/>
            <a:ext cx="4359461" cy="68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110" name="Google Shape;11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13" y="742950"/>
            <a:ext cx="5121423" cy="1520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0175" y="2698750"/>
            <a:ext cx="3285123" cy="107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8988" y="4322763"/>
            <a:ext cx="2036076" cy="564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49300" y="542925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96913" y="417513"/>
            <a:ext cx="7893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assume that the sorption isotherm is a straight line may sometimes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problematic.  Could we use another function relating m and 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 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050925" y="1239838"/>
            <a:ext cx="6178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don’t use the GAB model (or the BET if it applies)?</a:t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998538" y="2116138"/>
            <a:ext cx="6089783" cy="1336356"/>
            <a:chOff x="347" y="1181"/>
            <a:chExt cx="3836" cy="842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347" y="1181"/>
              <a:ext cx="9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 1</a:t>
              </a:r>
              <a:endParaRPr/>
            </a:p>
          </p:txBody>
        </p:sp>
        <p:pic>
          <p:nvPicPr>
            <p:cNvPr id="128" name="Google Shape;12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93" y="1405"/>
              <a:ext cx="3190" cy="6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16"/>
          <p:cNvGrpSpPr/>
          <p:nvPr/>
        </p:nvGrpSpPr>
        <p:grpSpPr>
          <a:xfrm>
            <a:off x="1077913" y="3835400"/>
            <a:ext cx="6191787" cy="1551084"/>
            <a:chOff x="377" y="2187"/>
            <a:chExt cx="3900" cy="977"/>
          </a:xfrm>
        </p:grpSpPr>
        <p:pic>
          <p:nvPicPr>
            <p:cNvPr id="130" name="Google Shape;13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1" y="2546"/>
              <a:ext cx="3286" cy="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6"/>
            <p:cNvSpPr txBox="1"/>
            <p:nvPr/>
          </p:nvSpPr>
          <p:spPr>
            <a:xfrm>
              <a:off x="377" y="2187"/>
              <a:ext cx="9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 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425700" y="1180041"/>
            <a:ext cx="1163638" cy="5937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1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5473700" y="1167341"/>
            <a:ext cx="1163638" cy="5937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2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2817813" y="303213"/>
            <a:ext cx="2762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 of Mixtures</a:t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90" y="2369608"/>
            <a:ext cx="3648965" cy="706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276" y="2397021"/>
            <a:ext cx="3561948" cy="6687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7"/>
          <p:cNvCxnSpPr/>
          <p:nvPr/>
        </p:nvCxnSpPr>
        <p:spPr>
          <a:xfrm>
            <a:off x="3544888" y="1691216"/>
            <a:ext cx="758825" cy="1268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 flipH="1">
            <a:off x="4802188" y="1754716"/>
            <a:ext cx="892175" cy="11731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17"/>
          <p:cNvSpPr/>
          <p:nvPr/>
        </p:nvSpPr>
        <p:spPr>
          <a:xfrm>
            <a:off x="3932238" y="3045354"/>
            <a:ext cx="1163637" cy="5937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Mixture</a:t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123791" y="3877733"/>
            <a:ext cx="1678665" cy="1841073"/>
            <a:chOff x="4123791" y="3877733"/>
            <a:chExt cx="1678665" cy="1841073"/>
          </a:xfrm>
        </p:grpSpPr>
        <p:sp>
          <p:nvSpPr>
            <p:cNvPr id="149" name="Google Shape;149;p17"/>
            <p:cNvSpPr/>
            <p:nvPr/>
          </p:nvSpPr>
          <p:spPr>
            <a:xfrm>
              <a:off x="4453467" y="3877733"/>
              <a:ext cx="348721" cy="1066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4123791" y="4887809"/>
              <a:ext cx="167866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4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b="0" baseline="-25000" i="1" lang="en-US" sz="4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mix</a:t>
              </a:r>
              <a:r>
                <a:rPr b="0" i="1" lang="en-US" sz="4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i="1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157" name="Google Shape;157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2279650" y="735013"/>
            <a:ext cx="1163638" cy="5937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1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5327650" y="722313"/>
            <a:ext cx="1163638" cy="5937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2</a:t>
            </a:r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>
            <a:off x="3398838" y="1246188"/>
            <a:ext cx="500062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18"/>
          <p:cNvCxnSpPr/>
          <p:nvPr/>
        </p:nvCxnSpPr>
        <p:spPr>
          <a:xfrm flipH="1">
            <a:off x="4802188" y="1216025"/>
            <a:ext cx="631825" cy="498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18"/>
          <p:cNvSpPr/>
          <p:nvPr/>
        </p:nvSpPr>
        <p:spPr>
          <a:xfrm>
            <a:off x="3797300" y="1728788"/>
            <a:ext cx="1163638" cy="59372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Mixture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2817813" y="303213"/>
            <a:ext cx="2762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 of Mixtures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6150" y="1330325"/>
            <a:ext cx="430483" cy="48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275" y="1430338"/>
            <a:ext cx="430483" cy="48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019" y="865188"/>
            <a:ext cx="484476" cy="50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94475" y="820738"/>
            <a:ext cx="512763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4750" y="2138363"/>
            <a:ext cx="2152106" cy="79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6525" y="2171700"/>
            <a:ext cx="2087464" cy="75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1206500" y="3046413"/>
            <a:ext cx="7346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is assumed that the components do not interact with each other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 moisture is lost to the atmosphere (OK if they are in a package)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2066925" y="3713163"/>
            <a:ext cx="6313115" cy="1117459"/>
            <a:chOff x="1302" y="2339"/>
            <a:chExt cx="3977" cy="704"/>
          </a:xfrm>
        </p:grpSpPr>
        <p:grpSp>
          <p:nvGrpSpPr>
            <p:cNvPr id="173" name="Google Shape;173;p18"/>
            <p:cNvGrpSpPr/>
            <p:nvPr/>
          </p:nvGrpSpPr>
          <p:grpSpPr>
            <a:xfrm>
              <a:off x="1302" y="2339"/>
              <a:ext cx="1701" cy="636"/>
              <a:chOff x="1302" y="2339"/>
              <a:chExt cx="1701" cy="636"/>
            </a:xfrm>
          </p:grpSpPr>
          <p:pic>
            <p:nvPicPr>
              <p:cNvPr id="174" name="Google Shape;174;p1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1522" y="2339"/>
                <a:ext cx="831" cy="3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Google Shape;175;p1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302" y="2666"/>
                <a:ext cx="1701" cy="3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6" name="Google Shape;176;p1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643" y="2679"/>
              <a:ext cx="677" cy="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575" y="2664"/>
              <a:ext cx="704" cy="3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8" name="Google Shape;178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60425" y="4997450"/>
            <a:ext cx="7818412" cy="66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185" name="Google Shape;185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2817813" y="303213"/>
            <a:ext cx="2762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 of Mixtures</a:t>
            </a:r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693738" y="976313"/>
            <a:ext cx="7793252" cy="1408112"/>
            <a:chOff x="437" y="615"/>
            <a:chExt cx="4909" cy="887"/>
          </a:xfrm>
        </p:grpSpPr>
        <p:pic>
          <p:nvPicPr>
            <p:cNvPr id="189" name="Google Shape;18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" y="615"/>
              <a:ext cx="4909" cy="4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9"/>
            <p:cNvSpPr txBox="1"/>
            <p:nvPr/>
          </p:nvSpPr>
          <p:spPr>
            <a:xfrm>
              <a:off x="878" y="1271"/>
              <a:ext cx="323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were </a:t>
              </a:r>
              <a:r>
                <a:rPr i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aseline="-25000" i="1"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w,e</a:t>
              </a: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the mixture equilibrium water activity</a:t>
              </a:r>
              <a:endParaRPr/>
            </a:p>
          </p:txBody>
        </p:sp>
      </p:grpSp>
      <p:grpSp>
        <p:nvGrpSpPr>
          <p:cNvPr id="191" name="Google Shape;191;p19"/>
          <p:cNvGrpSpPr/>
          <p:nvPr/>
        </p:nvGrpSpPr>
        <p:grpSpPr>
          <a:xfrm>
            <a:off x="344488" y="2767013"/>
            <a:ext cx="8173911" cy="1258887"/>
            <a:chOff x="217" y="1743"/>
            <a:chExt cx="5149" cy="793"/>
          </a:xfrm>
        </p:grpSpPr>
        <p:pic>
          <p:nvPicPr>
            <p:cNvPr id="192" name="Google Shape;19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7" y="1743"/>
              <a:ext cx="5149" cy="3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9"/>
            <p:cNvSpPr txBox="1"/>
            <p:nvPr/>
          </p:nvSpPr>
          <p:spPr>
            <a:xfrm>
              <a:off x="734" y="2305"/>
              <a:ext cx="43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we can calculate the equilibrium water activity of the mixture?</a:t>
              </a:r>
              <a:endParaRPr/>
            </a:p>
          </p:txBody>
        </p:sp>
      </p:grpSp>
      <p:grpSp>
        <p:nvGrpSpPr>
          <p:cNvPr id="194" name="Google Shape;194;p19"/>
          <p:cNvGrpSpPr/>
          <p:nvPr/>
        </p:nvGrpSpPr>
        <p:grpSpPr>
          <a:xfrm>
            <a:off x="1516063" y="4405313"/>
            <a:ext cx="6997700" cy="783519"/>
            <a:chOff x="955" y="2775"/>
            <a:chExt cx="4408" cy="494"/>
          </a:xfrm>
        </p:grpSpPr>
        <p:pic>
          <p:nvPicPr>
            <p:cNvPr id="195" name="Google Shape;195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5" y="2775"/>
              <a:ext cx="3231" cy="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9"/>
            <p:cNvSpPr txBox="1"/>
            <p:nvPr/>
          </p:nvSpPr>
          <p:spPr>
            <a:xfrm>
              <a:off x="4255" y="2894"/>
              <a:ext cx="11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MathCad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203" name="Google Shape;203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176338" y="314325"/>
            <a:ext cx="20256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components</a:t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1058863"/>
            <a:ext cx="5806240" cy="91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425" y="2316163"/>
            <a:ext cx="7417824" cy="913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0"/>
          <p:cNvGrpSpPr/>
          <p:nvPr/>
        </p:nvGrpSpPr>
        <p:grpSpPr>
          <a:xfrm>
            <a:off x="1327150" y="4071938"/>
            <a:ext cx="7165975" cy="804636"/>
            <a:chOff x="836" y="2565"/>
            <a:chExt cx="4514" cy="507"/>
          </a:xfrm>
        </p:grpSpPr>
        <p:pic>
          <p:nvPicPr>
            <p:cNvPr id="209" name="Google Shape;209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6" y="2565"/>
              <a:ext cx="3281" cy="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0"/>
            <p:cNvSpPr txBox="1"/>
            <p:nvPr/>
          </p:nvSpPr>
          <p:spPr>
            <a:xfrm>
              <a:off x="4242" y="2703"/>
              <a:ext cx="11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MathCad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Activity</a:t>
            </a:r>
            <a:endParaRPr/>
          </a:p>
        </p:txBody>
      </p:sp>
      <p:sp>
        <p:nvSpPr>
          <p:cNvPr id="217" name="Google Shape;217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ABE 303</a:t>
            </a:r>
            <a:endParaRPr/>
          </a:p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525" y="0"/>
            <a:ext cx="6657661" cy="644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