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F2F953-6520-4BDB-8264-52D25E098716}">
  <a:tblStyle styleId="{A3F2F953-6520-4BDB-8264-52D25E09871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75" lIns="96575" spcFirstLastPara="1" rIns="96575" wrap="square" tIns="48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2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2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3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3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4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4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power law</a:t>
            </a:r>
            <a:endParaRPr/>
          </a:p>
        </p:txBody>
      </p:sp>
      <p:sp>
        <p:nvSpPr>
          <p:cNvPr id="543" name="Google Shape;543;p15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6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7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7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8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8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9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9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0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0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1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1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2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2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3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3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4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4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5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6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6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7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7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8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8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9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9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0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0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1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1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draw graph on equation sheet</a:t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2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2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3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3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4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4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5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5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6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7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7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8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8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9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9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40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0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1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1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2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2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3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3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4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4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45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5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46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6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7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7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8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8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9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49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50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50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51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51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7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2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52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53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53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54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54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55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55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6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56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7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57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58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58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59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59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60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60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61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61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force associated with stress, deformation associated with strain</a:t>
            </a:r>
            <a:endParaRPr/>
          </a:p>
        </p:txBody>
      </p:sp>
      <p:sp>
        <p:nvSpPr>
          <p:cNvPr id="281" name="Google Shape;281;p8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62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62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psi equations are not on the equation sheet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0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1:notes"/>
          <p:cNvSpPr txBox="1"/>
          <p:nvPr>
            <p:ph idx="1" type="body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1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Relationship Id="rId5" Type="http://schemas.openxmlformats.org/officeDocument/2006/relationships/image" Target="../media/image33.png"/><Relationship Id="rId6" Type="http://schemas.openxmlformats.org/officeDocument/2006/relationships/image" Target="../media/image4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Relationship Id="rId5" Type="http://schemas.openxmlformats.org/officeDocument/2006/relationships/image" Target="../media/image26.png"/><Relationship Id="rId6" Type="http://schemas.openxmlformats.org/officeDocument/2006/relationships/image" Target="../media/image35.png"/><Relationship Id="rId7" Type="http://schemas.openxmlformats.org/officeDocument/2006/relationships/image" Target="../media/image41.png"/><Relationship Id="rId8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Relationship Id="rId4" Type="http://schemas.openxmlformats.org/officeDocument/2006/relationships/image" Target="../media/image58.png"/><Relationship Id="rId9" Type="http://schemas.openxmlformats.org/officeDocument/2006/relationships/image" Target="../media/image47.png"/><Relationship Id="rId5" Type="http://schemas.openxmlformats.org/officeDocument/2006/relationships/image" Target="../media/image46.png"/><Relationship Id="rId6" Type="http://schemas.openxmlformats.org/officeDocument/2006/relationships/image" Target="../media/image54.png"/><Relationship Id="rId7" Type="http://schemas.openxmlformats.org/officeDocument/2006/relationships/image" Target="../media/image45.png"/><Relationship Id="rId8" Type="http://schemas.openxmlformats.org/officeDocument/2006/relationships/image" Target="../media/image51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50.png"/><Relationship Id="rId6" Type="http://schemas.openxmlformats.org/officeDocument/2006/relationships/image" Target="../media/image56.png"/><Relationship Id="rId7" Type="http://schemas.openxmlformats.org/officeDocument/2006/relationships/image" Target="../media/image52.png"/><Relationship Id="rId8" Type="http://schemas.openxmlformats.org/officeDocument/2006/relationships/image" Target="../media/image8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2.png"/><Relationship Id="rId4" Type="http://schemas.openxmlformats.org/officeDocument/2006/relationships/image" Target="../media/image7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5.png"/><Relationship Id="rId4" Type="http://schemas.openxmlformats.org/officeDocument/2006/relationships/image" Target="../media/image70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6.png"/><Relationship Id="rId4" Type="http://schemas.openxmlformats.org/officeDocument/2006/relationships/image" Target="../media/image73.png"/><Relationship Id="rId5" Type="http://schemas.openxmlformats.org/officeDocument/2006/relationships/image" Target="../media/image80.png"/><Relationship Id="rId6" Type="http://schemas.openxmlformats.org/officeDocument/2006/relationships/image" Target="../media/image72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8.png"/><Relationship Id="rId4" Type="http://schemas.openxmlformats.org/officeDocument/2006/relationships/image" Target="../media/image77.png"/><Relationship Id="rId5" Type="http://schemas.openxmlformats.org/officeDocument/2006/relationships/image" Target="../media/image88.png"/><Relationship Id="rId6" Type="http://schemas.openxmlformats.org/officeDocument/2006/relationships/image" Target="../media/image75.png"/><Relationship Id="rId7" Type="http://schemas.openxmlformats.org/officeDocument/2006/relationships/image" Target="../media/image81.png"/><Relationship Id="rId8" Type="http://schemas.openxmlformats.org/officeDocument/2006/relationships/image" Target="../media/image79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87.png"/><Relationship Id="rId10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4.png"/><Relationship Id="rId4" Type="http://schemas.openxmlformats.org/officeDocument/2006/relationships/image" Target="../media/image93.png"/><Relationship Id="rId9" Type="http://schemas.openxmlformats.org/officeDocument/2006/relationships/image" Target="../media/image91.png"/><Relationship Id="rId5" Type="http://schemas.openxmlformats.org/officeDocument/2006/relationships/image" Target="../media/image82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9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9.png"/><Relationship Id="rId4" Type="http://schemas.openxmlformats.org/officeDocument/2006/relationships/image" Target="../media/image6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6.png"/><Relationship Id="rId4" Type="http://schemas.openxmlformats.org/officeDocument/2006/relationships/image" Target="../media/image9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2.png"/><Relationship Id="rId4" Type="http://schemas.openxmlformats.org/officeDocument/2006/relationships/image" Target="../media/image9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9.png"/><Relationship Id="rId4" Type="http://schemas.openxmlformats.org/officeDocument/2006/relationships/image" Target="../media/image101.png"/><Relationship Id="rId5" Type="http://schemas.openxmlformats.org/officeDocument/2006/relationships/image" Target="../media/image114.png"/><Relationship Id="rId6" Type="http://schemas.openxmlformats.org/officeDocument/2006/relationships/image" Target="../media/image10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0.png"/><Relationship Id="rId4" Type="http://schemas.openxmlformats.org/officeDocument/2006/relationships/image" Target="../media/image98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0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2.png"/><Relationship Id="rId4" Type="http://schemas.openxmlformats.org/officeDocument/2006/relationships/image" Target="../media/image111.png"/><Relationship Id="rId5" Type="http://schemas.openxmlformats.org/officeDocument/2006/relationships/image" Target="../media/image113.png"/><Relationship Id="rId6" Type="http://schemas.openxmlformats.org/officeDocument/2006/relationships/image" Target="../media/image1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3.png"/><Relationship Id="rId4" Type="http://schemas.openxmlformats.org/officeDocument/2006/relationships/image" Target="../media/image122.png"/><Relationship Id="rId5" Type="http://schemas.openxmlformats.org/officeDocument/2006/relationships/image" Target="../media/image1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5.png"/><Relationship Id="rId4" Type="http://schemas.openxmlformats.org/officeDocument/2006/relationships/image" Target="../media/image125.png"/><Relationship Id="rId5" Type="http://schemas.openxmlformats.org/officeDocument/2006/relationships/image" Target="../media/image124.png"/><Relationship Id="rId6" Type="http://schemas.openxmlformats.org/officeDocument/2006/relationships/image" Target="../media/image117.png"/><Relationship Id="rId7" Type="http://schemas.openxmlformats.org/officeDocument/2006/relationships/image" Target="../media/image126.png"/><Relationship Id="rId8" Type="http://schemas.openxmlformats.org/officeDocument/2006/relationships/image" Target="../media/image1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7.png"/><Relationship Id="rId4" Type="http://schemas.openxmlformats.org/officeDocument/2006/relationships/image" Target="../media/image144.png"/><Relationship Id="rId5" Type="http://schemas.openxmlformats.org/officeDocument/2006/relationships/image" Target="../media/image128.png"/><Relationship Id="rId6" Type="http://schemas.openxmlformats.org/officeDocument/2006/relationships/image" Target="../media/image135.png"/><Relationship Id="rId7" Type="http://schemas.openxmlformats.org/officeDocument/2006/relationships/image" Target="../media/image1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1.png"/><Relationship Id="rId4" Type="http://schemas.openxmlformats.org/officeDocument/2006/relationships/image" Target="../media/image131.png"/><Relationship Id="rId5" Type="http://schemas.openxmlformats.org/officeDocument/2006/relationships/image" Target="../media/image1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2.png"/><Relationship Id="rId4" Type="http://schemas.openxmlformats.org/officeDocument/2006/relationships/image" Target="../media/image132.png"/><Relationship Id="rId5" Type="http://schemas.openxmlformats.org/officeDocument/2006/relationships/image" Target="../media/image137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0.png"/><Relationship Id="rId4" Type="http://schemas.openxmlformats.org/officeDocument/2006/relationships/image" Target="../media/image136.png"/><Relationship Id="rId5" Type="http://schemas.openxmlformats.org/officeDocument/2006/relationships/image" Target="../media/image138.png"/><Relationship Id="rId6" Type="http://schemas.openxmlformats.org/officeDocument/2006/relationships/image" Target="../media/image147.png"/><Relationship Id="rId7" Type="http://schemas.openxmlformats.org/officeDocument/2006/relationships/image" Target="../media/image14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5.png"/><Relationship Id="rId4" Type="http://schemas.openxmlformats.org/officeDocument/2006/relationships/image" Target="../media/image165.png"/><Relationship Id="rId5" Type="http://schemas.openxmlformats.org/officeDocument/2006/relationships/image" Target="../media/image139.png"/><Relationship Id="rId6" Type="http://schemas.openxmlformats.org/officeDocument/2006/relationships/image" Target="../media/image1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6.png"/><Relationship Id="rId4" Type="http://schemas.openxmlformats.org/officeDocument/2006/relationships/image" Target="../media/image148.png"/><Relationship Id="rId9" Type="http://schemas.openxmlformats.org/officeDocument/2006/relationships/image" Target="../media/image150.png"/><Relationship Id="rId5" Type="http://schemas.openxmlformats.org/officeDocument/2006/relationships/image" Target="../media/image149.png"/><Relationship Id="rId6" Type="http://schemas.openxmlformats.org/officeDocument/2006/relationships/image" Target="../media/image159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/Relationships>
</file>

<file path=ppt/slides/_rels/slide5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2.png"/><Relationship Id="rId4" Type="http://schemas.openxmlformats.org/officeDocument/2006/relationships/image" Target="../media/image153.png"/><Relationship Id="rId9" Type="http://schemas.openxmlformats.org/officeDocument/2006/relationships/image" Target="../media/image152.png"/><Relationship Id="rId5" Type="http://schemas.openxmlformats.org/officeDocument/2006/relationships/image" Target="../media/image160.png"/><Relationship Id="rId6" Type="http://schemas.openxmlformats.org/officeDocument/2006/relationships/image" Target="../media/image158.png"/><Relationship Id="rId7" Type="http://schemas.openxmlformats.org/officeDocument/2006/relationships/image" Target="../media/image157.png"/><Relationship Id="rId8" Type="http://schemas.openxmlformats.org/officeDocument/2006/relationships/image" Target="../media/image15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9.png"/><Relationship Id="rId4" Type="http://schemas.openxmlformats.org/officeDocument/2006/relationships/image" Target="../media/image166.png"/><Relationship Id="rId5" Type="http://schemas.openxmlformats.org/officeDocument/2006/relationships/image" Target="../media/image163.png"/><Relationship Id="rId6" Type="http://schemas.openxmlformats.org/officeDocument/2006/relationships/image" Target="../media/image17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4.png"/><Relationship Id="rId4" Type="http://schemas.openxmlformats.org/officeDocument/2006/relationships/image" Target="../media/image16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1.png"/><Relationship Id="rId4" Type="http://schemas.openxmlformats.org/officeDocument/2006/relationships/image" Target="../media/image170.png"/><Relationship Id="rId5" Type="http://schemas.openxmlformats.org/officeDocument/2006/relationships/image" Target="../media/image173.png"/><Relationship Id="rId6" Type="http://schemas.openxmlformats.org/officeDocument/2006/relationships/image" Target="../media/image17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5.png"/><Relationship Id="rId4" Type="http://schemas.openxmlformats.org/officeDocument/2006/relationships/image" Target="../media/image180.png"/><Relationship Id="rId5" Type="http://schemas.openxmlformats.org/officeDocument/2006/relationships/image" Target="../media/image186.png"/><Relationship Id="rId6" Type="http://schemas.openxmlformats.org/officeDocument/2006/relationships/image" Target="../media/image17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87.png"/><Relationship Id="rId4" Type="http://schemas.openxmlformats.org/officeDocument/2006/relationships/image" Target="../media/image177.png"/><Relationship Id="rId5" Type="http://schemas.openxmlformats.org/officeDocument/2006/relationships/image" Target="../media/image182.png"/><Relationship Id="rId6" Type="http://schemas.openxmlformats.org/officeDocument/2006/relationships/image" Target="../media/image171.png"/><Relationship Id="rId7" Type="http://schemas.openxmlformats.org/officeDocument/2006/relationships/image" Target="../media/image17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85.png"/><Relationship Id="rId4" Type="http://schemas.openxmlformats.org/officeDocument/2006/relationships/image" Target="../media/image184.png"/><Relationship Id="rId5" Type="http://schemas.openxmlformats.org/officeDocument/2006/relationships/image" Target="../media/image18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95.png"/><Relationship Id="rId4" Type="http://schemas.openxmlformats.org/officeDocument/2006/relationships/image" Target="../media/image183.png"/><Relationship Id="rId5" Type="http://schemas.openxmlformats.org/officeDocument/2006/relationships/image" Target="../media/image179.png"/><Relationship Id="rId6" Type="http://schemas.openxmlformats.org/officeDocument/2006/relationships/image" Target="../media/image18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8.png"/><Relationship Id="rId4" Type="http://schemas.openxmlformats.org/officeDocument/2006/relationships/image" Target="../media/image191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90.png"/><Relationship Id="rId4" Type="http://schemas.openxmlformats.org/officeDocument/2006/relationships/image" Target="../media/image198.png"/><Relationship Id="rId5" Type="http://schemas.openxmlformats.org/officeDocument/2006/relationships/image" Target="../media/image197.png"/><Relationship Id="rId6" Type="http://schemas.openxmlformats.org/officeDocument/2006/relationships/image" Target="../media/image19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16.png"/><Relationship Id="rId13" Type="http://schemas.openxmlformats.org/officeDocument/2006/relationships/image" Target="../media/image19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23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Ol6bBB3zuGc&amp;feature=rela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04813" y="344488"/>
            <a:ext cx="79946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Rheology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1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science that study the </a:t>
            </a:r>
            <a:r>
              <a:rPr b="0" i="1" lang="en-US" sz="3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</a:t>
            </a:r>
            <a:r>
              <a:rPr b="0" i="1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-US" sz="3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deformation</a:t>
            </a:r>
            <a:r>
              <a:rPr b="0" i="1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materials.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446088" y="2312988"/>
            <a:ext cx="840807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generally associated with </a:t>
            </a:r>
            <a:r>
              <a:rPr b="1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liquid behavior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Flow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regarded as 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deformation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Deformation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generally associated with </a:t>
            </a:r>
            <a:r>
              <a:rPr b="1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solid/semisolid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454" name="Google Shape;454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22"/>
          <p:cNvSpPr/>
          <p:nvPr/>
        </p:nvSpPr>
        <p:spPr>
          <a:xfrm>
            <a:off x="893763" y="1012825"/>
            <a:ext cx="7483475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Elastic Effects In Extrusion of Materials</a:t>
            </a:r>
            <a:endParaRPr b="1" sz="2400" u="sng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22"/>
          <p:cNvSpPr/>
          <p:nvPr/>
        </p:nvSpPr>
        <p:spPr>
          <a:xfrm>
            <a:off x="4668838" y="1643063"/>
            <a:ext cx="27305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EXTRUDATE  SHAPE</a:t>
            </a:r>
            <a:endParaRPr sz="24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2"/>
          <p:cNvSpPr/>
          <p:nvPr/>
        </p:nvSpPr>
        <p:spPr>
          <a:xfrm>
            <a:off x="2265363" y="2343150"/>
            <a:ext cx="896937" cy="889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58" name="Google Shape;458;p22"/>
          <p:cNvGrpSpPr/>
          <p:nvPr/>
        </p:nvGrpSpPr>
        <p:grpSpPr>
          <a:xfrm>
            <a:off x="5218113" y="2200275"/>
            <a:ext cx="1066800" cy="1031875"/>
            <a:chOff x="2882" y="1410"/>
            <a:chExt cx="1006" cy="918"/>
          </a:xfrm>
        </p:grpSpPr>
        <p:sp>
          <p:nvSpPr>
            <p:cNvPr id="459" name="Google Shape;459;p22"/>
            <p:cNvSpPr/>
            <p:nvPr/>
          </p:nvSpPr>
          <p:spPr>
            <a:xfrm>
              <a:off x="2956" y="1410"/>
              <a:ext cx="872" cy="26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3624" y="1482"/>
              <a:ext cx="264" cy="76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2962" y="2064"/>
              <a:ext cx="856" cy="26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2882" y="1486"/>
              <a:ext cx="312" cy="76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2994" y="1488"/>
              <a:ext cx="814" cy="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64" name="Google Shape;464;p22"/>
          <p:cNvSpPr/>
          <p:nvPr/>
        </p:nvSpPr>
        <p:spPr>
          <a:xfrm>
            <a:off x="1835150" y="1676400"/>
            <a:ext cx="22034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DIE SHAPE</a:t>
            </a:r>
            <a:endParaRPr sz="24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3659188" y="2663825"/>
            <a:ext cx="1177925" cy="230188"/>
          </a:xfrm>
          <a:prstGeom prst="rightArrow">
            <a:avLst>
              <a:gd fmla="val 50000" name="adj1"/>
              <a:gd fmla="val 255885" name="adj2"/>
            </a:avLst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5207000" y="4249738"/>
            <a:ext cx="935038" cy="9413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3651250" y="4510088"/>
            <a:ext cx="1090613" cy="261937"/>
          </a:xfrm>
          <a:prstGeom prst="rightArrow">
            <a:avLst>
              <a:gd fmla="val 50000" name="adj1"/>
              <a:gd fmla="val 208202" name="adj2"/>
            </a:avLst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1801813" y="4295775"/>
            <a:ext cx="482600" cy="8445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2597150" y="4276725"/>
            <a:ext cx="482600" cy="84613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22"/>
          <p:cNvSpPr/>
          <p:nvPr/>
        </p:nvSpPr>
        <p:spPr>
          <a:xfrm>
            <a:off x="1363663" y="4133850"/>
            <a:ext cx="1444625" cy="234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2"/>
          <p:cNvSpPr/>
          <p:nvPr/>
        </p:nvSpPr>
        <p:spPr>
          <a:xfrm>
            <a:off x="1316038" y="5018088"/>
            <a:ext cx="1447800" cy="2349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22"/>
          <p:cNvSpPr/>
          <p:nvPr/>
        </p:nvSpPr>
        <p:spPr>
          <a:xfrm>
            <a:off x="2805113" y="4243388"/>
            <a:ext cx="460375" cy="103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22"/>
          <p:cNvSpPr/>
          <p:nvPr/>
        </p:nvSpPr>
        <p:spPr>
          <a:xfrm>
            <a:off x="1771650" y="4162425"/>
            <a:ext cx="584200" cy="136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22"/>
          <p:cNvSpPr/>
          <p:nvPr/>
        </p:nvSpPr>
        <p:spPr>
          <a:xfrm>
            <a:off x="2114550" y="4210050"/>
            <a:ext cx="1119188" cy="11191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22"/>
          <p:cNvSpPr/>
          <p:nvPr/>
        </p:nvSpPr>
        <p:spPr>
          <a:xfrm>
            <a:off x="2097088" y="5118100"/>
            <a:ext cx="1111250" cy="52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22"/>
          <p:cNvSpPr/>
          <p:nvPr/>
        </p:nvSpPr>
        <p:spPr>
          <a:xfrm>
            <a:off x="2109788" y="3992563"/>
            <a:ext cx="1111250" cy="43973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22"/>
          <p:cNvSpPr/>
          <p:nvPr/>
        </p:nvSpPr>
        <p:spPr>
          <a:xfrm rot="5400000">
            <a:off x="2666207" y="4552156"/>
            <a:ext cx="1111250" cy="43973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22"/>
          <p:cNvSpPr/>
          <p:nvPr/>
        </p:nvSpPr>
        <p:spPr>
          <a:xfrm rot="5400000">
            <a:off x="1546226" y="4552950"/>
            <a:ext cx="1111250" cy="4413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485" name="Google Shape;485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23"/>
          <p:cNvSpPr txBox="1"/>
          <p:nvPr/>
        </p:nvSpPr>
        <p:spPr>
          <a:xfrm>
            <a:off x="3670300" y="196850"/>
            <a:ext cx="147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LIQUIDS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23"/>
          <p:cNvSpPr txBox="1"/>
          <p:nvPr/>
        </p:nvSpPr>
        <p:spPr>
          <a:xfrm>
            <a:off x="6945313" y="2092325"/>
            <a:ext cx="194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Stress</a:t>
            </a:r>
            <a:endParaRPr/>
          </a:p>
        </p:txBody>
      </p:sp>
      <p:sp>
        <p:nvSpPr>
          <p:cNvPr id="488" name="Google Shape;488;p23"/>
          <p:cNvSpPr txBox="1"/>
          <p:nvPr/>
        </p:nvSpPr>
        <p:spPr>
          <a:xfrm>
            <a:off x="5205430" y="1995500"/>
            <a:ext cx="215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Rate</a:t>
            </a:r>
            <a:endParaRPr/>
          </a:p>
        </p:txBody>
      </p:sp>
      <p:sp>
        <p:nvSpPr>
          <p:cNvPr descr="Dark downward diagonal" id="489" name="Google Shape;489;p23"/>
          <p:cNvSpPr/>
          <p:nvPr/>
        </p:nvSpPr>
        <p:spPr>
          <a:xfrm>
            <a:off x="2252663" y="1162050"/>
            <a:ext cx="2714625" cy="730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Dark downward diagonal" id="490" name="Google Shape;490;p23"/>
          <p:cNvSpPr/>
          <p:nvPr/>
        </p:nvSpPr>
        <p:spPr>
          <a:xfrm>
            <a:off x="2182813" y="2289175"/>
            <a:ext cx="2794000" cy="730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1" name="Google Shape;491;p23"/>
          <p:cNvCxnSpPr/>
          <p:nvPr/>
        </p:nvCxnSpPr>
        <p:spPr>
          <a:xfrm flipH="1">
            <a:off x="2782888" y="1255713"/>
            <a:ext cx="11112" cy="1036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23"/>
          <p:cNvCxnSpPr/>
          <p:nvPr/>
        </p:nvCxnSpPr>
        <p:spPr>
          <a:xfrm flipH="1" rot="10800000">
            <a:off x="2751138" y="1241425"/>
            <a:ext cx="1954212" cy="1033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p23"/>
          <p:cNvCxnSpPr/>
          <p:nvPr/>
        </p:nvCxnSpPr>
        <p:spPr>
          <a:xfrm>
            <a:off x="2800350" y="1409700"/>
            <a:ext cx="16081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4" name="Google Shape;494;p23"/>
          <p:cNvCxnSpPr/>
          <p:nvPr/>
        </p:nvCxnSpPr>
        <p:spPr>
          <a:xfrm>
            <a:off x="2774950" y="1627188"/>
            <a:ext cx="12176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5" name="Google Shape;495;p23"/>
          <p:cNvCxnSpPr/>
          <p:nvPr/>
        </p:nvCxnSpPr>
        <p:spPr>
          <a:xfrm>
            <a:off x="2782888" y="2016125"/>
            <a:ext cx="4238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6" name="Google Shape;496;p23"/>
          <p:cNvCxnSpPr/>
          <p:nvPr/>
        </p:nvCxnSpPr>
        <p:spPr>
          <a:xfrm flipH="1" rot="10800000">
            <a:off x="2786063" y="2157413"/>
            <a:ext cx="173037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7" name="Google Shape;497;p23"/>
          <p:cNvCxnSpPr/>
          <p:nvPr/>
        </p:nvCxnSpPr>
        <p:spPr>
          <a:xfrm>
            <a:off x="4991100" y="1184275"/>
            <a:ext cx="12366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8" name="Google Shape;498;p23"/>
          <p:cNvSpPr txBox="1"/>
          <p:nvPr/>
        </p:nvSpPr>
        <p:spPr>
          <a:xfrm>
            <a:off x="5238750" y="736600"/>
            <a:ext cx="368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cxnSp>
        <p:nvCxnSpPr>
          <p:cNvPr id="499" name="Google Shape;499;p23"/>
          <p:cNvCxnSpPr/>
          <p:nvPr/>
        </p:nvCxnSpPr>
        <p:spPr>
          <a:xfrm>
            <a:off x="1370013" y="1200150"/>
            <a:ext cx="831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0" name="Google Shape;500;p23"/>
          <p:cNvSpPr txBox="1"/>
          <p:nvPr/>
        </p:nvSpPr>
        <p:spPr>
          <a:xfrm>
            <a:off x="1331913" y="1150938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cxnSp>
        <p:nvCxnSpPr>
          <p:cNvPr id="501" name="Google Shape;501;p23"/>
          <p:cNvCxnSpPr/>
          <p:nvPr/>
        </p:nvCxnSpPr>
        <p:spPr>
          <a:xfrm>
            <a:off x="2608263" y="1244600"/>
            <a:ext cx="0" cy="10556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2" name="Google Shape;502;p23"/>
          <p:cNvSpPr txBox="1"/>
          <p:nvPr/>
        </p:nvSpPr>
        <p:spPr>
          <a:xfrm>
            <a:off x="2182813" y="16208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sp>
        <p:nvSpPr>
          <p:cNvPr id="503" name="Google Shape;503;p23"/>
          <p:cNvSpPr/>
          <p:nvPr/>
        </p:nvSpPr>
        <p:spPr>
          <a:xfrm>
            <a:off x="4011613" y="1635125"/>
            <a:ext cx="927100" cy="61913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95973" y="52235"/>
                  <a:pt x="72079" y="105882"/>
                  <a:pt x="52035" y="112941"/>
                </a:cubicBezTo>
                <a:cubicBezTo>
                  <a:pt x="31991" y="120000"/>
                  <a:pt x="15929" y="81882"/>
                  <a:pt x="0" y="4517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23"/>
          <p:cNvSpPr txBox="1"/>
          <p:nvPr/>
        </p:nvSpPr>
        <p:spPr>
          <a:xfrm>
            <a:off x="4983163" y="1404938"/>
            <a:ext cx="1809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Velocity Profile</a:t>
            </a:r>
            <a:endParaRPr/>
          </a:p>
        </p:txBody>
      </p:sp>
      <p:sp>
        <p:nvSpPr>
          <p:cNvPr id="505" name="Google Shape;505;p23"/>
          <p:cNvSpPr txBox="1"/>
          <p:nvPr/>
        </p:nvSpPr>
        <p:spPr>
          <a:xfrm>
            <a:off x="6764338" y="14224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u(y)</a:t>
            </a:r>
            <a:endParaRPr/>
          </a:p>
        </p:txBody>
      </p:sp>
      <p:sp>
        <p:nvSpPr>
          <p:cNvPr id="506" name="Google Shape;506;p23"/>
          <p:cNvSpPr txBox="1"/>
          <p:nvPr/>
        </p:nvSpPr>
        <p:spPr>
          <a:xfrm>
            <a:off x="652463" y="498475"/>
            <a:ext cx="2317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 Shear Test</a:t>
            </a:r>
            <a:endParaRPr/>
          </a:p>
        </p:txBody>
      </p:sp>
      <p:pic>
        <p:nvPicPr>
          <p:cNvPr id="507" name="Google Shape;5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1238" y="2433638"/>
            <a:ext cx="755828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1325" y="2389188"/>
            <a:ext cx="812441" cy="6435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23"/>
          <p:cNvGrpSpPr/>
          <p:nvPr/>
        </p:nvGrpSpPr>
        <p:grpSpPr>
          <a:xfrm>
            <a:off x="1198563" y="3529013"/>
            <a:ext cx="3337448" cy="2342442"/>
            <a:chOff x="478" y="2085"/>
            <a:chExt cx="2101" cy="1476"/>
          </a:xfrm>
        </p:grpSpPr>
        <p:cxnSp>
          <p:nvCxnSpPr>
            <p:cNvPr id="510" name="Google Shape;510;p23"/>
            <p:cNvCxnSpPr/>
            <p:nvPr/>
          </p:nvCxnSpPr>
          <p:spPr>
            <a:xfrm>
              <a:off x="740" y="3256"/>
              <a:ext cx="161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11" name="Google Shape;511;p23"/>
            <p:cNvCxnSpPr/>
            <p:nvPr/>
          </p:nvCxnSpPr>
          <p:spPr>
            <a:xfrm flipH="1" rot="10800000">
              <a:off x="780" y="2100"/>
              <a:ext cx="14" cy="12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512" name="Google Shape;512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8" y="2085"/>
              <a:ext cx="286" cy="2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63" y="3267"/>
              <a:ext cx="316" cy="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Google Shape;514;p23"/>
            <p:cNvSpPr/>
            <p:nvPr/>
          </p:nvSpPr>
          <p:spPr>
            <a:xfrm>
              <a:off x="786" y="2476"/>
              <a:ext cx="1328" cy="756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253" y="103809"/>
                    <a:pt x="6506" y="87619"/>
                    <a:pt x="13012" y="74285"/>
                  </a:cubicBezTo>
                  <a:cubicBezTo>
                    <a:pt x="19518" y="60952"/>
                    <a:pt x="25301" y="50714"/>
                    <a:pt x="39036" y="40000"/>
                  </a:cubicBezTo>
                  <a:cubicBezTo>
                    <a:pt x="52771" y="29285"/>
                    <a:pt x="81927" y="16666"/>
                    <a:pt x="95421" y="10000"/>
                  </a:cubicBezTo>
                  <a:cubicBezTo>
                    <a:pt x="108915" y="3333"/>
                    <a:pt x="114457" y="1666"/>
                    <a:pt x="120000" y="0"/>
                  </a:cubicBezTo>
                </a:path>
              </a:pathLst>
            </a:cu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15" name="Google Shape;515;p23"/>
            <p:cNvCxnSpPr/>
            <p:nvPr/>
          </p:nvCxnSpPr>
          <p:spPr>
            <a:xfrm flipH="1" rot="10800000">
              <a:off x="816" y="2578"/>
              <a:ext cx="1344" cy="657"/>
            </a:xfrm>
            <a:prstGeom prst="straightConnector1">
              <a:avLst/>
            </a:prstGeom>
            <a:noFill/>
            <a:ln cap="flat" cmpd="sng" w="254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6" name="Google Shape;516;p23"/>
            <p:cNvSpPr/>
            <p:nvPr/>
          </p:nvSpPr>
          <p:spPr>
            <a:xfrm>
              <a:off x="779" y="2725"/>
              <a:ext cx="1379" cy="527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19075" y="116206"/>
                    <a:pt x="38151" y="112413"/>
                    <a:pt x="52436" y="104827"/>
                  </a:cubicBezTo>
                  <a:cubicBezTo>
                    <a:pt x="66722" y="97241"/>
                    <a:pt x="76134" y="86666"/>
                    <a:pt x="85714" y="74482"/>
                  </a:cubicBezTo>
                  <a:cubicBezTo>
                    <a:pt x="95294" y="62298"/>
                    <a:pt x="104201" y="44137"/>
                    <a:pt x="109915" y="31724"/>
                  </a:cubicBezTo>
                  <a:cubicBezTo>
                    <a:pt x="115630" y="19310"/>
                    <a:pt x="117815" y="9655"/>
                    <a:pt x="120000" y="0"/>
                  </a:cubicBezTo>
                </a:path>
              </a:pathLst>
            </a:cu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3" y="2232"/>
              <a:ext cx="1259" cy="51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307" y="97500"/>
                    <a:pt x="4615" y="75000"/>
                    <a:pt x="14769" y="57272"/>
                  </a:cubicBezTo>
                  <a:cubicBezTo>
                    <a:pt x="24923" y="39545"/>
                    <a:pt x="43384" y="23181"/>
                    <a:pt x="60923" y="13636"/>
                  </a:cubicBezTo>
                  <a:cubicBezTo>
                    <a:pt x="78461" y="4090"/>
                    <a:pt x="99230" y="2045"/>
                    <a:pt x="120000" y="0"/>
                  </a:cubicBezTo>
                </a:path>
              </a:pathLst>
            </a:custGeom>
            <a:noFill/>
            <a:ln cap="flat" cmpd="sng" w="254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18" name="Google Shape;518;p23"/>
          <p:cNvSpPr txBox="1"/>
          <p:nvPr/>
        </p:nvSpPr>
        <p:spPr>
          <a:xfrm>
            <a:off x="1363663" y="2628900"/>
            <a:ext cx="166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Curve</a:t>
            </a:r>
            <a:endParaRPr/>
          </a:p>
        </p:txBody>
      </p:sp>
      <p:cxnSp>
        <p:nvCxnSpPr>
          <p:cNvPr id="519" name="Google Shape;519;p23"/>
          <p:cNvCxnSpPr/>
          <p:nvPr/>
        </p:nvCxnSpPr>
        <p:spPr>
          <a:xfrm>
            <a:off x="2773363" y="1833563"/>
            <a:ext cx="828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20" name="Google Shape;52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49913" y="3059113"/>
            <a:ext cx="2534708" cy="168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62613" y="4733925"/>
            <a:ext cx="2786081" cy="131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528" name="Google Shape;528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9" name="Google Shape;529;p24"/>
          <p:cNvCxnSpPr/>
          <p:nvPr/>
        </p:nvCxnSpPr>
        <p:spPr>
          <a:xfrm rot="10800000">
            <a:off x="1246188" y="777875"/>
            <a:ext cx="0" cy="25638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0" name="Google Shape;530;p24"/>
          <p:cNvCxnSpPr/>
          <p:nvPr/>
        </p:nvCxnSpPr>
        <p:spPr>
          <a:xfrm flipH="1" rot="10800000">
            <a:off x="925513" y="3235325"/>
            <a:ext cx="3494087" cy="111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1" name="Google Shape;531;p24"/>
          <p:cNvCxnSpPr/>
          <p:nvPr/>
        </p:nvCxnSpPr>
        <p:spPr>
          <a:xfrm flipH="1" rot="10800000">
            <a:off x="1230313" y="1262063"/>
            <a:ext cx="2447925" cy="1974850"/>
          </a:xfrm>
          <a:prstGeom prst="straightConnector1">
            <a:avLst/>
          </a:prstGeom>
          <a:noFill/>
          <a:ln cap="flat" cmpd="sng" w="317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" name="Google Shape;532;p24"/>
          <p:cNvCxnSpPr/>
          <p:nvPr/>
        </p:nvCxnSpPr>
        <p:spPr>
          <a:xfrm>
            <a:off x="2303463" y="2411413"/>
            <a:ext cx="9334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3" name="Google Shape;533;p24"/>
          <p:cNvSpPr/>
          <p:nvPr/>
        </p:nvSpPr>
        <p:spPr>
          <a:xfrm>
            <a:off x="2798763" y="1978025"/>
            <a:ext cx="136525" cy="404813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38000" y="13241"/>
                  <a:pt x="76000" y="26482"/>
                  <a:pt x="96000" y="46344"/>
                </a:cubicBezTo>
                <a:cubicBezTo>
                  <a:pt x="116000" y="66206"/>
                  <a:pt x="118000" y="92689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4" name="Google Shape;5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3088" y="1852613"/>
            <a:ext cx="516192" cy="49039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4"/>
          <p:cNvSpPr txBox="1"/>
          <p:nvPr/>
        </p:nvSpPr>
        <p:spPr>
          <a:xfrm>
            <a:off x="2951163" y="250825"/>
            <a:ext cx="331152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Newtonian Liquids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24"/>
          <p:cNvSpPr txBox="1"/>
          <p:nvPr/>
        </p:nvSpPr>
        <p:spPr>
          <a:xfrm>
            <a:off x="989013" y="3684588"/>
            <a:ext cx="7000875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Sucrose Solutions (up to concentrations of 60%)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Skim milk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Oil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Glucose Solutions (not very concentrated)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Diluted Juices</a:t>
            </a:r>
            <a:endParaRPr/>
          </a:p>
        </p:txBody>
      </p:sp>
      <p:pic>
        <p:nvPicPr>
          <p:cNvPr id="537" name="Google Shape;53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6288" y="3302000"/>
            <a:ext cx="2292837" cy="405838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4"/>
          <p:cNvSpPr txBox="1"/>
          <p:nvPr/>
        </p:nvSpPr>
        <p:spPr>
          <a:xfrm rot="-5400000">
            <a:off x="-276225" y="1638300"/>
            <a:ext cx="2266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Stress (Pa)</a:t>
            </a:r>
            <a:endParaRPr/>
          </a:p>
        </p:txBody>
      </p:sp>
      <p:pic>
        <p:nvPicPr>
          <p:cNvPr id="539" name="Google Shape;53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8938" y="1109663"/>
            <a:ext cx="4358018" cy="8861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540" name="Google Shape;54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68813" y="2152650"/>
            <a:ext cx="3925236" cy="58009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547" name="Google Shape;547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25"/>
          <p:cNvSpPr txBox="1"/>
          <p:nvPr/>
        </p:nvSpPr>
        <p:spPr>
          <a:xfrm>
            <a:off x="825500" y="177800"/>
            <a:ext cx="78676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Non-Newtonian Liquids (Time independent)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9" name="Google Shape;549;p25"/>
          <p:cNvGrpSpPr/>
          <p:nvPr/>
        </p:nvGrpSpPr>
        <p:grpSpPr>
          <a:xfrm>
            <a:off x="2078832" y="1217806"/>
            <a:ext cx="4498181" cy="3019439"/>
            <a:chOff x="1156" y="614"/>
            <a:chExt cx="2833" cy="1902"/>
          </a:xfrm>
        </p:grpSpPr>
        <p:cxnSp>
          <p:nvCxnSpPr>
            <p:cNvPr id="550" name="Google Shape;550;p25"/>
            <p:cNvCxnSpPr/>
            <p:nvPr/>
          </p:nvCxnSpPr>
          <p:spPr>
            <a:xfrm rot="10800000">
              <a:off x="1492" y="844"/>
              <a:ext cx="0" cy="13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51" name="Google Shape;551;p25"/>
            <p:cNvCxnSpPr/>
            <p:nvPr/>
          </p:nvCxnSpPr>
          <p:spPr>
            <a:xfrm>
              <a:off x="1225" y="2146"/>
              <a:ext cx="2386" cy="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52" name="Google Shape;552;p25"/>
            <p:cNvSpPr/>
            <p:nvPr/>
          </p:nvSpPr>
          <p:spPr>
            <a:xfrm>
              <a:off x="1481" y="1056"/>
              <a:ext cx="1666" cy="1084"/>
            </a:xfrm>
            <a:custGeom>
              <a:pathLst>
                <a:path extrusionOk="0" h="120000" w="120000">
                  <a:moveTo>
                    <a:pt x="0" y="119999"/>
                  </a:moveTo>
                  <a:cubicBezTo>
                    <a:pt x="3418" y="105423"/>
                    <a:pt x="6906" y="90847"/>
                    <a:pt x="12837" y="78644"/>
                  </a:cubicBezTo>
                  <a:cubicBezTo>
                    <a:pt x="18767" y="66440"/>
                    <a:pt x="24279" y="57288"/>
                    <a:pt x="35720" y="46779"/>
                  </a:cubicBezTo>
                  <a:cubicBezTo>
                    <a:pt x="47162" y="36271"/>
                    <a:pt x="67465" y="23389"/>
                    <a:pt x="81488" y="15593"/>
                  </a:cubicBezTo>
                  <a:cubicBezTo>
                    <a:pt x="95511" y="7796"/>
                    <a:pt x="107720" y="3898"/>
                    <a:pt x="120000" y="0"/>
                  </a:cubicBezTo>
                </a:path>
              </a:pathLst>
            </a:custGeom>
            <a:noFill/>
            <a:ln cap="flat" cmpd="sng" w="349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3" name="Google Shape;553;p25"/>
            <p:cNvSpPr txBox="1"/>
            <p:nvPr/>
          </p:nvSpPr>
          <p:spPr>
            <a:xfrm rot="-1984793">
              <a:off x="1743" y="960"/>
              <a:ext cx="1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Pseudoplastic liquids</a:t>
              </a:r>
              <a:endParaRPr/>
            </a:p>
          </p:txBody>
        </p:sp>
        <p:sp>
          <p:nvSpPr>
            <p:cNvPr id="554" name="Google Shape;554;p25"/>
            <p:cNvSpPr txBox="1"/>
            <p:nvPr/>
          </p:nvSpPr>
          <p:spPr>
            <a:xfrm>
              <a:off x="3245" y="2243"/>
              <a:ext cx="7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Shear Rate</a:t>
              </a:r>
              <a:endParaRPr/>
            </a:p>
          </p:txBody>
        </p:sp>
        <p:sp>
          <p:nvSpPr>
            <p:cNvPr id="555" name="Google Shape;555;p25"/>
            <p:cNvSpPr txBox="1"/>
            <p:nvPr/>
          </p:nvSpPr>
          <p:spPr>
            <a:xfrm rot="-5400000">
              <a:off x="860" y="1320"/>
              <a:ext cx="8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Shear Stress</a:t>
              </a:r>
              <a:endParaRPr/>
            </a:p>
          </p:txBody>
        </p:sp>
        <p:cxnSp>
          <p:nvCxnSpPr>
            <p:cNvPr id="556" name="Google Shape;556;p25"/>
            <p:cNvCxnSpPr/>
            <p:nvPr/>
          </p:nvCxnSpPr>
          <p:spPr>
            <a:xfrm rot="10800000">
              <a:off x="2100" y="1420"/>
              <a:ext cx="0" cy="726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id="557" name="Google Shape;55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06" y="2155"/>
              <a:ext cx="258" cy="3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8" name="Google Shape;558;p25"/>
            <p:cNvCxnSpPr/>
            <p:nvPr/>
          </p:nvCxnSpPr>
          <p:spPr>
            <a:xfrm rot="10800000">
              <a:off x="2911" y="1086"/>
              <a:ext cx="0" cy="1038"/>
            </a:xfrm>
            <a:prstGeom prst="straightConnector1">
              <a:avLst/>
            </a:prstGeom>
            <a:noFill/>
            <a:ln cap="flat" cmpd="sng" w="12700">
              <a:solidFill>
                <a:srgbClr val="00FF00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id="559" name="Google Shape;559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96" y="2146"/>
              <a:ext cx="294" cy="34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60" name="Google Shape;560;p25"/>
            <p:cNvCxnSpPr/>
            <p:nvPr/>
          </p:nvCxnSpPr>
          <p:spPr>
            <a:xfrm flipH="1" rot="10800000">
              <a:off x="1502" y="1406"/>
              <a:ext cx="616" cy="728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561" name="Google Shape;561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75" y="1571"/>
              <a:ext cx="241" cy="3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8" y="1778"/>
              <a:ext cx="299" cy="3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3" name="Google Shape;563;p25"/>
            <p:cNvSpPr/>
            <p:nvPr/>
          </p:nvSpPr>
          <p:spPr>
            <a:xfrm>
              <a:off x="2187" y="1650"/>
              <a:ext cx="318" cy="511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5421" y="600"/>
                    <a:pt x="30843" y="1200"/>
                    <a:pt x="46265" y="7200"/>
                  </a:cubicBezTo>
                  <a:cubicBezTo>
                    <a:pt x="61686" y="13200"/>
                    <a:pt x="80963" y="22800"/>
                    <a:pt x="92530" y="36000"/>
                  </a:cubicBezTo>
                  <a:cubicBezTo>
                    <a:pt x="104096" y="49200"/>
                    <a:pt x="111325" y="72300"/>
                    <a:pt x="115662" y="86400"/>
                  </a:cubicBezTo>
                  <a:cubicBezTo>
                    <a:pt x="120000" y="100500"/>
                    <a:pt x="119518" y="110100"/>
                    <a:pt x="119518" y="120000"/>
                  </a:cubicBezTo>
                </a:path>
              </a:pathLst>
            </a:custGeom>
            <a:noFill/>
            <a:ln cap="flat" cmpd="sng" w="9525">
              <a:solidFill>
                <a:srgbClr val="008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1694" y="1919"/>
              <a:ext cx="140" cy="211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0681" y="7500"/>
                    <a:pt x="62045" y="15441"/>
                    <a:pt x="81818" y="35294"/>
                  </a:cubicBezTo>
                  <a:cubicBezTo>
                    <a:pt x="101590" y="55147"/>
                    <a:pt x="110454" y="87352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5" name="Google Shape;565;p25"/>
            <p:cNvCxnSpPr/>
            <p:nvPr/>
          </p:nvCxnSpPr>
          <p:spPr>
            <a:xfrm flipH="1" rot="10800000">
              <a:off x="1509" y="1115"/>
              <a:ext cx="1408" cy="1028"/>
            </a:xfrm>
            <a:prstGeom prst="straightConnector1">
              <a:avLst/>
            </a:prstGeom>
            <a:noFill/>
            <a:ln cap="flat" cmpd="sng" w="127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66" name="Google Shape;56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82913" y="4765675"/>
            <a:ext cx="2657798" cy="888748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25"/>
          <p:cNvSpPr txBox="1"/>
          <p:nvPr/>
        </p:nvSpPr>
        <p:spPr>
          <a:xfrm>
            <a:off x="706438" y="909638"/>
            <a:ext cx="589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Pseudoplastic liquids (shear thinning fluids)</a:t>
            </a:r>
            <a:endParaRPr/>
          </a:p>
        </p:txBody>
      </p:sp>
      <p:grpSp>
        <p:nvGrpSpPr>
          <p:cNvPr id="568" name="Google Shape;568;p25"/>
          <p:cNvGrpSpPr/>
          <p:nvPr/>
        </p:nvGrpSpPr>
        <p:grpSpPr>
          <a:xfrm>
            <a:off x="557213" y="4233863"/>
            <a:ext cx="3240087" cy="457200"/>
            <a:chOff x="328" y="2776"/>
            <a:chExt cx="2042" cy="288"/>
          </a:xfrm>
        </p:grpSpPr>
        <p:sp>
          <p:nvSpPr>
            <p:cNvPr id="569" name="Google Shape;569;p25"/>
            <p:cNvSpPr txBox="1"/>
            <p:nvPr/>
          </p:nvSpPr>
          <p:spPr>
            <a:xfrm>
              <a:off x="328" y="2776"/>
              <a:ext cx="204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Apparent Viscosity     : </a:t>
              </a:r>
              <a:endParaRPr/>
            </a:p>
          </p:txBody>
        </p:sp>
        <p:pic>
          <p:nvPicPr>
            <p:cNvPr id="570" name="Google Shape;570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08" y="2840"/>
              <a:ext cx="148" cy="2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577" name="Google Shape;577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26"/>
          <p:cNvSpPr txBox="1"/>
          <p:nvPr/>
        </p:nvSpPr>
        <p:spPr>
          <a:xfrm>
            <a:off x="825500" y="177800"/>
            <a:ext cx="78676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Non-Newtonian Liquids (Time independent)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9" name="Google Shape;579;p26"/>
          <p:cNvCxnSpPr/>
          <p:nvPr/>
        </p:nvCxnSpPr>
        <p:spPr>
          <a:xfrm rot="10800000">
            <a:off x="2611438" y="1582738"/>
            <a:ext cx="0" cy="2152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0" name="Google Shape;580;p26"/>
          <p:cNvCxnSpPr/>
          <p:nvPr/>
        </p:nvCxnSpPr>
        <p:spPr>
          <a:xfrm>
            <a:off x="2189163" y="3649663"/>
            <a:ext cx="3786187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1" name="Google Shape;581;p26"/>
          <p:cNvSpPr txBox="1"/>
          <p:nvPr/>
        </p:nvSpPr>
        <p:spPr>
          <a:xfrm rot="-1984793">
            <a:off x="4151313" y="1851025"/>
            <a:ext cx="1600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Dilatant liquids</a:t>
            </a:r>
            <a:endParaRPr/>
          </a:p>
        </p:txBody>
      </p:sp>
      <p:sp>
        <p:nvSpPr>
          <p:cNvPr id="582" name="Google Shape;582;p26"/>
          <p:cNvSpPr txBox="1"/>
          <p:nvPr/>
        </p:nvSpPr>
        <p:spPr>
          <a:xfrm>
            <a:off x="5395913" y="3803650"/>
            <a:ext cx="11811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Rate</a:t>
            </a:r>
            <a:endParaRPr/>
          </a:p>
        </p:txBody>
      </p:sp>
      <p:sp>
        <p:nvSpPr>
          <p:cNvPr id="583" name="Google Shape;583;p26"/>
          <p:cNvSpPr txBox="1"/>
          <p:nvPr/>
        </p:nvSpPr>
        <p:spPr>
          <a:xfrm rot="-5400000">
            <a:off x="1607344" y="2339182"/>
            <a:ext cx="1308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Stress</a:t>
            </a:r>
            <a:endParaRPr/>
          </a:p>
        </p:txBody>
      </p:sp>
      <p:cxnSp>
        <p:nvCxnSpPr>
          <p:cNvPr id="584" name="Google Shape;584;p26"/>
          <p:cNvCxnSpPr/>
          <p:nvPr/>
        </p:nvCxnSpPr>
        <p:spPr>
          <a:xfrm rot="10800000">
            <a:off x="3624263" y="2959100"/>
            <a:ext cx="0" cy="677863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585" name="Google Shape;5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413" y="3663950"/>
            <a:ext cx="410294" cy="5732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6" name="Google Shape;586;p26"/>
          <p:cNvCxnSpPr/>
          <p:nvPr/>
        </p:nvCxnSpPr>
        <p:spPr>
          <a:xfrm rot="10800000">
            <a:off x="4551363" y="1538288"/>
            <a:ext cx="0" cy="2135187"/>
          </a:xfrm>
          <a:prstGeom prst="straightConnector1">
            <a:avLst/>
          </a:prstGeom>
          <a:noFill/>
          <a:ln cap="flat" cmpd="sng" w="1270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587" name="Google Shape;58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4988" y="3638550"/>
            <a:ext cx="466752" cy="544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8" name="Google Shape;588;p26"/>
          <p:cNvCxnSpPr/>
          <p:nvPr/>
        </p:nvCxnSpPr>
        <p:spPr>
          <a:xfrm flipH="1" rot="10800000">
            <a:off x="2627313" y="2951163"/>
            <a:ext cx="987425" cy="67945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9" name="Google Shape;58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2100" y="2668588"/>
            <a:ext cx="382001" cy="48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8800" y="3216275"/>
            <a:ext cx="347228" cy="480821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6"/>
          <p:cNvSpPr/>
          <p:nvPr/>
        </p:nvSpPr>
        <p:spPr>
          <a:xfrm>
            <a:off x="3611563" y="2586038"/>
            <a:ext cx="527050" cy="1077912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5421" y="600"/>
                  <a:pt x="30843" y="1200"/>
                  <a:pt x="46265" y="7200"/>
                </a:cubicBezTo>
                <a:cubicBezTo>
                  <a:pt x="61686" y="13200"/>
                  <a:pt x="80963" y="22800"/>
                  <a:pt x="92530" y="36000"/>
                </a:cubicBezTo>
                <a:cubicBezTo>
                  <a:pt x="104096" y="49200"/>
                  <a:pt x="111325" y="72300"/>
                  <a:pt x="115662" y="86400"/>
                </a:cubicBezTo>
                <a:cubicBezTo>
                  <a:pt x="120000" y="100500"/>
                  <a:pt x="119518" y="110100"/>
                  <a:pt x="119518" y="120000"/>
                </a:cubicBezTo>
              </a:path>
            </a:pathLst>
          </a:custGeom>
          <a:noFill/>
          <a:ln cap="flat" cmpd="sng" w="9525">
            <a:solidFill>
              <a:srgbClr val="008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26"/>
          <p:cNvSpPr/>
          <p:nvPr/>
        </p:nvSpPr>
        <p:spPr>
          <a:xfrm>
            <a:off x="3281363" y="3184525"/>
            <a:ext cx="185737" cy="439738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30681" y="7500"/>
                  <a:pt x="62045" y="15441"/>
                  <a:pt x="81818" y="35294"/>
                </a:cubicBezTo>
                <a:cubicBezTo>
                  <a:pt x="101590" y="55147"/>
                  <a:pt x="110454" y="87352"/>
                  <a:pt x="120000" y="1200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3" name="Google Shape;593;p26"/>
          <p:cNvCxnSpPr/>
          <p:nvPr/>
        </p:nvCxnSpPr>
        <p:spPr>
          <a:xfrm flipH="1" rot="10800000">
            <a:off x="2640013" y="1573213"/>
            <a:ext cx="1898650" cy="2071687"/>
          </a:xfrm>
          <a:prstGeom prst="straightConnector1">
            <a:avLst/>
          </a:prstGeom>
          <a:noFill/>
          <a:ln cap="flat" cmpd="sng" w="127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4" name="Google Shape;594;p26"/>
          <p:cNvSpPr txBox="1"/>
          <p:nvPr/>
        </p:nvSpPr>
        <p:spPr>
          <a:xfrm>
            <a:off x="706438" y="909638"/>
            <a:ext cx="5451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Dilatant liquids (shear thickening fluids)</a:t>
            </a:r>
            <a:endParaRPr/>
          </a:p>
        </p:txBody>
      </p:sp>
      <p:sp>
        <p:nvSpPr>
          <p:cNvPr id="595" name="Google Shape;595;p26"/>
          <p:cNvSpPr/>
          <p:nvPr/>
        </p:nvSpPr>
        <p:spPr>
          <a:xfrm>
            <a:off x="2605088" y="1481138"/>
            <a:ext cx="1985962" cy="2141537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0852" y="115714"/>
                  <a:pt x="21704" y="111428"/>
                  <a:pt x="35336" y="102175"/>
                </a:cubicBezTo>
                <a:cubicBezTo>
                  <a:pt x="48968" y="92922"/>
                  <a:pt x="68609" y="79577"/>
                  <a:pt x="81704" y="64577"/>
                </a:cubicBezTo>
                <a:cubicBezTo>
                  <a:pt x="94798" y="49577"/>
                  <a:pt x="107443" y="22694"/>
                  <a:pt x="113721" y="11980"/>
                </a:cubicBezTo>
                <a:cubicBezTo>
                  <a:pt x="120000" y="1266"/>
                  <a:pt x="119820" y="584"/>
                  <a:pt x="119641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6" name="Google Shape;596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82913" y="4765675"/>
            <a:ext cx="2657798" cy="8887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26"/>
          <p:cNvGrpSpPr/>
          <p:nvPr/>
        </p:nvGrpSpPr>
        <p:grpSpPr>
          <a:xfrm>
            <a:off x="557213" y="4233863"/>
            <a:ext cx="3240087" cy="457200"/>
            <a:chOff x="328" y="2776"/>
            <a:chExt cx="2042" cy="288"/>
          </a:xfrm>
        </p:grpSpPr>
        <p:sp>
          <p:nvSpPr>
            <p:cNvPr id="598" name="Google Shape;598;p26"/>
            <p:cNvSpPr txBox="1"/>
            <p:nvPr/>
          </p:nvSpPr>
          <p:spPr>
            <a:xfrm>
              <a:off x="328" y="2776"/>
              <a:ext cx="204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Apparent Viscosity     : </a:t>
              </a:r>
              <a:endParaRPr/>
            </a:p>
          </p:txBody>
        </p:sp>
        <p:pic>
          <p:nvPicPr>
            <p:cNvPr id="599" name="Google Shape;599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08" y="2840"/>
              <a:ext cx="148" cy="2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606" name="Google Shape;606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7" name="Google Shape;6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963" y="1463675"/>
            <a:ext cx="3554360" cy="1201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27"/>
          <p:cNvSpPr txBox="1"/>
          <p:nvPr/>
        </p:nvSpPr>
        <p:spPr>
          <a:xfrm>
            <a:off x="1290638" y="2790825"/>
            <a:ext cx="507206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Consistency  Index  (Pa.s</a:t>
            </a:r>
            <a:r>
              <a:rPr baseline="3000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: Flow Index (-)</a:t>
            </a:r>
            <a:endParaRPr/>
          </a:p>
        </p:txBody>
      </p:sp>
      <p:sp>
        <p:nvSpPr>
          <p:cNvPr id="609" name="Google Shape;609;p27"/>
          <p:cNvSpPr txBox="1"/>
          <p:nvPr/>
        </p:nvSpPr>
        <p:spPr>
          <a:xfrm>
            <a:off x="414338" y="4270375"/>
            <a:ext cx="8639175" cy="149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&lt; 1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liquid is shear thinning (or Pseudoplastic)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</a:t>
            </a: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&gt; 1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liquid is shear thickening (or Dilatant)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</a:t>
            </a: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1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liquid is Newtonian</a:t>
            </a:r>
            <a:endParaRPr/>
          </a:p>
        </p:txBody>
      </p:sp>
      <p:sp>
        <p:nvSpPr>
          <p:cNvPr id="610" name="Google Shape;610;p27"/>
          <p:cNvSpPr txBox="1"/>
          <p:nvPr/>
        </p:nvSpPr>
        <p:spPr>
          <a:xfrm>
            <a:off x="925513" y="874713"/>
            <a:ext cx="32416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Power-Law Model</a:t>
            </a:r>
            <a:endParaRPr/>
          </a:p>
        </p:txBody>
      </p:sp>
      <p:sp>
        <p:nvSpPr>
          <p:cNvPr id="611" name="Google Shape;611;p27"/>
          <p:cNvSpPr txBox="1"/>
          <p:nvPr/>
        </p:nvSpPr>
        <p:spPr>
          <a:xfrm>
            <a:off x="2894013" y="174625"/>
            <a:ext cx="34734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Rheological Models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618" name="Google Shape;618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9" name="Google Shape;6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263" y="619125"/>
            <a:ext cx="3666012" cy="1005763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28"/>
          <p:cNvSpPr txBox="1"/>
          <p:nvPr/>
        </p:nvSpPr>
        <p:spPr>
          <a:xfrm>
            <a:off x="977900" y="44450"/>
            <a:ext cx="560228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of Apparent Viscosity </a:t>
            </a:r>
            <a:endParaRPr/>
          </a:p>
        </p:txBody>
      </p:sp>
      <p:pic>
        <p:nvPicPr>
          <p:cNvPr id="621" name="Google Shape;62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0963" y="179388"/>
            <a:ext cx="731075" cy="519013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28"/>
          <p:cNvSpPr txBox="1"/>
          <p:nvPr/>
        </p:nvSpPr>
        <p:spPr>
          <a:xfrm>
            <a:off x="842963" y="1593850"/>
            <a:ext cx="7629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Thinning (Pseudoplastic) Liquids  n - 1 &lt; 0 (n &lt; 1)</a:t>
            </a:r>
            <a:endParaRPr/>
          </a:p>
        </p:txBody>
      </p:sp>
      <p:cxnSp>
        <p:nvCxnSpPr>
          <p:cNvPr id="623" name="Google Shape;623;p28"/>
          <p:cNvCxnSpPr/>
          <p:nvPr/>
        </p:nvCxnSpPr>
        <p:spPr>
          <a:xfrm rot="10800000">
            <a:off x="3211513" y="2117725"/>
            <a:ext cx="0" cy="15954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4" name="Google Shape;624;p28"/>
          <p:cNvCxnSpPr/>
          <p:nvPr/>
        </p:nvCxnSpPr>
        <p:spPr>
          <a:xfrm>
            <a:off x="2973388" y="3570288"/>
            <a:ext cx="24669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25" name="Google Shape;62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8750" y="2190750"/>
            <a:ext cx="402536" cy="47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73700" y="3533775"/>
            <a:ext cx="352364" cy="559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7" name="Google Shape;627;p28"/>
          <p:cNvCxnSpPr/>
          <p:nvPr/>
        </p:nvCxnSpPr>
        <p:spPr>
          <a:xfrm rot="10800000">
            <a:off x="3116263" y="4535488"/>
            <a:ext cx="0" cy="1476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8" name="Google Shape;628;p28"/>
          <p:cNvCxnSpPr/>
          <p:nvPr/>
        </p:nvCxnSpPr>
        <p:spPr>
          <a:xfrm>
            <a:off x="2881313" y="5868988"/>
            <a:ext cx="2362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29" name="Google Shape;62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1750" y="4502150"/>
            <a:ext cx="417409" cy="47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81613" y="5613400"/>
            <a:ext cx="422833" cy="610679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8"/>
          <p:cNvSpPr/>
          <p:nvPr/>
        </p:nvSpPr>
        <p:spPr>
          <a:xfrm>
            <a:off x="3125788" y="4875213"/>
            <a:ext cx="1647825" cy="950912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782" y="113076"/>
                  <a:pt x="3712" y="106282"/>
                  <a:pt x="7128" y="98461"/>
                </a:cubicBezTo>
                <a:cubicBezTo>
                  <a:pt x="10544" y="90641"/>
                  <a:pt x="14405" y="81666"/>
                  <a:pt x="20198" y="72820"/>
                </a:cubicBezTo>
                <a:cubicBezTo>
                  <a:pt x="25990" y="63974"/>
                  <a:pt x="32673" y="54230"/>
                  <a:pt x="41584" y="45128"/>
                </a:cubicBezTo>
                <a:cubicBezTo>
                  <a:pt x="50495" y="36025"/>
                  <a:pt x="60594" y="26025"/>
                  <a:pt x="73663" y="18461"/>
                </a:cubicBezTo>
                <a:cubicBezTo>
                  <a:pt x="86732" y="10897"/>
                  <a:pt x="103366" y="5384"/>
                  <a:pt x="12000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28"/>
          <p:cNvSpPr txBox="1"/>
          <p:nvPr/>
        </p:nvSpPr>
        <p:spPr>
          <a:xfrm>
            <a:off x="836613" y="3916363"/>
            <a:ext cx="718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Thickening (Dilatant) Liquids  n - 1 &gt; 0 (n &gt; 1)</a:t>
            </a: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3370263" y="2373313"/>
            <a:ext cx="1771650" cy="9144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655" y="16991"/>
                  <a:pt x="3311" y="33982"/>
                  <a:pt x="6331" y="46460"/>
                </a:cubicBezTo>
                <a:cubicBezTo>
                  <a:pt x="9350" y="58938"/>
                  <a:pt x="13733" y="67433"/>
                  <a:pt x="18409" y="75398"/>
                </a:cubicBezTo>
                <a:cubicBezTo>
                  <a:pt x="23084" y="83362"/>
                  <a:pt x="27564" y="89203"/>
                  <a:pt x="34090" y="94778"/>
                </a:cubicBezTo>
                <a:cubicBezTo>
                  <a:pt x="40616" y="100353"/>
                  <a:pt x="48409" y="104867"/>
                  <a:pt x="57467" y="108318"/>
                </a:cubicBezTo>
                <a:cubicBezTo>
                  <a:pt x="66525" y="111769"/>
                  <a:pt x="78311" y="114159"/>
                  <a:pt x="88733" y="116017"/>
                </a:cubicBezTo>
                <a:cubicBezTo>
                  <a:pt x="99155" y="117876"/>
                  <a:pt x="109577" y="118938"/>
                  <a:pt x="120000" y="120000"/>
                </a:cubicBezTo>
              </a:path>
            </a:pathLst>
          </a:cu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4" name="Google Shape;634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43550" y="2449513"/>
            <a:ext cx="1614023" cy="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35613" y="4819650"/>
            <a:ext cx="1481240" cy="633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642" name="Google Shape;642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3" name="Google Shape;643;p29"/>
          <p:cNvSpPr txBox="1"/>
          <p:nvPr/>
        </p:nvSpPr>
        <p:spPr>
          <a:xfrm>
            <a:off x="611188" y="215900"/>
            <a:ext cx="3775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Pseudoplastic Liquids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 &lt; 1)</a:t>
            </a:r>
            <a:endParaRPr/>
          </a:p>
        </p:txBody>
      </p:sp>
      <p:sp>
        <p:nvSpPr>
          <p:cNvPr id="644" name="Google Shape;644;p29"/>
          <p:cNvSpPr txBox="1"/>
          <p:nvPr/>
        </p:nvSpPr>
        <p:spPr>
          <a:xfrm>
            <a:off x="469900" y="658813"/>
            <a:ext cx="35052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Gums/Hydrocolloids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Emulsions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Tomato Sauce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Salad Dressing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Concentrated Protein Solutions</a:t>
            </a:r>
            <a:endParaRPr/>
          </a:p>
        </p:txBody>
      </p:sp>
      <p:sp>
        <p:nvSpPr>
          <p:cNvPr id="645" name="Google Shape;645;p29"/>
          <p:cNvSpPr txBox="1"/>
          <p:nvPr/>
        </p:nvSpPr>
        <p:spPr>
          <a:xfrm>
            <a:off x="690563" y="4794250"/>
            <a:ext cx="307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Dilatant Liquids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 &gt; 1)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29"/>
          <p:cNvSpPr txBox="1"/>
          <p:nvPr/>
        </p:nvSpPr>
        <p:spPr>
          <a:xfrm>
            <a:off x="865188" y="5314950"/>
            <a:ext cx="2286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Starch Suspensions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Sand + Water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47" name="Google Shape;647;p29"/>
          <p:cNvGrpSpPr/>
          <p:nvPr/>
        </p:nvGrpSpPr>
        <p:grpSpPr>
          <a:xfrm>
            <a:off x="5481638" y="514350"/>
            <a:ext cx="2951162" cy="2104422"/>
            <a:chOff x="3540" y="470"/>
            <a:chExt cx="1859" cy="1326"/>
          </a:xfrm>
        </p:grpSpPr>
        <p:cxnSp>
          <p:nvCxnSpPr>
            <p:cNvPr id="648" name="Google Shape;648;p29"/>
            <p:cNvCxnSpPr/>
            <p:nvPr/>
          </p:nvCxnSpPr>
          <p:spPr>
            <a:xfrm>
              <a:off x="3863" y="1548"/>
              <a:ext cx="1536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649" name="Google Shape;649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40" y="902"/>
              <a:ext cx="396" cy="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0" name="Google Shape;650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82" y="1579"/>
              <a:ext cx="411" cy="2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1" name="Google Shape;651;p29"/>
            <p:cNvCxnSpPr/>
            <p:nvPr/>
          </p:nvCxnSpPr>
          <p:spPr>
            <a:xfrm>
              <a:off x="4020" y="859"/>
              <a:ext cx="1142" cy="586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2" name="Google Shape;652;p29"/>
            <p:cNvSpPr/>
            <p:nvPr/>
          </p:nvSpPr>
          <p:spPr>
            <a:xfrm>
              <a:off x="4137" y="936"/>
              <a:ext cx="81" cy="79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4903" y="1332"/>
              <a:ext cx="74" cy="72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4" name="Google Shape;654;p29"/>
            <p:cNvCxnSpPr/>
            <p:nvPr/>
          </p:nvCxnSpPr>
          <p:spPr>
            <a:xfrm>
              <a:off x="4189" y="1243"/>
              <a:ext cx="608" cy="1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655" name="Google Shape;655;p29"/>
            <p:cNvCxnSpPr/>
            <p:nvPr/>
          </p:nvCxnSpPr>
          <p:spPr>
            <a:xfrm flipH="1">
              <a:off x="4449" y="728"/>
              <a:ext cx="150" cy="4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56" name="Google Shape;656;p29"/>
            <p:cNvSpPr txBox="1"/>
            <p:nvPr/>
          </p:nvSpPr>
          <p:spPr>
            <a:xfrm>
              <a:off x="4066" y="470"/>
              <a:ext cx="10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Slope = n-1</a:t>
              </a:r>
              <a:endParaRPr/>
            </a:p>
          </p:txBody>
        </p:sp>
        <p:cxnSp>
          <p:nvCxnSpPr>
            <p:cNvPr id="657" name="Google Shape;657;p29"/>
            <p:cNvCxnSpPr/>
            <p:nvPr/>
          </p:nvCxnSpPr>
          <p:spPr>
            <a:xfrm flipH="1" rot="10800000">
              <a:off x="4039" y="717"/>
              <a:ext cx="1" cy="9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58" name="Google Shape;658;p29"/>
            <p:cNvSpPr/>
            <p:nvPr/>
          </p:nvSpPr>
          <p:spPr>
            <a:xfrm>
              <a:off x="4337" y="967"/>
              <a:ext cx="81" cy="78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4601" y="1093"/>
              <a:ext cx="74" cy="71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5127" y="1384"/>
              <a:ext cx="81" cy="71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61" name="Google Shape;661;p29"/>
          <p:cNvGrpSpPr/>
          <p:nvPr/>
        </p:nvGrpSpPr>
        <p:grpSpPr>
          <a:xfrm>
            <a:off x="4883150" y="4576763"/>
            <a:ext cx="3433763" cy="1759917"/>
            <a:chOff x="3076" y="2883"/>
            <a:chExt cx="2162" cy="1109"/>
          </a:xfrm>
        </p:grpSpPr>
        <p:cxnSp>
          <p:nvCxnSpPr>
            <p:cNvPr id="662" name="Google Shape;662;p29"/>
            <p:cNvCxnSpPr/>
            <p:nvPr/>
          </p:nvCxnSpPr>
          <p:spPr>
            <a:xfrm rot="10800000">
              <a:off x="3553" y="3067"/>
              <a:ext cx="0" cy="7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63" name="Google Shape;663;p29"/>
            <p:cNvSpPr/>
            <p:nvPr/>
          </p:nvSpPr>
          <p:spPr>
            <a:xfrm>
              <a:off x="3985" y="3391"/>
              <a:ext cx="75" cy="86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691" y="2883"/>
              <a:ext cx="75" cy="72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65" name="Google Shape;665;p29"/>
            <p:cNvCxnSpPr/>
            <p:nvPr/>
          </p:nvCxnSpPr>
          <p:spPr>
            <a:xfrm>
              <a:off x="3521" y="3787"/>
              <a:ext cx="15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666" name="Google Shape;666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76" y="3001"/>
              <a:ext cx="494" cy="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7" name="Google Shape;667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56" y="3775"/>
              <a:ext cx="423" cy="2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8" name="Google Shape;668;p29"/>
            <p:cNvCxnSpPr/>
            <p:nvPr/>
          </p:nvCxnSpPr>
          <p:spPr>
            <a:xfrm flipH="1" rot="10800000">
              <a:off x="3553" y="2886"/>
              <a:ext cx="1335" cy="757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9" name="Google Shape;669;p29"/>
            <p:cNvSpPr/>
            <p:nvPr/>
          </p:nvSpPr>
          <p:spPr>
            <a:xfrm>
              <a:off x="3745" y="3490"/>
              <a:ext cx="90" cy="85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0" name="Google Shape;670;p29"/>
            <p:cNvCxnSpPr/>
            <p:nvPr/>
          </p:nvCxnSpPr>
          <p:spPr>
            <a:xfrm>
              <a:off x="3850" y="3488"/>
              <a:ext cx="6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671" name="Google Shape;671;p29"/>
            <p:cNvSpPr/>
            <p:nvPr/>
          </p:nvSpPr>
          <p:spPr>
            <a:xfrm>
              <a:off x="4448" y="3074"/>
              <a:ext cx="75" cy="71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193" y="3273"/>
              <a:ext cx="75" cy="79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3" name="Google Shape;673;p29"/>
            <p:cNvSpPr txBox="1"/>
            <p:nvPr/>
          </p:nvSpPr>
          <p:spPr>
            <a:xfrm>
              <a:off x="4374" y="3163"/>
              <a:ext cx="86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Slope = n</a:t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4280" y="3245"/>
              <a:ext cx="69" cy="24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0000" y="11500"/>
                    <a:pt x="81739" y="23500"/>
                    <a:pt x="100869" y="43500"/>
                  </a:cubicBezTo>
                  <a:cubicBezTo>
                    <a:pt x="120000" y="63500"/>
                    <a:pt x="116521" y="91500"/>
                    <a:pt x="114782" y="1200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75" name="Google Shape;675;p29"/>
          <p:cNvSpPr/>
          <p:nvPr/>
        </p:nvSpPr>
        <p:spPr>
          <a:xfrm>
            <a:off x="6704013" y="1446213"/>
            <a:ext cx="160337" cy="277812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94117" y="1371"/>
                  <a:pt x="68235" y="3428"/>
                  <a:pt x="50588" y="10285"/>
                </a:cubicBezTo>
                <a:cubicBezTo>
                  <a:pt x="32941" y="17142"/>
                  <a:pt x="23529" y="27428"/>
                  <a:pt x="16470" y="40457"/>
                </a:cubicBezTo>
                <a:cubicBezTo>
                  <a:pt x="9411" y="53485"/>
                  <a:pt x="10588" y="77485"/>
                  <a:pt x="8235" y="90514"/>
                </a:cubicBezTo>
                <a:cubicBezTo>
                  <a:pt x="5882" y="103542"/>
                  <a:pt x="2352" y="111771"/>
                  <a:pt x="0" y="11999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76" name="Google Shape;676;p29"/>
          <p:cNvGrpSpPr/>
          <p:nvPr/>
        </p:nvGrpSpPr>
        <p:grpSpPr>
          <a:xfrm>
            <a:off x="393700" y="2717800"/>
            <a:ext cx="3148013" cy="1681163"/>
            <a:chOff x="248" y="1712"/>
            <a:chExt cx="1983" cy="1059"/>
          </a:xfrm>
        </p:grpSpPr>
        <p:pic>
          <p:nvPicPr>
            <p:cNvPr id="677" name="Google Shape;677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99" y="1712"/>
              <a:ext cx="1146" cy="4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8" name="Google Shape;678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53" y="2451"/>
              <a:ext cx="1952" cy="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9" name="Google Shape;679;p29"/>
            <p:cNvSpPr/>
            <p:nvPr/>
          </p:nvSpPr>
          <p:spPr>
            <a:xfrm>
              <a:off x="1124" y="2117"/>
              <a:ext cx="148" cy="310"/>
            </a:xfrm>
            <a:prstGeom prst="downArrow">
              <a:avLst>
                <a:gd fmla="val 50000" name="adj1"/>
                <a:gd fmla="val 52365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 txBox="1"/>
            <p:nvPr/>
          </p:nvSpPr>
          <p:spPr>
            <a:xfrm rot="5400000">
              <a:off x="1038" y="2199"/>
              <a:ext cx="271" cy="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248" y="1757"/>
              <a:ext cx="1983" cy="10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82" name="Google Shape;682;p29"/>
          <p:cNvGrpSpPr/>
          <p:nvPr/>
        </p:nvGrpSpPr>
        <p:grpSpPr>
          <a:xfrm>
            <a:off x="4527550" y="2767013"/>
            <a:ext cx="4154488" cy="1655762"/>
            <a:chOff x="2852" y="1743"/>
            <a:chExt cx="2617" cy="1043"/>
          </a:xfrm>
        </p:grpSpPr>
        <p:pic>
          <p:nvPicPr>
            <p:cNvPr id="683" name="Google Shape;683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66" y="1788"/>
              <a:ext cx="1283" cy="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4" name="Google Shape;684;p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899" y="2402"/>
              <a:ext cx="2470" cy="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5" name="Google Shape;685;p29"/>
            <p:cNvSpPr/>
            <p:nvPr/>
          </p:nvSpPr>
          <p:spPr>
            <a:xfrm>
              <a:off x="3945" y="2105"/>
              <a:ext cx="141" cy="325"/>
            </a:xfrm>
            <a:prstGeom prst="downArrow">
              <a:avLst>
                <a:gd fmla="val 50000" name="adj1"/>
                <a:gd fmla="val 5762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 txBox="1"/>
            <p:nvPr/>
          </p:nvSpPr>
          <p:spPr>
            <a:xfrm rot="5400000">
              <a:off x="3853" y="2207"/>
              <a:ext cx="284" cy="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852" y="1743"/>
              <a:ext cx="2617" cy="104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88" name="Google Shape;688;p29"/>
          <p:cNvCxnSpPr/>
          <p:nvPr/>
        </p:nvCxnSpPr>
        <p:spPr>
          <a:xfrm>
            <a:off x="3668713" y="4340225"/>
            <a:ext cx="1216025" cy="925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9" name="Google Shape;689;p29"/>
          <p:cNvCxnSpPr/>
          <p:nvPr/>
        </p:nvCxnSpPr>
        <p:spPr>
          <a:xfrm flipH="1" rot="10800000">
            <a:off x="5497513" y="1909763"/>
            <a:ext cx="428625" cy="752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Google Shape;695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696" name="Google Shape;696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30"/>
          <p:cNvSpPr txBox="1"/>
          <p:nvPr/>
        </p:nvSpPr>
        <p:spPr>
          <a:xfrm>
            <a:off x="1909763" y="201613"/>
            <a:ext cx="50133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Starch Applications – Flow Curves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2.6% Tapioca Starch suspension heated</a:t>
            </a:r>
            <a:endParaRPr/>
          </a:p>
        </p:txBody>
      </p:sp>
      <p:pic>
        <p:nvPicPr>
          <p:cNvPr id="698" name="Google Shape;6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" y="931863"/>
            <a:ext cx="4326417" cy="5421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914400"/>
            <a:ext cx="4499913" cy="5381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0" name="Google Shape;700;p30"/>
          <p:cNvCxnSpPr/>
          <p:nvPr/>
        </p:nvCxnSpPr>
        <p:spPr>
          <a:xfrm>
            <a:off x="2652713" y="4826000"/>
            <a:ext cx="1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1" name="Google Shape;701;p30"/>
          <p:cNvSpPr/>
          <p:nvPr/>
        </p:nvSpPr>
        <p:spPr>
          <a:xfrm>
            <a:off x="3173413" y="4514850"/>
            <a:ext cx="114300" cy="300038"/>
          </a:xfrm>
          <a:custGeom>
            <a:pathLst>
              <a:path extrusionOk="0" h="120000" w="120000">
                <a:moveTo>
                  <a:pt x="0" y="0"/>
                </a:moveTo>
                <a:lnTo>
                  <a:pt x="95342" y="41269"/>
                </a:lnTo>
                <a:lnTo>
                  <a:pt x="119999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30"/>
          <p:cNvSpPr txBox="1"/>
          <p:nvPr/>
        </p:nvSpPr>
        <p:spPr>
          <a:xfrm>
            <a:off x="3322638" y="4397375"/>
            <a:ext cx="9493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Slope=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cxnSp>
        <p:nvCxnSpPr>
          <p:cNvPr id="703" name="Google Shape;703;p30"/>
          <p:cNvCxnSpPr/>
          <p:nvPr/>
        </p:nvCxnSpPr>
        <p:spPr>
          <a:xfrm>
            <a:off x="6113463" y="4864100"/>
            <a:ext cx="1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4" name="Google Shape;704;p30"/>
          <p:cNvSpPr txBox="1"/>
          <p:nvPr/>
        </p:nvSpPr>
        <p:spPr>
          <a:xfrm>
            <a:off x="5408613" y="4538663"/>
            <a:ext cx="1136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Slope=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/>
          </a:p>
        </p:txBody>
      </p:sp>
      <p:sp>
        <p:nvSpPr>
          <p:cNvPr id="705" name="Google Shape;705;p30"/>
          <p:cNvSpPr/>
          <p:nvPr/>
        </p:nvSpPr>
        <p:spPr>
          <a:xfrm>
            <a:off x="6586538" y="4664075"/>
            <a:ext cx="80962" cy="185738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75294" y="12307"/>
                  <a:pt x="32941" y="25641"/>
                  <a:pt x="16470" y="45128"/>
                </a:cubicBezTo>
                <a:cubicBezTo>
                  <a:pt x="0" y="64615"/>
                  <a:pt x="7058" y="92307"/>
                  <a:pt x="1647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712" name="Google Shape;712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1782763" y="366713"/>
            <a:ext cx="5645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“plastic” liquids ?</a:t>
            </a:r>
            <a:endParaRPr/>
          </a:p>
        </p:txBody>
      </p:sp>
      <p:sp>
        <p:nvSpPr>
          <p:cNvPr id="714" name="Google Shape;714;p31"/>
          <p:cNvSpPr txBox="1"/>
          <p:nvPr/>
        </p:nvSpPr>
        <p:spPr>
          <a:xfrm>
            <a:off x="1366880" y="1235075"/>
            <a:ext cx="70914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Tomato Paste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Ketchup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Toothpaste</a:t>
            </a:r>
            <a:endParaRPr/>
          </a:p>
        </p:txBody>
      </p:sp>
      <p:sp>
        <p:nvSpPr>
          <p:cNvPr id="715" name="Google Shape;715;p31"/>
          <p:cNvSpPr txBox="1"/>
          <p:nvPr/>
        </p:nvSpPr>
        <p:spPr>
          <a:xfrm>
            <a:off x="652476" y="2449525"/>
            <a:ext cx="8491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do they behave?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squeeze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push them so that the material flow</a:t>
            </a:r>
            <a:endParaRPr/>
          </a:p>
        </p:txBody>
      </p:sp>
      <p:pic>
        <p:nvPicPr>
          <p:cNvPr id="716" name="Google Shape;7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788" y="4572000"/>
            <a:ext cx="1730123" cy="603009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1"/>
          <p:cNvSpPr txBox="1"/>
          <p:nvPr/>
        </p:nvSpPr>
        <p:spPr>
          <a:xfrm>
            <a:off x="3067050" y="4699000"/>
            <a:ext cx="539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material will not flow, it behaves as a solid</a:t>
            </a:r>
            <a:endParaRPr/>
          </a:p>
        </p:txBody>
      </p:sp>
      <p:pic>
        <p:nvPicPr>
          <p:cNvPr id="718" name="Google Shape;7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413" y="5314950"/>
            <a:ext cx="1733735" cy="601983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31"/>
          <p:cNvSpPr txBox="1"/>
          <p:nvPr/>
        </p:nvSpPr>
        <p:spPr>
          <a:xfrm>
            <a:off x="3136900" y="5381625"/>
            <a:ext cx="43513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material flows, it behaves as a liquid</a:t>
            </a:r>
            <a:endParaRPr/>
          </a:p>
        </p:txBody>
      </p:sp>
      <p:grpSp>
        <p:nvGrpSpPr>
          <p:cNvPr id="720" name="Google Shape;720;p31"/>
          <p:cNvGrpSpPr/>
          <p:nvPr/>
        </p:nvGrpSpPr>
        <p:grpSpPr>
          <a:xfrm>
            <a:off x="647700" y="3508375"/>
            <a:ext cx="8574172" cy="1033077"/>
            <a:chOff x="408" y="2210"/>
            <a:chExt cx="5400" cy="651"/>
          </a:xfrm>
        </p:grpSpPr>
        <p:grpSp>
          <p:nvGrpSpPr>
            <p:cNvPr id="721" name="Google Shape;721;p31"/>
            <p:cNvGrpSpPr/>
            <p:nvPr/>
          </p:nvGrpSpPr>
          <p:grpSpPr>
            <a:xfrm>
              <a:off x="408" y="2210"/>
              <a:ext cx="5400" cy="600"/>
              <a:chOff x="423" y="2393"/>
              <a:chExt cx="5400" cy="600"/>
            </a:xfrm>
          </p:grpSpPr>
          <p:sp>
            <p:nvSpPr>
              <p:cNvPr id="722" name="Google Shape;722;p31"/>
              <p:cNvSpPr txBox="1"/>
              <p:nvPr/>
            </p:nvSpPr>
            <p:spPr>
              <a:xfrm>
                <a:off x="423" y="2393"/>
                <a:ext cx="54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Char char="•"/>
                </a:pPr>
                <a:r>
                  <a:rPr lang="en-US" sz="3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We can define a “yield” stress       and compare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	it with the applied stress  </a:t>
                </a:r>
                <a:endParaRPr/>
              </a:p>
            </p:txBody>
          </p:sp>
          <p:pic>
            <p:nvPicPr>
              <p:cNvPr id="723" name="Google Shape;723;p3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68" y="2405"/>
                <a:ext cx="316" cy="3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24" name="Google Shape;724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98" y="2628"/>
              <a:ext cx="253" cy="2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xtruders-snacks"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38" y="2217713"/>
            <a:ext cx="2996625" cy="210982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750888" y="222250"/>
            <a:ext cx="7253287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Rheology in a extrusion process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393700" y="939800"/>
            <a:ext cx="32559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Extruded (expanded products)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3063" y="2400038"/>
            <a:ext cx="3842587" cy="289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4854575" y="1295400"/>
            <a:ext cx="24812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Screw Extruder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731" name="Google Shape;731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p32"/>
          <p:cNvSpPr txBox="1"/>
          <p:nvPr/>
        </p:nvSpPr>
        <p:spPr>
          <a:xfrm>
            <a:off x="2525713" y="395288"/>
            <a:ext cx="41338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Plastic Fluid Materials</a:t>
            </a:r>
            <a:endParaRPr/>
          </a:p>
        </p:txBody>
      </p:sp>
      <p:cxnSp>
        <p:nvCxnSpPr>
          <p:cNvPr id="733" name="Google Shape;733;p32"/>
          <p:cNvCxnSpPr/>
          <p:nvPr/>
        </p:nvCxnSpPr>
        <p:spPr>
          <a:xfrm rot="10800000">
            <a:off x="1966913" y="1690688"/>
            <a:ext cx="0" cy="3114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4" name="Google Shape;734;p32"/>
          <p:cNvCxnSpPr/>
          <p:nvPr/>
        </p:nvCxnSpPr>
        <p:spPr>
          <a:xfrm>
            <a:off x="1839913" y="4745038"/>
            <a:ext cx="36004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5" name="Google Shape;735;p32"/>
          <p:cNvSpPr txBox="1"/>
          <p:nvPr/>
        </p:nvSpPr>
        <p:spPr>
          <a:xfrm>
            <a:off x="4573588" y="4748213"/>
            <a:ext cx="1731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Rate</a:t>
            </a:r>
            <a:endParaRPr/>
          </a:p>
        </p:txBody>
      </p:sp>
      <p:sp>
        <p:nvSpPr>
          <p:cNvPr id="736" name="Google Shape;736;p32"/>
          <p:cNvSpPr txBox="1"/>
          <p:nvPr/>
        </p:nvSpPr>
        <p:spPr>
          <a:xfrm rot="-5400000">
            <a:off x="615950" y="2343151"/>
            <a:ext cx="19319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Stress</a:t>
            </a:r>
            <a:endParaRPr/>
          </a:p>
        </p:txBody>
      </p:sp>
      <p:sp>
        <p:nvSpPr>
          <p:cNvPr id="737" name="Google Shape;737;p32"/>
          <p:cNvSpPr/>
          <p:nvPr/>
        </p:nvSpPr>
        <p:spPr>
          <a:xfrm>
            <a:off x="1955800" y="1897063"/>
            <a:ext cx="2779713" cy="1933575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891" y="114975"/>
                  <a:pt x="1851" y="110049"/>
                  <a:pt x="3017" y="104926"/>
                </a:cubicBezTo>
                <a:cubicBezTo>
                  <a:pt x="4182" y="99802"/>
                  <a:pt x="4800" y="95763"/>
                  <a:pt x="6994" y="89064"/>
                </a:cubicBezTo>
                <a:cubicBezTo>
                  <a:pt x="9188" y="82364"/>
                  <a:pt x="10560" y="72807"/>
                  <a:pt x="16045" y="64729"/>
                </a:cubicBezTo>
                <a:cubicBezTo>
                  <a:pt x="21531" y="56650"/>
                  <a:pt x="30514" y="47684"/>
                  <a:pt x="39977" y="40295"/>
                </a:cubicBezTo>
                <a:cubicBezTo>
                  <a:pt x="49440" y="32906"/>
                  <a:pt x="59725" y="26896"/>
                  <a:pt x="73028" y="20197"/>
                </a:cubicBezTo>
                <a:cubicBezTo>
                  <a:pt x="86331" y="13497"/>
                  <a:pt x="103131" y="6699"/>
                  <a:pt x="120000" y="0"/>
                </a:cubicBezTo>
              </a:path>
            </a:pathLst>
          </a:custGeom>
          <a:noFill/>
          <a:ln cap="flat" cmpd="sng" w="317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8" name="Google Shape;73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138" y="3521075"/>
            <a:ext cx="503706" cy="5994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9" name="Google Shape;739;p32"/>
          <p:cNvCxnSpPr/>
          <p:nvPr/>
        </p:nvCxnSpPr>
        <p:spPr>
          <a:xfrm flipH="1" rot="10800000">
            <a:off x="1944688" y="2071688"/>
            <a:ext cx="2930525" cy="17367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0" name="Google Shape;740;p32"/>
          <p:cNvSpPr/>
          <p:nvPr/>
        </p:nvSpPr>
        <p:spPr>
          <a:xfrm>
            <a:off x="1979613" y="2268538"/>
            <a:ext cx="2846387" cy="156210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4590" y="115609"/>
                  <a:pt x="29180" y="111219"/>
                  <a:pt x="42900" y="102317"/>
                </a:cubicBezTo>
                <a:cubicBezTo>
                  <a:pt x="56620" y="93414"/>
                  <a:pt x="69604" y="83780"/>
                  <a:pt x="82453" y="66707"/>
                </a:cubicBezTo>
                <a:cubicBezTo>
                  <a:pt x="95303" y="49634"/>
                  <a:pt x="107618" y="24756"/>
                  <a:pt x="120000" y="0"/>
                </a:cubicBezTo>
              </a:path>
            </a:pathLst>
          </a:custGeom>
          <a:noFill/>
          <a:ln cap="flat" cmpd="sng" w="2857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p32"/>
          <p:cNvSpPr txBox="1"/>
          <p:nvPr/>
        </p:nvSpPr>
        <p:spPr>
          <a:xfrm>
            <a:off x="3021013" y="1344613"/>
            <a:ext cx="24669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Plastic shear thinning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742" name="Google Shape;742;p32"/>
          <p:cNvSpPr txBox="1"/>
          <p:nvPr/>
        </p:nvSpPr>
        <p:spPr>
          <a:xfrm>
            <a:off x="4933950" y="2055813"/>
            <a:ext cx="2036763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Plastic Newtonian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“Binghan fluid”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743" name="Google Shape;743;p32"/>
          <p:cNvSpPr txBox="1"/>
          <p:nvPr/>
        </p:nvSpPr>
        <p:spPr>
          <a:xfrm>
            <a:off x="4056063" y="2897188"/>
            <a:ext cx="2819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Plastic shear thickenning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9" name="Google Shape;749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750" name="Google Shape;750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Google Shape;751;p33"/>
          <p:cNvSpPr txBox="1"/>
          <p:nvPr/>
        </p:nvSpPr>
        <p:spPr>
          <a:xfrm>
            <a:off x="1517650" y="303213"/>
            <a:ext cx="6754813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Plastic Materials – Rheological Model</a:t>
            </a:r>
            <a:endParaRPr/>
          </a:p>
        </p:txBody>
      </p:sp>
      <p:cxnSp>
        <p:nvCxnSpPr>
          <p:cNvPr id="752" name="Google Shape;752;p33"/>
          <p:cNvCxnSpPr/>
          <p:nvPr/>
        </p:nvCxnSpPr>
        <p:spPr>
          <a:xfrm rot="10800000">
            <a:off x="1122363" y="1481138"/>
            <a:ext cx="0" cy="3114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3" name="Google Shape;753;p33"/>
          <p:cNvCxnSpPr/>
          <p:nvPr/>
        </p:nvCxnSpPr>
        <p:spPr>
          <a:xfrm>
            <a:off x="995363" y="4535488"/>
            <a:ext cx="30432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4" name="Google Shape;754;p33"/>
          <p:cNvSpPr txBox="1"/>
          <p:nvPr/>
        </p:nvSpPr>
        <p:spPr>
          <a:xfrm>
            <a:off x="3219450" y="4581525"/>
            <a:ext cx="12906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Rate</a:t>
            </a:r>
            <a:endParaRPr/>
          </a:p>
        </p:txBody>
      </p:sp>
      <p:sp>
        <p:nvSpPr>
          <p:cNvPr id="755" name="Google Shape;755;p33"/>
          <p:cNvSpPr txBox="1"/>
          <p:nvPr/>
        </p:nvSpPr>
        <p:spPr>
          <a:xfrm rot="-5400000">
            <a:off x="111919" y="1970881"/>
            <a:ext cx="14303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Stress</a:t>
            </a:r>
            <a:endParaRPr/>
          </a:p>
        </p:txBody>
      </p:sp>
      <p:sp>
        <p:nvSpPr>
          <p:cNvPr id="756" name="Google Shape;756;p33"/>
          <p:cNvSpPr/>
          <p:nvPr/>
        </p:nvSpPr>
        <p:spPr>
          <a:xfrm>
            <a:off x="1111250" y="1687513"/>
            <a:ext cx="2779713" cy="1933575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891" y="114975"/>
                  <a:pt x="1851" y="110049"/>
                  <a:pt x="3017" y="104926"/>
                </a:cubicBezTo>
                <a:cubicBezTo>
                  <a:pt x="4182" y="99802"/>
                  <a:pt x="4800" y="95763"/>
                  <a:pt x="6994" y="89064"/>
                </a:cubicBezTo>
                <a:cubicBezTo>
                  <a:pt x="9188" y="82364"/>
                  <a:pt x="10560" y="72807"/>
                  <a:pt x="16045" y="64729"/>
                </a:cubicBezTo>
                <a:cubicBezTo>
                  <a:pt x="21531" y="56650"/>
                  <a:pt x="30514" y="47684"/>
                  <a:pt x="39977" y="40295"/>
                </a:cubicBezTo>
                <a:cubicBezTo>
                  <a:pt x="49440" y="32906"/>
                  <a:pt x="59725" y="26896"/>
                  <a:pt x="73028" y="20197"/>
                </a:cubicBezTo>
                <a:cubicBezTo>
                  <a:pt x="86331" y="13497"/>
                  <a:pt x="103131" y="6699"/>
                  <a:pt x="120000" y="0"/>
                </a:cubicBezTo>
              </a:path>
            </a:pathLst>
          </a:custGeom>
          <a:noFill/>
          <a:ln cap="flat" cmpd="sng" w="317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7" name="Google Shape;7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588" y="3311525"/>
            <a:ext cx="503706" cy="5994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8" name="Google Shape;758;p33"/>
          <p:cNvCxnSpPr/>
          <p:nvPr/>
        </p:nvCxnSpPr>
        <p:spPr>
          <a:xfrm flipH="1" rot="10800000">
            <a:off x="1100138" y="1862138"/>
            <a:ext cx="2930525" cy="17367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9" name="Google Shape;759;p33"/>
          <p:cNvSpPr/>
          <p:nvPr/>
        </p:nvSpPr>
        <p:spPr>
          <a:xfrm>
            <a:off x="1135063" y="2058988"/>
            <a:ext cx="2846387" cy="156210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4590" y="115609"/>
                  <a:pt x="29180" y="111219"/>
                  <a:pt x="42900" y="102317"/>
                </a:cubicBezTo>
                <a:cubicBezTo>
                  <a:pt x="56620" y="93414"/>
                  <a:pt x="69604" y="83780"/>
                  <a:pt x="82453" y="66707"/>
                </a:cubicBezTo>
                <a:cubicBezTo>
                  <a:pt x="95303" y="49634"/>
                  <a:pt x="107618" y="24756"/>
                  <a:pt x="120000" y="0"/>
                </a:cubicBezTo>
              </a:path>
            </a:pathLst>
          </a:custGeom>
          <a:noFill/>
          <a:ln cap="flat" cmpd="sng" w="2857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p33"/>
          <p:cNvSpPr txBox="1"/>
          <p:nvPr/>
        </p:nvSpPr>
        <p:spPr>
          <a:xfrm>
            <a:off x="2176463" y="1135063"/>
            <a:ext cx="24669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Plastic shear thinning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761" name="Google Shape;761;p33"/>
          <p:cNvSpPr txBox="1"/>
          <p:nvPr/>
        </p:nvSpPr>
        <p:spPr>
          <a:xfrm>
            <a:off x="4068763" y="1811338"/>
            <a:ext cx="203517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Plastic Newtonian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“Binghan fluid”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762" name="Google Shape;762;p33"/>
          <p:cNvSpPr txBox="1"/>
          <p:nvPr/>
        </p:nvSpPr>
        <p:spPr>
          <a:xfrm>
            <a:off x="3211513" y="2687638"/>
            <a:ext cx="2819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Plastic shear thickenning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763" name="Google Shape;76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7600" y="1677988"/>
            <a:ext cx="2414240" cy="761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8713" y="3330575"/>
            <a:ext cx="2179963" cy="119733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33"/>
          <p:cNvSpPr/>
          <p:nvPr/>
        </p:nvSpPr>
        <p:spPr>
          <a:xfrm>
            <a:off x="7269163" y="2535238"/>
            <a:ext cx="349250" cy="844550"/>
          </a:xfrm>
          <a:prstGeom prst="downArrow">
            <a:avLst>
              <a:gd fmla="val 50000" name="adj1"/>
              <a:gd fmla="val 60455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3"/>
          <p:cNvSpPr txBox="1"/>
          <p:nvPr/>
        </p:nvSpPr>
        <p:spPr>
          <a:xfrm rot="5400000">
            <a:off x="7074285" y="2817403"/>
            <a:ext cx="738980" cy="174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33"/>
          <p:cNvSpPr txBox="1"/>
          <p:nvPr/>
        </p:nvSpPr>
        <p:spPr>
          <a:xfrm>
            <a:off x="5173663" y="4684713"/>
            <a:ext cx="38322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Binghan Fluid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 1 Herschel-Bulkley Fluid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&gt; 1 very rare among foods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3" name="Google Shape;773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774" name="Google Shape;774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5" name="Google Shape;775;p34"/>
          <p:cNvCxnSpPr/>
          <p:nvPr/>
        </p:nvCxnSpPr>
        <p:spPr>
          <a:xfrm>
            <a:off x="1182688" y="5483225"/>
            <a:ext cx="65452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76" name="Google Shape;7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534025"/>
            <a:ext cx="477417" cy="4146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7" name="Google Shape;777;p34"/>
          <p:cNvCxnSpPr/>
          <p:nvPr/>
        </p:nvCxnSpPr>
        <p:spPr>
          <a:xfrm flipH="1" rot="10800000">
            <a:off x="1550988" y="3333750"/>
            <a:ext cx="4481512" cy="2125663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8" name="Google Shape;778;p34"/>
          <p:cNvSpPr/>
          <p:nvPr/>
        </p:nvSpPr>
        <p:spPr>
          <a:xfrm>
            <a:off x="1550988" y="3330575"/>
            <a:ext cx="4886325" cy="215265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1132" y="119767"/>
                  <a:pt x="22264" y="119534"/>
                  <a:pt x="36226" y="111627"/>
                </a:cubicBezTo>
                <a:cubicBezTo>
                  <a:pt x="50188" y="103720"/>
                  <a:pt x="69811" y="91162"/>
                  <a:pt x="83773" y="72558"/>
                </a:cubicBezTo>
                <a:cubicBezTo>
                  <a:pt x="97735" y="53953"/>
                  <a:pt x="108867" y="26976"/>
                  <a:pt x="120000" y="0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1550988" y="2987675"/>
            <a:ext cx="4265612" cy="249555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714" y="114444"/>
                  <a:pt x="1428" y="108888"/>
                  <a:pt x="2857" y="104000"/>
                </a:cubicBezTo>
                <a:cubicBezTo>
                  <a:pt x="4285" y="99111"/>
                  <a:pt x="5238" y="96444"/>
                  <a:pt x="8571" y="90666"/>
                </a:cubicBezTo>
                <a:cubicBezTo>
                  <a:pt x="11904" y="84888"/>
                  <a:pt x="17619" y="76000"/>
                  <a:pt x="22857" y="69333"/>
                </a:cubicBezTo>
                <a:cubicBezTo>
                  <a:pt x="28095" y="62666"/>
                  <a:pt x="33809" y="56444"/>
                  <a:pt x="40000" y="50666"/>
                </a:cubicBezTo>
                <a:cubicBezTo>
                  <a:pt x="46190" y="44888"/>
                  <a:pt x="53333" y="40000"/>
                  <a:pt x="60000" y="34666"/>
                </a:cubicBezTo>
                <a:cubicBezTo>
                  <a:pt x="66666" y="29333"/>
                  <a:pt x="70000" y="24444"/>
                  <a:pt x="80000" y="18666"/>
                </a:cubicBezTo>
                <a:cubicBezTo>
                  <a:pt x="90000" y="12888"/>
                  <a:pt x="105000" y="6444"/>
                  <a:pt x="120000" y="0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0" name="Google Shape;780;p34"/>
          <p:cNvSpPr txBox="1"/>
          <p:nvPr/>
        </p:nvSpPr>
        <p:spPr>
          <a:xfrm rot="-1529701">
            <a:off x="3573463" y="4322763"/>
            <a:ext cx="21097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Thickening</a:t>
            </a:r>
            <a:endParaRPr/>
          </a:p>
        </p:txBody>
      </p:sp>
      <p:sp>
        <p:nvSpPr>
          <p:cNvPr id="781" name="Google Shape;781;p34"/>
          <p:cNvSpPr txBox="1"/>
          <p:nvPr/>
        </p:nvSpPr>
        <p:spPr>
          <a:xfrm rot="-1434975">
            <a:off x="3473450" y="3778250"/>
            <a:ext cx="13573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Newtonian</a:t>
            </a:r>
            <a:endParaRPr/>
          </a:p>
        </p:txBody>
      </p:sp>
      <p:cxnSp>
        <p:nvCxnSpPr>
          <p:cNvPr id="782" name="Google Shape;782;p34"/>
          <p:cNvCxnSpPr/>
          <p:nvPr/>
        </p:nvCxnSpPr>
        <p:spPr>
          <a:xfrm flipH="1" rot="10800000">
            <a:off x="1541463" y="2117725"/>
            <a:ext cx="4167187" cy="23495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3" name="Google Shape;783;p34"/>
          <p:cNvSpPr txBox="1"/>
          <p:nvPr/>
        </p:nvSpPr>
        <p:spPr>
          <a:xfrm rot="-1088735">
            <a:off x="3149600" y="2419350"/>
            <a:ext cx="18145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Bingham Fluid</a:t>
            </a: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1528763" y="1671638"/>
            <a:ext cx="3868737" cy="280035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3404" y="109444"/>
                  <a:pt x="6808" y="98888"/>
                  <a:pt x="12765" y="86666"/>
                </a:cubicBezTo>
                <a:cubicBezTo>
                  <a:pt x="18723" y="74444"/>
                  <a:pt x="25957" y="58333"/>
                  <a:pt x="35744" y="46666"/>
                </a:cubicBezTo>
                <a:cubicBezTo>
                  <a:pt x="45531" y="35000"/>
                  <a:pt x="57446" y="24444"/>
                  <a:pt x="71489" y="16666"/>
                </a:cubicBezTo>
                <a:cubicBezTo>
                  <a:pt x="85531" y="8888"/>
                  <a:pt x="102765" y="4444"/>
                  <a:pt x="120000" y="0"/>
                </a:cubicBezTo>
              </a:path>
            </a:pathLst>
          </a:custGeom>
          <a:noFill/>
          <a:ln cap="flat" cmpd="sng" w="317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5" name="Google Shape;785;p34"/>
          <p:cNvSpPr txBox="1"/>
          <p:nvPr/>
        </p:nvSpPr>
        <p:spPr>
          <a:xfrm rot="-1262250">
            <a:off x="2184400" y="1754188"/>
            <a:ext cx="2057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Herschel-Bulkley</a:t>
            </a:r>
            <a:endParaRPr/>
          </a:p>
        </p:txBody>
      </p:sp>
      <p:sp>
        <p:nvSpPr>
          <p:cNvPr id="786" name="Google Shape;786;p34"/>
          <p:cNvSpPr txBox="1"/>
          <p:nvPr/>
        </p:nvSpPr>
        <p:spPr>
          <a:xfrm>
            <a:off x="1701800" y="249238"/>
            <a:ext cx="5840413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Rheological Models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7" name="Google Shape;787;p34"/>
          <p:cNvCxnSpPr/>
          <p:nvPr/>
        </p:nvCxnSpPr>
        <p:spPr>
          <a:xfrm rot="10800000">
            <a:off x="1519238" y="1779588"/>
            <a:ext cx="23812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88" name="Google Shape;78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7900" y="1970088"/>
            <a:ext cx="506349" cy="286303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4"/>
          <p:cNvSpPr txBox="1"/>
          <p:nvPr/>
        </p:nvSpPr>
        <p:spPr>
          <a:xfrm rot="-903875">
            <a:off x="4456113" y="2625725"/>
            <a:ext cx="1885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Thinning</a:t>
            </a:r>
            <a:endParaRPr/>
          </a:p>
        </p:txBody>
      </p:sp>
      <p:pic>
        <p:nvPicPr>
          <p:cNvPr id="790" name="Google Shape;79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2863" y="3736975"/>
            <a:ext cx="1422411" cy="6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" y="4043363"/>
            <a:ext cx="574592" cy="55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59463" y="1941513"/>
            <a:ext cx="1318618" cy="48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3888" y="1365250"/>
            <a:ext cx="2802101" cy="52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9" name="Google Shape;799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800" name="Google Shape;800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35"/>
          <p:cNvSpPr txBox="1"/>
          <p:nvPr/>
        </p:nvSpPr>
        <p:spPr>
          <a:xfrm>
            <a:off x="2590800" y="284163"/>
            <a:ext cx="3706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Yield Stress Determination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02" name="Google Shape;802;p35"/>
          <p:cNvGrpSpPr/>
          <p:nvPr/>
        </p:nvGrpSpPr>
        <p:grpSpPr>
          <a:xfrm>
            <a:off x="1003300" y="1111250"/>
            <a:ext cx="7326313" cy="408448"/>
            <a:chOff x="537" y="525"/>
            <a:chExt cx="4615" cy="257"/>
          </a:xfrm>
        </p:grpSpPr>
        <p:sp>
          <p:nvSpPr>
            <p:cNvPr id="803" name="Google Shape;803;p35"/>
            <p:cNvSpPr txBox="1"/>
            <p:nvPr/>
          </p:nvSpPr>
          <p:spPr>
            <a:xfrm>
              <a:off x="537" y="525"/>
              <a:ext cx="461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Yield Stress       is defined as the minimum shear stress to initiate flow</a:t>
              </a:r>
              <a:endParaRPr/>
            </a:p>
          </p:txBody>
        </p:sp>
        <p:pic>
          <p:nvPicPr>
            <p:cNvPr id="804" name="Google Shape;804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04" y="534"/>
              <a:ext cx="213" cy="2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5" name="Google Shape;805;p35"/>
          <p:cNvGrpSpPr/>
          <p:nvPr/>
        </p:nvGrpSpPr>
        <p:grpSpPr>
          <a:xfrm>
            <a:off x="1446213" y="1949450"/>
            <a:ext cx="5170487" cy="3043238"/>
            <a:chOff x="1776" y="1472"/>
            <a:chExt cx="2864" cy="1952"/>
          </a:xfrm>
        </p:grpSpPr>
        <p:cxnSp>
          <p:nvCxnSpPr>
            <p:cNvPr id="806" name="Google Shape;806;p35"/>
            <p:cNvCxnSpPr/>
            <p:nvPr/>
          </p:nvCxnSpPr>
          <p:spPr>
            <a:xfrm rot="10800000">
              <a:off x="1920" y="1472"/>
              <a:ext cx="0" cy="19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07" name="Google Shape;807;p35"/>
            <p:cNvCxnSpPr/>
            <p:nvPr/>
          </p:nvCxnSpPr>
          <p:spPr>
            <a:xfrm>
              <a:off x="1776" y="3296"/>
              <a:ext cx="2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08" name="Google Shape;808;p35"/>
          <p:cNvSpPr/>
          <p:nvPr/>
        </p:nvSpPr>
        <p:spPr>
          <a:xfrm>
            <a:off x="2208213" y="3144838"/>
            <a:ext cx="3556000" cy="809625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3357" y="107647"/>
                  <a:pt x="6785" y="95470"/>
                  <a:pt x="12000" y="83294"/>
                </a:cubicBezTo>
                <a:cubicBezTo>
                  <a:pt x="17214" y="71117"/>
                  <a:pt x="24000" y="56647"/>
                  <a:pt x="31428" y="46588"/>
                </a:cubicBezTo>
                <a:cubicBezTo>
                  <a:pt x="38857" y="36529"/>
                  <a:pt x="46642" y="29470"/>
                  <a:pt x="56571" y="22588"/>
                </a:cubicBezTo>
                <a:cubicBezTo>
                  <a:pt x="66500" y="15705"/>
                  <a:pt x="80285" y="9352"/>
                  <a:pt x="90857" y="5647"/>
                </a:cubicBezTo>
                <a:cubicBezTo>
                  <a:pt x="101428" y="1941"/>
                  <a:pt x="110714" y="882"/>
                  <a:pt x="120000" y="0"/>
                </a:cubicBezTo>
              </a:path>
            </a:pathLst>
          </a:custGeom>
          <a:noFill/>
          <a:ln cap="flat" cmpd="sng" w="25400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35"/>
          <p:cNvSpPr txBox="1"/>
          <p:nvPr/>
        </p:nvSpPr>
        <p:spPr>
          <a:xfrm>
            <a:off x="4038600" y="2754313"/>
            <a:ext cx="13906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Curve</a:t>
            </a:r>
            <a:endParaRPr/>
          </a:p>
        </p:txBody>
      </p:sp>
      <p:sp>
        <p:nvSpPr>
          <p:cNvPr id="810" name="Google Shape;810;p35"/>
          <p:cNvSpPr txBox="1"/>
          <p:nvPr/>
        </p:nvSpPr>
        <p:spPr>
          <a:xfrm>
            <a:off x="5060950" y="4843463"/>
            <a:ext cx="12906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Rate</a:t>
            </a:r>
            <a:endParaRPr/>
          </a:p>
        </p:txBody>
      </p:sp>
      <p:sp>
        <p:nvSpPr>
          <p:cNvPr id="811" name="Google Shape;811;p35"/>
          <p:cNvSpPr txBox="1"/>
          <p:nvPr/>
        </p:nvSpPr>
        <p:spPr>
          <a:xfrm rot="-5400000">
            <a:off x="725488" y="2995613"/>
            <a:ext cx="1430337" cy="39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Stress</a:t>
            </a:r>
            <a:endParaRPr/>
          </a:p>
        </p:txBody>
      </p:sp>
      <p:sp>
        <p:nvSpPr>
          <p:cNvPr id="812" name="Google Shape;812;p35"/>
          <p:cNvSpPr/>
          <p:nvPr/>
        </p:nvSpPr>
        <p:spPr>
          <a:xfrm>
            <a:off x="1687513" y="3973513"/>
            <a:ext cx="488950" cy="485775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114807" y="3000"/>
                  <a:pt x="110192" y="6333"/>
                  <a:pt x="96923" y="18666"/>
                </a:cubicBezTo>
                <a:cubicBezTo>
                  <a:pt x="83653" y="31000"/>
                  <a:pt x="57692" y="57666"/>
                  <a:pt x="41538" y="74666"/>
                </a:cubicBezTo>
                <a:cubicBezTo>
                  <a:pt x="25384" y="91666"/>
                  <a:pt x="12692" y="105666"/>
                  <a:pt x="0" y="120000"/>
                </a:cubicBezTo>
              </a:path>
            </a:pathLst>
          </a:custGeom>
          <a:noFill/>
          <a:ln cap="flat" cmpd="sng" w="222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3" name="Google Shape;813;p35"/>
          <p:cNvCxnSpPr/>
          <p:nvPr/>
        </p:nvCxnSpPr>
        <p:spPr>
          <a:xfrm flipH="1">
            <a:off x="1714500" y="4354513"/>
            <a:ext cx="893763" cy="13017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4" name="Google Shape;814;p35"/>
          <p:cNvSpPr txBox="1"/>
          <p:nvPr/>
        </p:nvSpPr>
        <p:spPr>
          <a:xfrm>
            <a:off x="2690813" y="4060825"/>
            <a:ext cx="2190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Yield Stress</a:t>
            </a:r>
            <a:endParaRPr/>
          </a:p>
        </p:txBody>
      </p:sp>
      <p:sp>
        <p:nvSpPr>
          <p:cNvPr id="815" name="Google Shape;815;p35"/>
          <p:cNvSpPr/>
          <p:nvPr/>
        </p:nvSpPr>
        <p:spPr>
          <a:xfrm>
            <a:off x="1709738" y="3371850"/>
            <a:ext cx="498475" cy="671513"/>
          </a:xfrm>
          <a:custGeom>
            <a:pathLst>
              <a:path extrusionOk="0" h="120000" w="120000">
                <a:moveTo>
                  <a:pt x="120000" y="98922"/>
                </a:moveTo>
                <a:cubicBezTo>
                  <a:pt x="105000" y="105386"/>
                  <a:pt x="90576" y="112131"/>
                  <a:pt x="78461" y="112412"/>
                </a:cubicBezTo>
                <a:cubicBezTo>
                  <a:pt x="66346" y="112693"/>
                  <a:pt x="59423" y="120000"/>
                  <a:pt x="46153" y="101170"/>
                </a:cubicBezTo>
                <a:cubicBezTo>
                  <a:pt x="32884" y="82341"/>
                  <a:pt x="16153" y="41030"/>
                  <a:pt x="0" y="0"/>
                </a:cubicBezTo>
              </a:path>
            </a:pathLst>
          </a:custGeom>
          <a:noFill/>
          <a:ln cap="flat" cmpd="sng" w="25400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6" name="Google Shape;816;p35"/>
          <p:cNvCxnSpPr/>
          <p:nvPr/>
        </p:nvCxnSpPr>
        <p:spPr>
          <a:xfrm flipH="1">
            <a:off x="1738313" y="3068638"/>
            <a:ext cx="508000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7" name="Google Shape;817;p35"/>
          <p:cNvSpPr txBox="1"/>
          <p:nvPr/>
        </p:nvSpPr>
        <p:spPr>
          <a:xfrm>
            <a:off x="1935163" y="2416175"/>
            <a:ext cx="1295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Yield Stress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824" name="Google Shape;824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Google Shape;825;p36"/>
          <p:cNvSpPr txBox="1"/>
          <p:nvPr/>
        </p:nvSpPr>
        <p:spPr>
          <a:xfrm>
            <a:off x="665163" y="317500"/>
            <a:ext cx="7978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Yield Stress determined using a controlled stress viscometer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6" name="Google Shape;8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4463" y="2019300"/>
            <a:ext cx="1762196" cy="129841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827" name="Google Shape;827;p36"/>
          <p:cNvCxnSpPr/>
          <p:nvPr/>
        </p:nvCxnSpPr>
        <p:spPr>
          <a:xfrm rot="10800000">
            <a:off x="2165350" y="2660650"/>
            <a:ext cx="0" cy="2266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8" name="Google Shape;828;p36"/>
          <p:cNvCxnSpPr/>
          <p:nvPr/>
        </p:nvCxnSpPr>
        <p:spPr>
          <a:xfrm>
            <a:off x="2017713" y="4832350"/>
            <a:ext cx="431165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29" name="Google Shape;82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522538"/>
            <a:ext cx="465472" cy="60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0" y="4779963"/>
            <a:ext cx="1037654" cy="545426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36"/>
          <p:cNvSpPr txBox="1"/>
          <p:nvPr/>
        </p:nvSpPr>
        <p:spPr>
          <a:xfrm>
            <a:off x="6310313" y="4860925"/>
            <a:ext cx="14160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</a:t>
            </a:r>
            <a:endParaRPr/>
          </a:p>
        </p:txBody>
      </p:sp>
      <p:cxnSp>
        <p:nvCxnSpPr>
          <p:cNvPr id="832" name="Google Shape;832;p36"/>
          <p:cNvCxnSpPr/>
          <p:nvPr/>
        </p:nvCxnSpPr>
        <p:spPr>
          <a:xfrm>
            <a:off x="4338638" y="2779713"/>
            <a:ext cx="0" cy="2068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33" name="Google Shape;833;p36"/>
          <p:cNvCxnSpPr/>
          <p:nvPr/>
        </p:nvCxnSpPr>
        <p:spPr>
          <a:xfrm>
            <a:off x="2217738" y="3625850"/>
            <a:ext cx="21383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4" name="Google Shape;834;p36"/>
          <p:cNvSpPr txBox="1"/>
          <p:nvPr/>
        </p:nvSpPr>
        <p:spPr>
          <a:xfrm>
            <a:off x="2328863" y="2154238"/>
            <a:ext cx="1836737" cy="158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plate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 rotates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5" name="Google Shape;835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59063" y="3681413"/>
            <a:ext cx="921415" cy="4188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6" name="Google Shape;836;p36"/>
          <p:cNvGrpSpPr/>
          <p:nvPr/>
        </p:nvGrpSpPr>
        <p:grpSpPr>
          <a:xfrm>
            <a:off x="1131888" y="1143000"/>
            <a:ext cx="1203325" cy="936625"/>
            <a:chOff x="523" y="618"/>
            <a:chExt cx="568" cy="787"/>
          </a:xfrm>
        </p:grpSpPr>
        <p:sp>
          <p:nvSpPr>
            <p:cNvPr id="837" name="Google Shape;837;p36"/>
            <p:cNvSpPr/>
            <p:nvPr/>
          </p:nvSpPr>
          <p:spPr>
            <a:xfrm>
              <a:off x="527" y="991"/>
              <a:ext cx="564" cy="11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523" y="1287"/>
              <a:ext cx="564" cy="11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527" y="1109"/>
              <a:ext cx="555" cy="173"/>
            </a:xfrm>
            <a:prstGeom prst="rect">
              <a:avLst/>
            </a:prstGeom>
            <a:gradFill>
              <a:gsLst>
                <a:gs pos="0">
                  <a:srgbClr val="7D7D7D"/>
                </a:gs>
                <a:gs pos="50000">
                  <a:schemeClr val="folHlink"/>
                </a:gs>
                <a:gs pos="100000">
                  <a:srgbClr val="7D7D7D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764" y="618"/>
              <a:ext cx="109" cy="36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841" name="Google Shape;841;p36"/>
          <p:cNvCxnSpPr/>
          <p:nvPr/>
        </p:nvCxnSpPr>
        <p:spPr>
          <a:xfrm flipH="1">
            <a:off x="2373313" y="1514475"/>
            <a:ext cx="846137" cy="3032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2" name="Google Shape;842;p36"/>
          <p:cNvSpPr txBox="1"/>
          <p:nvPr/>
        </p:nvSpPr>
        <p:spPr>
          <a:xfrm>
            <a:off x="3308350" y="1370013"/>
            <a:ext cx="869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</a:t>
            </a: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1219200" y="1265238"/>
            <a:ext cx="1058863" cy="20955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3840" y="31363"/>
                  <a:pt x="7920" y="62727"/>
                  <a:pt x="19440" y="81136"/>
                </a:cubicBezTo>
                <a:cubicBezTo>
                  <a:pt x="30960" y="99545"/>
                  <a:pt x="52800" y="120000"/>
                  <a:pt x="69600" y="111818"/>
                </a:cubicBezTo>
                <a:cubicBezTo>
                  <a:pt x="86400" y="103636"/>
                  <a:pt x="103200" y="67500"/>
                  <a:pt x="120000" y="3136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4" name="Google Shape;844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25688" y="1133475"/>
            <a:ext cx="523141" cy="27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36"/>
          <p:cNvSpPr/>
          <p:nvPr/>
        </p:nvSpPr>
        <p:spPr>
          <a:xfrm rot="2883776">
            <a:off x="4575969" y="4112419"/>
            <a:ext cx="203200" cy="808038"/>
          </a:xfrm>
          <a:prstGeom prst="downArrow">
            <a:avLst>
              <a:gd fmla="val 50000" name="adj1"/>
              <a:gd fmla="val 99414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6" name="Google Shape;846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92700" y="3697288"/>
            <a:ext cx="614441" cy="863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2" name="Google Shape;852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853" name="Google Shape;853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4" name="Google Shape;854;p37"/>
          <p:cNvSpPr txBox="1"/>
          <p:nvPr/>
        </p:nvSpPr>
        <p:spPr>
          <a:xfrm>
            <a:off x="2559050" y="336550"/>
            <a:ext cx="3865563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Plastic Fluid Materials</a:t>
            </a:r>
            <a:endParaRPr/>
          </a:p>
        </p:txBody>
      </p:sp>
      <p:cxnSp>
        <p:nvCxnSpPr>
          <p:cNvPr id="855" name="Google Shape;855;p37"/>
          <p:cNvCxnSpPr/>
          <p:nvPr/>
        </p:nvCxnSpPr>
        <p:spPr>
          <a:xfrm>
            <a:off x="1058863" y="3678238"/>
            <a:ext cx="25844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6" name="Google Shape;856;p37"/>
          <p:cNvSpPr/>
          <p:nvPr/>
        </p:nvSpPr>
        <p:spPr>
          <a:xfrm>
            <a:off x="1401763" y="1741488"/>
            <a:ext cx="2063750" cy="1144587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3404" y="109444"/>
                  <a:pt x="6808" y="98888"/>
                  <a:pt x="12765" y="86666"/>
                </a:cubicBezTo>
                <a:cubicBezTo>
                  <a:pt x="18723" y="74444"/>
                  <a:pt x="25957" y="58333"/>
                  <a:pt x="35744" y="46666"/>
                </a:cubicBezTo>
                <a:cubicBezTo>
                  <a:pt x="45531" y="35000"/>
                  <a:pt x="57446" y="24444"/>
                  <a:pt x="71489" y="16666"/>
                </a:cubicBezTo>
                <a:cubicBezTo>
                  <a:pt x="85531" y="8888"/>
                  <a:pt x="102765" y="4444"/>
                  <a:pt x="120000" y="0"/>
                </a:cubicBezTo>
              </a:path>
            </a:pathLst>
          </a:custGeom>
          <a:noFill/>
          <a:ln cap="flat" cmpd="sng" w="317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7" name="Google Shape;857;p37"/>
          <p:cNvCxnSpPr/>
          <p:nvPr/>
        </p:nvCxnSpPr>
        <p:spPr>
          <a:xfrm flipH="1" rot="10800000">
            <a:off x="1208088" y="1398588"/>
            <a:ext cx="9525" cy="23860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58" name="Google Shape;8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63" y="2990850"/>
            <a:ext cx="374992" cy="44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9138" y="3767138"/>
            <a:ext cx="322341" cy="51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513" y="1428750"/>
            <a:ext cx="386430" cy="357188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37"/>
          <p:cNvSpPr/>
          <p:nvPr/>
        </p:nvSpPr>
        <p:spPr>
          <a:xfrm>
            <a:off x="1414463" y="2651125"/>
            <a:ext cx="88900" cy="8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2" name="Google Shape;862;p37"/>
          <p:cNvSpPr/>
          <p:nvPr/>
        </p:nvSpPr>
        <p:spPr>
          <a:xfrm>
            <a:off x="3048000" y="1704975"/>
            <a:ext cx="88900" cy="8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Google Shape;863;p37"/>
          <p:cNvSpPr/>
          <p:nvPr/>
        </p:nvSpPr>
        <p:spPr>
          <a:xfrm>
            <a:off x="3395663" y="1763713"/>
            <a:ext cx="88900" cy="8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Google Shape;864;p37"/>
          <p:cNvSpPr/>
          <p:nvPr/>
        </p:nvSpPr>
        <p:spPr>
          <a:xfrm>
            <a:off x="1824038" y="2274888"/>
            <a:ext cx="88900" cy="8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Google Shape;865;p37"/>
          <p:cNvSpPr/>
          <p:nvPr/>
        </p:nvSpPr>
        <p:spPr>
          <a:xfrm>
            <a:off x="2811463" y="1893888"/>
            <a:ext cx="88900" cy="8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37"/>
          <p:cNvSpPr/>
          <p:nvPr/>
        </p:nvSpPr>
        <p:spPr>
          <a:xfrm>
            <a:off x="2279650" y="1920875"/>
            <a:ext cx="88900" cy="8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7" name="Google Shape;867;p37"/>
          <p:cNvSpPr/>
          <p:nvPr/>
        </p:nvSpPr>
        <p:spPr>
          <a:xfrm>
            <a:off x="1204913" y="2881313"/>
            <a:ext cx="196850" cy="382587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106451" y="10954"/>
                  <a:pt x="92903" y="21908"/>
                  <a:pt x="77419" y="36348"/>
                </a:cubicBezTo>
                <a:cubicBezTo>
                  <a:pt x="61935" y="50788"/>
                  <a:pt x="40645" y="73195"/>
                  <a:pt x="28064" y="87136"/>
                </a:cubicBezTo>
                <a:cubicBezTo>
                  <a:pt x="15483" y="101078"/>
                  <a:pt x="7741" y="110539"/>
                  <a:pt x="0" y="120000"/>
                </a:cubicBezTo>
              </a:path>
            </a:pathLst>
          </a:cu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68" name="Google Shape;868;p37"/>
          <p:cNvGrpSpPr/>
          <p:nvPr/>
        </p:nvGrpSpPr>
        <p:grpSpPr>
          <a:xfrm>
            <a:off x="3960813" y="1293813"/>
            <a:ext cx="4622837" cy="963757"/>
            <a:chOff x="2494" y="815"/>
            <a:chExt cx="2912" cy="607"/>
          </a:xfrm>
        </p:grpSpPr>
        <p:sp>
          <p:nvSpPr>
            <p:cNvPr id="869" name="Google Shape;869;p37"/>
            <p:cNvSpPr txBox="1"/>
            <p:nvPr/>
          </p:nvSpPr>
          <p:spPr>
            <a:xfrm>
              <a:off x="2494" y="815"/>
              <a:ext cx="2332" cy="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could we determine the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rheological properties</a:t>
              </a:r>
              <a:r>
                <a:rPr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pic>
          <p:nvPicPr>
            <p:cNvPr id="870" name="Google Shape;870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223" y="1104"/>
              <a:ext cx="1183" cy="3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1" name="Google Shape;871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54563" y="2241550"/>
            <a:ext cx="2429715" cy="745853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37"/>
          <p:cNvSpPr txBox="1"/>
          <p:nvPr/>
        </p:nvSpPr>
        <p:spPr>
          <a:xfrm>
            <a:off x="4151313" y="3043238"/>
            <a:ext cx="41592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Log-log plot of the rearranged</a:t>
            </a:r>
            <a:endParaRPr/>
          </a:p>
          <a:p>
            <a:pPr indent="-288925" lvl="0" marL="2889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above equation </a:t>
            </a:r>
            <a:endParaRPr/>
          </a:p>
        </p:txBody>
      </p:sp>
      <p:pic>
        <p:nvPicPr>
          <p:cNvPr id="873" name="Google Shape;873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56113" y="3875088"/>
            <a:ext cx="3351789" cy="454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4" name="Google Shape;874;p37"/>
          <p:cNvCxnSpPr/>
          <p:nvPr/>
        </p:nvCxnSpPr>
        <p:spPr>
          <a:xfrm>
            <a:off x="1162050" y="5784850"/>
            <a:ext cx="25860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5" name="Google Shape;875;p37"/>
          <p:cNvCxnSpPr/>
          <p:nvPr/>
        </p:nvCxnSpPr>
        <p:spPr>
          <a:xfrm flipH="1" rot="10800000">
            <a:off x="1198563" y="4200525"/>
            <a:ext cx="7937" cy="18303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76" name="Google Shape;876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51163" y="5835650"/>
            <a:ext cx="580461" cy="3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3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9563" y="3851275"/>
            <a:ext cx="1341847" cy="434424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37"/>
          <p:cNvSpPr/>
          <p:nvPr/>
        </p:nvSpPr>
        <p:spPr>
          <a:xfrm>
            <a:off x="1293813" y="5273675"/>
            <a:ext cx="88900" cy="8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9" name="Google Shape;879;p37"/>
          <p:cNvSpPr/>
          <p:nvPr/>
        </p:nvSpPr>
        <p:spPr>
          <a:xfrm>
            <a:off x="1573213" y="5253038"/>
            <a:ext cx="88900" cy="8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0" name="Google Shape;880;p37"/>
          <p:cNvSpPr/>
          <p:nvPr/>
        </p:nvSpPr>
        <p:spPr>
          <a:xfrm>
            <a:off x="1874838" y="5067300"/>
            <a:ext cx="88900" cy="8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1" name="Google Shape;881;p37"/>
          <p:cNvSpPr/>
          <p:nvPr/>
        </p:nvSpPr>
        <p:spPr>
          <a:xfrm>
            <a:off x="2284413" y="4916488"/>
            <a:ext cx="88900" cy="8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2" name="Google Shape;882;p37"/>
          <p:cNvSpPr/>
          <p:nvPr/>
        </p:nvSpPr>
        <p:spPr>
          <a:xfrm>
            <a:off x="2493963" y="4664075"/>
            <a:ext cx="88900" cy="8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3" name="Google Shape;883;p37"/>
          <p:cNvSpPr/>
          <p:nvPr/>
        </p:nvSpPr>
        <p:spPr>
          <a:xfrm>
            <a:off x="2806700" y="4570413"/>
            <a:ext cx="88900" cy="8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4" name="Google Shape;884;p37"/>
          <p:cNvCxnSpPr/>
          <p:nvPr/>
        </p:nvCxnSpPr>
        <p:spPr>
          <a:xfrm flipH="1" rot="10800000">
            <a:off x="1306513" y="4573588"/>
            <a:ext cx="1633537" cy="833437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5" name="Google Shape;885;p37"/>
          <p:cNvCxnSpPr/>
          <p:nvPr/>
        </p:nvCxnSpPr>
        <p:spPr>
          <a:xfrm flipH="1">
            <a:off x="2789238" y="4122738"/>
            <a:ext cx="1609725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6" name="Google Shape;886;p37"/>
          <p:cNvCxnSpPr/>
          <p:nvPr/>
        </p:nvCxnSpPr>
        <p:spPr>
          <a:xfrm>
            <a:off x="1701800" y="5232400"/>
            <a:ext cx="519113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7" name="Google Shape;887;p37"/>
          <p:cNvSpPr/>
          <p:nvPr/>
        </p:nvSpPr>
        <p:spPr>
          <a:xfrm>
            <a:off x="2049463" y="5046663"/>
            <a:ext cx="79375" cy="185737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43200" y="23589"/>
                  <a:pt x="86400" y="48205"/>
                  <a:pt x="103200" y="67692"/>
                </a:cubicBezTo>
                <a:cubicBezTo>
                  <a:pt x="120000" y="87179"/>
                  <a:pt x="110400" y="103589"/>
                  <a:pt x="103200" y="1200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8" name="Google Shape;888;p37"/>
          <p:cNvSpPr txBox="1"/>
          <p:nvPr/>
        </p:nvSpPr>
        <p:spPr>
          <a:xfrm>
            <a:off x="2165350" y="489585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grpSp>
        <p:nvGrpSpPr>
          <p:cNvPr id="889" name="Google Shape;889;p37"/>
          <p:cNvGrpSpPr/>
          <p:nvPr/>
        </p:nvGrpSpPr>
        <p:grpSpPr>
          <a:xfrm>
            <a:off x="4495800" y="4337050"/>
            <a:ext cx="3454400" cy="822325"/>
            <a:chOff x="2915" y="3391"/>
            <a:chExt cx="2176" cy="518"/>
          </a:xfrm>
        </p:grpSpPr>
        <p:pic>
          <p:nvPicPr>
            <p:cNvPr id="890" name="Google Shape;890;p3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15" y="3422"/>
              <a:ext cx="235" cy="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1" name="Google Shape;891;p37"/>
            <p:cNvSpPr/>
            <p:nvPr/>
          </p:nvSpPr>
          <p:spPr>
            <a:xfrm>
              <a:off x="3121" y="3391"/>
              <a:ext cx="1970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has to be determined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 described previously</a:t>
              </a:r>
              <a:endParaRPr/>
            </a:p>
          </p:txBody>
        </p:sp>
      </p:grpSp>
      <p:sp>
        <p:nvSpPr>
          <p:cNvPr id="892" name="Google Shape;892;p37"/>
          <p:cNvSpPr/>
          <p:nvPr/>
        </p:nvSpPr>
        <p:spPr>
          <a:xfrm>
            <a:off x="4392613" y="5272088"/>
            <a:ext cx="4572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Non-linear fitting for example using excel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8" name="Google Shape;898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899" name="Google Shape;899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0" name="Google Shape;9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050" y="415925"/>
            <a:ext cx="7135309" cy="60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38"/>
          <p:cNvSpPr txBox="1"/>
          <p:nvPr/>
        </p:nvSpPr>
        <p:spPr>
          <a:xfrm>
            <a:off x="3125788" y="128588"/>
            <a:ext cx="32686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“Plastic” Materials</a:t>
            </a:r>
            <a:endParaRPr/>
          </a:p>
        </p:txBody>
      </p:sp>
      <p:pic>
        <p:nvPicPr>
          <p:cNvPr id="902" name="Google Shape;90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4688" y="3821113"/>
            <a:ext cx="2412675" cy="76181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38"/>
          <p:cNvSpPr/>
          <p:nvPr/>
        </p:nvSpPr>
        <p:spPr>
          <a:xfrm>
            <a:off x="4433888" y="3795713"/>
            <a:ext cx="2673350" cy="857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9" name="Google Shape;909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910" name="Google Shape;910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1" name="Google Shape;91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63" y="474663"/>
            <a:ext cx="7016077" cy="5985939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39"/>
          <p:cNvSpPr txBox="1"/>
          <p:nvPr/>
        </p:nvSpPr>
        <p:spPr>
          <a:xfrm>
            <a:off x="2871788" y="220663"/>
            <a:ext cx="32686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“Plastic” Materials</a:t>
            </a:r>
            <a:endParaRPr/>
          </a:p>
        </p:txBody>
      </p:sp>
      <p:pic>
        <p:nvPicPr>
          <p:cNvPr id="913" name="Google Shape;91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8863" y="4056063"/>
            <a:ext cx="3276668" cy="704424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39"/>
          <p:cNvSpPr/>
          <p:nvPr/>
        </p:nvSpPr>
        <p:spPr>
          <a:xfrm>
            <a:off x="3484563" y="4098925"/>
            <a:ext cx="3416300" cy="7286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0" name="Google Shape;920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921" name="Google Shape;921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2" name="Google Shape;92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3" y="522288"/>
            <a:ext cx="8557332" cy="4790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8" name="Google Shape;928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929" name="Google Shape;929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0" name="Google Shape;930;p41"/>
          <p:cNvSpPr txBox="1"/>
          <p:nvPr/>
        </p:nvSpPr>
        <p:spPr>
          <a:xfrm>
            <a:off x="874713" y="1347788"/>
            <a:ext cx="494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       			Equation</a:t>
            </a:r>
            <a:endParaRPr/>
          </a:p>
        </p:txBody>
      </p:sp>
      <p:pic>
        <p:nvPicPr>
          <p:cNvPr id="931" name="Google Shape;9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163" y="1946275"/>
            <a:ext cx="4005631" cy="420639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41"/>
          <p:cNvSpPr txBox="1"/>
          <p:nvPr/>
        </p:nvSpPr>
        <p:spPr>
          <a:xfrm>
            <a:off x="741363" y="1839913"/>
            <a:ext cx="2332037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Casson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 Casson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Herschel-Bulkley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Carreau</a:t>
            </a:r>
            <a:endParaRPr/>
          </a:p>
        </p:txBody>
      </p:sp>
      <p:cxnSp>
        <p:nvCxnSpPr>
          <p:cNvPr id="933" name="Google Shape;933;p41"/>
          <p:cNvCxnSpPr/>
          <p:nvPr/>
        </p:nvCxnSpPr>
        <p:spPr>
          <a:xfrm>
            <a:off x="557213" y="1808163"/>
            <a:ext cx="8110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4" name="Google Shape;934;p41"/>
          <p:cNvSpPr txBox="1"/>
          <p:nvPr/>
        </p:nvSpPr>
        <p:spPr>
          <a:xfrm>
            <a:off x="1401763" y="203200"/>
            <a:ext cx="636587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Models used to describe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rheology of </a:t>
            </a: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inelastic “plastic”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fluids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935" name="Google Shape;935;p41"/>
          <p:cNvCxnSpPr/>
          <p:nvPr/>
        </p:nvCxnSpPr>
        <p:spPr>
          <a:xfrm>
            <a:off x="557213" y="24542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6" name="Google Shape;936;p41"/>
          <p:cNvCxnSpPr/>
          <p:nvPr/>
        </p:nvCxnSpPr>
        <p:spPr>
          <a:xfrm>
            <a:off x="628650" y="2490788"/>
            <a:ext cx="81137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7" name="Google Shape;937;p41"/>
          <p:cNvCxnSpPr/>
          <p:nvPr/>
        </p:nvCxnSpPr>
        <p:spPr>
          <a:xfrm>
            <a:off x="687388" y="3163888"/>
            <a:ext cx="8112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8" name="Google Shape;938;p41"/>
          <p:cNvCxnSpPr/>
          <p:nvPr/>
        </p:nvCxnSpPr>
        <p:spPr>
          <a:xfrm>
            <a:off x="792163" y="3857625"/>
            <a:ext cx="8110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9" name="Google Shape;939;p41"/>
          <p:cNvCxnSpPr/>
          <p:nvPr/>
        </p:nvCxnSpPr>
        <p:spPr>
          <a:xfrm>
            <a:off x="823913" y="4889500"/>
            <a:ext cx="8112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1770063" y="231775"/>
            <a:ext cx="5678487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Expansion and Quality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0" name="Google Shape;110;p15"/>
          <p:cNvGrpSpPr/>
          <p:nvPr/>
        </p:nvGrpSpPr>
        <p:grpSpPr>
          <a:xfrm>
            <a:off x="5868988" y="1654175"/>
            <a:ext cx="1612900" cy="3068638"/>
            <a:chOff x="3614" y="1162"/>
            <a:chExt cx="1016" cy="1934"/>
          </a:xfrm>
        </p:grpSpPr>
        <p:cxnSp>
          <p:nvCxnSpPr>
            <p:cNvPr id="111" name="Google Shape;111;p15"/>
            <p:cNvCxnSpPr/>
            <p:nvPr/>
          </p:nvCxnSpPr>
          <p:spPr>
            <a:xfrm>
              <a:off x="4506" y="2052"/>
              <a:ext cx="0" cy="1032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5"/>
            <p:cNvCxnSpPr/>
            <p:nvPr/>
          </p:nvCxnSpPr>
          <p:spPr>
            <a:xfrm>
              <a:off x="4498" y="1703"/>
              <a:ext cx="132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5"/>
            <p:cNvSpPr/>
            <p:nvPr/>
          </p:nvSpPr>
          <p:spPr>
            <a:xfrm>
              <a:off x="3766" y="2141"/>
              <a:ext cx="5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b="0" i="0" lang="en-US" sz="1800" u="none" cap="none" strike="noStrike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Harden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" name="Google Shape;114;p15"/>
            <p:cNvCxnSpPr/>
            <p:nvPr/>
          </p:nvCxnSpPr>
          <p:spPr>
            <a:xfrm rot="10800000">
              <a:off x="3660" y="2276"/>
              <a:ext cx="221" cy="0"/>
            </a:xfrm>
            <a:prstGeom prst="straightConnector1">
              <a:avLst/>
            </a:prstGeom>
            <a:noFill/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5" name="Google Shape;115;p15"/>
            <p:cNvCxnSpPr/>
            <p:nvPr/>
          </p:nvCxnSpPr>
          <p:spPr>
            <a:xfrm>
              <a:off x="4348" y="2258"/>
              <a:ext cx="152" cy="0"/>
            </a:xfrm>
            <a:prstGeom prst="straightConnector1">
              <a:avLst/>
            </a:prstGeom>
            <a:noFill/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6" name="Google Shape;116;p15"/>
            <p:cNvSpPr/>
            <p:nvPr/>
          </p:nvSpPr>
          <p:spPr>
            <a:xfrm>
              <a:off x="3614" y="1698"/>
              <a:ext cx="890" cy="371"/>
            </a:xfrm>
            <a:custGeom>
              <a:pathLst>
                <a:path extrusionOk="0" h="120000" w="120000">
                  <a:moveTo>
                    <a:pt x="780" y="120000"/>
                  </a:moveTo>
                  <a:lnTo>
                    <a:pt x="6926" y="98531"/>
                  </a:lnTo>
                  <a:lnTo>
                    <a:pt x="4731" y="88135"/>
                  </a:lnTo>
                  <a:lnTo>
                    <a:pt x="2634" y="82711"/>
                  </a:lnTo>
                  <a:lnTo>
                    <a:pt x="1707" y="77175"/>
                  </a:lnTo>
                  <a:lnTo>
                    <a:pt x="4829" y="69830"/>
                  </a:lnTo>
                  <a:lnTo>
                    <a:pt x="7951" y="62372"/>
                  </a:lnTo>
                  <a:lnTo>
                    <a:pt x="6780" y="56723"/>
                  </a:lnTo>
                  <a:lnTo>
                    <a:pt x="4048" y="50621"/>
                  </a:lnTo>
                  <a:lnTo>
                    <a:pt x="0" y="38757"/>
                  </a:lnTo>
                  <a:lnTo>
                    <a:pt x="3073" y="29378"/>
                  </a:lnTo>
                  <a:lnTo>
                    <a:pt x="5219" y="24632"/>
                  </a:lnTo>
                  <a:lnTo>
                    <a:pt x="6146" y="19548"/>
                  </a:lnTo>
                  <a:lnTo>
                    <a:pt x="3512" y="8022"/>
                  </a:lnTo>
                  <a:lnTo>
                    <a:pt x="780" y="451"/>
                  </a:lnTo>
                  <a:lnTo>
                    <a:pt x="1073" y="0"/>
                  </a:lnTo>
                  <a:lnTo>
                    <a:pt x="119609" y="0"/>
                  </a:lnTo>
                  <a:lnTo>
                    <a:pt x="119219" y="0"/>
                  </a:lnTo>
                  <a:lnTo>
                    <a:pt x="116536" y="7344"/>
                  </a:lnTo>
                  <a:lnTo>
                    <a:pt x="113804" y="19096"/>
                  </a:lnTo>
                  <a:lnTo>
                    <a:pt x="116829" y="28474"/>
                  </a:lnTo>
                  <a:lnTo>
                    <a:pt x="118975" y="33220"/>
                  </a:lnTo>
                  <a:lnTo>
                    <a:pt x="120000" y="38192"/>
                  </a:lnTo>
                  <a:lnTo>
                    <a:pt x="118780" y="43728"/>
                  </a:lnTo>
                  <a:lnTo>
                    <a:pt x="115951" y="49830"/>
                  </a:lnTo>
                  <a:lnTo>
                    <a:pt x="113268" y="55819"/>
                  </a:lnTo>
                  <a:lnTo>
                    <a:pt x="112048" y="61920"/>
                  </a:lnTo>
                  <a:lnTo>
                    <a:pt x="114975" y="69152"/>
                  </a:lnTo>
                  <a:lnTo>
                    <a:pt x="118243" y="76723"/>
                  </a:lnTo>
                  <a:lnTo>
                    <a:pt x="117463" y="81694"/>
                  </a:lnTo>
                  <a:lnTo>
                    <a:pt x="115414" y="87231"/>
                  </a:lnTo>
                  <a:lnTo>
                    <a:pt x="113463" y="92655"/>
                  </a:lnTo>
                  <a:lnTo>
                    <a:pt x="113024" y="97966"/>
                  </a:lnTo>
                  <a:lnTo>
                    <a:pt x="119219" y="119435"/>
                  </a:lnTo>
                  <a:lnTo>
                    <a:pt x="780" y="120000"/>
                  </a:lnTo>
                  <a:close/>
                </a:path>
              </a:pathLst>
            </a:cu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638" y="1162"/>
              <a:ext cx="45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b="0" lang="en-US" sz="2000" u="none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Heat</a:t>
              </a:r>
              <a:endParaRPr b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684" y="1383"/>
              <a:ext cx="143" cy="283"/>
            </a:xfrm>
            <a:custGeom>
              <a:pathLst>
                <a:path extrusionOk="0" h="120000" w="120000">
                  <a:moveTo>
                    <a:pt x="70909" y="120000"/>
                  </a:moveTo>
                  <a:lnTo>
                    <a:pt x="5454" y="106666"/>
                  </a:lnTo>
                  <a:lnTo>
                    <a:pt x="92727" y="85333"/>
                  </a:lnTo>
                  <a:lnTo>
                    <a:pt x="0" y="69333"/>
                  </a:lnTo>
                  <a:lnTo>
                    <a:pt x="120000" y="48000"/>
                  </a:lnTo>
                  <a:lnTo>
                    <a:pt x="27272" y="34666"/>
                  </a:lnTo>
                  <a:lnTo>
                    <a:pt x="27272" y="0"/>
                  </a:lnTo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955" y="1399"/>
              <a:ext cx="143" cy="285"/>
            </a:xfrm>
            <a:custGeom>
              <a:pathLst>
                <a:path extrusionOk="0" h="120000" w="120000">
                  <a:moveTo>
                    <a:pt x="70909" y="120000"/>
                  </a:moveTo>
                  <a:lnTo>
                    <a:pt x="5454" y="106666"/>
                  </a:lnTo>
                  <a:lnTo>
                    <a:pt x="92727" y="85333"/>
                  </a:lnTo>
                  <a:lnTo>
                    <a:pt x="0" y="69333"/>
                  </a:lnTo>
                  <a:lnTo>
                    <a:pt x="120000" y="48000"/>
                  </a:lnTo>
                  <a:lnTo>
                    <a:pt x="27272" y="34666"/>
                  </a:lnTo>
                  <a:lnTo>
                    <a:pt x="27272" y="0"/>
                  </a:lnTo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0" name="Google Shape;120;p15"/>
            <p:cNvCxnSpPr/>
            <p:nvPr/>
          </p:nvCxnSpPr>
          <p:spPr>
            <a:xfrm>
              <a:off x="3642" y="2064"/>
              <a:ext cx="0" cy="1032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15"/>
            <p:cNvCxnSpPr/>
            <p:nvPr/>
          </p:nvCxnSpPr>
          <p:spPr>
            <a:xfrm>
              <a:off x="4494" y="2064"/>
              <a:ext cx="132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2" name="Google Shape;122;p15"/>
          <p:cNvGrpSpPr/>
          <p:nvPr/>
        </p:nvGrpSpPr>
        <p:grpSpPr>
          <a:xfrm>
            <a:off x="864394" y="3654425"/>
            <a:ext cx="6428581" cy="2870200"/>
            <a:chOff x="469" y="2339"/>
            <a:chExt cx="4049" cy="1808"/>
          </a:xfrm>
        </p:grpSpPr>
        <p:sp>
          <p:nvSpPr>
            <p:cNvPr id="123" name="Google Shape;123;p15"/>
            <p:cNvSpPr/>
            <p:nvPr/>
          </p:nvSpPr>
          <p:spPr>
            <a:xfrm rot="-1539469">
              <a:off x="3192" y="3671"/>
              <a:ext cx="240" cy="274"/>
            </a:xfrm>
            <a:custGeom>
              <a:pathLst>
                <a:path extrusionOk="0" h="120000" w="120000">
                  <a:moveTo>
                    <a:pt x="0" y="110364"/>
                  </a:moveTo>
                  <a:cubicBezTo>
                    <a:pt x="21500" y="115182"/>
                    <a:pt x="43000" y="120000"/>
                    <a:pt x="54000" y="105109"/>
                  </a:cubicBezTo>
                  <a:cubicBezTo>
                    <a:pt x="65000" y="90218"/>
                    <a:pt x="55000" y="38540"/>
                    <a:pt x="66000" y="21021"/>
                  </a:cubicBezTo>
                  <a:cubicBezTo>
                    <a:pt x="77000" y="3503"/>
                    <a:pt x="98500" y="1751"/>
                    <a:pt x="120000" y="0"/>
                  </a:cubicBezTo>
                </a:path>
              </a:pathLst>
            </a:custGeom>
            <a:noFill/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 rot="-863687">
              <a:off x="3324" y="3683"/>
              <a:ext cx="240" cy="274"/>
            </a:xfrm>
            <a:custGeom>
              <a:pathLst>
                <a:path extrusionOk="0" h="120000" w="120000">
                  <a:moveTo>
                    <a:pt x="0" y="110364"/>
                  </a:moveTo>
                  <a:cubicBezTo>
                    <a:pt x="21500" y="115182"/>
                    <a:pt x="43000" y="120000"/>
                    <a:pt x="54000" y="105109"/>
                  </a:cubicBezTo>
                  <a:cubicBezTo>
                    <a:pt x="65000" y="90218"/>
                    <a:pt x="55000" y="38540"/>
                    <a:pt x="66000" y="21021"/>
                  </a:cubicBezTo>
                  <a:cubicBezTo>
                    <a:pt x="77000" y="3503"/>
                    <a:pt x="98500" y="1751"/>
                    <a:pt x="120000" y="0"/>
                  </a:cubicBezTo>
                </a:path>
              </a:pathLst>
            </a:custGeom>
            <a:noFill/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5" name="Google Shape;125;p15"/>
            <p:cNvGrpSpPr/>
            <p:nvPr/>
          </p:nvGrpSpPr>
          <p:grpSpPr>
            <a:xfrm>
              <a:off x="469" y="2339"/>
              <a:ext cx="4049" cy="1803"/>
              <a:chOff x="469" y="2339"/>
              <a:chExt cx="4049" cy="1803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1868" y="3950"/>
                <a:ext cx="38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TIME</a:t>
                </a:r>
                <a:endParaRPr b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7" name="Google Shape;127;p15"/>
              <p:cNvCxnSpPr/>
              <p:nvPr/>
            </p:nvCxnSpPr>
            <p:spPr>
              <a:xfrm>
                <a:off x="2324" y="4047"/>
                <a:ext cx="928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l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128" name="Google Shape;128;p15"/>
              <p:cNvGrpSpPr/>
              <p:nvPr/>
            </p:nvGrpSpPr>
            <p:grpSpPr>
              <a:xfrm>
                <a:off x="469" y="2339"/>
                <a:ext cx="4049" cy="1548"/>
                <a:chOff x="469" y="2339"/>
                <a:chExt cx="4049" cy="1548"/>
              </a:xfrm>
            </p:grpSpPr>
            <p:sp>
              <p:nvSpPr>
                <p:cNvPr id="129" name="Google Shape;129;p15"/>
                <p:cNvSpPr/>
                <p:nvPr/>
              </p:nvSpPr>
              <p:spPr>
                <a:xfrm rot="5400000">
                  <a:off x="431" y="2934"/>
                  <a:ext cx="267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2000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P, T</a:t>
                  </a:r>
                  <a:endParaRPr/>
                </a:p>
              </p:txBody>
            </p:sp>
            <p:sp>
              <p:nvSpPr>
                <p:cNvPr id="130" name="Google Shape;130;p15"/>
                <p:cNvSpPr/>
                <p:nvPr/>
              </p:nvSpPr>
              <p:spPr>
                <a:xfrm>
                  <a:off x="816" y="2382"/>
                  <a:ext cx="2469" cy="1492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222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31" name="Google Shape;131;p15"/>
                <p:cNvCxnSpPr/>
                <p:nvPr/>
              </p:nvCxnSpPr>
              <p:spPr>
                <a:xfrm>
                  <a:off x="3579" y="3826"/>
                  <a:ext cx="879" cy="1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2" name="Google Shape;132;p15"/>
                <p:cNvSpPr/>
                <p:nvPr/>
              </p:nvSpPr>
              <p:spPr>
                <a:xfrm>
                  <a:off x="596" y="3668"/>
                  <a:ext cx="80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2000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 b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3" name="Google Shape;133;p15"/>
                <p:cNvCxnSpPr/>
                <p:nvPr/>
              </p:nvCxnSpPr>
              <p:spPr>
                <a:xfrm>
                  <a:off x="3662" y="3499"/>
                  <a:ext cx="856" cy="2"/>
                </a:xfrm>
                <a:prstGeom prst="straightConnector1">
                  <a:avLst/>
                </a:prstGeom>
                <a:noFill/>
                <a:ln cap="flat" cmpd="sng" w="3175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4" name="Google Shape;134;p15"/>
                <p:cNvSpPr/>
                <p:nvPr/>
              </p:nvSpPr>
              <p:spPr>
                <a:xfrm>
                  <a:off x="822" y="2376"/>
                  <a:ext cx="2744" cy="93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9135" y="0"/>
                      </a:lnTo>
                      <a:lnTo>
                        <a:pt x="9411" y="0"/>
                      </a:lnTo>
                      <a:lnTo>
                        <a:pt x="10015" y="0"/>
                      </a:lnTo>
                      <a:lnTo>
                        <a:pt x="12727" y="3587"/>
                      </a:lnTo>
                      <a:lnTo>
                        <a:pt x="15317" y="10200"/>
                      </a:lnTo>
                      <a:lnTo>
                        <a:pt x="17752" y="20401"/>
                      </a:lnTo>
                      <a:lnTo>
                        <a:pt x="22242" y="46632"/>
                      </a:lnTo>
                      <a:lnTo>
                        <a:pt x="26576" y="73479"/>
                      </a:lnTo>
                      <a:lnTo>
                        <a:pt x="28838" y="84465"/>
                      </a:lnTo>
                      <a:lnTo>
                        <a:pt x="31256" y="92536"/>
                      </a:lnTo>
                      <a:lnTo>
                        <a:pt x="35159" y="99262"/>
                      </a:lnTo>
                      <a:lnTo>
                        <a:pt x="40305" y="105035"/>
                      </a:lnTo>
                      <a:lnTo>
                        <a:pt x="50044" y="112489"/>
                      </a:lnTo>
                      <a:lnTo>
                        <a:pt x="68211" y="117645"/>
                      </a:lnTo>
                      <a:lnTo>
                        <a:pt x="91454" y="119719"/>
                      </a:lnTo>
                      <a:lnTo>
                        <a:pt x="102368" y="120000"/>
                      </a:lnTo>
                      <a:lnTo>
                        <a:pt x="107203" y="120000"/>
                      </a:lnTo>
                      <a:lnTo>
                        <a:pt x="109414" y="120000"/>
                      </a:lnTo>
                      <a:lnTo>
                        <a:pt x="111469" y="120000"/>
                      </a:lnTo>
                      <a:lnTo>
                        <a:pt x="120000" y="119719"/>
                      </a:lnTo>
                    </a:path>
                  </a:pathLst>
                </a:custGeom>
                <a:noFill/>
                <a:ln cap="flat" cmpd="sng" w="31750">
                  <a:solidFill>
                    <a:srgbClr val="FF6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5" name="Google Shape;135;p15"/>
                <p:cNvSpPr/>
                <p:nvPr/>
              </p:nvSpPr>
              <p:spPr>
                <a:xfrm rot="4290239">
                  <a:off x="826" y="2906"/>
                  <a:ext cx="512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1600" u="none">
                      <a:solidFill>
                        <a:srgbClr val="FFFF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Pressure</a:t>
                  </a:r>
                  <a:endParaRPr b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15"/>
                <p:cNvSpPr/>
                <p:nvPr/>
              </p:nvSpPr>
              <p:spPr>
                <a:xfrm>
                  <a:off x="1308" y="3225"/>
                  <a:ext cx="680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1800" u="none">
                      <a:solidFill>
                        <a:srgbClr val="FF33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Newtonian</a:t>
                  </a:r>
                  <a:endParaRPr b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15"/>
                <p:cNvSpPr/>
                <p:nvPr/>
              </p:nvSpPr>
              <p:spPr>
                <a:xfrm>
                  <a:off x="1567" y="3494"/>
                  <a:ext cx="1312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1800" u="none">
                      <a:solidFill>
                        <a:srgbClr val="66FF33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Viscoelastic material</a:t>
                  </a:r>
                  <a:endParaRPr b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15"/>
                <p:cNvSpPr/>
                <p:nvPr/>
              </p:nvSpPr>
              <p:spPr>
                <a:xfrm>
                  <a:off x="2148" y="3060"/>
                  <a:ext cx="563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1600" u="none">
                      <a:solidFill>
                        <a:srgbClr val="FF33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Boiling Pt</a:t>
                  </a:r>
                  <a:r>
                    <a:rPr b="0" lang="en-US" sz="11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</a:t>
                  </a:r>
                  <a:endParaRPr b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9" name="Google Shape;139;p15"/>
                <p:cNvCxnSpPr/>
                <p:nvPr/>
              </p:nvCxnSpPr>
              <p:spPr>
                <a:xfrm>
                  <a:off x="2190" y="3207"/>
                  <a:ext cx="0" cy="11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0" name="Google Shape;140;p15"/>
                <p:cNvCxnSpPr/>
                <p:nvPr/>
              </p:nvCxnSpPr>
              <p:spPr>
                <a:xfrm>
                  <a:off x="1946" y="3269"/>
                  <a:ext cx="533" cy="1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1" name="Google Shape;141;p15"/>
                <p:cNvSpPr/>
                <p:nvPr/>
              </p:nvSpPr>
              <p:spPr>
                <a:xfrm rot="3264148">
                  <a:off x="1136" y="2720"/>
                  <a:ext cx="705" cy="1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1400" u="none">
                      <a:solidFill>
                        <a:srgbClr val="FFFF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Temperature</a:t>
                  </a:r>
                  <a:endParaRPr b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2" name="Google Shape;142;p15"/>
                <p:cNvCxnSpPr/>
                <p:nvPr/>
              </p:nvCxnSpPr>
              <p:spPr>
                <a:xfrm>
                  <a:off x="3649" y="3141"/>
                  <a:ext cx="0" cy="35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3" name="Google Shape;143;p15"/>
                <p:cNvCxnSpPr/>
                <p:nvPr/>
              </p:nvCxnSpPr>
              <p:spPr>
                <a:xfrm>
                  <a:off x="4513" y="3098"/>
                  <a:ext cx="0" cy="41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4" name="Google Shape;144;p15"/>
                <p:cNvCxnSpPr/>
                <p:nvPr/>
              </p:nvCxnSpPr>
              <p:spPr>
                <a:xfrm>
                  <a:off x="816" y="2387"/>
                  <a:ext cx="396" cy="150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FF0066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5" name="Google Shape;145;p15"/>
                <p:cNvCxnSpPr/>
                <p:nvPr/>
              </p:nvCxnSpPr>
              <p:spPr>
                <a:xfrm>
                  <a:off x="828" y="2387"/>
                  <a:ext cx="372" cy="1266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6" name="Google Shape;146;p15"/>
                <p:cNvSpPr/>
                <p:nvPr/>
              </p:nvSpPr>
              <p:spPr>
                <a:xfrm>
                  <a:off x="1203" y="3638"/>
                  <a:ext cx="183" cy="225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cubicBezTo>
                        <a:pt x="5901" y="17066"/>
                        <a:pt x="11803" y="34666"/>
                        <a:pt x="21639" y="49600"/>
                      </a:cubicBezTo>
                      <a:cubicBezTo>
                        <a:pt x="31475" y="64533"/>
                        <a:pt x="44590" y="77866"/>
                        <a:pt x="60983" y="89600"/>
                      </a:cubicBezTo>
                      <a:cubicBezTo>
                        <a:pt x="77377" y="101333"/>
                        <a:pt x="98360" y="110400"/>
                        <a:pt x="120000" y="120000"/>
                      </a:cubicBezTo>
                    </a:path>
                  </a:pathLst>
                </a:custGeom>
                <a:noFill/>
                <a:ln cap="flat" cmpd="sng" w="222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47" name="Google Shape;147;p15"/>
                <p:cNvCxnSpPr/>
                <p:nvPr/>
              </p:nvCxnSpPr>
              <p:spPr>
                <a:xfrm flipH="1">
                  <a:off x="1161" y="3368"/>
                  <a:ext cx="432" cy="3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48" name="Google Shape;148;p15"/>
                <p:cNvCxnSpPr/>
                <p:nvPr/>
              </p:nvCxnSpPr>
              <p:spPr>
                <a:xfrm flipH="1">
                  <a:off x="1260" y="3587"/>
                  <a:ext cx="276" cy="13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49" name="Google Shape;149;p15"/>
                <p:cNvCxnSpPr/>
                <p:nvPr/>
              </p:nvCxnSpPr>
              <p:spPr>
                <a:xfrm>
                  <a:off x="1217" y="2339"/>
                  <a:ext cx="0" cy="153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50" name="Google Shape;150;p15"/>
            <p:cNvSpPr txBox="1"/>
            <p:nvPr/>
          </p:nvSpPr>
          <p:spPr>
            <a:xfrm>
              <a:off x="746" y="3897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grpSp>
        <p:nvGrpSpPr>
          <p:cNvPr id="151" name="Google Shape;151;p15"/>
          <p:cNvGrpSpPr/>
          <p:nvPr/>
        </p:nvGrpSpPr>
        <p:grpSpPr>
          <a:xfrm>
            <a:off x="3722688" y="3181350"/>
            <a:ext cx="1954212" cy="1765300"/>
            <a:chOff x="2271" y="2074"/>
            <a:chExt cx="1231" cy="1112"/>
          </a:xfrm>
        </p:grpSpPr>
        <p:sp>
          <p:nvSpPr>
            <p:cNvPr id="152" name="Google Shape;152;p15"/>
            <p:cNvSpPr/>
            <p:nvPr/>
          </p:nvSpPr>
          <p:spPr>
            <a:xfrm>
              <a:off x="3133" y="2074"/>
              <a:ext cx="216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u="none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endParaRPr b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15"/>
            <p:cNvCxnSpPr/>
            <p:nvPr/>
          </p:nvCxnSpPr>
          <p:spPr>
            <a:xfrm rot="10800000">
              <a:off x="2958" y="2194"/>
              <a:ext cx="150" cy="0"/>
            </a:xfrm>
            <a:prstGeom prst="straightConnector1">
              <a:avLst/>
            </a:prstGeom>
            <a:noFill/>
            <a:ln cap="flat" cmpd="sng" w="15875">
              <a:solidFill>
                <a:srgbClr val="FFFF6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4" name="Google Shape;154;p15"/>
            <p:cNvCxnSpPr/>
            <p:nvPr/>
          </p:nvCxnSpPr>
          <p:spPr>
            <a:xfrm>
              <a:off x="3502" y="2153"/>
              <a:ext cx="0" cy="1033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15"/>
            <p:cNvCxnSpPr/>
            <p:nvPr/>
          </p:nvCxnSpPr>
          <p:spPr>
            <a:xfrm>
              <a:off x="3355" y="2170"/>
              <a:ext cx="118" cy="0"/>
            </a:xfrm>
            <a:prstGeom prst="straightConnector1">
              <a:avLst/>
            </a:prstGeom>
            <a:noFill/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6" name="Google Shape;156;p15"/>
            <p:cNvSpPr/>
            <p:nvPr/>
          </p:nvSpPr>
          <p:spPr>
            <a:xfrm>
              <a:off x="2271" y="2093"/>
              <a:ext cx="57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u="none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Collapse</a:t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15"/>
          <p:cNvGrpSpPr/>
          <p:nvPr/>
        </p:nvGrpSpPr>
        <p:grpSpPr>
          <a:xfrm>
            <a:off x="1404938" y="890588"/>
            <a:ext cx="4489450" cy="4067175"/>
            <a:chOff x="790" y="598"/>
            <a:chExt cx="2828" cy="2562"/>
          </a:xfrm>
        </p:grpSpPr>
        <p:cxnSp>
          <p:nvCxnSpPr>
            <p:cNvPr id="158" name="Google Shape;158;p15"/>
            <p:cNvCxnSpPr/>
            <p:nvPr/>
          </p:nvCxnSpPr>
          <p:spPr>
            <a:xfrm>
              <a:off x="3484" y="1623"/>
              <a:ext cx="110" cy="2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3508" y="1996"/>
              <a:ext cx="11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0" name="Google Shape;160;p15"/>
            <p:cNvGrpSpPr/>
            <p:nvPr/>
          </p:nvGrpSpPr>
          <p:grpSpPr>
            <a:xfrm>
              <a:off x="790" y="598"/>
              <a:ext cx="2719" cy="2562"/>
              <a:chOff x="790" y="598"/>
              <a:chExt cx="2719" cy="2562"/>
            </a:xfrm>
          </p:grpSpPr>
          <p:cxnSp>
            <p:nvCxnSpPr>
              <p:cNvPr id="161" name="Google Shape;161;p15"/>
              <p:cNvCxnSpPr/>
              <p:nvPr/>
            </p:nvCxnSpPr>
            <p:spPr>
              <a:xfrm>
                <a:off x="1876" y="2152"/>
                <a:ext cx="264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162" name="Google Shape;162;p15"/>
              <p:cNvGrpSpPr/>
              <p:nvPr/>
            </p:nvGrpSpPr>
            <p:grpSpPr>
              <a:xfrm>
                <a:off x="790" y="598"/>
                <a:ext cx="2719" cy="2562"/>
                <a:chOff x="783" y="560"/>
                <a:chExt cx="2719" cy="2562"/>
              </a:xfrm>
            </p:grpSpPr>
            <p:sp>
              <p:nvSpPr>
                <p:cNvPr id="163" name="Google Shape;163;p15"/>
                <p:cNvSpPr/>
                <p:nvPr/>
              </p:nvSpPr>
              <p:spPr>
                <a:xfrm>
                  <a:off x="864" y="2080"/>
                  <a:ext cx="216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1800" u="none">
                      <a:solidFill>
                        <a:srgbClr val="FFFF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Die</a:t>
                  </a:r>
                  <a:endParaRPr b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4" name="Google Shape;164;p15"/>
                <p:cNvGrpSpPr/>
                <p:nvPr/>
              </p:nvGrpSpPr>
              <p:grpSpPr>
                <a:xfrm>
                  <a:off x="783" y="560"/>
                  <a:ext cx="2719" cy="2562"/>
                  <a:chOff x="810" y="624"/>
                  <a:chExt cx="2719" cy="2562"/>
                </a:xfrm>
              </p:grpSpPr>
              <p:sp>
                <p:nvSpPr>
                  <p:cNvPr id="165" name="Google Shape;165;p15"/>
                  <p:cNvSpPr/>
                  <p:nvPr/>
                </p:nvSpPr>
                <p:spPr>
                  <a:xfrm>
                    <a:off x="2768" y="1135"/>
                    <a:ext cx="637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lang="en-US" sz="2000" u="none">
                        <a:solidFill>
                          <a:srgbClr val="FFFF66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Moisture</a:t>
                    </a:r>
                    <a:r>
                      <a:rPr b="0" lang="en-US" sz="11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6" name="Google Shape;166;p15"/>
                  <p:cNvCxnSpPr/>
                  <p:nvPr/>
                </p:nvCxnSpPr>
                <p:spPr>
                  <a:xfrm>
                    <a:off x="2489" y="1340"/>
                    <a:ext cx="0" cy="22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FF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167" name="Google Shape;167;p15"/>
                  <p:cNvCxnSpPr/>
                  <p:nvPr/>
                </p:nvCxnSpPr>
                <p:spPr>
                  <a:xfrm rot="10800000">
                    <a:off x="2984" y="1351"/>
                    <a:ext cx="0" cy="24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FF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sp>
                <p:nvSpPr>
                  <p:cNvPr id="168" name="Google Shape;168;p15"/>
                  <p:cNvSpPr/>
                  <p:nvPr/>
                </p:nvSpPr>
                <p:spPr>
                  <a:xfrm>
                    <a:off x="2318" y="1128"/>
                    <a:ext cx="321" cy="2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lang="en-US" sz="11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  </a:t>
                    </a:r>
                    <a:r>
                      <a:rPr b="0" lang="en-US" sz="2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r>
                      <a:rPr b="0" lang="en-US" sz="2000" u="none">
                        <a:solidFill>
                          <a:srgbClr val="FFFF66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Air</a:t>
                    </a:r>
                    <a:endParaRPr b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9" name="Google Shape;169;p15"/>
                  <p:cNvCxnSpPr/>
                  <p:nvPr/>
                </p:nvCxnSpPr>
                <p:spPr>
                  <a:xfrm>
                    <a:off x="2958" y="2153"/>
                    <a:ext cx="0" cy="1033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FF00"/>
                    </a:solidFill>
                    <a:prstDash val="dot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170" name="Google Shape;170;p15"/>
                  <p:cNvGrpSpPr/>
                  <p:nvPr/>
                </p:nvGrpSpPr>
                <p:grpSpPr>
                  <a:xfrm>
                    <a:off x="810" y="624"/>
                    <a:ext cx="2719" cy="2417"/>
                    <a:chOff x="810" y="637"/>
                    <a:chExt cx="2719" cy="2417"/>
                  </a:xfrm>
                </p:grpSpPr>
                <p:grpSp>
                  <p:nvGrpSpPr>
                    <p:cNvPr id="171" name="Google Shape;171;p15"/>
                    <p:cNvGrpSpPr/>
                    <p:nvPr/>
                  </p:nvGrpSpPr>
                  <p:grpSpPr>
                    <a:xfrm>
                      <a:off x="1579" y="637"/>
                      <a:ext cx="1011" cy="936"/>
                      <a:chOff x="1494" y="651"/>
                      <a:chExt cx="1011" cy="937"/>
                    </a:xfrm>
                  </p:grpSpPr>
                  <p:sp>
                    <p:nvSpPr>
                      <p:cNvPr id="172" name="Google Shape;172;p15"/>
                      <p:cNvSpPr txBox="1"/>
                      <p:nvPr/>
                    </p:nvSpPr>
                    <p:spPr>
                      <a:xfrm>
                        <a:off x="1941" y="730"/>
                        <a:ext cx="564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lang="en-US" sz="1800" u="none">
                            <a:solidFill>
                              <a:srgbClr val="FFFF66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Bubble</a:t>
                        </a:r>
                        <a:endParaRPr/>
                      </a:p>
                    </p:txBody>
                  </p:sp>
                  <p:cxnSp>
                    <p:nvCxnSpPr>
                      <p:cNvPr id="173" name="Google Shape;173;p15"/>
                      <p:cNvCxnSpPr/>
                      <p:nvPr/>
                    </p:nvCxnSpPr>
                    <p:spPr>
                      <a:xfrm rot="10800000">
                        <a:off x="1874" y="1058"/>
                        <a:ext cx="193" cy="53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rgbClr val="FFFF00"/>
                        </a:solidFill>
                        <a:prstDash val="solid"/>
                        <a:round/>
                        <a:headEnd len="sm" w="sm" type="none"/>
                        <a:tailEnd len="med" w="med" type="triangle"/>
                      </a:ln>
                    </p:spPr>
                  </p:cxnSp>
                  <p:sp>
                    <p:nvSpPr>
                      <p:cNvPr id="174" name="Google Shape;174;p15"/>
                      <p:cNvSpPr/>
                      <p:nvPr/>
                    </p:nvSpPr>
                    <p:spPr>
                      <a:xfrm>
                        <a:off x="1494" y="651"/>
                        <a:ext cx="434" cy="412"/>
                      </a:xfrm>
                      <a:prstGeom prst="ellipse">
                        <a:avLst/>
                      </a:prstGeom>
                      <a:noFill/>
                      <a:ln cap="flat" cmpd="sng" w="19050">
                        <a:solidFill>
                          <a:srgbClr val="FF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cxnSp>
                    <p:nvCxnSpPr>
                      <p:cNvPr id="175" name="Google Shape;175;p15"/>
                      <p:cNvCxnSpPr/>
                      <p:nvPr/>
                    </p:nvCxnSpPr>
                    <p:spPr>
                      <a:xfrm>
                        <a:off x="1708" y="891"/>
                        <a:ext cx="40" cy="157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rgbClr val="FF0000"/>
                        </a:solidFill>
                        <a:prstDash val="solid"/>
                        <a:round/>
                        <a:headEnd len="sm" w="sm" type="none"/>
                        <a:tailEnd len="med" w="med" type="triangle"/>
                      </a:ln>
                    </p:spPr>
                  </p:cxnSp>
                  <p:grpSp>
                    <p:nvGrpSpPr>
                      <p:cNvPr id="176" name="Google Shape;176;p15"/>
                      <p:cNvGrpSpPr/>
                      <p:nvPr/>
                    </p:nvGrpSpPr>
                    <p:grpSpPr>
                      <a:xfrm>
                        <a:off x="1508" y="670"/>
                        <a:ext cx="382" cy="335"/>
                        <a:chOff x="1508" y="670"/>
                        <a:chExt cx="382" cy="335"/>
                      </a:xfrm>
                    </p:grpSpPr>
                    <p:cxnSp>
                      <p:nvCxnSpPr>
                        <p:cNvPr id="177" name="Google Shape;177;p15"/>
                        <p:cNvCxnSpPr/>
                        <p:nvPr/>
                      </p:nvCxnSpPr>
                      <p:spPr>
                        <a:xfrm flipH="1" rot="10800000">
                          <a:off x="1712" y="670"/>
                          <a:ext cx="36" cy="183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FF6600"/>
                          </a:solidFill>
                          <a:prstDash val="solid"/>
                          <a:round/>
                          <a:headEnd len="sm" w="sm" type="none"/>
                          <a:tailEnd len="med" w="med" type="triangle"/>
                        </a:ln>
                      </p:spPr>
                    </p:cxnSp>
                    <p:cxnSp>
                      <p:nvCxnSpPr>
                        <p:cNvPr id="178" name="Google Shape;178;p15"/>
                        <p:cNvCxnSpPr/>
                        <p:nvPr/>
                      </p:nvCxnSpPr>
                      <p:spPr>
                        <a:xfrm rot="10800000">
                          <a:off x="1508" y="843"/>
                          <a:ext cx="172" cy="2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FF6600"/>
                          </a:solidFill>
                          <a:prstDash val="solid"/>
                          <a:round/>
                          <a:headEnd len="sm" w="sm" type="none"/>
                          <a:tailEnd len="med" w="med" type="triangle"/>
                        </a:ln>
                      </p:spPr>
                    </p:cxnSp>
                    <p:cxnSp>
                      <p:nvCxnSpPr>
                        <p:cNvPr id="179" name="Google Shape;179;p15"/>
                        <p:cNvCxnSpPr/>
                        <p:nvPr/>
                      </p:nvCxnSpPr>
                      <p:spPr>
                        <a:xfrm flipH="1" rot="10800000">
                          <a:off x="1755" y="793"/>
                          <a:ext cx="135" cy="5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FF6600"/>
                          </a:solidFill>
                          <a:prstDash val="solid"/>
                          <a:round/>
                          <a:headEnd len="sm" w="sm" type="none"/>
                          <a:tailEnd len="med" w="med" type="triangle"/>
                        </a:ln>
                      </p:spPr>
                    </p:cxnSp>
                    <p:cxnSp>
                      <p:nvCxnSpPr>
                        <p:cNvPr id="180" name="Google Shape;180;p15"/>
                        <p:cNvCxnSpPr/>
                        <p:nvPr/>
                      </p:nvCxnSpPr>
                      <p:spPr>
                        <a:xfrm flipH="1">
                          <a:off x="1564" y="898"/>
                          <a:ext cx="121" cy="107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FF6600"/>
                          </a:solidFill>
                          <a:prstDash val="solid"/>
                          <a:round/>
                          <a:headEnd len="sm" w="sm" type="none"/>
                          <a:tailEnd len="med" w="med" type="triangle"/>
                        </a:ln>
                      </p:spPr>
                    </p:cxnSp>
                    <p:cxnSp>
                      <p:nvCxnSpPr>
                        <p:cNvPr id="181" name="Google Shape;181;p15"/>
                        <p:cNvCxnSpPr/>
                        <p:nvPr/>
                      </p:nvCxnSpPr>
                      <p:spPr>
                        <a:xfrm>
                          <a:off x="1736" y="872"/>
                          <a:ext cx="138" cy="106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FF6600"/>
                          </a:solidFill>
                          <a:prstDash val="solid"/>
                          <a:round/>
                          <a:headEnd len="sm" w="sm" type="none"/>
                          <a:tailEnd len="med" w="med" type="triangle"/>
                        </a:ln>
                      </p:spPr>
                    </p:cxnSp>
                    <p:cxnSp>
                      <p:nvCxnSpPr>
                        <p:cNvPr id="182" name="Google Shape;182;p15"/>
                        <p:cNvCxnSpPr/>
                        <p:nvPr/>
                      </p:nvCxnSpPr>
                      <p:spPr>
                        <a:xfrm rot="10800000">
                          <a:off x="1597" y="713"/>
                          <a:ext cx="81" cy="13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FF6600"/>
                          </a:solidFill>
                          <a:prstDash val="solid"/>
                          <a:round/>
                          <a:headEnd len="sm" w="sm" type="none"/>
                          <a:tailEnd len="med" w="med" type="triangle"/>
                        </a:ln>
                      </p:spPr>
                    </p:cxnSp>
                  </p:grpSp>
                </p:grpSp>
                <p:grpSp>
                  <p:nvGrpSpPr>
                    <p:cNvPr id="183" name="Google Shape;183;p15"/>
                    <p:cNvGrpSpPr/>
                    <p:nvPr/>
                  </p:nvGrpSpPr>
                  <p:grpSpPr>
                    <a:xfrm>
                      <a:off x="810" y="1190"/>
                      <a:ext cx="2719" cy="1864"/>
                      <a:chOff x="811" y="1152"/>
                      <a:chExt cx="2719" cy="1864"/>
                    </a:xfrm>
                  </p:grpSpPr>
                  <p:cxnSp>
                    <p:nvCxnSpPr>
                      <p:cNvPr id="184" name="Google Shape;184;p15"/>
                      <p:cNvCxnSpPr/>
                      <p:nvPr/>
                    </p:nvCxnSpPr>
                    <p:spPr>
                      <a:xfrm>
                        <a:off x="811" y="2018"/>
                        <a:ext cx="0" cy="226"/>
                      </a:xfrm>
                      <a:prstGeom prst="straightConnector1">
                        <a:avLst/>
                      </a:prstGeom>
                      <a:noFill/>
                      <a:ln cap="rnd" cmpd="sng" w="9525">
                        <a:solidFill>
                          <a:srgbClr val="FFFF00"/>
                        </a:solidFill>
                        <a:prstDash val="dot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85" name="Google Shape;185;p15"/>
                      <p:cNvCxnSpPr/>
                      <p:nvPr/>
                    </p:nvCxnSpPr>
                    <p:spPr>
                      <a:xfrm>
                        <a:off x="2154" y="2013"/>
                        <a:ext cx="0" cy="1003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rgbClr val="FFFF00"/>
                        </a:solidFill>
                        <a:prstDash val="dot"/>
                        <a:round/>
                        <a:headEnd len="sm" w="sm" type="none"/>
                        <a:tailEnd len="sm" w="sm" type="none"/>
                      </a:ln>
                    </p:spPr>
                  </p:cxnSp>
                  <p:grpSp>
                    <p:nvGrpSpPr>
                      <p:cNvPr id="186" name="Google Shape;186;p15"/>
                      <p:cNvGrpSpPr/>
                      <p:nvPr/>
                    </p:nvGrpSpPr>
                    <p:grpSpPr>
                      <a:xfrm>
                        <a:off x="1546" y="1152"/>
                        <a:ext cx="416" cy="420"/>
                        <a:chOff x="1449" y="1166"/>
                        <a:chExt cx="416" cy="420"/>
                      </a:xfrm>
                    </p:grpSpPr>
                    <p:sp>
                      <p:nvSpPr>
                        <p:cNvPr id="187" name="Google Shape;187;p15"/>
                        <p:cNvSpPr/>
                        <p:nvPr/>
                      </p:nvSpPr>
                      <p:spPr>
                        <a:xfrm>
                          <a:off x="1449" y="1166"/>
                          <a:ext cx="41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0" lIns="0" spcFirstLastPara="1" rIns="0" wrap="square" tIns="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lang="en-US" sz="1800" u="none">
                              <a:solidFill>
                                <a:srgbClr val="FFFF66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Steam</a:t>
                          </a:r>
                          <a:endParaRPr b="0" sz="2400" u="none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cxnSp>
                      <p:nvCxnSpPr>
                        <p:cNvPr id="188" name="Google Shape;188;p15"/>
                        <p:cNvCxnSpPr/>
                        <p:nvPr/>
                      </p:nvCxnSpPr>
                      <p:spPr>
                        <a:xfrm rot="10800000">
                          <a:off x="1642" y="1344"/>
                          <a:ext cx="0" cy="24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FFFF00"/>
                          </a:solidFill>
                          <a:prstDash val="solid"/>
                          <a:round/>
                          <a:headEnd len="sm" w="sm" type="none"/>
                          <a:tailEnd len="med" w="med" type="triangle"/>
                        </a:ln>
                      </p:spPr>
                    </p:cxnSp>
                  </p:grpSp>
                  <p:cxnSp>
                    <p:nvCxnSpPr>
                      <p:cNvPr id="189" name="Google Shape;189;p15"/>
                      <p:cNvCxnSpPr/>
                      <p:nvPr/>
                    </p:nvCxnSpPr>
                    <p:spPr>
                      <a:xfrm>
                        <a:off x="1218" y="1990"/>
                        <a:ext cx="0" cy="252"/>
                      </a:xfrm>
                      <a:prstGeom prst="straightConnector1">
                        <a:avLst/>
                      </a:prstGeom>
                      <a:noFill/>
                      <a:ln cap="rnd" cmpd="sng" w="9525">
                        <a:solidFill>
                          <a:srgbClr val="FFFF00"/>
                        </a:solidFill>
                        <a:prstDash val="dot"/>
                        <a:round/>
                        <a:headEnd len="sm" w="sm" type="none"/>
                        <a:tailEnd len="sm" w="sm" type="none"/>
                      </a:ln>
                    </p:spPr>
                  </p:cxnSp>
                  <p:sp>
                    <p:nvSpPr>
                      <p:cNvPr id="190" name="Google Shape;190;p15"/>
                      <p:cNvSpPr/>
                      <p:nvPr/>
                    </p:nvSpPr>
                    <p:spPr>
                      <a:xfrm>
                        <a:off x="1604" y="2076"/>
                        <a:ext cx="256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0" lIns="0" spcFirstLastPara="1" rIns="0" wrap="square" tIns="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lang="en-US" sz="1800" u="none">
                            <a:solidFill>
                              <a:srgbClr val="FFFF66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Puff</a:t>
                        </a:r>
                        <a:endParaRPr b="0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191" name="Google Shape;191;p15"/>
                      <p:cNvCxnSpPr/>
                      <p:nvPr/>
                    </p:nvCxnSpPr>
                    <p:spPr>
                      <a:xfrm rot="10800000">
                        <a:off x="1261" y="2147"/>
                        <a:ext cx="258" cy="0"/>
                      </a:xfrm>
                      <a:prstGeom prst="straightConnector1">
                        <a:avLst/>
                      </a:prstGeom>
                      <a:noFill/>
                      <a:ln cap="flat" cmpd="sng" w="12700">
                        <a:solidFill>
                          <a:srgbClr val="FFFF00"/>
                        </a:solidFill>
                        <a:prstDash val="solid"/>
                        <a:round/>
                        <a:headEnd len="sm" w="sm" type="none"/>
                        <a:tailEnd len="med" w="med" type="triangle"/>
                      </a:ln>
                    </p:spPr>
                  </p:cxnSp>
                  <p:grpSp>
                    <p:nvGrpSpPr>
                      <p:cNvPr id="192" name="Google Shape;192;p15"/>
                      <p:cNvGrpSpPr/>
                      <p:nvPr/>
                    </p:nvGrpSpPr>
                    <p:grpSpPr>
                      <a:xfrm>
                        <a:off x="818" y="1531"/>
                        <a:ext cx="2712" cy="558"/>
                        <a:chOff x="-527" y="1160"/>
                        <a:chExt cx="2712" cy="558"/>
                      </a:xfrm>
                    </p:grpSpPr>
                    <p:sp>
                      <p:nvSpPr>
                        <p:cNvPr id="193" name="Google Shape;193;p15"/>
                        <p:cNvSpPr/>
                        <p:nvPr/>
                      </p:nvSpPr>
                      <p:spPr>
                        <a:xfrm>
                          <a:off x="2006" y="1585"/>
                          <a:ext cx="140" cy="133"/>
                        </a:xfrm>
                        <a:prstGeom prst="ellipse">
                          <a:avLst/>
                        </a:prstGeom>
                        <a:noFill/>
                        <a:ln cap="flat" cmpd="sng" w="19050">
                          <a:solidFill>
                            <a:srgbClr val="000080"/>
                          </a:solidFill>
                          <a:prstDash val="dot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b="0" sz="2000" u="none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  <p:grpSp>
                      <p:nvGrpSpPr>
                        <p:cNvPr id="194" name="Google Shape;194;p15"/>
                        <p:cNvGrpSpPr/>
                        <p:nvPr/>
                      </p:nvGrpSpPr>
                      <p:grpSpPr>
                        <a:xfrm>
                          <a:off x="-527" y="1160"/>
                          <a:ext cx="2712" cy="520"/>
                          <a:chOff x="811" y="1550"/>
                          <a:chExt cx="2712" cy="520"/>
                        </a:xfrm>
                      </p:grpSpPr>
                      <p:grpSp>
                        <p:nvGrpSpPr>
                          <p:cNvPr id="195" name="Google Shape;195;p15"/>
                          <p:cNvGrpSpPr/>
                          <p:nvPr/>
                        </p:nvGrpSpPr>
                        <p:grpSpPr>
                          <a:xfrm>
                            <a:off x="811" y="1550"/>
                            <a:ext cx="2712" cy="520"/>
                            <a:chOff x="811" y="1550"/>
                            <a:chExt cx="2712" cy="520"/>
                          </a:xfrm>
                        </p:grpSpPr>
                        <p:sp>
                          <p:nvSpPr>
                            <p:cNvPr descr="Wide upward diagonal" id="196" name="Google Shape;196;p15"/>
                            <p:cNvSpPr/>
                            <p:nvPr/>
                          </p:nvSpPr>
                          <p:spPr>
                            <a:xfrm>
                              <a:off x="811" y="1611"/>
                              <a:ext cx="401" cy="397"/>
                            </a:xfrm>
                            <a:prstGeom prst="rect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t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197" name="Google Shape;197;p15"/>
                            <p:cNvSpPr/>
                            <p:nvPr/>
                          </p:nvSpPr>
                          <p:spPr>
                            <a:xfrm>
                              <a:off x="811" y="1550"/>
                              <a:ext cx="2712" cy="520"/>
                            </a:xfrm>
                            <a:custGeom>
                              <a:pathLst>
                                <a:path extrusionOk="0" h="120000" w="120000">
                                  <a:moveTo>
                                    <a:pt x="51" y="42462"/>
                                  </a:moveTo>
                                  <a:lnTo>
                                    <a:pt x="20873" y="42462"/>
                                  </a:lnTo>
                                  <a:lnTo>
                                    <a:pt x="22493" y="42706"/>
                                  </a:lnTo>
                                  <a:lnTo>
                                    <a:pt x="24079" y="41975"/>
                                  </a:lnTo>
                                  <a:lnTo>
                                    <a:pt x="27009" y="37672"/>
                                  </a:lnTo>
                                  <a:lnTo>
                                    <a:pt x="29663" y="30040"/>
                                  </a:lnTo>
                                  <a:lnTo>
                                    <a:pt x="32094" y="19242"/>
                                  </a:lnTo>
                                  <a:lnTo>
                                    <a:pt x="37713" y="7063"/>
                                  </a:lnTo>
                                  <a:lnTo>
                                    <a:pt x="44142" y="1136"/>
                                  </a:lnTo>
                                  <a:lnTo>
                                    <a:pt x="47555" y="162"/>
                                  </a:lnTo>
                                  <a:lnTo>
                                    <a:pt x="49365" y="0"/>
                                  </a:lnTo>
                                  <a:lnTo>
                                    <a:pt x="51192" y="162"/>
                                  </a:lnTo>
                                  <a:lnTo>
                                    <a:pt x="58724" y="2922"/>
                                  </a:lnTo>
                                  <a:lnTo>
                                    <a:pt x="74271" y="12422"/>
                                  </a:lnTo>
                                  <a:lnTo>
                                    <a:pt x="81941" y="16400"/>
                                  </a:lnTo>
                                  <a:lnTo>
                                    <a:pt x="85682" y="17537"/>
                                  </a:lnTo>
                                  <a:lnTo>
                                    <a:pt x="87509" y="17780"/>
                                  </a:lnTo>
                                  <a:lnTo>
                                    <a:pt x="89353" y="17861"/>
                                  </a:lnTo>
                                  <a:lnTo>
                                    <a:pt x="117466" y="17861"/>
                                  </a:lnTo>
                                  <a:lnTo>
                                    <a:pt x="118397" y="23220"/>
                                  </a:lnTo>
                                  <a:lnTo>
                                    <a:pt x="119362" y="31664"/>
                                  </a:lnTo>
                                  <a:lnTo>
                                    <a:pt x="118293" y="38403"/>
                                  </a:lnTo>
                                  <a:lnTo>
                                    <a:pt x="117535" y="41732"/>
                                  </a:lnTo>
                                  <a:lnTo>
                                    <a:pt x="117190" y="45385"/>
                                  </a:lnTo>
                                  <a:lnTo>
                                    <a:pt x="118603" y="53667"/>
                                  </a:lnTo>
                                  <a:lnTo>
                                    <a:pt x="119569" y="58051"/>
                                  </a:lnTo>
                                  <a:lnTo>
                                    <a:pt x="119999" y="62354"/>
                                  </a:lnTo>
                                  <a:lnTo>
                                    <a:pt x="118948" y="67550"/>
                                  </a:lnTo>
                                  <a:lnTo>
                                    <a:pt x="117793" y="72990"/>
                                  </a:lnTo>
                                  <a:lnTo>
                                    <a:pt x="118069" y="76644"/>
                                  </a:lnTo>
                                  <a:lnTo>
                                    <a:pt x="118810" y="80622"/>
                                  </a:lnTo>
                                  <a:lnTo>
                                    <a:pt x="119482" y="84438"/>
                                  </a:lnTo>
                                  <a:lnTo>
                                    <a:pt x="119638" y="88335"/>
                                  </a:lnTo>
                                  <a:lnTo>
                                    <a:pt x="117466" y="103761"/>
                                  </a:lnTo>
                                  <a:lnTo>
                                    <a:pt x="89301" y="102462"/>
                                  </a:lnTo>
                                  <a:lnTo>
                                    <a:pt x="87543" y="102462"/>
                                  </a:lnTo>
                                  <a:lnTo>
                                    <a:pt x="85716" y="102543"/>
                                  </a:lnTo>
                                  <a:lnTo>
                                    <a:pt x="81976" y="103518"/>
                                  </a:lnTo>
                                  <a:lnTo>
                                    <a:pt x="74271" y="107496"/>
                                  </a:lnTo>
                                  <a:lnTo>
                                    <a:pt x="58707" y="117158"/>
                                  </a:lnTo>
                                  <a:lnTo>
                                    <a:pt x="51226" y="119675"/>
                                  </a:lnTo>
                                  <a:lnTo>
                                    <a:pt x="47658" y="120000"/>
                                  </a:lnTo>
                                  <a:lnTo>
                                    <a:pt x="44176" y="119106"/>
                                  </a:lnTo>
                                  <a:lnTo>
                                    <a:pt x="37747" y="113423"/>
                                  </a:lnTo>
                                  <a:lnTo>
                                    <a:pt x="32076" y="101001"/>
                                  </a:lnTo>
                                  <a:lnTo>
                                    <a:pt x="29715" y="90365"/>
                                  </a:lnTo>
                                  <a:lnTo>
                                    <a:pt x="27026" y="82652"/>
                                  </a:lnTo>
                                  <a:lnTo>
                                    <a:pt x="24096" y="78430"/>
                                  </a:lnTo>
                                  <a:lnTo>
                                    <a:pt x="22528" y="77699"/>
                                  </a:lnTo>
                                  <a:lnTo>
                                    <a:pt x="21683" y="77618"/>
                                  </a:lnTo>
                                  <a:lnTo>
                                    <a:pt x="20856" y="77861"/>
                                  </a:lnTo>
                                  <a:lnTo>
                                    <a:pt x="0" y="77861"/>
                                  </a:lnTo>
                                  <a:lnTo>
                                    <a:pt x="51" y="4246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CC00"/>
                            </a:solidFill>
                            <a:ln cap="flat" cmpd="sng" w="9525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t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sz="2000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8" name="Google Shape;198;p15"/>
                          <p:cNvGrpSpPr/>
                          <p:nvPr/>
                        </p:nvGrpSpPr>
                        <p:grpSpPr>
                          <a:xfrm>
                            <a:off x="1173" y="1561"/>
                            <a:ext cx="1451" cy="482"/>
                            <a:chOff x="1076" y="1560"/>
                            <a:chExt cx="1451" cy="481"/>
                          </a:xfrm>
                        </p:grpSpPr>
                        <p:sp>
                          <p:nvSpPr>
                            <p:cNvPr id="199" name="Google Shape;199;p15"/>
                            <p:cNvSpPr/>
                            <p:nvPr/>
                          </p:nvSpPr>
                          <p:spPr>
                            <a:xfrm>
                              <a:off x="1635" y="1662"/>
                              <a:ext cx="53" cy="50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00" name="Google Shape;200;p15"/>
                            <p:cNvSpPr/>
                            <p:nvPr/>
                          </p:nvSpPr>
                          <p:spPr>
                            <a:xfrm>
                              <a:off x="1557" y="1886"/>
                              <a:ext cx="51" cy="50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01" name="Google Shape;201;p15"/>
                            <p:cNvSpPr/>
                            <p:nvPr/>
                          </p:nvSpPr>
                          <p:spPr>
                            <a:xfrm>
                              <a:off x="1611" y="1819"/>
                              <a:ext cx="53" cy="51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02" name="Google Shape;202;p15"/>
                            <p:cNvSpPr/>
                            <p:nvPr/>
                          </p:nvSpPr>
                          <p:spPr>
                            <a:xfrm>
                              <a:off x="1685" y="1831"/>
                              <a:ext cx="66" cy="61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03" name="Google Shape;203;p15"/>
                            <p:cNvSpPr/>
                            <p:nvPr/>
                          </p:nvSpPr>
                          <p:spPr>
                            <a:xfrm>
                              <a:off x="1131" y="1794"/>
                              <a:ext cx="52" cy="52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04" name="Google Shape;204;p15"/>
                            <p:cNvSpPr/>
                            <p:nvPr/>
                          </p:nvSpPr>
                          <p:spPr>
                            <a:xfrm>
                              <a:off x="1648" y="1930"/>
                              <a:ext cx="53" cy="51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05" name="Google Shape;205;p15"/>
                            <p:cNvSpPr/>
                            <p:nvPr/>
                          </p:nvSpPr>
                          <p:spPr>
                            <a:xfrm>
                              <a:off x="1903" y="1639"/>
                              <a:ext cx="100" cy="95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06" name="Google Shape;206;p15"/>
                            <p:cNvSpPr/>
                            <p:nvPr/>
                          </p:nvSpPr>
                          <p:spPr>
                            <a:xfrm>
                              <a:off x="1592" y="1715"/>
                              <a:ext cx="53" cy="51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07" name="Google Shape;207;p15"/>
                            <p:cNvSpPr/>
                            <p:nvPr/>
                          </p:nvSpPr>
                          <p:spPr>
                            <a:xfrm>
                              <a:off x="1533" y="1800"/>
                              <a:ext cx="51" cy="50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08" name="Google Shape;208;p15"/>
                            <p:cNvSpPr/>
                            <p:nvPr/>
                          </p:nvSpPr>
                          <p:spPr>
                            <a:xfrm>
                              <a:off x="1720" y="1942"/>
                              <a:ext cx="65" cy="63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09" name="Google Shape;209;p15"/>
                            <p:cNvSpPr/>
                            <p:nvPr/>
                          </p:nvSpPr>
                          <p:spPr>
                            <a:xfrm>
                              <a:off x="1183" y="1745"/>
                              <a:ext cx="53" cy="52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10" name="Google Shape;210;p15"/>
                            <p:cNvSpPr/>
                            <p:nvPr/>
                          </p:nvSpPr>
                          <p:spPr>
                            <a:xfrm>
                              <a:off x="1283" y="1755"/>
                              <a:ext cx="51" cy="52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11" name="Google Shape;211;p15"/>
                            <p:cNvSpPr/>
                            <p:nvPr/>
                          </p:nvSpPr>
                          <p:spPr>
                            <a:xfrm>
                              <a:off x="1473" y="1846"/>
                              <a:ext cx="52" cy="49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12" name="Google Shape;212;p15"/>
                            <p:cNvSpPr/>
                            <p:nvPr/>
                          </p:nvSpPr>
                          <p:spPr>
                            <a:xfrm>
                              <a:off x="1431" y="1770"/>
                              <a:ext cx="53" cy="50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13" name="Google Shape;213;p15"/>
                            <p:cNvSpPr/>
                            <p:nvPr/>
                          </p:nvSpPr>
                          <p:spPr>
                            <a:xfrm>
                              <a:off x="1076" y="1750"/>
                              <a:ext cx="53" cy="50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14" name="Google Shape;214;p15"/>
                            <p:cNvSpPr/>
                            <p:nvPr/>
                          </p:nvSpPr>
                          <p:spPr>
                            <a:xfrm>
                              <a:off x="1287" y="1821"/>
                              <a:ext cx="52" cy="51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15" name="Google Shape;215;p15"/>
                            <p:cNvSpPr/>
                            <p:nvPr/>
                          </p:nvSpPr>
                          <p:spPr>
                            <a:xfrm>
                              <a:off x="1673" y="1734"/>
                              <a:ext cx="75" cy="63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16" name="Google Shape;216;p15"/>
                            <p:cNvSpPr/>
                            <p:nvPr/>
                          </p:nvSpPr>
                          <p:spPr>
                            <a:xfrm>
                              <a:off x="1353" y="1755"/>
                              <a:ext cx="53" cy="52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17" name="Google Shape;217;p15"/>
                            <p:cNvSpPr/>
                            <p:nvPr/>
                          </p:nvSpPr>
                          <p:spPr>
                            <a:xfrm>
                              <a:off x="1801" y="1831"/>
                              <a:ext cx="84" cy="87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18" name="Google Shape;218;p15"/>
                            <p:cNvSpPr/>
                            <p:nvPr/>
                          </p:nvSpPr>
                          <p:spPr>
                            <a:xfrm>
                              <a:off x="1511" y="1722"/>
                              <a:ext cx="51" cy="49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19" name="Google Shape;219;p15"/>
                            <p:cNvSpPr/>
                            <p:nvPr/>
                          </p:nvSpPr>
                          <p:spPr>
                            <a:xfrm>
                              <a:off x="1365" y="1824"/>
                              <a:ext cx="52" cy="51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20" name="Google Shape;220;p15"/>
                            <p:cNvSpPr/>
                            <p:nvPr/>
                          </p:nvSpPr>
                          <p:spPr>
                            <a:xfrm>
                              <a:off x="1774" y="1615"/>
                              <a:ext cx="94" cy="87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21" name="Google Shape;221;p15"/>
                            <p:cNvSpPr/>
                            <p:nvPr/>
                          </p:nvSpPr>
                          <p:spPr>
                            <a:xfrm>
                              <a:off x="1764" y="1725"/>
                              <a:ext cx="99" cy="85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22" name="Google Shape;222;p15"/>
                            <p:cNvSpPr/>
                            <p:nvPr/>
                          </p:nvSpPr>
                          <p:spPr>
                            <a:xfrm>
                              <a:off x="1879" y="1754"/>
                              <a:ext cx="107" cy="100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23" name="Google Shape;223;p15"/>
                            <p:cNvSpPr/>
                            <p:nvPr/>
                          </p:nvSpPr>
                          <p:spPr>
                            <a:xfrm>
                              <a:off x="1804" y="1939"/>
                              <a:ext cx="84" cy="86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24" name="Google Shape;224;p15"/>
                            <p:cNvSpPr/>
                            <p:nvPr/>
                          </p:nvSpPr>
                          <p:spPr>
                            <a:xfrm>
                              <a:off x="1944" y="1850"/>
                              <a:ext cx="107" cy="102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25" name="Google Shape;225;p15"/>
                            <p:cNvSpPr/>
                            <p:nvPr/>
                          </p:nvSpPr>
                          <p:spPr>
                            <a:xfrm>
                              <a:off x="2019" y="1939"/>
                              <a:ext cx="107" cy="102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26" name="Google Shape;226;p15"/>
                            <p:cNvSpPr/>
                            <p:nvPr/>
                          </p:nvSpPr>
                          <p:spPr>
                            <a:xfrm>
                              <a:off x="2025" y="1605"/>
                              <a:ext cx="102" cy="95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27" name="Google Shape;227;p15"/>
                            <p:cNvSpPr/>
                            <p:nvPr/>
                          </p:nvSpPr>
                          <p:spPr>
                            <a:xfrm>
                              <a:off x="1866" y="1560"/>
                              <a:ext cx="72" cy="74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28" name="Google Shape;228;p15"/>
                            <p:cNvSpPr/>
                            <p:nvPr/>
                          </p:nvSpPr>
                          <p:spPr>
                            <a:xfrm>
                              <a:off x="1691" y="1602"/>
                              <a:ext cx="68" cy="63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29" name="Google Shape;229;p15"/>
                            <p:cNvSpPr/>
                            <p:nvPr/>
                          </p:nvSpPr>
                          <p:spPr>
                            <a:xfrm>
                              <a:off x="1205" y="1819"/>
                              <a:ext cx="53" cy="51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30" name="Google Shape;230;p15"/>
                            <p:cNvSpPr/>
                            <p:nvPr/>
                          </p:nvSpPr>
                          <p:spPr>
                            <a:xfrm>
                              <a:off x="2185" y="1644"/>
                              <a:ext cx="108" cy="100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31" name="Google Shape;231;p15"/>
                            <p:cNvSpPr/>
                            <p:nvPr/>
                          </p:nvSpPr>
                          <p:spPr>
                            <a:xfrm>
                              <a:off x="2258" y="1826"/>
                              <a:ext cx="106" cy="100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32" name="Google Shape;232;p15"/>
                            <p:cNvSpPr/>
                            <p:nvPr/>
                          </p:nvSpPr>
                          <p:spPr>
                            <a:xfrm>
                              <a:off x="2328" y="1697"/>
                              <a:ext cx="108" cy="100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33" name="Google Shape;233;p15"/>
                            <p:cNvSpPr/>
                            <p:nvPr/>
                          </p:nvSpPr>
                          <p:spPr>
                            <a:xfrm>
                              <a:off x="2419" y="1860"/>
                              <a:ext cx="108" cy="102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34" name="Google Shape;234;p15"/>
                            <p:cNvSpPr/>
                            <p:nvPr/>
                          </p:nvSpPr>
                          <p:spPr>
                            <a:xfrm>
                              <a:off x="2145" y="1915"/>
                              <a:ext cx="108" cy="100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35" name="Google Shape;235;p15"/>
                            <p:cNvSpPr/>
                            <p:nvPr/>
                          </p:nvSpPr>
                          <p:spPr>
                            <a:xfrm>
                              <a:off x="2132" y="1776"/>
                              <a:ext cx="108" cy="100"/>
                            </a:xfrm>
                            <a:prstGeom prst="ellipse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9525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b="0" sz="2000" u="none">
                                <a:solidFill>
                                  <a:schemeClr val="dk1"/>
                                </a:solidFill>
                                <a:latin typeface="Times New Roman"/>
                                <a:ea typeface="Times New Roman"/>
                                <a:cs typeface="Times New Roman"/>
                                <a:sym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36" name="Google Shape;236;p15"/>
                        <p:cNvSpPr/>
                        <p:nvPr/>
                      </p:nvSpPr>
                      <p:spPr>
                        <a:xfrm>
                          <a:off x="1381" y="1487"/>
                          <a:ext cx="53" cy="51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cap="flat" cmpd="sng" w="9525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b="0" sz="2000" u="none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  <p:sp>
                      <p:nvSpPr>
                        <p:cNvPr id="237" name="Google Shape;237;p15"/>
                        <p:cNvSpPr/>
                        <p:nvPr/>
                      </p:nvSpPr>
                      <p:spPr>
                        <a:xfrm>
                          <a:off x="784" y="1359"/>
                          <a:ext cx="52" cy="49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cap="flat" cmpd="sng" w="9525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b="0" sz="2000" u="none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  <p:sp>
                      <p:nvSpPr>
                        <p:cNvPr id="238" name="Google Shape;238;p15"/>
                        <p:cNvSpPr/>
                        <p:nvPr/>
                      </p:nvSpPr>
                      <p:spPr>
                        <a:xfrm>
                          <a:off x="1239" y="1265"/>
                          <a:ext cx="85" cy="8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cap="flat" cmpd="sng" w="9525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b="0" sz="2000" u="none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  <p:sp>
                      <p:nvSpPr>
                        <p:cNvPr id="239" name="Google Shape;239;p15"/>
                        <p:cNvSpPr/>
                        <p:nvPr/>
                      </p:nvSpPr>
                      <p:spPr>
                        <a:xfrm>
                          <a:off x="1353" y="1337"/>
                          <a:ext cx="51" cy="50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cap="flat" cmpd="sng" w="9525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b="0" sz="2000" u="none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  <p:sp>
                      <p:nvSpPr>
                        <p:cNvPr id="240" name="Google Shape;240;p15"/>
                        <p:cNvSpPr/>
                        <p:nvPr/>
                      </p:nvSpPr>
                      <p:spPr>
                        <a:xfrm>
                          <a:off x="830" y="1475"/>
                          <a:ext cx="51" cy="50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cap="flat" cmpd="sng" w="9525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b="0" sz="2000" u="none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  <p:sp>
                      <p:nvSpPr>
                        <p:cNvPr id="241" name="Google Shape;241;p15"/>
                        <p:cNvSpPr/>
                        <p:nvPr/>
                      </p:nvSpPr>
                      <p:spPr>
                        <a:xfrm>
                          <a:off x="265" y="1209"/>
                          <a:ext cx="96" cy="9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b="0" sz="2000" u="none">
                            <a:solidFill>
                              <a:schemeClr val="dk1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5" name="Google Shape;945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946" name="Google Shape;946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Google Shape;947;p42"/>
          <p:cNvSpPr txBox="1"/>
          <p:nvPr/>
        </p:nvSpPr>
        <p:spPr>
          <a:xfrm>
            <a:off x="425450" y="303213"/>
            <a:ext cx="84963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TIME-DEPENDENT RHEOLOGICAL MATERIALS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Google Shape;948;p42"/>
          <p:cNvSpPr txBox="1"/>
          <p:nvPr/>
        </p:nvSpPr>
        <p:spPr>
          <a:xfrm>
            <a:off x="782638" y="904875"/>
            <a:ext cx="718185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Inelastic Fluids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Time-dependent behavior is due to changes in the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of the material itself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than viscoelastic materials which also 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have time dependent properties but they are not 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associated to structural changes in the material under the action of shear for example.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 associated with time-dependent behavior 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associated with structure changes (Thixotropy or 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Rheopexy) are longer than times associated with </a:t>
            </a:r>
            <a:endParaRPr/>
          </a:p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viscoelastic behavior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4" name="Google Shape;954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955" name="Google Shape;955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6" name="Google Shape;956;p43"/>
          <p:cNvCxnSpPr/>
          <p:nvPr/>
        </p:nvCxnSpPr>
        <p:spPr>
          <a:xfrm rot="10800000">
            <a:off x="1649413" y="1120775"/>
            <a:ext cx="0" cy="41227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7" name="Google Shape;957;p43"/>
          <p:cNvCxnSpPr/>
          <p:nvPr/>
        </p:nvCxnSpPr>
        <p:spPr>
          <a:xfrm>
            <a:off x="1436688" y="4983163"/>
            <a:ext cx="67500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8" name="Google Shape;958;p43"/>
          <p:cNvSpPr txBox="1"/>
          <p:nvPr/>
        </p:nvSpPr>
        <p:spPr>
          <a:xfrm>
            <a:off x="2241550" y="481013"/>
            <a:ext cx="4246563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Dependent Fluids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9" name="Google Shape;959;p43"/>
          <p:cNvCxnSpPr/>
          <p:nvPr/>
        </p:nvCxnSpPr>
        <p:spPr>
          <a:xfrm>
            <a:off x="1639888" y="2970213"/>
            <a:ext cx="5527675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0" name="Google Shape;960;p43"/>
          <p:cNvSpPr txBox="1"/>
          <p:nvPr/>
        </p:nvSpPr>
        <p:spPr>
          <a:xfrm>
            <a:off x="6151563" y="2514600"/>
            <a:ext cx="2579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Independent</a:t>
            </a:r>
            <a:endParaRPr/>
          </a:p>
        </p:txBody>
      </p:sp>
      <p:sp>
        <p:nvSpPr>
          <p:cNvPr id="961" name="Google Shape;961;p43"/>
          <p:cNvSpPr/>
          <p:nvPr/>
        </p:nvSpPr>
        <p:spPr>
          <a:xfrm>
            <a:off x="1814513" y="1441450"/>
            <a:ext cx="5391150" cy="2801938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887" y="5787"/>
                  <a:pt x="1824" y="11575"/>
                  <a:pt x="5474" y="20707"/>
                </a:cubicBezTo>
                <a:cubicBezTo>
                  <a:pt x="9124" y="29839"/>
                  <a:pt x="14944" y="44180"/>
                  <a:pt x="21898" y="54983"/>
                </a:cubicBezTo>
                <a:cubicBezTo>
                  <a:pt x="28853" y="65787"/>
                  <a:pt x="37237" y="77299"/>
                  <a:pt x="47102" y="85723"/>
                </a:cubicBezTo>
                <a:cubicBezTo>
                  <a:pt x="56966" y="94147"/>
                  <a:pt x="68951" y="100000"/>
                  <a:pt x="81085" y="105723"/>
                </a:cubicBezTo>
                <a:cubicBezTo>
                  <a:pt x="93218" y="111446"/>
                  <a:pt x="106584" y="115691"/>
                  <a:pt x="120000" y="120000"/>
                </a:cubicBezTo>
              </a:path>
            </a:pathLst>
          </a:cu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2" name="Google Shape;962;p43"/>
          <p:cNvSpPr txBox="1"/>
          <p:nvPr/>
        </p:nvSpPr>
        <p:spPr>
          <a:xfrm>
            <a:off x="5472113" y="3506788"/>
            <a:ext cx="1466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Thixotropic</a:t>
            </a:r>
            <a:endParaRPr/>
          </a:p>
        </p:txBody>
      </p:sp>
      <p:sp>
        <p:nvSpPr>
          <p:cNvPr id="963" name="Google Shape;963;p43"/>
          <p:cNvSpPr/>
          <p:nvPr/>
        </p:nvSpPr>
        <p:spPr>
          <a:xfrm>
            <a:off x="1693863" y="1031875"/>
            <a:ext cx="5651500" cy="3003550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7408" y="118051"/>
                  <a:pt x="14858" y="116103"/>
                  <a:pt x="25615" y="109195"/>
                </a:cubicBezTo>
                <a:cubicBezTo>
                  <a:pt x="36372" y="102287"/>
                  <a:pt x="51817" y="91660"/>
                  <a:pt x="64666" y="78730"/>
                </a:cubicBezTo>
                <a:cubicBezTo>
                  <a:pt x="77516" y="65800"/>
                  <a:pt x="93589" y="44634"/>
                  <a:pt x="102797" y="31527"/>
                </a:cubicBezTo>
                <a:cubicBezTo>
                  <a:pt x="112005" y="18420"/>
                  <a:pt x="115981" y="9210"/>
                  <a:pt x="120000" y="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4" name="Google Shape;964;p43"/>
          <p:cNvSpPr txBox="1"/>
          <p:nvPr/>
        </p:nvSpPr>
        <p:spPr>
          <a:xfrm rot="-2529761">
            <a:off x="5310188" y="1493838"/>
            <a:ext cx="162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Rheopectic</a:t>
            </a:r>
            <a:endParaRPr/>
          </a:p>
        </p:txBody>
      </p:sp>
      <p:sp>
        <p:nvSpPr>
          <p:cNvPr id="965" name="Google Shape;965;p43"/>
          <p:cNvSpPr txBox="1"/>
          <p:nvPr/>
        </p:nvSpPr>
        <p:spPr>
          <a:xfrm rot="-5400000">
            <a:off x="234157" y="1981994"/>
            <a:ext cx="149383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Stress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Viscosity</a:t>
            </a:r>
            <a:endParaRPr/>
          </a:p>
        </p:txBody>
      </p:sp>
      <p:sp>
        <p:nvSpPr>
          <p:cNvPr id="966" name="Google Shape;966;p43"/>
          <p:cNvSpPr txBox="1"/>
          <p:nvPr/>
        </p:nvSpPr>
        <p:spPr>
          <a:xfrm>
            <a:off x="7167563" y="5054600"/>
            <a:ext cx="717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2" name="Google Shape;972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973" name="Google Shape;973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4" name="Google Shape;97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8" y="1911350"/>
            <a:ext cx="3703105" cy="3306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874838"/>
            <a:ext cx="3725309" cy="3341251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44"/>
          <p:cNvSpPr txBox="1"/>
          <p:nvPr/>
        </p:nvSpPr>
        <p:spPr>
          <a:xfrm>
            <a:off x="731838" y="1150938"/>
            <a:ext cx="38131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independent liquids</a:t>
            </a:r>
            <a:endParaRPr/>
          </a:p>
        </p:txBody>
      </p:sp>
      <p:sp>
        <p:nvSpPr>
          <p:cNvPr id="977" name="Google Shape;977;p44"/>
          <p:cNvSpPr txBox="1"/>
          <p:nvPr/>
        </p:nvSpPr>
        <p:spPr>
          <a:xfrm>
            <a:off x="4703763" y="1173163"/>
            <a:ext cx="35369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dependent liquids</a:t>
            </a:r>
            <a:endParaRPr/>
          </a:p>
        </p:txBody>
      </p:sp>
      <p:sp>
        <p:nvSpPr>
          <p:cNvPr id="978" name="Google Shape;978;p44"/>
          <p:cNvSpPr txBox="1"/>
          <p:nvPr/>
        </p:nvSpPr>
        <p:spPr>
          <a:xfrm>
            <a:off x="996950" y="361950"/>
            <a:ext cx="7148513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Rheological Characterization of Liquids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4" name="Google Shape;984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985" name="Google Shape;985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6" name="Google Shape;986;p45"/>
          <p:cNvSpPr txBox="1"/>
          <p:nvPr/>
        </p:nvSpPr>
        <p:spPr>
          <a:xfrm>
            <a:off x="2865438" y="493713"/>
            <a:ext cx="29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Thixotropic Behavior</a:t>
            </a:r>
            <a:endParaRPr/>
          </a:p>
        </p:txBody>
      </p:sp>
      <p:cxnSp>
        <p:nvCxnSpPr>
          <p:cNvPr id="987" name="Google Shape;987;p45"/>
          <p:cNvCxnSpPr/>
          <p:nvPr/>
        </p:nvCxnSpPr>
        <p:spPr>
          <a:xfrm>
            <a:off x="760413" y="2709863"/>
            <a:ext cx="735647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8" name="Google Shape;988;p45"/>
          <p:cNvSpPr/>
          <p:nvPr/>
        </p:nvSpPr>
        <p:spPr>
          <a:xfrm>
            <a:off x="947738" y="1274763"/>
            <a:ext cx="7096125" cy="1171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37488" y="0"/>
                </a:lnTo>
                <a:lnTo>
                  <a:pt x="37488" y="120000"/>
                </a:lnTo>
                <a:lnTo>
                  <a:pt x="74547" y="120000"/>
                </a:lnTo>
                <a:lnTo>
                  <a:pt x="74547" y="4400"/>
                </a:lnTo>
                <a:lnTo>
                  <a:pt x="119999" y="4400"/>
                </a:lnTo>
              </a:path>
            </a:pathLst>
          </a:custGeom>
          <a:noFill/>
          <a:ln cap="flat" cmpd="sng" w="25400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89" name="Google Shape;989;p45"/>
          <p:cNvCxnSpPr/>
          <p:nvPr/>
        </p:nvCxnSpPr>
        <p:spPr>
          <a:xfrm flipH="1">
            <a:off x="954088" y="2447925"/>
            <a:ext cx="2259012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90" name="Google Shape;990;p45"/>
          <p:cNvSpPr txBox="1"/>
          <p:nvPr/>
        </p:nvSpPr>
        <p:spPr>
          <a:xfrm>
            <a:off x="595313" y="2133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pic>
        <p:nvPicPr>
          <p:cNvPr id="991" name="Google Shape;99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13" y="936625"/>
            <a:ext cx="374072" cy="620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2" name="Google Shape;992;p45"/>
          <p:cNvCxnSpPr/>
          <p:nvPr/>
        </p:nvCxnSpPr>
        <p:spPr>
          <a:xfrm>
            <a:off x="3276600" y="1741488"/>
            <a:ext cx="2084388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993" name="Google Shape;993;p45"/>
          <p:cNvSpPr txBox="1"/>
          <p:nvPr/>
        </p:nvSpPr>
        <p:spPr>
          <a:xfrm>
            <a:off x="3875088" y="1206500"/>
            <a:ext cx="7810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</a:t>
            </a:r>
            <a:endParaRPr/>
          </a:p>
        </p:txBody>
      </p:sp>
      <p:cxnSp>
        <p:nvCxnSpPr>
          <p:cNvPr id="994" name="Google Shape;994;p45"/>
          <p:cNvCxnSpPr/>
          <p:nvPr/>
        </p:nvCxnSpPr>
        <p:spPr>
          <a:xfrm rot="10800000">
            <a:off x="931863" y="3078163"/>
            <a:ext cx="12700" cy="2371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5" name="Google Shape;995;p45"/>
          <p:cNvCxnSpPr/>
          <p:nvPr/>
        </p:nvCxnSpPr>
        <p:spPr>
          <a:xfrm>
            <a:off x="565150" y="5272088"/>
            <a:ext cx="7494588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6" name="Google Shape;996;p45"/>
          <p:cNvCxnSpPr/>
          <p:nvPr/>
        </p:nvCxnSpPr>
        <p:spPr>
          <a:xfrm flipH="1">
            <a:off x="3154363" y="2097088"/>
            <a:ext cx="7937" cy="318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97" name="Google Shape;997;p45"/>
          <p:cNvSpPr/>
          <p:nvPr/>
        </p:nvSpPr>
        <p:spPr>
          <a:xfrm>
            <a:off x="954088" y="3484563"/>
            <a:ext cx="2206625" cy="1338262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363" y="14681"/>
                  <a:pt x="2727" y="29362"/>
                  <a:pt x="11363" y="43073"/>
                </a:cubicBezTo>
                <a:cubicBezTo>
                  <a:pt x="20000" y="56784"/>
                  <a:pt x="33750" y="69282"/>
                  <a:pt x="51818" y="82143"/>
                </a:cubicBezTo>
                <a:cubicBezTo>
                  <a:pt x="69886" y="95005"/>
                  <a:pt x="94886" y="107502"/>
                  <a:pt x="120000" y="12000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8" name="Google Shape;998;p45"/>
          <p:cNvCxnSpPr/>
          <p:nvPr/>
        </p:nvCxnSpPr>
        <p:spPr>
          <a:xfrm flipH="1">
            <a:off x="5367338" y="2066925"/>
            <a:ext cx="11112" cy="3165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99" name="Google Shape;999;p45"/>
          <p:cNvSpPr/>
          <p:nvPr/>
        </p:nvSpPr>
        <p:spPr>
          <a:xfrm>
            <a:off x="5397500" y="3484563"/>
            <a:ext cx="2635250" cy="966787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891" y="13300"/>
                  <a:pt x="5879" y="26600"/>
                  <a:pt x="16096" y="41083"/>
                </a:cubicBezTo>
                <a:cubicBezTo>
                  <a:pt x="26313" y="55566"/>
                  <a:pt x="43759" y="73891"/>
                  <a:pt x="61108" y="87044"/>
                </a:cubicBezTo>
                <a:cubicBezTo>
                  <a:pt x="78457" y="100197"/>
                  <a:pt x="99180" y="110098"/>
                  <a:pt x="120000" y="12000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0" name="Google Shape;1000;p45"/>
          <p:cNvSpPr/>
          <p:nvPr/>
        </p:nvSpPr>
        <p:spPr>
          <a:xfrm>
            <a:off x="5364163" y="4073525"/>
            <a:ext cx="2400300" cy="47625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798" y="19800"/>
                  <a:pt x="3597" y="39900"/>
                  <a:pt x="23597" y="60000"/>
                </a:cubicBezTo>
                <a:cubicBezTo>
                  <a:pt x="43597" y="80100"/>
                  <a:pt x="81798" y="99900"/>
                  <a:pt x="120000" y="120000"/>
                </a:cubicBezTo>
              </a:path>
            </a:pathLst>
          </a:custGeom>
          <a:noFill/>
          <a:ln cap="flat" cmpd="sng" w="25400">
            <a:solidFill>
              <a:srgbClr val="00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1" name="Google Shape;1001;p45"/>
          <p:cNvSpPr/>
          <p:nvPr/>
        </p:nvSpPr>
        <p:spPr>
          <a:xfrm>
            <a:off x="5397500" y="4783138"/>
            <a:ext cx="2519363" cy="6667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0" y="0"/>
                  <a:pt x="59949" y="59999"/>
                  <a:pt x="120000" y="119999"/>
                </a:cubicBezTo>
              </a:path>
            </a:pathLst>
          </a:custGeom>
          <a:noFill/>
          <a:ln cap="flat" cmpd="sng" w="25400">
            <a:solidFill>
              <a:srgbClr val="0000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2" name="Google Shape;1002;p45"/>
          <p:cNvSpPr txBox="1"/>
          <p:nvPr/>
        </p:nvSpPr>
        <p:spPr>
          <a:xfrm>
            <a:off x="5643563" y="3222625"/>
            <a:ext cx="2006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Recovery</a:t>
            </a:r>
            <a:endParaRPr/>
          </a:p>
        </p:txBody>
      </p:sp>
      <p:sp>
        <p:nvSpPr>
          <p:cNvPr id="1003" name="Google Shape;1003;p45"/>
          <p:cNvSpPr txBox="1"/>
          <p:nvPr/>
        </p:nvSpPr>
        <p:spPr>
          <a:xfrm>
            <a:off x="6811963" y="3759200"/>
            <a:ext cx="17145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Recovery</a:t>
            </a:r>
            <a:endParaRPr/>
          </a:p>
        </p:txBody>
      </p:sp>
      <p:sp>
        <p:nvSpPr>
          <p:cNvPr id="1004" name="Google Shape;1004;p45"/>
          <p:cNvSpPr txBox="1"/>
          <p:nvPr/>
        </p:nvSpPr>
        <p:spPr>
          <a:xfrm>
            <a:off x="7186613" y="4524375"/>
            <a:ext cx="1397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Recovery</a:t>
            </a:r>
            <a:endParaRPr/>
          </a:p>
        </p:txBody>
      </p:sp>
      <p:sp>
        <p:nvSpPr>
          <p:cNvPr id="1005" name="Google Shape;1005;p45"/>
          <p:cNvSpPr txBox="1"/>
          <p:nvPr/>
        </p:nvSpPr>
        <p:spPr>
          <a:xfrm>
            <a:off x="7462838" y="5356225"/>
            <a:ext cx="720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</p:txBody>
      </p:sp>
      <p:sp>
        <p:nvSpPr>
          <p:cNvPr id="1006" name="Google Shape;1006;p45"/>
          <p:cNvSpPr txBox="1"/>
          <p:nvPr/>
        </p:nvSpPr>
        <p:spPr>
          <a:xfrm>
            <a:off x="7704138" y="2687638"/>
            <a:ext cx="720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</p:txBody>
      </p:sp>
      <p:pic>
        <p:nvPicPr>
          <p:cNvPr id="1007" name="Google Shape;100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763" y="3295650"/>
            <a:ext cx="431271" cy="1276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8" name="Google Shape;1008;p45"/>
          <p:cNvCxnSpPr/>
          <p:nvPr/>
        </p:nvCxnSpPr>
        <p:spPr>
          <a:xfrm>
            <a:off x="914400" y="3495675"/>
            <a:ext cx="44815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09" name="Google Shape;1009;p45"/>
          <p:cNvCxnSpPr/>
          <p:nvPr/>
        </p:nvCxnSpPr>
        <p:spPr>
          <a:xfrm flipH="1">
            <a:off x="6273800" y="4073525"/>
            <a:ext cx="614363" cy="231775"/>
          </a:xfrm>
          <a:prstGeom prst="straightConnector1">
            <a:avLst/>
          </a:prstGeom>
          <a:noFill/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0" name="Google Shape;1010;p45"/>
          <p:cNvCxnSpPr/>
          <p:nvPr/>
        </p:nvCxnSpPr>
        <p:spPr>
          <a:xfrm flipH="1">
            <a:off x="5995988" y="3530600"/>
            <a:ext cx="601662" cy="31273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1" name="Google Shape;1011;p45"/>
          <p:cNvCxnSpPr/>
          <p:nvPr/>
        </p:nvCxnSpPr>
        <p:spPr>
          <a:xfrm rot="10800000">
            <a:off x="960438" y="949325"/>
            <a:ext cx="0" cy="1885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2" name="Google Shape;1012;p45"/>
          <p:cNvCxnSpPr/>
          <p:nvPr/>
        </p:nvCxnSpPr>
        <p:spPr>
          <a:xfrm rot="10800000">
            <a:off x="1874838" y="1273175"/>
            <a:ext cx="0" cy="1181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013" name="Google Shape;101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1513" y="1528763"/>
            <a:ext cx="309867" cy="519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4" name="Google Shape;1014;p45"/>
          <p:cNvCxnSpPr/>
          <p:nvPr/>
        </p:nvCxnSpPr>
        <p:spPr>
          <a:xfrm flipH="1">
            <a:off x="5378450" y="2438400"/>
            <a:ext cx="2259013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15" name="Google Shape;1015;p45"/>
          <p:cNvCxnSpPr/>
          <p:nvPr/>
        </p:nvCxnSpPr>
        <p:spPr>
          <a:xfrm flipH="1" rot="10800000">
            <a:off x="6192838" y="1331913"/>
            <a:ext cx="12700" cy="1089025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016" name="Google Shape;1016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2213" y="1646238"/>
            <a:ext cx="309867" cy="519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7" name="Google Shape;1017;p45"/>
          <p:cNvCxnSpPr/>
          <p:nvPr/>
        </p:nvCxnSpPr>
        <p:spPr>
          <a:xfrm flipH="1">
            <a:off x="944563" y="5076825"/>
            <a:ext cx="2260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18" name="Google Shape;1018;p45"/>
          <p:cNvCxnSpPr/>
          <p:nvPr/>
        </p:nvCxnSpPr>
        <p:spPr>
          <a:xfrm flipH="1">
            <a:off x="5357813" y="5067300"/>
            <a:ext cx="2257425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19" name="Google Shape;1019;p45"/>
          <p:cNvSpPr txBox="1"/>
          <p:nvPr/>
        </p:nvSpPr>
        <p:spPr>
          <a:xfrm>
            <a:off x="563563" y="4786313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5" name="Google Shape;1025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026" name="Google Shape;1026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27" name="Google Shape;1027;p46"/>
          <p:cNvGrpSpPr/>
          <p:nvPr/>
        </p:nvGrpSpPr>
        <p:grpSpPr>
          <a:xfrm>
            <a:off x="2157413" y="1189038"/>
            <a:ext cx="5270500" cy="1708150"/>
            <a:chOff x="1811" y="567"/>
            <a:chExt cx="2490" cy="1434"/>
          </a:xfrm>
        </p:grpSpPr>
        <p:cxnSp>
          <p:nvCxnSpPr>
            <p:cNvPr id="1028" name="Google Shape;1028;p46"/>
            <p:cNvCxnSpPr/>
            <p:nvPr/>
          </p:nvCxnSpPr>
          <p:spPr>
            <a:xfrm rot="10800000">
              <a:off x="1845" y="567"/>
              <a:ext cx="0" cy="14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29" name="Google Shape;1029;p46"/>
            <p:cNvCxnSpPr/>
            <p:nvPr/>
          </p:nvCxnSpPr>
          <p:spPr>
            <a:xfrm>
              <a:off x="1811" y="1889"/>
              <a:ext cx="249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30" name="Google Shape;1030;p46"/>
          <p:cNvGrpSpPr/>
          <p:nvPr/>
        </p:nvGrpSpPr>
        <p:grpSpPr>
          <a:xfrm>
            <a:off x="2195513" y="3155950"/>
            <a:ext cx="5270500" cy="1706563"/>
            <a:chOff x="1811" y="567"/>
            <a:chExt cx="2490" cy="1434"/>
          </a:xfrm>
        </p:grpSpPr>
        <p:cxnSp>
          <p:nvCxnSpPr>
            <p:cNvPr id="1031" name="Google Shape;1031;p46"/>
            <p:cNvCxnSpPr/>
            <p:nvPr/>
          </p:nvCxnSpPr>
          <p:spPr>
            <a:xfrm rot="10800000">
              <a:off x="1845" y="567"/>
              <a:ext cx="0" cy="14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32" name="Google Shape;1032;p46"/>
            <p:cNvCxnSpPr/>
            <p:nvPr/>
          </p:nvCxnSpPr>
          <p:spPr>
            <a:xfrm>
              <a:off x="1811" y="1889"/>
              <a:ext cx="249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033" name="Google Shape;1033;p46"/>
          <p:cNvSpPr/>
          <p:nvPr/>
        </p:nvSpPr>
        <p:spPr>
          <a:xfrm>
            <a:off x="2228850" y="1546225"/>
            <a:ext cx="4421188" cy="938213"/>
          </a:xfrm>
          <a:custGeom>
            <a:pathLst>
              <a:path extrusionOk="0" h="120000" w="120000">
                <a:moveTo>
                  <a:pt x="0" y="116649"/>
                </a:moveTo>
                <a:lnTo>
                  <a:pt x="11488" y="116649"/>
                </a:lnTo>
                <a:lnTo>
                  <a:pt x="11488" y="82842"/>
                </a:lnTo>
                <a:lnTo>
                  <a:pt x="26768" y="82842"/>
                </a:lnTo>
                <a:lnTo>
                  <a:pt x="26768" y="45685"/>
                </a:lnTo>
                <a:lnTo>
                  <a:pt x="43370" y="45685"/>
                </a:lnTo>
                <a:lnTo>
                  <a:pt x="43370" y="0"/>
                </a:lnTo>
                <a:lnTo>
                  <a:pt x="62556" y="0"/>
                </a:lnTo>
                <a:lnTo>
                  <a:pt x="62556" y="45685"/>
                </a:lnTo>
                <a:lnTo>
                  <a:pt x="82316" y="45685"/>
                </a:lnTo>
                <a:lnTo>
                  <a:pt x="82316" y="82842"/>
                </a:lnTo>
                <a:lnTo>
                  <a:pt x="99550" y="82842"/>
                </a:lnTo>
                <a:lnTo>
                  <a:pt x="9955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4" name="Google Shape;1034;p46"/>
          <p:cNvCxnSpPr/>
          <p:nvPr/>
        </p:nvCxnSpPr>
        <p:spPr>
          <a:xfrm>
            <a:off x="2652713" y="2459038"/>
            <a:ext cx="0" cy="2287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35" name="Google Shape;1035;p46"/>
          <p:cNvCxnSpPr/>
          <p:nvPr/>
        </p:nvCxnSpPr>
        <p:spPr>
          <a:xfrm>
            <a:off x="4525963" y="1925638"/>
            <a:ext cx="0" cy="2803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36" name="Google Shape;1036;p46"/>
          <p:cNvCxnSpPr/>
          <p:nvPr/>
        </p:nvCxnSpPr>
        <p:spPr>
          <a:xfrm>
            <a:off x="5268913" y="2211388"/>
            <a:ext cx="0" cy="2525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37" name="Google Shape;1037;p46"/>
          <p:cNvCxnSpPr/>
          <p:nvPr/>
        </p:nvCxnSpPr>
        <p:spPr>
          <a:xfrm>
            <a:off x="5894388" y="2511425"/>
            <a:ext cx="0" cy="22082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38" name="Google Shape;1038;p46"/>
          <p:cNvCxnSpPr/>
          <p:nvPr/>
        </p:nvCxnSpPr>
        <p:spPr>
          <a:xfrm>
            <a:off x="3221038" y="2224088"/>
            <a:ext cx="0" cy="2498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39" name="Google Shape;1039;p46"/>
          <p:cNvCxnSpPr/>
          <p:nvPr/>
        </p:nvCxnSpPr>
        <p:spPr>
          <a:xfrm>
            <a:off x="3824288" y="1916113"/>
            <a:ext cx="0" cy="2803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40" name="Google Shape;1040;p46"/>
          <p:cNvSpPr/>
          <p:nvPr/>
        </p:nvSpPr>
        <p:spPr>
          <a:xfrm>
            <a:off x="2274888" y="4389438"/>
            <a:ext cx="400050" cy="23812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0793" y="23400"/>
                  <a:pt x="22222" y="46800"/>
                  <a:pt x="42539" y="66600"/>
                </a:cubicBezTo>
                <a:cubicBezTo>
                  <a:pt x="62857" y="86400"/>
                  <a:pt x="91428" y="103200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1" name="Google Shape;1041;p46"/>
          <p:cNvCxnSpPr/>
          <p:nvPr/>
        </p:nvCxnSpPr>
        <p:spPr>
          <a:xfrm rot="10800000">
            <a:off x="2654300" y="4365625"/>
            <a:ext cx="0" cy="2492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2" name="Google Shape;1042;p46"/>
          <p:cNvSpPr/>
          <p:nvPr/>
        </p:nvSpPr>
        <p:spPr>
          <a:xfrm>
            <a:off x="2654300" y="4357688"/>
            <a:ext cx="584200" cy="17145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7826" y="15833"/>
                  <a:pt x="15652" y="32500"/>
                  <a:pt x="28695" y="50000"/>
                </a:cubicBezTo>
                <a:cubicBezTo>
                  <a:pt x="41739" y="67500"/>
                  <a:pt x="63043" y="93333"/>
                  <a:pt x="78260" y="105000"/>
                </a:cubicBezTo>
                <a:cubicBezTo>
                  <a:pt x="93478" y="116666"/>
                  <a:pt x="106521" y="118333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3" name="Google Shape;1043;p46"/>
          <p:cNvCxnSpPr/>
          <p:nvPr/>
        </p:nvCxnSpPr>
        <p:spPr>
          <a:xfrm rot="10800000">
            <a:off x="3238500" y="4237038"/>
            <a:ext cx="0" cy="285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4" name="Google Shape;1044;p46"/>
          <p:cNvSpPr/>
          <p:nvPr/>
        </p:nvSpPr>
        <p:spPr>
          <a:xfrm>
            <a:off x="3225800" y="4237038"/>
            <a:ext cx="609600" cy="17145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0000" y="25000"/>
                  <a:pt x="20000" y="50000"/>
                  <a:pt x="40000" y="70000"/>
                </a:cubicBezTo>
                <a:cubicBezTo>
                  <a:pt x="60000" y="90000"/>
                  <a:pt x="90000" y="105000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5" name="Google Shape;1045;p46"/>
          <p:cNvCxnSpPr/>
          <p:nvPr/>
        </p:nvCxnSpPr>
        <p:spPr>
          <a:xfrm rot="10800000">
            <a:off x="3835400" y="4057650"/>
            <a:ext cx="0" cy="3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6" name="Google Shape;1046;p46"/>
          <p:cNvSpPr/>
          <p:nvPr/>
        </p:nvSpPr>
        <p:spPr>
          <a:xfrm>
            <a:off x="3835400" y="4065588"/>
            <a:ext cx="700088" cy="157162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2422" y="32380"/>
                  <a:pt x="44844" y="65714"/>
                  <a:pt x="64775" y="85714"/>
                </a:cubicBezTo>
                <a:cubicBezTo>
                  <a:pt x="84705" y="105714"/>
                  <a:pt x="102145" y="112380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7" name="Google Shape;1047;p46"/>
          <p:cNvCxnSpPr/>
          <p:nvPr/>
        </p:nvCxnSpPr>
        <p:spPr>
          <a:xfrm>
            <a:off x="4521200" y="4222750"/>
            <a:ext cx="0" cy="2143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8" name="Google Shape;1048;p46"/>
          <p:cNvSpPr/>
          <p:nvPr/>
        </p:nvSpPr>
        <p:spPr>
          <a:xfrm>
            <a:off x="4521200" y="4386263"/>
            <a:ext cx="749300" cy="42862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2203" y="80000"/>
                  <a:pt x="24745" y="40000"/>
                  <a:pt x="44745" y="20000"/>
                </a:cubicBezTo>
                <a:cubicBezTo>
                  <a:pt x="64745" y="0"/>
                  <a:pt x="92203" y="0"/>
                  <a:pt x="119999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9" name="Google Shape;1049;p46"/>
          <p:cNvCxnSpPr/>
          <p:nvPr/>
        </p:nvCxnSpPr>
        <p:spPr>
          <a:xfrm>
            <a:off x="5270500" y="4394200"/>
            <a:ext cx="0" cy="200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0" name="Google Shape;1050;p46"/>
          <p:cNvSpPr/>
          <p:nvPr/>
        </p:nvSpPr>
        <p:spPr>
          <a:xfrm>
            <a:off x="5257800" y="4500563"/>
            <a:ext cx="635000" cy="93662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0400" y="96923"/>
                  <a:pt x="20800" y="75384"/>
                  <a:pt x="40800" y="55384"/>
                </a:cubicBezTo>
                <a:cubicBezTo>
                  <a:pt x="60800" y="35384"/>
                  <a:pt x="90400" y="16923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1" name="Google Shape;1051;p46"/>
          <p:cNvCxnSpPr/>
          <p:nvPr/>
        </p:nvCxnSpPr>
        <p:spPr>
          <a:xfrm>
            <a:off x="5892800" y="4508500"/>
            <a:ext cx="0" cy="149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2" name="Google Shape;1052;p46"/>
          <p:cNvSpPr/>
          <p:nvPr/>
        </p:nvSpPr>
        <p:spPr>
          <a:xfrm>
            <a:off x="5905500" y="4586288"/>
            <a:ext cx="609600" cy="85725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6250" y="90000"/>
                  <a:pt x="32500" y="60000"/>
                  <a:pt x="52500" y="40000"/>
                </a:cubicBezTo>
                <a:cubicBezTo>
                  <a:pt x="72500" y="20000"/>
                  <a:pt x="96250" y="1000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3" name="Google Shape;1053;p46"/>
          <p:cNvSpPr txBox="1"/>
          <p:nvPr/>
        </p:nvSpPr>
        <p:spPr>
          <a:xfrm rot="-5400000">
            <a:off x="1248569" y="1620044"/>
            <a:ext cx="12906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Rate</a:t>
            </a:r>
            <a:endParaRPr/>
          </a:p>
        </p:txBody>
      </p:sp>
      <p:sp>
        <p:nvSpPr>
          <p:cNvPr id="1054" name="Google Shape;1054;p46"/>
          <p:cNvSpPr txBox="1"/>
          <p:nvPr/>
        </p:nvSpPr>
        <p:spPr>
          <a:xfrm>
            <a:off x="6519863" y="2754313"/>
            <a:ext cx="7191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</p:txBody>
      </p:sp>
      <p:sp>
        <p:nvSpPr>
          <p:cNvPr id="1055" name="Google Shape;1055;p46"/>
          <p:cNvSpPr txBox="1"/>
          <p:nvPr/>
        </p:nvSpPr>
        <p:spPr>
          <a:xfrm>
            <a:off x="6418263" y="4783138"/>
            <a:ext cx="7191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</p:txBody>
      </p:sp>
      <p:sp>
        <p:nvSpPr>
          <p:cNvPr id="1056" name="Google Shape;1056;p46"/>
          <p:cNvSpPr txBox="1"/>
          <p:nvPr/>
        </p:nvSpPr>
        <p:spPr>
          <a:xfrm rot="-5400000">
            <a:off x="1107282" y="3436144"/>
            <a:ext cx="14303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Stress</a:t>
            </a:r>
            <a:endParaRPr/>
          </a:p>
        </p:txBody>
      </p:sp>
      <p:sp>
        <p:nvSpPr>
          <p:cNvPr id="1057" name="Google Shape;1057;p46"/>
          <p:cNvSpPr txBox="1"/>
          <p:nvPr/>
        </p:nvSpPr>
        <p:spPr>
          <a:xfrm>
            <a:off x="1752600" y="309563"/>
            <a:ext cx="5630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TESTING THIXOTROPIC BEHAVIOR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3" name="Google Shape;1063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064" name="Google Shape;1064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5" name="Google Shape;1065;p47"/>
          <p:cNvSpPr txBox="1"/>
          <p:nvPr/>
        </p:nvSpPr>
        <p:spPr>
          <a:xfrm>
            <a:off x="474663" y="484188"/>
            <a:ext cx="76549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could we characterize thixotropic behavior?</a:t>
            </a:r>
            <a:endParaRPr/>
          </a:p>
        </p:txBody>
      </p:sp>
      <p:grpSp>
        <p:nvGrpSpPr>
          <p:cNvPr id="1066" name="Google Shape;1066;p47"/>
          <p:cNvGrpSpPr/>
          <p:nvPr/>
        </p:nvGrpSpPr>
        <p:grpSpPr>
          <a:xfrm>
            <a:off x="749300" y="1160463"/>
            <a:ext cx="7429499" cy="4343399"/>
            <a:chOff x="1051" y="1176"/>
            <a:chExt cx="3509" cy="2378"/>
          </a:xfrm>
        </p:grpSpPr>
        <p:cxnSp>
          <p:nvCxnSpPr>
            <p:cNvPr id="1067" name="Google Shape;1067;p47"/>
            <p:cNvCxnSpPr/>
            <p:nvPr/>
          </p:nvCxnSpPr>
          <p:spPr>
            <a:xfrm rot="10800000">
              <a:off x="1536" y="1176"/>
              <a:ext cx="0" cy="22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68" name="Google Shape;1068;p47"/>
            <p:cNvCxnSpPr/>
            <p:nvPr/>
          </p:nvCxnSpPr>
          <p:spPr>
            <a:xfrm>
              <a:off x="1432" y="3320"/>
              <a:ext cx="31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69" name="Google Shape;1069;p47"/>
            <p:cNvSpPr/>
            <p:nvPr/>
          </p:nvSpPr>
          <p:spPr>
            <a:xfrm>
              <a:off x="1536" y="1408"/>
              <a:ext cx="2720" cy="1464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" y="17131"/>
                    <a:pt x="2823" y="34344"/>
                    <a:pt x="6705" y="49180"/>
                  </a:cubicBezTo>
                  <a:cubicBezTo>
                    <a:pt x="10588" y="64016"/>
                    <a:pt x="16985" y="79344"/>
                    <a:pt x="23294" y="89180"/>
                  </a:cubicBezTo>
                  <a:cubicBezTo>
                    <a:pt x="29602" y="99016"/>
                    <a:pt x="36397" y="103606"/>
                    <a:pt x="44470" y="108196"/>
                  </a:cubicBezTo>
                  <a:cubicBezTo>
                    <a:pt x="52544" y="112786"/>
                    <a:pt x="59073" y="114754"/>
                    <a:pt x="71647" y="116721"/>
                  </a:cubicBezTo>
                  <a:cubicBezTo>
                    <a:pt x="84220" y="118688"/>
                    <a:pt x="102088" y="119344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070" name="Google Shape;1070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88" y="1312"/>
              <a:ext cx="230" cy="2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71" name="Google Shape;1071;p47"/>
            <p:cNvCxnSpPr/>
            <p:nvPr/>
          </p:nvCxnSpPr>
          <p:spPr>
            <a:xfrm rot="10800000">
              <a:off x="1528" y="2904"/>
              <a:ext cx="2912" cy="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id="1072" name="Google Shape;1072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95" y="2721"/>
              <a:ext cx="216" cy="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3" name="Google Shape;1073;p47"/>
            <p:cNvSpPr txBox="1"/>
            <p:nvPr/>
          </p:nvSpPr>
          <p:spPr>
            <a:xfrm>
              <a:off x="3990" y="3337"/>
              <a:ext cx="340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</a:t>
              </a:r>
              <a:endParaRPr/>
            </a:p>
          </p:txBody>
        </p:sp>
        <p:sp>
          <p:nvSpPr>
            <p:cNvPr id="1074" name="Google Shape;1074;p47"/>
            <p:cNvSpPr txBox="1"/>
            <p:nvPr/>
          </p:nvSpPr>
          <p:spPr>
            <a:xfrm rot="-5400000">
              <a:off x="556" y="2186"/>
              <a:ext cx="1177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Apparent Viscosity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0" name="Google Shape;1080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081" name="Google Shape;1081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82" name="Google Shape;1082;p48"/>
          <p:cNvGrpSpPr/>
          <p:nvPr/>
        </p:nvGrpSpPr>
        <p:grpSpPr>
          <a:xfrm>
            <a:off x="1925638" y="522288"/>
            <a:ext cx="2576512" cy="1955800"/>
            <a:chOff x="782" y="744"/>
            <a:chExt cx="2329" cy="1773"/>
          </a:xfrm>
        </p:grpSpPr>
        <p:cxnSp>
          <p:nvCxnSpPr>
            <p:cNvPr id="1083" name="Google Shape;1083;p48"/>
            <p:cNvCxnSpPr/>
            <p:nvPr/>
          </p:nvCxnSpPr>
          <p:spPr>
            <a:xfrm rot="10800000">
              <a:off x="859" y="744"/>
              <a:ext cx="0" cy="17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84" name="Google Shape;1084;p48"/>
            <p:cNvCxnSpPr/>
            <p:nvPr/>
          </p:nvCxnSpPr>
          <p:spPr>
            <a:xfrm>
              <a:off x="782" y="2447"/>
              <a:ext cx="232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085" name="Google Shape;1085;p48"/>
          <p:cNvSpPr/>
          <p:nvPr/>
        </p:nvSpPr>
        <p:spPr>
          <a:xfrm>
            <a:off x="2011363" y="784225"/>
            <a:ext cx="2012950" cy="121602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411" y="17131"/>
                  <a:pt x="2823" y="34344"/>
                  <a:pt x="6705" y="49180"/>
                </a:cubicBezTo>
                <a:cubicBezTo>
                  <a:pt x="10588" y="64016"/>
                  <a:pt x="16985" y="79344"/>
                  <a:pt x="23294" y="89180"/>
                </a:cubicBezTo>
                <a:cubicBezTo>
                  <a:pt x="29602" y="99016"/>
                  <a:pt x="36397" y="103606"/>
                  <a:pt x="44470" y="108196"/>
                </a:cubicBezTo>
                <a:cubicBezTo>
                  <a:pt x="52544" y="112786"/>
                  <a:pt x="59073" y="114754"/>
                  <a:pt x="71647" y="116721"/>
                </a:cubicBezTo>
                <a:cubicBezTo>
                  <a:pt x="84220" y="118688"/>
                  <a:pt x="102088" y="119344"/>
                  <a:pt x="120000" y="120000"/>
                </a:cubicBezTo>
              </a:path>
            </a:pathLst>
          </a:cu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6" name="Google Shape;108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113" y="652463"/>
            <a:ext cx="419115" cy="3776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7" name="Google Shape;1087;p48"/>
          <p:cNvCxnSpPr/>
          <p:nvPr/>
        </p:nvCxnSpPr>
        <p:spPr>
          <a:xfrm rot="10800000">
            <a:off x="2070100" y="2038350"/>
            <a:ext cx="23542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088" name="Google Shape;108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63" y="1774825"/>
            <a:ext cx="344008" cy="42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48"/>
          <p:cNvSpPr txBox="1"/>
          <p:nvPr/>
        </p:nvSpPr>
        <p:spPr>
          <a:xfrm>
            <a:off x="4481513" y="2428875"/>
            <a:ext cx="717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</p:txBody>
      </p:sp>
      <p:sp>
        <p:nvSpPr>
          <p:cNvPr id="1090" name="Google Shape;1090;p48"/>
          <p:cNvSpPr txBox="1"/>
          <p:nvPr/>
        </p:nvSpPr>
        <p:spPr>
          <a:xfrm rot="-5400000">
            <a:off x="200819" y="1442244"/>
            <a:ext cx="2149475" cy="39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Apparent Viscosity</a:t>
            </a:r>
            <a:endParaRPr/>
          </a:p>
        </p:txBody>
      </p:sp>
      <p:sp>
        <p:nvSpPr>
          <p:cNvPr id="1091" name="Google Shape;1091;p48"/>
          <p:cNvSpPr txBox="1"/>
          <p:nvPr/>
        </p:nvSpPr>
        <p:spPr>
          <a:xfrm>
            <a:off x="3113088" y="228600"/>
            <a:ext cx="2517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Thixotropic Behavior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92" name="Google Shape;1092;p48"/>
          <p:cNvGrpSpPr/>
          <p:nvPr/>
        </p:nvGrpSpPr>
        <p:grpSpPr>
          <a:xfrm>
            <a:off x="1511300" y="3548063"/>
            <a:ext cx="4252913" cy="1816100"/>
            <a:chOff x="782" y="744"/>
            <a:chExt cx="2329" cy="1773"/>
          </a:xfrm>
        </p:grpSpPr>
        <p:cxnSp>
          <p:nvCxnSpPr>
            <p:cNvPr id="1093" name="Google Shape;1093;p48"/>
            <p:cNvCxnSpPr/>
            <p:nvPr/>
          </p:nvCxnSpPr>
          <p:spPr>
            <a:xfrm rot="10800000">
              <a:off x="859" y="744"/>
              <a:ext cx="0" cy="17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94" name="Google Shape;1094;p48"/>
            <p:cNvCxnSpPr/>
            <p:nvPr/>
          </p:nvCxnSpPr>
          <p:spPr>
            <a:xfrm>
              <a:off x="782" y="2447"/>
              <a:ext cx="232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095" name="Google Shape;1095;p48"/>
          <p:cNvSpPr txBox="1"/>
          <p:nvPr/>
        </p:nvSpPr>
        <p:spPr>
          <a:xfrm>
            <a:off x="4929188" y="5302250"/>
            <a:ext cx="720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</p:txBody>
      </p:sp>
      <p:cxnSp>
        <p:nvCxnSpPr>
          <p:cNvPr id="1096" name="Google Shape;1096;p48"/>
          <p:cNvCxnSpPr/>
          <p:nvPr/>
        </p:nvCxnSpPr>
        <p:spPr>
          <a:xfrm flipH="1" rot="10800000">
            <a:off x="1649413" y="3413125"/>
            <a:ext cx="2433637" cy="1177925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7" name="Google Shape;109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663" y="3308350"/>
            <a:ext cx="927007" cy="7490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8" name="Google Shape;1098;p48"/>
          <p:cNvCxnSpPr/>
          <p:nvPr/>
        </p:nvCxnSpPr>
        <p:spPr>
          <a:xfrm>
            <a:off x="2347913" y="4287838"/>
            <a:ext cx="111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9" name="Google Shape;1099;p48"/>
          <p:cNvSpPr/>
          <p:nvPr/>
        </p:nvSpPr>
        <p:spPr>
          <a:xfrm>
            <a:off x="3213100" y="3849688"/>
            <a:ext cx="103188" cy="4445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41052" y="7500"/>
                  <a:pt x="82105" y="15750"/>
                  <a:pt x="101052" y="36000"/>
                </a:cubicBezTo>
                <a:cubicBezTo>
                  <a:pt x="120000" y="56250"/>
                  <a:pt x="116842" y="87750"/>
                  <a:pt x="113684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0" name="Google Shape;1100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1263" y="3752850"/>
            <a:ext cx="873263" cy="453791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48"/>
          <p:cNvSpPr/>
          <p:nvPr/>
        </p:nvSpPr>
        <p:spPr>
          <a:xfrm>
            <a:off x="1668463" y="4624388"/>
            <a:ext cx="152400" cy="638175"/>
          </a:xfrm>
          <a:prstGeom prst="rightBrace">
            <a:avLst>
              <a:gd fmla="val 34896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2" name="Google Shape;1102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78013" y="4606925"/>
            <a:ext cx="607912" cy="60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87913" y="3803650"/>
            <a:ext cx="3845196" cy="7579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104" name="Google Shape;1104;p48"/>
          <p:cNvSpPr/>
          <p:nvPr/>
        </p:nvSpPr>
        <p:spPr>
          <a:xfrm>
            <a:off x="2868613" y="2532063"/>
            <a:ext cx="323850" cy="771525"/>
          </a:xfrm>
          <a:prstGeom prst="downArrow">
            <a:avLst>
              <a:gd fmla="val 50000" name="adj1"/>
              <a:gd fmla="val 59559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8"/>
          <p:cNvSpPr txBox="1"/>
          <p:nvPr/>
        </p:nvSpPr>
        <p:spPr>
          <a:xfrm rot="5400000">
            <a:off x="2692983" y="2788630"/>
            <a:ext cx="675084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06" name="Google Shape;1106;p48"/>
          <p:cNvCxnSpPr/>
          <p:nvPr/>
        </p:nvCxnSpPr>
        <p:spPr>
          <a:xfrm rot="10800000">
            <a:off x="7512050" y="4375150"/>
            <a:ext cx="0" cy="590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7" name="Google Shape;1107;p48"/>
          <p:cNvSpPr txBox="1"/>
          <p:nvPr/>
        </p:nvSpPr>
        <p:spPr>
          <a:xfrm>
            <a:off x="6434138" y="4929188"/>
            <a:ext cx="27098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somewhat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with the structure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material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3" name="Google Shape;1113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114" name="Google Shape;1114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5" name="Google Shape;1115;p49"/>
          <p:cNvSpPr txBox="1"/>
          <p:nvPr/>
        </p:nvSpPr>
        <p:spPr>
          <a:xfrm>
            <a:off x="808038" y="425450"/>
            <a:ext cx="761206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Rheological Classification of Non-Elastic Liquids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6" name="Google Shape;1116;p49"/>
          <p:cNvSpPr txBox="1"/>
          <p:nvPr/>
        </p:nvSpPr>
        <p:spPr>
          <a:xfrm>
            <a:off x="374650" y="3179763"/>
            <a:ext cx="1427163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Liquids</a:t>
            </a:r>
            <a:endParaRPr/>
          </a:p>
        </p:txBody>
      </p:sp>
      <p:sp>
        <p:nvSpPr>
          <p:cNvPr id="1117" name="Google Shape;1117;p49"/>
          <p:cNvSpPr/>
          <p:nvPr/>
        </p:nvSpPr>
        <p:spPr>
          <a:xfrm>
            <a:off x="1922463" y="1614488"/>
            <a:ext cx="288925" cy="3903662"/>
          </a:xfrm>
          <a:prstGeom prst="leftBrace">
            <a:avLst>
              <a:gd fmla="val 112592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8" name="Google Shape;1118;p49"/>
          <p:cNvSpPr txBox="1"/>
          <p:nvPr/>
        </p:nvSpPr>
        <p:spPr>
          <a:xfrm>
            <a:off x="2239963" y="1549400"/>
            <a:ext cx="219233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</a:t>
            </a:r>
            <a:endParaRPr/>
          </a:p>
        </p:txBody>
      </p:sp>
      <p:sp>
        <p:nvSpPr>
          <p:cNvPr id="1119" name="Google Shape;1119;p49"/>
          <p:cNvSpPr/>
          <p:nvPr/>
        </p:nvSpPr>
        <p:spPr>
          <a:xfrm>
            <a:off x="4506913" y="1566863"/>
            <a:ext cx="279400" cy="1381125"/>
          </a:xfrm>
          <a:prstGeom prst="leftBrace">
            <a:avLst>
              <a:gd fmla="val 4119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0" name="Google Shape;1120;p49"/>
          <p:cNvSpPr txBox="1"/>
          <p:nvPr/>
        </p:nvSpPr>
        <p:spPr>
          <a:xfrm>
            <a:off x="4827588" y="1508125"/>
            <a:ext cx="3871912" cy="144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Newtonian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Pseudoplastic (shear thinning)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Dilatant (shear thickening)</a:t>
            </a:r>
            <a:endParaRPr/>
          </a:p>
        </p:txBody>
      </p:sp>
      <p:sp>
        <p:nvSpPr>
          <p:cNvPr id="1121" name="Google Shape;1121;p49"/>
          <p:cNvSpPr txBox="1"/>
          <p:nvPr/>
        </p:nvSpPr>
        <p:spPr>
          <a:xfrm>
            <a:off x="2427288" y="4002088"/>
            <a:ext cx="185737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</a:t>
            </a:r>
            <a:endParaRPr/>
          </a:p>
        </p:txBody>
      </p:sp>
      <p:sp>
        <p:nvSpPr>
          <p:cNvPr id="1122" name="Google Shape;1122;p49"/>
          <p:cNvSpPr/>
          <p:nvPr/>
        </p:nvSpPr>
        <p:spPr>
          <a:xfrm>
            <a:off x="4595813" y="3952875"/>
            <a:ext cx="349250" cy="1287463"/>
          </a:xfrm>
          <a:prstGeom prst="leftBrace">
            <a:avLst>
              <a:gd fmla="val 3072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3" name="Google Shape;1123;p49"/>
          <p:cNvSpPr txBox="1"/>
          <p:nvPr/>
        </p:nvSpPr>
        <p:spPr>
          <a:xfrm>
            <a:off x="4979988" y="3951288"/>
            <a:ext cx="16224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Thixotropic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Rheopectic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9" name="Google Shape;1129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130" name="Google Shape;1130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1" name="Google Shape;113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2863" y="350838"/>
            <a:ext cx="3344965" cy="7096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2" name="Google Shape;1132;p50"/>
          <p:cNvGraphicFramePr/>
          <p:nvPr/>
        </p:nvGraphicFramePr>
        <p:xfrm>
          <a:off x="723900" y="127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{A3F2F953-6520-4BDB-8264-52D25E098716}</a:tableStyleId>
              </a:tblPr>
              <a:tblGrid>
                <a:gridCol w="1700225"/>
                <a:gridCol w="928675"/>
                <a:gridCol w="1231900"/>
                <a:gridCol w="1168400"/>
                <a:gridCol w="2227275"/>
              </a:tblGrid>
              <a:tr h="674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Fluid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Typical Examples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Newtonian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Water, fruit juice, milk, honey, vegetable oil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Shear Thinning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&lt; n &lt;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Applesauce, fruit puree, juice concentrate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Shear Thickening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0</a:t>
                      </a:r>
                      <a:endParaRPr/>
                    </a:p>
                  </a:txBody>
                  <a:tcPr marT="45725" marB="45725" marR="91450" marL="91450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 &gt;1</a:t>
                      </a:r>
                      <a:endParaRPr/>
                    </a:p>
                  </a:txBody>
                  <a:tcPr marT="45725" marB="45725" marR="91450" marL="91450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Some types of honey, 40% raw corn starch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Bingham plastic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Toothpaste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Ice cream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Herschel-Bulkley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&lt; n &lt;1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Minced fish paste, ketchup, tomato products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33" name="Google Shape;113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9188" y="1362075"/>
            <a:ext cx="385646" cy="46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3038" y="2235200"/>
            <a:ext cx="313998" cy="34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16213" y="4586288"/>
            <a:ext cx="240498" cy="31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1" name="Google Shape;1141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142" name="Google Shape;1142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3" name="Google Shape;1143;p51"/>
          <p:cNvSpPr txBox="1"/>
          <p:nvPr/>
        </p:nvSpPr>
        <p:spPr>
          <a:xfrm>
            <a:off x="2128838" y="139700"/>
            <a:ext cx="514032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Shear Thinning Behavior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4" name="Google Shape;1144;p51"/>
          <p:cNvCxnSpPr/>
          <p:nvPr/>
        </p:nvCxnSpPr>
        <p:spPr>
          <a:xfrm rot="10800000">
            <a:off x="2438400" y="1098550"/>
            <a:ext cx="0" cy="2114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5" name="Google Shape;1145;p51"/>
          <p:cNvCxnSpPr/>
          <p:nvPr/>
        </p:nvCxnSpPr>
        <p:spPr>
          <a:xfrm>
            <a:off x="1930400" y="3098800"/>
            <a:ext cx="52784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6" name="Google Shape;1146;p51"/>
          <p:cNvSpPr/>
          <p:nvPr/>
        </p:nvSpPr>
        <p:spPr>
          <a:xfrm>
            <a:off x="2438400" y="1116013"/>
            <a:ext cx="3541713" cy="1973262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5526" y="99466"/>
                  <a:pt x="11105" y="79004"/>
                  <a:pt x="15578" y="66407"/>
                </a:cubicBezTo>
                <a:cubicBezTo>
                  <a:pt x="20052" y="53810"/>
                  <a:pt x="23210" y="49733"/>
                  <a:pt x="26947" y="44271"/>
                </a:cubicBezTo>
                <a:cubicBezTo>
                  <a:pt x="30684" y="38810"/>
                  <a:pt x="33105" y="37208"/>
                  <a:pt x="37894" y="33786"/>
                </a:cubicBezTo>
                <a:cubicBezTo>
                  <a:pt x="42684" y="30364"/>
                  <a:pt x="49631" y="26796"/>
                  <a:pt x="55578" y="23883"/>
                </a:cubicBezTo>
                <a:cubicBezTo>
                  <a:pt x="61526" y="20970"/>
                  <a:pt x="62947" y="20315"/>
                  <a:pt x="73684" y="16310"/>
                </a:cubicBezTo>
                <a:cubicBezTo>
                  <a:pt x="84421" y="12305"/>
                  <a:pt x="102210" y="6116"/>
                  <a:pt x="119999" y="0"/>
                </a:cubicBezTo>
              </a:path>
            </a:pathLst>
          </a:cu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7" name="Google Shape;1147;p51"/>
          <p:cNvCxnSpPr/>
          <p:nvPr/>
        </p:nvCxnSpPr>
        <p:spPr>
          <a:xfrm>
            <a:off x="3167063" y="1611313"/>
            <a:ext cx="12700" cy="40560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148" name="Google Shape;1148;p51"/>
          <p:cNvCxnSpPr/>
          <p:nvPr/>
        </p:nvCxnSpPr>
        <p:spPr>
          <a:xfrm>
            <a:off x="5519738" y="1287463"/>
            <a:ext cx="0" cy="4514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49" name="Google Shape;1149;p51"/>
          <p:cNvSpPr txBox="1"/>
          <p:nvPr/>
        </p:nvSpPr>
        <p:spPr>
          <a:xfrm>
            <a:off x="5583238" y="2049463"/>
            <a:ext cx="2201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Shear Rates</a:t>
            </a:r>
            <a:endParaRPr/>
          </a:p>
        </p:txBody>
      </p:sp>
      <p:sp>
        <p:nvSpPr>
          <p:cNvPr id="1150" name="Google Shape;1150;p51"/>
          <p:cNvSpPr txBox="1"/>
          <p:nvPr/>
        </p:nvSpPr>
        <p:spPr>
          <a:xfrm>
            <a:off x="3665538" y="2060575"/>
            <a:ext cx="15922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Rates</a:t>
            </a:r>
            <a:endParaRPr/>
          </a:p>
        </p:txBody>
      </p:sp>
      <p:cxnSp>
        <p:nvCxnSpPr>
          <p:cNvPr id="1151" name="Google Shape;1151;p51"/>
          <p:cNvCxnSpPr/>
          <p:nvPr/>
        </p:nvCxnSpPr>
        <p:spPr>
          <a:xfrm flipH="1">
            <a:off x="2878138" y="1822450"/>
            <a:ext cx="50800" cy="981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2" name="Google Shape;1152;p51"/>
          <p:cNvSpPr txBox="1"/>
          <p:nvPr/>
        </p:nvSpPr>
        <p:spPr>
          <a:xfrm>
            <a:off x="2462213" y="1157288"/>
            <a:ext cx="2033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Shear Rates</a:t>
            </a:r>
            <a:endParaRPr/>
          </a:p>
        </p:txBody>
      </p:sp>
      <p:cxnSp>
        <p:nvCxnSpPr>
          <p:cNvPr id="1153" name="Google Shape;1153;p51"/>
          <p:cNvCxnSpPr/>
          <p:nvPr/>
        </p:nvCxnSpPr>
        <p:spPr>
          <a:xfrm rot="10800000">
            <a:off x="2398713" y="3470275"/>
            <a:ext cx="0" cy="25542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4" name="Google Shape;1154;p51"/>
          <p:cNvCxnSpPr/>
          <p:nvPr/>
        </p:nvCxnSpPr>
        <p:spPr>
          <a:xfrm>
            <a:off x="2278063" y="5842000"/>
            <a:ext cx="4803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5" name="Google Shape;1155;p51"/>
          <p:cNvSpPr txBox="1"/>
          <p:nvPr/>
        </p:nvSpPr>
        <p:spPr>
          <a:xfrm>
            <a:off x="6142038" y="3089275"/>
            <a:ext cx="1292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Rate</a:t>
            </a:r>
            <a:endParaRPr/>
          </a:p>
        </p:txBody>
      </p:sp>
      <p:sp>
        <p:nvSpPr>
          <p:cNvPr id="1156" name="Google Shape;1156;p51"/>
          <p:cNvSpPr txBox="1"/>
          <p:nvPr/>
        </p:nvSpPr>
        <p:spPr>
          <a:xfrm>
            <a:off x="6484938" y="5826125"/>
            <a:ext cx="1292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Rate</a:t>
            </a:r>
            <a:endParaRPr/>
          </a:p>
        </p:txBody>
      </p:sp>
      <p:sp>
        <p:nvSpPr>
          <p:cNvPr id="1157" name="Google Shape;1157;p51"/>
          <p:cNvSpPr txBox="1"/>
          <p:nvPr/>
        </p:nvSpPr>
        <p:spPr>
          <a:xfrm rot="-5400000">
            <a:off x="1539876" y="4192587"/>
            <a:ext cx="1141412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Viscosity</a:t>
            </a:r>
            <a:endParaRPr/>
          </a:p>
        </p:txBody>
      </p:sp>
      <p:sp>
        <p:nvSpPr>
          <p:cNvPr id="1158" name="Google Shape;1158;p51"/>
          <p:cNvSpPr txBox="1"/>
          <p:nvPr/>
        </p:nvSpPr>
        <p:spPr>
          <a:xfrm rot="-5400000">
            <a:off x="1350963" y="1738312"/>
            <a:ext cx="1430338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Stress</a:t>
            </a:r>
            <a:endParaRPr/>
          </a:p>
        </p:txBody>
      </p:sp>
      <p:sp>
        <p:nvSpPr>
          <p:cNvPr id="1159" name="Google Shape;1159;p51"/>
          <p:cNvSpPr/>
          <p:nvPr/>
        </p:nvSpPr>
        <p:spPr>
          <a:xfrm>
            <a:off x="2420938" y="4087813"/>
            <a:ext cx="1262062" cy="192087"/>
          </a:xfrm>
          <a:custGeom>
            <a:pathLst>
              <a:path extrusionOk="0" h="120000" w="120000">
                <a:moveTo>
                  <a:pt x="0" y="12670"/>
                </a:moveTo>
                <a:cubicBezTo>
                  <a:pt x="23758" y="5962"/>
                  <a:pt x="47516" y="0"/>
                  <a:pt x="66040" y="12670"/>
                </a:cubicBezTo>
                <a:cubicBezTo>
                  <a:pt x="84563" y="25341"/>
                  <a:pt x="102281" y="72298"/>
                  <a:pt x="111140" y="90186"/>
                </a:cubicBezTo>
                <a:cubicBezTo>
                  <a:pt x="120000" y="108074"/>
                  <a:pt x="119597" y="114037"/>
                  <a:pt x="119194" y="120000"/>
                </a:cubicBezTo>
              </a:path>
            </a:pathLst>
          </a:custGeom>
          <a:noFill/>
          <a:ln cap="flat" cmpd="sng" w="31750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0" name="Google Shape;1160;p51"/>
          <p:cNvSpPr/>
          <p:nvPr/>
        </p:nvSpPr>
        <p:spPr>
          <a:xfrm>
            <a:off x="3632200" y="4256088"/>
            <a:ext cx="2709863" cy="982662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16441" y="40771"/>
                  <a:pt x="32947" y="81672"/>
                  <a:pt x="52925" y="100836"/>
                </a:cubicBezTo>
                <a:cubicBezTo>
                  <a:pt x="72903" y="120000"/>
                  <a:pt x="96419" y="117556"/>
                  <a:pt x="119999" y="115241"/>
                </a:cubicBezTo>
              </a:path>
            </a:pathLst>
          </a:custGeom>
          <a:noFill/>
          <a:ln cap="flat" cmpd="sng" w="31750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1" name="Google Shape;11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3013" y="3821113"/>
            <a:ext cx="1579851" cy="62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8188" y="4527550"/>
            <a:ext cx="615622" cy="5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2713" y="3459163"/>
            <a:ext cx="553151" cy="629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248" name="Google Shape;248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1903413" y="244475"/>
            <a:ext cx="60896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RHEOLOGICAL PHENOMENA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639763" y="1035050"/>
            <a:ext cx="31178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Molecular Weight 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 (monomer)</a:t>
            </a:r>
            <a:endParaRPr/>
          </a:p>
        </p:txBody>
      </p:sp>
      <p:cxnSp>
        <p:nvCxnSpPr>
          <p:cNvPr id="251" name="Google Shape;251;p16"/>
          <p:cNvCxnSpPr/>
          <p:nvPr/>
        </p:nvCxnSpPr>
        <p:spPr>
          <a:xfrm>
            <a:off x="4084638" y="1397000"/>
            <a:ext cx="111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2" name="Google Shape;252;p16"/>
          <p:cNvSpPr txBox="1"/>
          <p:nvPr/>
        </p:nvSpPr>
        <p:spPr>
          <a:xfrm>
            <a:off x="5507038" y="1185863"/>
            <a:ext cx="21875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Liquid Behavior</a:t>
            </a: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627063" y="2047875"/>
            <a:ext cx="31686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Molecular Weight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</a:t>
            </a:r>
            <a:endParaRPr/>
          </a:p>
        </p:txBody>
      </p:sp>
      <p:cxnSp>
        <p:nvCxnSpPr>
          <p:cNvPr id="254" name="Google Shape;254;p16"/>
          <p:cNvCxnSpPr/>
          <p:nvPr/>
        </p:nvCxnSpPr>
        <p:spPr>
          <a:xfrm>
            <a:off x="4081463" y="2344738"/>
            <a:ext cx="111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p16"/>
          <p:cNvSpPr txBox="1"/>
          <p:nvPr/>
        </p:nvSpPr>
        <p:spPr>
          <a:xfrm>
            <a:off x="5507038" y="2106613"/>
            <a:ext cx="26781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Viscoelastic Liquids</a:t>
            </a:r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690563" y="3036888"/>
            <a:ext cx="28067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High Molecular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Solutions</a:t>
            </a:r>
            <a:endParaRPr/>
          </a:p>
        </p:txBody>
      </p:sp>
      <p:cxnSp>
        <p:nvCxnSpPr>
          <p:cNvPr id="257" name="Google Shape;257;p16"/>
          <p:cNvCxnSpPr/>
          <p:nvPr/>
        </p:nvCxnSpPr>
        <p:spPr>
          <a:xfrm>
            <a:off x="3981450" y="3425825"/>
            <a:ext cx="111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p16"/>
          <p:cNvSpPr txBox="1"/>
          <p:nvPr/>
        </p:nvSpPr>
        <p:spPr>
          <a:xfrm>
            <a:off x="5507038" y="3167063"/>
            <a:ext cx="2511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Viscoelastic Solids</a:t>
            </a:r>
            <a:endParaRPr/>
          </a:p>
        </p:txBody>
      </p:sp>
      <p:sp>
        <p:nvSpPr>
          <p:cNvPr id="259" name="Google Shape;259;p16"/>
          <p:cNvSpPr txBox="1"/>
          <p:nvPr/>
        </p:nvSpPr>
        <p:spPr>
          <a:xfrm>
            <a:off x="665163" y="4137025"/>
            <a:ext cx="33543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Macrostructural Materials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Colloidal Suspensions</a:t>
            </a:r>
            <a:endParaRPr/>
          </a:p>
        </p:txBody>
      </p:sp>
      <p:cxnSp>
        <p:nvCxnSpPr>
          <p:cNvPr id="260" name="Google Shape;260;p16"/>
          <p:cNvCxnSpPr/>
          <p:nvPr/>
        </p:nvCxnSpPr>
        <p:spPr>
          <a:xfrm>
            <a:off x="4208463" y="4514850"/>
            <a:ext cx="111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p16"/>
          <p:cNvSpPr txBox="1"/>
          <p:nvPr/>
        </p:nvSpPr>
        <p:spPr>
          <a:xfrm>
            <a:off x="5507038" y="3938588"/>
            <a:ext cx="3059112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Dependent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Response, Structure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 and Breaking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495300" y="5300663"/>
            <a:ext cx="80518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for these lectures.  Rheological Methods In Food Process Engineering.  2nd Edition. Chapter 1. J. Steffe. </a:t>
            </a:r>
            <a:r>
              <a:rPr lang="en-US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Blackboard Extra Information for Class (Steffe.pdf)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9" name="Google Shape;1169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170" name="Google Shape;1170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80%" id="1171" name="Google Shape;1171;p52"/>
          <p:cNvSpPr/>
          <p:nvPr/>
        </p:nvSpPr>
        <p:spPr>
          <a:xfrm>
            <a:off x="5141913" y="1446213"/>
            <a:ext cx="2209800" cy="98425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2" name="Google Shape;1172;p52"/>
          <p:cNvSpPr txBox="1"/>
          <p:nvPr/>
        </p:nvSpPr>
        <p:spPr>
          <a:xfrm>
            <a:off x="646113" y="1123950"/>
            <a:ext cx="3873500" cy="122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Shear Rates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is not enough to align the particles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Brownian motion will “randomize”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orientation of the particles</a:t>
            </a:r>
            <a:endParaRPr/>
          </a:p>
        </p:txBody>
      </p:sp>
      <p:sp>
        <p:nvSpPr>
          <p:cNvPr id="1173" name="Google Shape;1173;p52"/>
          <p:cNvSpPr txBox="1"/>
          <p:nvPr/>
        </p:nvSpPr>
        <p:spPr>
          <a:xfrm>
            <a:off x="798513" y="219075"/>
            <a:ext cx="78930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Interpretation of Real Shear Thinning Behavior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Dark downward diagonal" id="1174" name="Google Shape;1174;p52"/>
          <p:cNvSpPr/>
          <p:nvPr/>
        </p:nvSpPr>
        <p:spPr>
          <a:xfrm>
            <a:off x="5130800" y="1311275"/>
            <a:ext cx="2209800" cy="1222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Dark downward diagonal" id="1175" name="Google Shape;1175;p52"/>
          <p:cNvSpPr/>
          <p:nvPr/>
        </p:nvSpPr>
        <p:spPr>
          <a:xfrm>
            <a:off x="5145088" y="2428875"/>
            <a:ext cx="2216150" cy="1174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176" name="Google Shape;1176;p52"/>
          <p:cNvSpPr/>
          <p:nvPr/>
        </p:nvSpPr>
        <p:spPr>
          <a:xfrm rot="-1985812">
            <a:off x="5643563" y="1493838"/>
            <a:ext cx="41275" cy="2301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177" name="Google Shape;1177;p52"/>
          <p:cNvSpPr/>
          <p:nvPr/>
        </p:nvSpPr>
        <p:spPr>
          <a:xfrm rot="3795867">
            <a:off x="6303963" y="1495425"/>
            <a:ext cx="42862" cy="230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178" name="Google Shape;1178;p52"/>
          <p:cNvSpPr/>
          <p:nvPr/>
        </p:nvSpPr>
        <p:spPr>
          <a:xfrm rot="5161490">
            <a:off x="5345112" y="2030413"/>
            <a:ext cx="42863" cy="230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179" name="Google Shape;1179;p52"/>
          <p:cNvSpPr/>
          <p:nvPr/>
        </p:nvSpPr>
        <p:spPr>
          <a:xfrm>
            <a:off x="6958013" y="2057400"/>
            <a:ext cx="41275" cy="230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180" name="Google Shape;1180;p52"/>
          <p:cNvSpPr/>
          <p:nvPr/>
        </p:nvSpPr>
        <p:spPr>
          <a:xfrm>
            <a:off x="5859463" y="2035175"/>
            <a:ext cx="41275" cy="230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181" name="Google Shape;1181;p52"/>
          <p:cNvSpPr/>
          <p:nvPr/>
        </p:nvSpPr>
        <p:spPr>
          <a:xfrm>
            <a:off x="5294313" y="1608138"/>
            <a:ext cx="41275" cy="2301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182" name="Google Shape;1182;p52"/>
          <p:cNvSpPr/>
          <p:nvPr/>
        </p:nvSpPr>
        <p:spPr>
          <a:xfrm rot="-3046889">
            <a:off x="6602413" y="1631950"/>
            <a:ext cx="42862" cy="230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183" name="Google Shape;1183;p52"/>
          <p:cNvSpPr/>
          <p:nvPr/>
        </p:nvSpPr>
        <p:spPr>
          <a:xfrm rot="3250027">
            <a:off x="5783262" y="1681163"/>
            <a:ext cx="42863" cy="230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184" name="Google Shape;1184;p52"/>
          <p:cNvSpPr/>
          <p:nvPr/>
        </p:nvSpPr>
        <p:spPr>
          <a:xfrm rot="-2287577">
            <a:off x="6165850" y="1846263"/>
            <a:ext cx="55563" cy="1841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5" name="Google Shape;1185;p52"/>
          <p:cNvCxnSpPr/>
          <p:nvPr/>
        </p:nvCxnSpPr>
        <p:spPr>
          <a:xfrm flipH="1">
            <a:off x="7035800" y="1873250"/>
            <a:ext cx="684213" cy="231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6" name="Google Shape;1186;p52"/>
          <p:cNvSpPr txBox="1"/>
          <p:nvPr/>
        </p:nvSpPr>
        <p:spPr>
          <a:xfrm>
            <a:off x="7535863" y="1549400"/>
            <a:ext cx="10556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Particles</a:t>
            </a:r>
            <a:endParaRPr/>
          </a:p>
        </p:txBody>
      </p:sp>
      <p:cxnSp>
        <p:nvCxnSpPr>
          <p:cNvPr id="1187" name="Google Shape;1187;p52"/>
          <p:cNvCxnSpPr/>
          <p:nvPr/>
        </p:nvCxnSpPr>
        <p:spPr>
          <a:xfrm>
            <a:off x="5103813" y="1065213"/>
            <a:ext cx="76517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8" name="Google Shape;1188;p52"/>
          <p:cNvSpPr txBox="1"/>
          <p:nvPr/>
        </p:nvSpPr>
        <p:spPr>
          <a:xfrm>
            <a:off x="5892800" y="833438"/>
            <a:ext cx="825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V</a:t>
            </a:r>
            <a:endParaRPr/>
          </a:p>
        </p:txBody>
      </p:sp>
      <p:sp>
        <p:nvSpPr>
          <p:cNvPr id="1189" name="Google Shape;1189;p52"/>
          <p:cNvSpPr txBox="1"/>
          <p:nvPr/>
        </p:nvSpPr>
        <p:spPr>
          <a:xfrm>
            <a:off x="684213" y="2897188"/>
            <a:ext cx="3524250" cy="67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Shear Rates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is enough to align the particles</a:t>
            </a:r>
            <a:endParaRPr/>
          </a:p>
        </p:txBody>
      </p:sp>
      <p:sp>
        <p:nvSpPr>
          <p:cNvPr descr="Large confetti" id="1190" name="Google Shape;1190;p52"/>
          <p:cNvSpPr/>
          <p:nvPr/>
        </p:nvSpPr>
        <p:spPr>
          <a:xfrm rot="-2287577">
            <a:off x="5645150" y="2068513"/>
            <a:ext cx="55563" cy="1841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191" name="Google Shape;1191;p52"/>
          <p:cNvSpPr/>
          <p:nvPr/>
        </p:nvSpPr>
        <p:spPr>
          <a:xfrm rot="3250027">
            <a:off x="7012781" y="1567657"/>
            <a:ext cx="42863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192" name="Google Shape;1192;p52"/>
          <p:cNvSpPr/>
          <p:nvPr/>
        </p:nvSpPr>
        <p:spPr>
          <a:xfrm rot="5161490">
            <a:off x="6410326" y="2101850"/>
            <a:ext cx="42862" cy="2301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3" name="Google Shape;1193;p52"/>
          <p:cNvCxnSpPr/>
          <p:nvPr/>
        </p:nvCxnSpPr>
        <p:spPr>
          <a:xfrm rot="10800000">
            <a:off x="6691313" y="2211388"/>
            <a:ext cx="668337" cy="450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4" name="Google Shape;1194;p52"/>
          <p:cNvSpPr txBox="1"/>
          <p:nvPr/>
        </p:nvSpPr>
        <p:spPr>
          <a:xfrm>
            <a:off x="7408863" y="2603500"/>
            <a:ext cx="14033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Fluid serum</a:t>
            </a:r>
            <a:endParaRPr/>
          </a:p>
        </p:txBody>
      </p:sp>
      <p:sp>
        <p:nvSpPr>
          <p:cNvPr descr="80%" id="1195" name="Google Shape;1195;p52"/>
          <p:cNvSpPr/>
          <p:nvPr/>
        </p:nvSpPr>
        <p:spPr>
          <a:xfrm>
            <a:off x="5268913" y="3346450"/>
            <a:ext cx="2301875" cy="93821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Dark downward diagonal" id="1196" name="Google Shape;1196;p52"/>
          <p:cNvSpPr/>
          <p:nvPr/>
        </p:nvSpPr>
        <p:spPr>
          <a:xfrm>
            <a:off x="5275263" y="3213100"/>
            <a:ext cx="2287587" cy="1317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Dark downward diagonal" id="1197" name="Google Shape;1197;p52"/>
          <p:cNvSpPr/>
          <p:nvPr/>
        </p:nvSpPr>
        <p:spPr>
          <a:xfrm>
            <a:off x="5283200" y="4305300"/>
            <a:ext cx="2287588" cy="130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198" name="Google Shape;1198;p52"/>
          <p:cNvSpPr/>
          <p:nvPr/>
        </p:nvSpPr>
        <p:spPr>
          <a:xfrm rot="-4034427">
            <a:off x="6778625" y="3417888"/>
            <a:ext cx="42863" cy="2301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199" name="Google Shape;1199;p52"/>
          <p:cNvSpPr/>
          <p:nvPr/>
        </p:nvSpPr>
        <p:spPr>
          <a:xfrm rot="3795867">
            <a:off x="6433345" y="3396456"/>
            <a:ext cx="42862" cy="2317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00" name="Google Shape;1200;p52"/>
          <p:cNvSpPr/>
          <p:nvPr/>
        </p:nvSpPr>
        <p:spPr>
          <a:xfrm rot="5161490">
            <a:off x="5635626" y="3930650"/>
            <a:ext cx="42862" cy="2301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01" name="Google Shape;1201;p52"/>
          <p:cNvSpPr/>
          <p:nvPr/>
        </p:nvSpPr>
        <p:spPr>
          <a:xfrm rot="-5547887">
            <a:off x="7178675" y="3957638"/>
            <a:ext cx="42863" cy="2301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02" name="Google Shape;1202;p52"/>
          <p:cNvSpPr/>
          <p:nvPr/>
        </p:nvSpPr>
        <p:spPr>
          <a:xfrm rot="-4023937">
            <a:off x="6080125" y="3935413"/>
            <a:ext cx="42863" cy="2301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03" name="Google Shape;1203;p52"/>
          <p:cNvSpPr/>
          <p:nvPr/>
        </p:nvSpPr>
        <p:spPr>
          <a:xfrm rot="3895252">
            <a:off x="5514976" y="3508375"/>
            <a:ext cx="42862" cy="2301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04" name="Google Shape;1204;p52"/>
          <p:cNvSpPr/>
          <p:nvPr/>
        </p:nvSpPr>
        <p:spPr>
          <a:xfrm rot="-6591692">
            <a:off x="6873081" y="3729832"/>
            <a:ext cx="42863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05" name="Google Shape;1205;p52"/>
          <p:cNvSpPr/>
          <p:nvPr/>
        </p:nvSpPr>
        <p:spPr>
          <a:xfrm rot="3250027">
            <a:off x="6005513" y="3581400"/>
            <a:ext cx="42862" cy="230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06" name="Google Shape;1206;p52"/>
          <p:cNvSpPr/>
          <p:nvPr/>
        </p:nvSpPr>
        <p:spPr>
          <a:xfrm rot="-5782084">
            <a:off x="6388100" y="3746501"/>
            <a:ext cx="53975" cy="1841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7" name="Google Shape;1207;p52"/>
          <p:cNvCxnSpPr/>
          <p:nvPr/>
        </p:nvCxnSpPr>
        <p:spPr>
          <a:xfrm>
            <a:off x="5141913" y="2965450"/>
            <a:ext cx="76517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8" name="Google Shape;1208;p52"/>
          <p:cNvSpPr txBox="1"/>
          <p:nvPr/>
        </p:nvSpPr>
        <p:spPr>
          <a:xfrm>
            <a:off x="5930900" y="2709863"/>
            <a:ext cx="1562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V</a:t>
            </a:r>
            <a:endParaRPr/>
          </a:p>
        </p:txBody>
      </p:sp>
      <p:sp>
        <p:nvSpPr>
          <p:cNvPr descr="Large confetti" id="1209" name="Google Shape;1209;p52"/>
          <p:cNvSpPr/>
          <p:nvPr/>
        </p:nvSpPr>
        <p:spPr>
          <a:xfrm rot="-4204769">
            <a:off x="5856287" y="3424238"/>
            <a:ext cx="53975" cy="1841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10" name="Google Shape;1210;p52"/>
          <p:cNvSpPr/>
          <p:nvPr/>
        </p:nvSpPr>
        <p:spPr>
          <a:xfrm rot="3250027">
            <a:off x="7235032" y="3467894"/>
            <a:ext cx="42862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11" name="Google Shape;1211;p52"/>
          <p:cNvSpPr/>
          <p:nvPr/>
        </p:nvSpPr>
        <p:spPr>
          <a:xfrm rot="5161490">
            <a:off x="6632575" y="4002088"/>
            <a:ext cx="42863" cy="2301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2" name="Google Shape;1212;p52"/>
          <p:cNvSpPr txBox="1"/>
          <p:nvPr/>
        </p:nvSpPr>
        <p:spPr>
          <a:xfrm>
            <a:off x="674688" y="3697288"/>
            <a:ext cx="2087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Shear Rates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80%" id="1213" name="Google Shape;1213;p52"/>
          <p:cNvSpPr/>
          <p:nvPr/>
        </p:nvSpPr>
        <p:spPr>
          <a:xfrm>
            <a:off x="5307013" y="4956175"/>
            <a:ext cx="2254250" cy="93821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Dark downward diagonal" id="1214" name="Google Shape;1214;p52"/>
          <p:cNvSpPr/>
          <p:nvPr/>
        </p:nvSpPr>
        <p:spPr>
          <a:xfrm>
            <a:off x="5313363" y="4822825"/>
            <a:ext cx="2254250" cy="1428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Dark downward diagonal" id="1215" name="Google Shape;1215;p52"/>
          <p:cNvSpPr/>
          <p:nvPr/>
        </p:nvSpPr>
        <p:spPr>
          <a:xfrm>
            <a:off x="5310188" y="5891213"/>
            <a:ext cx="2252662" cy="130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16" name="Google Shape;1216;p52"/>
          <p:cNvSpPr/>
          <p:nvPr/>
        </p:nvSpPr>
        <p:spPr>
          <a:xfrm rot="-5400000">
            <a:off x="6538912" y="5005388"/>
            <a:ext cx="42863" cy="230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17" name="Google Shape;1217;p52"/>
          <p:cNvSpPr/>
          <p:nvPr/>
        </p:nvSpPr>
        <p:spPr>
          <a:xfrm rot="5400000">
            <a:off x="7070726" y="5064125"/>
            <a:ext cx="42862" cy="2301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18" name="Google Shape;1218;p52"/>
          <p:cNvSpPr/>
          <p:nvPr/>
        </p:nvSpPr>
        <p:spPr>
          <a:xfrm rot="5161490">
            <a:off x="7190581" y="5368132"/>
            <a:ext cx="42863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19" name="Google Shape;1219;p52"/>
          <p:cNvSpPr/>
          <p:nvPr/>
        </p:nvSpPr>
        <p:spPr>
          <a:xfrm rot="-5547887">
            <a:off x="6649245" y="5507831"/>
            <a:ext cx="42862" cy="2317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20" name="Google Shape;1220;p52"/>
          <p:cNvSpPr/>
          <p:nvPr/>
        </p:nvSpPr>
        <p:spPr>
          <a:xfrm rot="-5865612">
            <a:off x="5503862" y="5557838"/>
            <a:ext cx="42863" cy="230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21" name="Google Shape;1221;p52"/>
          <p:cNvSpPr/>
          <p:nvPr/>
        </p:nvSpPr>
        <p:spPr>
          <a:xfrm rot="4714189">
            <a:off x="6977063" y="5581650"/>
            <a:ext cx="42862" cy="230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22" name="Google Shape;1222;p52"/>
          <p:cNvSpPr/>
          <p:nvPr/>
        </p:nvSpPr>
        <p:spPr>
          <a:xfrm rot="-6356325">
            <a:off x="6238876" y="5454650"/>
            <a:ext cx="42862" cy="2301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23" name="Google Shape;1223;p52"/>
          <p:cNvSpPr/>
          <p:nvPr/>
        </p:nvSpPr>
        <p:spPr>
          <a:xfrm rot="5150340">
            <a:off x="5743576" y="5051425"/>
            <a:ext cx="42862" cy="2301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24" name="Google Shape;1224;p52"/>
          <p:cNvSpPr/>
          <p:nvPr/>
        </p:nvSpPr>
        <p:spPr>
          <a:xfrm rot="-5400000">
            <a:off x="5754687" y="5472113"/>
            <a:ext cx="53975" cy="1841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25" name="Google Shape;1225;p52"/>
          <p:cNvSpPr/>
          <p:nvPr/>
        </p:nvSpPr>
        <p:spPr>
          <a:xfrm rot="-5818592">
            <a:off x="5467350" y="5322888"/>
            <a:ext cx="53975" cy="1841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26" name="Google Shape;1226;p52"/>
          <p:cNvSpPr/>
          <p:nvPr/>
        </p:nvSpPr>
        <p:spPr>
          <a:xfrm rot="5168977">
            <a:off x="6715125" y="5192713"/>
            <a:ext cx="42863" cy="2301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Large confetti" id="1227" name="Google Shape;1227;p52"/>
          <p:cNvSpPr/>
          <p:nvPr/>
        </p:nvSpPr>
        <p:spPr>
          <a:xfrm rot="5400000">
            <a:off x="6115844" y="5217319"/>
            <a:ext cx="42863" cy="2317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8" name="Google Shape;1228;p52"/>
          <p:cNvCxnSpPr/>
          <p:nvPr/>
        </p:nvCxnSpPr>
        <p:spPr>
          <a:xfrm>
            <a:off x="5376863" y="4646613"/>
            <a:ext cx="763587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9" name="Google Shape;1229;p52"/>
          <p:cNvSpPr txBox="1"/>
          <p:nvPr/>
        </p:nvSpPr>
        <p:spPr>
          <a:xfrm>
            <a:off x="6278563" y="4449763"/>
            <a:ext cx="86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V</a:t>
            </a:r>
            <a:endParaRPr/>
          </a:p>
        </p:txBody>
      </p:sp>
      <p:grpSp>
        <p:nvGrpSpPr>
          <p:cNvPr id="1230" name="Google Shape;1230;p52"/>
          <p:cNvGrpSpPr/>
          <p:nvPr/>
        </p:nvGrpSpPr>
        <p:grpSpPr>
          <a:xfrm>
            <a:off x="780050" y="4178300"/>
            <a:ext cx="4406313" cy="2106613"/>
            <a:chOff x="1244" y="2179"/>
            <a:chExt cx="3753" cy="1823"/>
          </a:xfrm>
        </p:grpSpPr>
        <p:cxnSp>
          <p:nvCxnSpPr>
            <p:cNvPr id="1231" name="Google Shape;1231;p52"/>
            <p:cNvCxnSpPr/>
            <p:nvPr/>
          </p:nvCxnSpPr>
          <p:spPr>
            <a:xfrm rot="10800000">
              <a:off x="1511" y="2260"/>
              <a:ext cx="0" cy="15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32" name="Google Shape;1232;p52"/>
            <p:cNvCxnSpPr/>
            <p:nvPr/>
          </p:nvCxnSpPr>
          <p:spPr>
            <a:xfrm>
              <a:off x="1435" y="3680"/>
              <a:ext cx="3026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33" name="Google Shape;1233;p52"/>
            <p:cNvSpPr txBox="1"/>
            <p:nvPr/>
          </p:nvSpPr>
          <p:spPr>
            <a:xfrm>
              <a:off x="4085" y="3711"/>
              <a:ext cx="913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Shear Rate</a:t>
              </a:r>
              <a:endParaRPr/>
            </a:p>
          </p:txBody>
        </p:sp>
        <p:sp>
          <p:nvSpPr>
            <p:cNvPr id="1234" name="Google Shape;1234;p52"/>
            <p:cNvSpPr txBox="1"/>
            <p:nvPr/>
          </p:nvSpPr>
          <p:spPr>
            <a:xfrm rot="-5400000">
              <a:off x="975" y="2567"/>
              <a:ext cx="826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Viscosity</a:t>
              </a: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1525" y="2575"/>
              <a:ext cx="795" cy="121"/>
            </a:xfrm>
            <a:custGeom>
              <a:pathLst>
                <a:path extrusionOk="0" h="120000" w="120000">
                  <a:moveTo>
                    <a:pt x="0" y="12670"/>
                  </a:moveTo>
                  <a:cubicBezTo>
                    <a:pt x="23758" y="5962"/>
                    <a:pt x="47516" y="0"/>
                    <a:pt x="66040" y="12670"/>
                  </a:cubicBezTo>
                  <a:cubicBezTo>
                    <a:pt x="84563" y="25341"/>
                    <a:pt x="102281" y="72298"/>
                    <a:pt x="111140" y="90186"/>
                  </a:cubicBezTo>
                  <a:cubicBezTo>
                    <a:pt x="120000" y="108074"/>
                    <a:pt x="119597" y="114037"/>
                    <a:pt x="119194" y="120000"/>
                  </a:cubicBezTo>
                </a:path>
              </a:pathLst>
            </a:custGeom>
            <a:noFill/>
            <a:ln cap="flat" cmpd="sng" w="31750">
              <a:solidFill>
                <a:srgbClr val="0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2288" y="2681"/>
              <a:ext cx="1707" cy="61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6441" y="40771"/>
                    <a:pt x="32947" y="81672"/>
                    <a:pt x="52925" y="100836"/>
                  </a:cubicBezTo>
                  <a:cubicBezTo>
                    <a:pt x="72903" y="120000"/>
                    <a:pt x="96419" y="117556"/>
                    <a:pt x="119999" y="115241"/>
                  </a:cubicBezTo>
                </a:path>
              </a:pathLst>
            </a:custGeom>
            <a:noFill/>
            <a:ln cap="flat" cmpd="sng" w="31750">
              <a:solidFill>
                <a:srgbClr val="0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237" name="Google Shape;1237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83" y="2407"/>
              <a:ext cx="995" cy="3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8" name="Google Shape;1238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65" y="2852"/>
              <a:ext cx="388" cy="3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9" name="Google Shape;1239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71" y="2179"/>
              <a:ext cx="348" cy="3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5" name="Google Shape;1245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246" name="Google Shape;1246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7" name="Google Shape;1247;p53"/>
          <p:cNvSpPr txBox="1"/>
          <p:nvPr/>
        </p:nvSpPr>
        <p:spPr>
          <a:xfrm>
            <a:off x="1871663" y="182563"/>
            <a:ext cx="53403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Temperature on the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viscosity of liquids</a:t>
            </a:r>
            <a:endParaRPr/>
          </a:p>
        </p:txBody>
      </p:sp>
      <p:sp>
        <p:nvSpPr>
          <p:cNvPr id="1248" name="Google Shape;1248;p53"/>
          <p:cNvSpPr txBox="1"/>
          <p:nvPr/>
        </p:nvSpPr>
        <p:spPr>
          <a:xfrm>
            <a:off x="381000" y="1200150"/>
            <a:ext cx="3041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Newtonian Fluids</a:t>
            </a:r>
            <a:endParaRPr/>
          </a:p>
        </p:txBody>
      </p:sp>
      <p:pic>
        <p:nvPicPr>
          <p:cNvPr id="1249" name="Google Shape;124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8363" y="1522413"/>
            <a:ext cx="1902209" cy="60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53"/>
          <p:cNvSpPr txBox="1"/>
          <p:nvPr/>
        </p:nvSpPr>
        <p:spPr>
          <a:xfrm>
            <a:off x="4462463" y="1697038"/>
            <a:ext cx="3481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Arrhenius-type of equation</a:t>
            </a:r>
            <a:endParaRPr/>
          </a:p>
        </p:txBody>
      </p:sp>
      <p:pic>
        <p:nvPicPr>
          <p:cNvPr id="1251" name="Google Shape;125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9388" y="2227263"/>
            <a:ext cx="4185748" cy="834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2963" y="3082925"/>
            <a:ext cx="2781366" cy="103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3" name="Google Shape;1253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9650" y="5114925"/>
            <a:ext cx="3437736" cy="11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4" name="Google Shape;1254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81188" y="4079875"/>
            <a:ext cx="3320347" cy="97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53"/>
          <p:cNvSpPr txBox="1"/>
          <p:nvPr/>
        </p:nvSpPr>
        <p:spPr>
          <a:xfrm>
            <a:off x="1230313" y="3862388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</p:txBody>
      </p:sp>
      <p:sp>
        <p:nvSpPr>
          <p:cNvPr id="1256" name="Google Shape;1256;p53"/>
          <p:cNvSpPr/>
          <p:nvPr/>
        </p:nvSpPr>
        <p:spPr>
          <a:xfrm>
            <a:off x="5346700" y="4491038"/>
            <a:ext cx="557213" cy="220662"/>
          </a:xfrm>
          <a:prstGeom prst="rightArrow">
            <a:avLst>
              <a:gd fmla="val 50000" name="adj1"/>
              <a:gd fmla="val 631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7" name="Google Shape;1257;p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73763" y="3770313"/>
            <a:ext cx="2533853" cy="164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3" name="Google Shape;1263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264" name="Google Shape;1264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5" name="Google Shape;1265;p54"/>
          <p:cNvSpPr txBox="1"/>
          <p:nvPr/>
        </p:nvSpPr>
        <p:spPr>
          <a:xfrm>
            <a:off x="477838" y="276225"/>
            <a:ext cx="770096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Temperature on the Viscosity of Liquids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6" name="Google Shape;1266;p54"/>
          <p:cNvSpPr txBox="1"/>
          <p:nvPr/>
        </p:nvSpPr>
        <p:spPr>
          <a:xfrm>
            <a:off x="393700" y="841375"/>
            <a:ext cx="4632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Non Newtonian (Power Law fluid)</a:t>
            </a:r>
            <a:endParaRPr/>
          </a:p>
        </p:txBody>
      </p:sp>
      <p:sp>
        <p:nvSpPr>
          <p:cNvPr id="1267" name="Google Shape;1267;p54"/>
          <p:cNvSpPr txBox="1"/>
          <p:nvPr/>
        </p:nvSpPr>
        <p:spPr>
          <a:xfrm>
            <a:off x="1022350" y="1350963"/>
            <a:ext cx="25638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 constant shear rate</a:t>
            </a:r>
            <a:endParaRPr/>
          </a:p>
        </p:txBody>
      </p:sp>
      <p:pic>
        <p:nvPicPr>
          <p:cNvPr id="1268" name="Google Shape;126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0188" y="1023938"/>
            <a:ext cx="2442111" cy="8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9" name="Google Shape;126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0638" y="1830388"/>
            <a:ext cx="4528356" cy="685629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54"/>
          <p:cNvSpPr txBox="1"/>
          <p:nvPr/>
        </p:nvSpPr>
        <p:spPr>
          <a:xfrm>
            <a:off x="630238" y="2640013"/>
            <a:ext cx="7524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assuming that the flow index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 no vary much with Temperature</a:t>
            </a:r>
            <a:endParaRPr/>
          </a:p>
        </p:txBody>
      </p:sp>
      <p:pic>
        <p:nvPicPr>
          <p:cNvPr id="1271" name="Google Shape;127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2013" y="4475163"/>
            <a:ext cx="3471112" cy="1089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5188" y="3302000"/>
            <a:ext cx="3386363" cy="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54"/>
          <p:cNvSpPr/>
          <p:nvPr/>
        </p:nvSpPr>
        <p:spPr>
          <a:xfrm>
            <a:off x="4387850" y="3632200"/>
            <a:ext cx="614363" cy="220663"/>
          </a:xfrm>
          <a:prstGeom prst="rightArrow">
            <a:avLst>
              <a:gd fmla="val 50000" name="adj1"/>
              <a:gd fmla="val 69604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4" name="Google Shape;1274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73663" y="2989263"/>
            <a:ext cx="2555882" cy="168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0" name="Google Shape;1280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281" name="Google Shape;1281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2" name="Google Shape;128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88" y="868363"/>
            <a:ext cx="7767080" cy="5201708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55"/>
          <p:cNvSpPr txBox="1"/>
          <p:nvPr/>
        </p:nvSpPr>
        <p:spPr>
          <a:xfrm>
            <a:off x="1089025" y="509588"/>
            <a:ext cx="6051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Temperature on Rheology of Starch Dispersions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9" name="Google Shape;1289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290" name="Google Shape;1290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1" name="Google Shape;1291;p56"/>
          <p:cNvSpPr txBox="1"/>
          <p:nvPr/>
        </p:nvSpPr>
        <p:spPr>
          <a:xfrm>
            <a:off x="792163" y="493713"/>
            <a:ext cx="52625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Shear Rate and Temperature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Apparent Viscosity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292" name="Google Shape;129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8863" y="1190625"/>
            <a:ext cx="4547772" cy="890554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p56"/>
          <p:cNvSpPr txBox="1"/>
          <p:nvPr/>
        </p:nvSpPr>
        <p:spPr>
          <a:xfrm>
            <a:off x="5930900" y="1416050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4" name="Google Shape;129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6738" y="2117725"/>
            <a:ext cx="2907853" cy="520635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56"/>
          <p:cNvSpPr txBox="1"/>
          <p:nvPr/>
        </p:nvSpPr>
        <p:spPr>
          <a:xfrm>
            <a:off x="520700" y="2703513"/>
            <a:ext cx="5618163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Temperature and Concentration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Apparent Viscosity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296" name="Google Shape;1296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5663" y="3592513"/>
            <a:ext cx="3923445" cy="1038148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56"/>
          <p:cNvSpPr txBox="1"/>
          <p:nvPr/>
        </p:nvSpPr>
        <p:spPr>
          <a:xfrm>
            <a:off x="3594100" y="5027613"/>
            <a:ext cx="3306763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 K</a:t>
            </a:r>
            <a:r>
              <a:rPr baseline="-25000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T,C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B and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determined from data</a:t>
            </a:r>
            <a:endParaRPr/>
          </a:p>
        </p:txBody>
      </p:sp>
      <p:cxnSp>
        <p:nvCxnSpPr>
          <p:cNvPr id="1298" name="Google Shape;1298;p56"/>
          <p:cNvCxnSpPr/>
          <p:nvPr/>
        </p:nvCxnSpPr>
        <p:spPr>
          <a:xfrm>
            <a:off x="4408488" y="4305300"/>
            <a:ext cx="514350" cy="768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9" name="Google Shape;1299;p56"/>
          <p:cNvCxnSpPr/>
          <p:nvPr/>
        </p:nvCxnSpPr>
        <p:spPr>
          <a:xfrm>
            <a:off x="5276850" y="4232275"/>
            <a:ext cx="239713" cy="738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0" name="Google Shape;1300;p56"/>
          <p:cNvCxnSpPr/>
          <p:nvPr/>
        </p:nvCxnSpPr>
        <p:spPr>
          <a:xfrm>
            <a:off x="5949950" y="4111625"/>
            <a:ext cx="119063" cy="82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6" name="Google Shape;1306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307" name="Google Shape;1307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8" name="Google Shape;130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613" y="184150"/>
            <a:ext cx="7588198" cy="6454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57"/>
          <p:cNvSpPr txBox="1"/>
          <p:nvPr/>
        </p:nvSpPr>
        <p:spPr>
          <a:xfrm>
            <a:off x="869950" y="257175"/>
            <a:ext cx="8078788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Temperature and Shear in a Starch Dispersion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5" name="Google Shape;1315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316" name="Google Shape;1316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7" name="Google Shape;1317;p58"/>
          <p:cNvSpPr txBox="1"/>
          <p:nvPr/>
        </p:nvSpPr>
        <p:spPr>
          <a:xfrm>
            <a:off x="519113" y="200025"/>
            <a:ext cx="801052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could we measure Rheological Properties?</a:t>
            </a:r>
            <a:endParaRPr/>
          </a:p>
        </p:txBody>
      </p:sp>
      <p:sp>
        <p:nvSpPr>
          <p:cNvPr id="1318" name="Google Shape;1318;p58"/>
          <p:cNvSpPr txBox="1"/>
          <p:nvPr/>
        </p:nvSpPr>
        <p:spPr>
          <a:xfrm>
            <a:off x="430213" y="742950"/>
            <a:ext cx="8305800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Empirical Methods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Good for quality control and quality assurance purpose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Good to evaluate functional properties of ingredients 	under similar conditions to those of the application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Examples, RVA(Rapid Visco Analyzer), Texture Analysis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Not good for design purposes, to infer structural and/or 	molecular behavior of the sample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In general equipment is relatively inexpensive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Fundamentals Methods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Also good for quality control and quality assurance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Provide fundamental measurements, properties can be 	used for design and infer molecular and structural 	properties of the sample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In general more expensive than empirical methods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1778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4" name="Google Shape;1324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325" name="Google Shape;1325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6" name="Google Shape;132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25" y="544513"/>
            <a:ext cx="4783499" cy="5588334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59"/>
          <p:cNvSpPr txBox="1"/>
          <p:nvPr/>
        </p:nvSpPr>
        <p:spPr>
          <a:xfrm>
            <a:off x="1533525" y="179388"/>
            <a:ext cx="1806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of RVA</a:t>
            </a:r>
            <a:endParaRPr/>
          </a:p>
        </p:txBody>
      </p:sp>
      <p:pic>
        <p:nvPicPr>
          <p:cNvPr id="1328" name="Google Shape;132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6975" y="4225925"/>
            <a:ext cx="3842715" cy="1431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VApicture" id="1329" name="Google Shape;1329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3000" y="1752600"/>
            <a:ext cx="4179824" cy="144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6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5" name="Google Shape;1335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336" name="Google Shape;1336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7" name="Google Shape;1337;p60"/>
          <p:cNvSpPr txBox="1"/>
          <p:nvPr/>
        </p:nvSpPr>
        <p:spPr>
          <a:xfrm>
            <a:off x="388938" y="1184275"/>
            <a:ext cx="23272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Stress Profile</a:t>
            </a:r>
            <a:endParaRPr/>
          </a:p>
        </p:txBody>
      </p:sp>
      <p:grpSp>
        <p:nvGrpSpPr>
          <p:cNvPr id="1338" name="Google Shape;1338;p60"/>
          <p:cNvGrpSpPr/>
          <p:nvPr/>
        </p:nvGrpSpPr>
        <p:grpSpPr>
          <a:xfrm>
            <a:off x="846138" y="1870075"/>
            <a:ext cx="6257925" cy="1677988"/>
            <a:chOff x="1241" y="1089"/>
            <a:chExt cx="3942" cy="1057"/>
          </a:xfrm>
        </p:grpSpPr>
        <p:grpSp>
          <p:nvGrpSpPr>
            <p:cNvPr id="1339" name="Google Shape;1339;p60"/>
            <p:cNvGrpSpPr/>
            <p:nvPr/>
          </p:nvGrpSpPr>
          <p:grpSpPr>
            <a:xfrm>
              <a:off x="1241" y="1089"/>
              <a:ext cx="3942" cy="1057"/>
              <a:chOff x="602" y="1701"/>
              <a:chExt cx="4609" cy="1502"/>
            </a:xfrm>
          </p:grpSpPr>
          <p:sp>
            <p:nvSpPr>
              <p:cNvPr descr="Wide upward diagonal" id="1340" name="Google Shape;1340;p60"/>
              <p:cNvSpPr/>
              <p:nvPr/>
            </p:nvSpPr>
            <p:spPr>
              <a:xfrm>
                <a:off x="1437" y="1701"/>
                <a:ext cx="2791" cy="8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1" name="Google Shape;1341;p60"/>
              <p:cNvSpPr/>
              <p:nvPr/>
            </p:nvSpPr>
            <p:spPr>
              <a:xfrm>
                <a:off x="1343" y="1778"/>
                <a:ext cx="143" cy="791"/>
              </a:xfrm>
              <a:custGeom>
                <a:pathLst>
                  <a:path extrusionOk="0" h="120000" w="120000">
                    <a:moveTo>
                      <a:pt x="67959" y="120000"/>
                    </a:moveTo>
                    <a:cubicBezTo>
                      <a:pt x="33673" y="110757"/>
                      <a:pt x="0" y="101662"/>
                      <a:pt x="6734" y="86405"/>
                    </a:cubicBezTo>
                    <a:cubicBezTo>
                      <a:pt x="13469" y="71149"/>
                      <a:pt x="94285" y="42542"/>
                      <a:pt x="107142" y="28753"/>
                    </a:cubicBezTo>
                    <a:cubicBezTo>
                      <a:pt x="119999" y="14963"/>
                      <a:pt x="97959" y="6454"/>
                      <a:pt x="85102" y="3374"/>
                    </a:cubicBezTo>
                    <a:cubicBezTo>
                      <a:pt x="72244" y="293"/>
                      <a:pt x="41632" y="0"/>
                      <a:pt x="28775" y="9975"/>
                    </a:cubicBezTo>
                    <a:cubicBezTo>
                      <a:pt x="15918" y="19951"/>
                      <a:pt x="8571" y="53398"/>
                      <a:pt x="6734" y="63667"/>
                    </a:cubicBezTo>
                    <a:cubicBezTo>
                      <a:pt x="4897" y="73936"/>
                      <a:pt x="15918" y="70122"/>
                      <a:pt x="17755" y="717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2" name="Google Shape;1342;p60"/>
              <p:cNvSpPr/>
              <p:nvPr/>
            </p:nvSpPr>
            <p:spPr>
              <a:xfrm>
                <a:off x="4206" y="1783"/>
                <a:ext cx="139" cy="817"/>
              </a:xfrm>
              <a:custGeom>
                <a:pathLst>
                  <a:path extrusionOk="0" h="120000" w="120000">
                    <a:moveTo>
                      <a:pt x="11042" y="0"/>
                    </a:moveTo>
                    <a:cubicBezTo>
                      <a:pt x="50797" y="7343"/>
                      <a:pt x="90552" y="14687"/>
                      <a:pt x="105276" y="24088"/>
                    </a:cubicBezTo>
                    <a:cubicBezTo>
                      <a:pt x="120000" y="33488"/>
                      <a:pt x="113374" y="45826"/>
                      <a:pt x="98650" y="56401"/>
                    </a:cubicBezTo>
                    <a:cubicBezTo>
                      <a:pt x="83926" y="66976"/>
                      <a:pt x="32392" y="76670"/>
                      <a:pt x="17668" y="87246"/>
                    </a:cubicBezTo>
                    <a:cubicBezTo>
                      <a:pt x="2944" y="97821"/>
                      <a:pt x="0" y="120000"/>
                      <a:pt x="11042" y="119412"/>
                    </a:cubicBezTo>
                    <a:cubicBezTo>
                      <a:pt x="22085" y="118824"/>
                      <a:pt x="71411" y="93121"/>
                      <a:pt x="84662" y="83280"/>
                    </a:cubicBezTo>
                    <a:cubicBezTo>
                      <a:pt x="97914" y="73439"/>
                      <a:pt x="94233" y="66829"/>
                      <a:pt x="91288" y="6036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3" name="Google Shape;1343;p60"/>
              <p:cNvSpPr/>
              <p:nvPr/>
            </p:nvSpPr>
            <p:spPr>
              <a:xfrm>
                <a:off x="602" y="2104"/>
                <a:ext cx="649" cy="174"/>
              </a:xfrm>
              <a:prstGeom prst="rightArrow">
                <a:avLst>
                  <a:gd fmla="val 50000" name="adj1"/>
                  <a:gd fmla="val 93247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4" name="Google Shape;1344;p60"/>
              <p:cNvSpPr/>
              <p:nvPr/>
            </p:nvSpPr>
            <p:spPr>
              <a:xfrm>
                <a:off x="4645" y="2086"/>
                <a:ext cx="566" cy="201"/>
              </a:xfrm>
              <a:prstGeom prst="leftArrow">
                <a:avLst>
                  <a:gd fmla="val 50000" name="adj1"/>
                  <a:gd fmla="val 70398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45" name="Google Shape;1345;p60"/>
              <p:cNvCxnSpPr/>
              <p:nvPr/>
            </p:nvCxnSpPr>
            <p:spPr>
              <a:xfrm>
                <a:off x="1354" y="2176"/>
                <a:ext cx="321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6" name="Google Shape;1346;p60"/>
              <p:cNvCxnSpPr/>
              <p:nvPr/>
            </p:nvCxnSpPr>
            <p:spPr>
              <a:xfrm rot="10800000">
                <a:off x="2706" y="1774"/>
                <a:ext cx="9" cy="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47" name="Google Shape;1347;p60"/>
              <p:cNvSpPr txBox="1"/>
              <p:nvPr/>
            </p:nvSpPr>
            <p:spPr>
              <a:xfrm>
                <a:off x="2776" y="1879"/>
                <a:ext cx="260" cy="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endParaRPr/>
              </a:p>
            </p:txBody>
          </p:sp>
          <p:cxnSp>
            <p:nvCxnSpPr>
              <p:cNvPr id="1348" name="Google Shape;1348;p60"/>
              <p:cNvCxnSpPr/>
              <p:nvPr/>
            </p:nvCxnSpPr>
            <p:spPr>
              <a:xfrm>
                <a:off x="1426" y="2780"/>
                <a:ext cx="277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1349" name="Google Shape;1349;p60"/>
              <p:cNvCxnSpPr/>
              <p:nvPr/>
            </p:nvCxnSpPr>
            <p:spPr>
              <a:xfrm>
                <a:off x="1426" y="2697"/>
                <a:ext cx="0" cy="26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0" name="Google Shape;1350;p60"/>
              <p:cNvCxnSpPr/>
              <p:nvPr/>
            </p:nvCxnSpPr>
            <p:spPr>
              <a:xfrm>
                <a:off x="4201" y="2693"/>
                <a:ext cx="0" cy="26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51" name="Google Shape;1351;p60"/>
              <p:cNvSpPr txBox="1"/>
              <p:nvPr/>
            </p:nvSpPr>
            <p:spPr>
              <a:xfrm>
                <a:off x="2676" y="2848"/>
                <a:ext cx="250" cy="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/>
              </a:p>
            </p:txBody>
          </p:sp>
          <p:sp>
            <p:nvSpPr>
              <p:cNvPr descr="Wide upward diagonal" id="1352" name="Google Shape;1352;p60"/>
              <p:cNvSpPr/>
              <p:nvPr/>
            </p:nvSpPr>
            <p:spPr>
              <a:xfrm>
                <a:off x="1433" y="2574"/>
                <a:ext cx="2791" cy="8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353" name="Google Shape;1353;p60"/>
            <p:cNvCxnSpPr/>
            <p:nvPr/>
          </p:nvCxnSpPr>
          <p:spPr>
            <a:xfrm rot="10800000">
              <a:off x="2331" y="1262"/>
              <a:ext cx="0" cy="1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54" name="Google Shape;1354;p60"/>
            <p:cNvSpPr txBox="1"/>
            <p:nvPr/>
          </p:nvSpPr>
          <p:spPr>
            <a:xfrm>
              <a:off x="2336" y="1194"/>
              <a:ext cx="1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</p:grpSp>
      <p:pic>
        <p:nvPicPr>
          <p:cNvPr id="1355" name="Google Shape;135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0" y="4073525"/>
            <a:ext cx="1598048" cy="709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6" name="Google Shape;1356;p60"/>
          <p:cNvCxnSpPr/>
          <p:nvPr/>
        </p:nvCxnSpPr>
        <p:spPr>
          <a:xfrm flipH="1" rot="10800000">
            <a:off x="3125788" y="4070350"/>
            <a:ext cx="682625" cy="361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57" name="Google Shape;135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0488" y="3944938"/>
            <a:ext cx="2215762" cy="36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1900" y="4492625"/>
            <a:ext cx="2542589" cy="7050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9" name="Google Shape;1359;p60"/>
          <p:cNvCxnSpPr/>
          <p:nvPr/>
        </p:nvCxnSpPr>
        <p:spPr>
          <a:xfrm>
            <a:off x="3149600" y="4506913"/>
            <a:ext cx="627063" cy="188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0" name="Google Shape;1360;p60"/>
          <p:cNvSpPr txBox="1"/>
          <p:nvPr/>
        </p:nvSpPr>
        <p:spPr>
          <a:xfrm>
            <a:off x="331788" y="204788"/>
            <a:ext cx="7594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could we measure rheological properties?</a:t>
            </a:r>
            <a:endParaRPr/>
          </a:p>
        </p:txBody>
      </p:sp>
      <p:sp>
        <p:nvSpPr>
          <p:cNvPr id="1361" name="Google Shape;1361;p60"/>
          <p:cNvSpPr txBox="1"/>
          <p:nvPr/>
        </p:nvSpPr>
        <p:spPr>
          <a:xfrm>
            <a:off x="693738" y="1597025"/>
            <a:ext cx="10985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  <a:endParaRPr/>
          </a:p>
        </p:txBody>
      </p:sp>
      <p:sp>
        <p:nvSpPr>
          <p:cNvPr id="1362" name="Google Shape;1362;p60"/>
          <p:cNvSpPr txBox="1"/>
          <p:nvPr/>
        </p:nvSpPr>
        <p:spPr>
          <a:xfrm>
            <a:off x="6180138" y="1597025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  <a:endParaRPr/>
          </a:p>
        </p:txBody>
      </p:sp>
      <p:sp>
        <p:nvSpPr>
          <p:cNvPr id="1363" name="Google Shape;1363;p60"/>
          <p:cNvSpPr txBox="1"/>
          <p:nvPr/>
        </p:nvSpPr>
        <p:spPr>
          <a:xfrm>
            <a:off x="938213" y="2547938"/>
            <a:ext cx="666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endParaRPr/>
          </a:p>
        </p:txBody>
      </p:sp>
      <p:sp>
        <p:nvSpPr>
          <p:cNvPr id="1364" name="Google Shape;1364;p60"/>
          <p:cNvSpPr txBox="1"/>
          <p:nvPr/>
        </p:nvSpPr>
        <p:spPr>
          <a:xfrm>
            <a:off x="2185988" y="3505200"/>
            <a:ext cx="36734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Pressure Forces = Friction Forces</a:t>
            </a:r>
            <a:endParaRPr/>
          </a:p>
        </p:txBody>
      </p:sp>
      <p:cxnSp>
        <p:nvCxnSpPr>
          <p:cNvPr id="1365" name="Google Shape;1365;p60"/>
          <p:cNvCxnSpPr/>
          <p:nvPr/>
        </p:nvCxnSpPr>
        <p:spPr>
          <a:xfrm>
            <a:off x="2678113" y="5232400"/>
            <a:ext cx="56197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6" name="Google Shape;1366;p60"/>
          <p:cNvCxnSpPr/>
          <p:nvPr/>
        </p:nvCxnSpPr>
        <p:spPr>
          <a:xfrm>
            <a:off x="2640013" y="6138863"/>
            <a:ext cx="563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7" name="Google Shape;1367;p60"/>
          <p:cNvCxnSpPr/>
          <p:nvPr/>
        </p:nvCxnSpPr>
        <p:spPr>
          <a:xfrm>
            <a:off x="2570163" y="5643563"/>
            <a:ext cx="41354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68" name="Google Shape;1368;p60"/>
          <p:cNvCxnSpPr/>
          <p:nvPr/>
        </p:nvCxnSpPr>
        <p:spPr>
          <a:xfrm flipH="1" rot="10800000">
            <a:off x="3827463" y="5227638"/>
            <a:ext cx="985837" cy="4270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9" name="Google Shape;1369;p60"/>
          <p:cNvCxnSpPr/>
          <p:nvPr/>
        </p:nvCxnSpPr>
        <p:spPr>
          <a:xfrm rot="10800000">
            <a:off x="3827463" y="5227638"/>
            <a:ext cx="1587" cy="903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0" name="Google Shape;1370;p60"/>
          <p:cNvCxnSpPr/>
          <p:nvPr/>
        </p:nvCxnSpPr>
        <p:spPr>
          <a:xfrm rot="10800000">
            <a:off x="3827463" y="5641975"/>
            <a:ext cx="977900" cy="4905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1" name="Google Shape;1371;p60"/>
          <p:cNvCxnSpPr/>
          <p:nvPr/>
        </p:nvCxnSpPr>
        <p:spPr>
          <a:xfrm rot="10800000">
            <a:off x="3827463" y="5432425"/>
            <a:ext cx="4524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2" name="Google Shape;1372;p60"/>
          <p:cNvCxnSpPr/>
          <p:nvPr/>
        </p:nvCxnSpPr>
        <p:spPr>
          <a:xfrm rot="10800000">
            <a:off x="3829050" y="5322888"/>
            <a:ext cx="7191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3" name="Google Shape;1373;p60"/>
          <p:cNvCxnSpPr/>
          <p:nvPr/>
        </p:nvCxnSpPr>
        <p:spPr>
          <a:xfrm flipH="1">
            <a:off x="3816350" y="5527675"/>
            <a:ext cx="293688" cy="111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4" name="Google Shape;1374;p60"/>
          <p:cNvCxnSpPr/>
          <p:nvPr/>
        </p:nvCxnSpPr>
        <p:spPr>
          <a:xfrm rot="10800000">
            <a:off x="3821113" y="5781675"/>
            <a:ext cx="2619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5" name="Google Shape;1375;p60"/>
          <p:cNvCxnSpPr/>
          <p:nvPr/>
        </p:nvCxnSpPr>
        <p:spPr>
          <a:xfrm rot="10800000">
            <a:off x="3816350" y="5902325"/>
            <a:ext cx="5191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6" name="Google Shape;1376;p60"/>
          <p:cNvCxnSpPr/>
          <p:nvPr/>
        </p:nvCxnSpPr>
        <p:spPr>
          <a:xfrm rot="10800000">
            <a:off x="3833813" y="6015038"/>
            <a:ext cx="746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77" name="Google Shape;1377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2813" y="5311775"/>
            <a:ext cx="1573868" cy="409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8" name="Google Shape;1378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71588" y="5681663"/>
            <a:ext cx="1106703" cy="56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60"/>
          <p:cNvSpPr/>
          <p:nvPr/>
        </p:nvSpPr>
        <p:spPr>
          <a:xfrm>
            <a:off x="2462213" y="5778500"/>
            <a:ext cx="1360487" cy="166688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4265" y="74285"/>
                  <a:pt x="28531" y="29714"/>
                  <a:pt x="48531" y="14857"/>
                </a:cubicBezTo>
                <a:cubicBezTo>
                  <a:pt x="68531" y="0"/>
                  <a:pt x="94265" y="14857"/>
                  <a:pt x="120000" y="2971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0" name="Google Shape;1380;p60"/>
          <p:cNvSpPr txBox="1"/>
          <p:nvPr/>
        </p:nvSpPr>
        <p:spPr>
          <a:xfrm>
            <a:off x="500063" y="655638"/>
            <a:ext cx="29670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Capillary Rheometer</a:t>
            </a:r>
            <a:endParaRPr/>
          </a:p>
        </p:txBody>
      </p:sp>
      <p:cxnSp>
        <p:nvCxnSpPr>
          <p:cNvPr id="1381" name="Google Shape;1381;p60"/>
          <p:cNvCxnSpPr/>
          <p:nvPr/>
        </p:nvCxnSpPr>
        <p:spPr>
          <a:xfrm>
            <a:off x="6551613" y="5243513"/>
            <a:ext cx="0" cy="903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82" name="Google Shape;1382;p60"/>
          <p:cNvSpPr/>
          <p:nvPr/>
        </p:nvSpPr>
        <p:spPr>
          <a:xfrm>
            <a:off x="6551613" y="5243513"/>
            <a:ext cx="952500" cy="890587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1435" y="2994"/>
                  <a:pt x="43071" y="5989"/>
                  <a:pt x="58297" y="9411"/>
                </a:cubicBezTo>
                <a:cubicBezTo>
                  <a:pt x="73522" y="12834"/>
                  <a:pt x="83138" y="16256"/>
                  <a:pt x="91953" y="20320"/>
                </a:cubicBezTo>
                <a:cubicBezTo>
                  <a:pt x="100767" y="24385"/>
                  <a:pt x="106377" y="28449"/>
                  <a:pt x="110984" y="34224"/>
                </a:cubicBezTo>
                <a:cubicBezTo>
                  <a:pt x="115592" y="40000"/>
                  <a:pt x="119599" y="47700"/>
                  <a:pt x="119799" y="54545"/>
                </a:cubicBezTo>
                <a:cubicBezTo>
                  <a:pt x="120000" y="61390"/>
                  <a:pt x="116594" y="68877"/>
                  <a:pt x="112387" y="74866"/>
                </a:cubicBezTo>
                <a:cubicBezTo>
                  <a:pt x="108180" y="80855"/>
                  <a:pt x="104774" y="85347"/>
                  <a:pt x="94958" y="90481"/>
                </a:cubicBezTo>
                <a:cubicBezTo>
                  <a:pt x="85141" y="95614"/>
                  <a:pt x="69916" y="101176"/>
                  <a:pt x="54090" y="106096"/>
                </a:cubicBezTo>
                <a:cubicBezTo>
                  <a:pt x="38263" y="111016"/>
                  <a:pt x="19031" y="115508"/>
                  <a:pt x="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3" name="Google Shape;1383;p60"/>
          <p:cNvCxnSpPr/>
          <p:nvPr/>
        </p:nvCxnSpPr>
        <p:spPr>
          <a:xfrm>
            <a:off x="6573838" y="5486400"/>
            <a:ext cx="8556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4" name="Google Shape;1384;p60"/>
          <p:cNvCxnSpPr/>
          <p:nvPr/>
        </p:nvCxnSpPr>
        <p:spPr>
          <a:xfrm>
            <a:off x="6553200" y="5649913"/>
            <a:ext cx="9382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5" name="Google Shape;1385;p60"/>
          <p:cNvCxnSpPr/>
          <p:nvPr/>
        </p:nvCxnSpPr>
        <p:spPr>
          <a:xfrm flipH="1" rot="10800000">
            <a:off x="6567488" y="5826125"/>
            <a:ext cx="855662" cy="111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6" name="Google Shape;1386;p60"/>
          <p:cNvCxnSpPr/>
          <p:nvPr/>
        </p:nvCxnSpPr>
        <p:spPr>
          <a:xfrm>
            <a:off x="6557963" y="5989638"/>
            <a:ext cx="577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7" name="Google Shape;1387;p60"/>
          <p:cNvCxnSpPr/>
          <p:nvPr/>
        </p:nvCxnSpPr>
        <p:spPr>
          <a:xfrm>
            <a:off x="6564313" y="5349875"/>
            <a:ext cx="4968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8" name="Google Shape;1388;p60"/>
          <p:cNvCxnSpPr/>
          <p:nvPr/>
        </p:nvCxnSpPr>
        <p:spPr>
          <a:xfrm flipH="1">
            <a:off x="7199313" y="4445000"/>
            <a:ext cx="255587" cy="879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9" name="Google Shape;1389;p60"/>
          <p:cNvSpPr txBox="1"/>
          <p:nvPr/>
        </p:nvSpPr>
        <p:spPr>
          <a:xfrm>
            <a:off x="6875463" y="3713163"/>
            <a:ext cx="10572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Velocity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6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5" name="Google Shape;1395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396" name="Google Shape;1396;p6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7" name="Google Shape;1397;p61"/>
          <p:cNvSpPr txBox="1"/>
          <p:nvPr/>
        </p:nvSpPr>
        <p:spPr>
          <a:xfrm>
            <a:off x="1262063" y="554038"/>
            <a:ext cx="56721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 of shear rate in a tube</a:t>
            </a:r>
            <a:endParaRPr/>
          </a:p>
        </p:txBody>
      </p:sp>
      <p:grpSp>
        <p:nvGrpSpPr>
          <p:cNvPr id="1398" name="Google Shape;1398;p61"/>
          <p:cNvGrpSpPr/>
          <p:nvPr/>
        </p:nvGrpSpPr>
        <p:grpSpPr>
          <a:xfrm>
            <a:off x="331788" y="1444625"/>
            <a:ext cx="3440112" cy="3422650"/>
            <a:chOff x="1583" y="586"/>
            <a:chExt cx="2312" cy="2339"/>
          </a:xfrm>
        </p:grpSpPr>
        <p:sp>
          <p:nvSpPr>
            <p:cNvPr id="1399" name="Google Shape;1399;p61"/>
            <p:cNvSpPr/>
            <p:nvPr/>
          </p:nvSpPr>
          <p:spPr>
            <a:xfrm>
              <a:off x="2030" y="1024"/>
              <a:ext cx="1390" cy="139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0" name="Google Shape;1400;p61"/>
            <p:cNvSpPr/>
            <p:nvPr/>
          </p:nvSpPr>
          <p:spPr>
            <a:xfrm>
              <a:off x="1943" y="928"/>
              <a:ext cx="1564" cy="1573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1" name="Google Shape;1401;p61"/>
            <p:cNvSpPr/>
            <p:nvPr/>
          </p:nvSpPr>
          <p:spPr>
            <a:xfrm>
              <a:off x="1583" y="586"/>
              <a:ext cx="2312" cy="233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02" name="Google Shape;1402;p61"/>
            <p:cNvCxnSpPr/>
            <p:nvPr/>
          </p:nvCxnSpPr>
          <p:spPr>
            <a:xfrm flipH="1" rot="10800000">
              <a:off x="2706" y="1207"/>
              <a:ext cx="476" cy="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3" name="Google Shape;1403;p61"/>
            <p:cNvSpPr txBox="1"/>
            <p:nvPr/>
          </p:nvSpPr>
          <p:spPr>
            <a:xfrm>
              <a:off x="3031" y="1325"/>
              <a:ext cx="215" cy="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1404" name="Google Shape;1404;p61"/>
            <p:cNvCxnSpPr/>
            <p:nvPr/>
          </p:nvCxnSpPr>
          <p:spPr>
            <a:xfrm>
              <a:off x="2706" y="1774"/>
              <a:ext cx="1124" cy="4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5" name="Google Shape;1405;p61"/>
            <p:cNvSpPr txBox="1"/>
            <p:nvPr/>
          </p:nvSpPr>
          <p:spPr>
            <a:xfrm>
              <a:off x="3563" y="1762"/>
              <a:ext cx="306" cy="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</p:grpSp>
      <p:pic>
        <p:nvPicPr>
          <p:cNvPr id="1406" name="Google Shape;140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713" y="1220788"/>
            <a:ext cx="3731666" cy="109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7413" y="2282825"/>
            <a:ext cx="3185370" cy="485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61"/>
          <p:cNvSpPr txBox="1"/>
          <p:nvPr/>
        </p:nvSpPr>
        <p:spPr>
          <a:xfrm>
            <a:off x="4256088" y="3168650"/>
            <a:ext cx="38766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Newtonian Fluid</a:t>
            </a:r>
            <a:endParaRPr/>
          </a:p>
        </p:txBody>
      </p:sp>
      <p:pic>
        <p:nvPicPr>
          <p:cNvPr id="1409" name="Google Shape;1409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4050" y="3738563"/>
            <a:ext cx="3819018" cy="100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4513" y="4687888"/>
            <a:ext cx="3182338" cy="1094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1" name="Google Shape;1411;p61"/>
          <p:cNvCxnSpPr/>
          <p:nvPr/>
        </p:nvCxnSpPr>
        <p:spPr>
          <a:xfrm flipH="1">
            <a:off x="6983413" y="4356100"/>
            <a:ext cx="504825" cy="506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3169754" y="67565"/>
            <a:ext cx="39805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Concepts in Rheology</a:t>
            </a:r>
            <a:endParaRPr b="1" sz="280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Clipart on force and stress" id="271" name="Google Shape;2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073" y="1313970"/>
            <a:ext cx="4660317" cy="264721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7"/>
          <p:cNvSpPr txBox="1"/>
          <p:nvPr/>
        </p:nvSpPr>
        <p:spPr>
          <a:xfrm>
            <a:off x="614875" y="703448"/>
            <a:ext cx="31406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Stress and Strain</a:t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17"/>
          <p:cNvPicPr preferRelativeResize="0"/>
          <p:nvPr/>
        </p:nvPicPr>
        <p:blipFill rotWithShape="1">
          <a:blip r:embed="rId4">
            <a:alphaModFix/>
          </a:blip>
          <a:srcRect b="45927" l="21660" r="73187" t="45432"/>
          <a:stretch/>
        </p:blipFill>
        <p:spPr>
          <a:xfrm>
            <a:off x="6553200" y="3163475"/>
            <a:ext cx="87917" cy="837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17"/>
          <p:cNvCxnSpPr/>
          <p:nvPr/>
        </p:nvCxnSpPr>
        <p:spPr>
          <a:xfrm flipH="1" rot="10800000">
            <a:off x="6641995" y="2034915"/>
            <a:ext cx="1094367" cy="1130342"/>
          </a:xfrm>
          <a:prstGeom prst="straightConnector1">
            <a:avLst/>
          </a:pr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clipart happy ant" id="275" name="Google Shape;27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6362" y="1649591"/>
            <a:ext cx="709184" cy="9504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17"/>
          <p:cNvCxnSpPr/>
          <p:nvPr/>
        </p:nvCxnSpPr>
        <p:spPr>
          <a:xfrm>
            <a:off x="1680902" y="2690009"/>
            <a:ext cx="4872298" cy="519342"/>
          </a:xfrm>
          <a:prstGeom prst="straightConnector1">
            <a:avLst/>
          </a:prstGeom>
          <a:solidFill>
            <a:srgbClr val="BBE0E3"/>
          </a:solidFill>
          <a:ln cap="flat" cmpd="sng" w="1587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77" name="Google Shape;277;p17"/>
          <p:cNvSpPr/>
          <p:nvPr/>
        </p:nvSpPr>
        <p:spPr>
          <a:xfrm>
            <a:off x="1542995" y="2560109"/>
            <a:ext cx="275813" cy="249591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266520" y="4349661"/>
            <a:ext cx="86109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we are determining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rheological properties of the same material (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which should be independent on the size of the sample</a:t>
            </a:r>
            <a:r>
              <a:rPr b="1" lang="en-US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need to normalize forces and deformations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6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7" name="Google Shape;1417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418" name="Google Shape;1418;p6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19" name="Google Shape;1419;p62"/>
          <p:cNvGrpSpPr/>
          <p:nvPr/>
        </p:nvGrpSpPr>
        <p:grpSpPr>
          <a:xfrm>
            <a:off x="2336800" y="1154113"/>
            <a:ext cx="4368800" cy="704850"/>
            <a:chOff x="808" y="1296"/>
            <a:chExt cx="2856" cy="592"/>
          </a:xfrm>
        </p:grpSpPr>
        <p:cxnSp>
          <p:nvCxnSpPr>
            <p:cNvPr id="1420" name="Google Shape;1420;p62"/>
            <p:cNvCxnSpPr/>
            <p:nvPr/>
          </p:nvCxnSpPr>
          <p:spPr>
            <a:xfrm>
              <a:off x="912" y="1296"/>
              <a:ext cx="26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1" name="Google Shape;1421;p62"/>
            <p:cNvCxnSpPr/>
            <p:nvPr/>
          </p:nvCxnSpPr>
          <p:spPr>
            <a:xfrm>
              <a:off x="912" y="1872"/>
              <a:ext cx="26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2" name="Google Shape;1422;p62"/>
            <p:cNvSpPr/>
            <p:nvPr/>
          </p:nvSpPr>
          <p:spPr>
            <a:xfrm>
              <a:off x="808" y="1296"/>
              <a:ext cx="120" cy="576"/>
            </a:xfrm>
            <a:custGeom>
              <a:pathLst>
                <a:path extrusionOk="0" h="120000" w="120000">
                  <a:moveTo>
                    <a:pt x="104000" y="0"/>
                  </a:moveTo>
                  <a:cubicBezTo>
                    <a:pt x="88000" y="1666"/>
                    <a:pt x="72000" y="3333"/>
                    <a:pt x="56000" y="10000"/>
                  </a:cubicBezTo>
                  <a:cubicBezTo>
                    <a:pt x="40000" y="16666"/>
                    <a:pt x="0" y="30000"/>
                    <a:pt x="8000" y="40000"/>
                  </a:cubicBezTo>
                  <a:cubicBezTo>
                    <a:pt x="16000" y="50000"/>
                    <a:pt x="88000" y="60000"/>
                    <a:pt x="104000" y="70000"/>
                  </a:cubicBezTo>
                  <a:cubicBezTo>
                    <a:pt x="120000" y="80000"/>
                    <a:pt x="104000" y="91666"/>
                    <a:pt x="104000" y="100000"/>
                  </a:cubicBezTo>
                  <a:cubicBezTo>
                    <a:pt x="104000" y="108333"/>
                    <a:pt x="120000" y="120000"/>
                    <a:pt x="104000" y="120000"/>
                  </a:cubicBezTo>
                  <a:cubicBezTo>
                    <a:pt x="88000" y="120000"/>
                    <a:pt x="16000" y="111666"/>
                    <a:pt x="8000" y="100000"/>
                  </a:cubicBezTo>
                  <a:cubicBezTo>
                    <a:pt x="0" y="88333"/>
                    <a:pt x="28000" y="69166"/>
                    <a:pt x="56000" y="500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3" name="Google Shape;1423;p62"/>
            <p:cNvSpPr/>
            <p:nvPr/>
          </p:nvSpPr>
          <p:spPr>
            <a:xfrm>
              <a:off x="3536" y="1296"/>
              <a:ext cx="128" cy="592"/>
            </a:xfrm>
            <a:custGeom>
              <a:pathLst>
                <a:path extrusionOk="0" h="120000" w="120000">
                  <a:moveTo>
                    <a:pt x="15000" y="0"/>
                  </a:moveTo>
                  <a:cubicBezTo>
                    <a:pt x="52500" y="5675"/>
                    <a:pt x="90000" y="11351"/>
                    <a:pt x="105000" y="19459"/>
                  </a:cubicBezTo>
                  <a:cubicBezTo>
                    <a:pt x="120000" y="27567"/>
                    <a:pt x="112500" y="40540"/>
                    <a:pt x="105000" y="48648"/>
                  </a:cubicBezTo>
                  <a:cubicBezTo>
                    <a:pt x="97500" y="56756"/>
                    <a:pt x="75000" y="60000"/>
                    <a:pt x="60000" y="68108"/>
                  </a:cubicBezTo>
                  <a:cubicBezTo>
                    <a:pt x="45000" y="76216"/>
                    <a:pt x="22500" y="89189"/>
                    <a:pt x="15000" y="97297"/>
                  </a:cubicBezTo>
                  <a:cubicBezTo>
                    <a:pt x="7500" y="105405"/>
                    <a:pt x="0" y="120000"/>
                    <a:pt x="15000" y="116756"/>
                  </a:cubicBezTo>
                  <a:cubicBezTo>
                    <a:pt x="30000" y="113513"/>
                    <a:pt x="97500" y="87567"/>
                    <a:pt x="105000" y="77837"/>
                  </a:cubicBezTo>
                  <a:cubicBezTo>
                    <a:pt x="112500" y="68108"/>
                    <a:pt x="86250" y="63243"/>
                    <a:pt x="60000" y="5837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424" name="Google Shape;1424;p62"/>
          <p:cNvCxnSpPr/>
          <p:nvPr/>
        </p:nvCxnSpPr>
        <p:spPr>
          <a:xfrm>
            <a:off x="2540000" y="2011363"/>
            <a:ext cx="39893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25" name="Google Shape;1425;p62"/>
          <p:cNvCxnSpPr/>
          <p:nvPr/>
        </p:nvCxnSpPr>
        <p:spPr>
          <a:xfrm>
            <a:off x="1930400" y="1497013"/>
            <a:ext cx="579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1426" name="Google Shape;1426;p62"/>
          <p:cNvCxnSpPr/>
          <p:nvPr/>
        </p:nvCxnSpPr>
        <p:spPr>
          <a:xfrm rot="10800000">
            <a:off x="3962400" y="1154113"/>
            <a:ext cx="0" cy="3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7" name="Google Shape;1427;p62"/>
          <p:cNvSpPr txBox="1"/>
          <p:nvPr/>
        </p:nvSpPr>
        <p:spPr>
          <a:xfrm>
            <a:off x="4043363" y="1181100"/>
            <a:ext cx="349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428" name="Google Shape;1428;p62"/>
          <p:cNvSpPr txBox="1"/>
          <p:nvPr/>
        </p:nvSpPr>
        <p:spPr>
          <a:xfrm>
            <a:off x="4449763" y="20383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429" name="Google Shape;1429;p62"/>
          <p:cNvSpPr/>
          <p:nvPr/>
        </p:nvSpPr>
        <p:spPr>
          <a:xfrm>
            <a:off x="914400" y="1382713"/>
            <a:ext cx="914400" cy="228600"/>
          </a:xfrm>
          <a:prstGeom prst="rightArrow">
            <a:avLst>
              <a:gd fmla="val 50000" name="adj1"/>
              <a:gd fmla="val 10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0" name="Google Shape;1430;p62"/>
          <p:cNvSpPr txBox="1"/>
          <p:nvPr/>
        </p:nvSpPr>
        <p:spPr>
          <a:xfrm>
            <a:off x="914400" y="990600"/>
            <a:ext cx="4206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1431" name="Google Shape;1431;p62"/>
          <p:cNvSpPr txBox="1"/>
          <p:nvPr/>
        </p:nvSpPr>
        <p:spPr>
          <a:xfrm>
            <a:off x="677863" y="2286000"/>
            <a:ext cx="27400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Newtonian Fluid</a:t>
            </a:r>
            <a:endParaRPr/>
          </a:p>
        </p:txBody>
      </p:sp>
      <p:pic>
        <p:nvPicPr>
          <p:cNvPr id="1432" name="Google Shape;143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250" y="2493963"/>
            <a:ext cx="1503523" cy="50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" name="Google Shape;1433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9488" y="3430588"/>
            <a:ext cx="1498762" cy="885266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62"/>
          <p:cNvSpPr txBox="1"/>
          <p:nvPr/>
        </p:nvSpPr>
        <p:spPr>
          <a:xfrm>
            <a:off x="603250" y="3043238"/>
            <a:ext cx="3757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Shear Stress at the wall  </a:t>
            </a:r>
            <a:endParaRPr/>
          </a:p>
        </p:txBody>
      </p:sp>
      <p:sp>
        <p:nvSpPr>
          <p:cNvPr id="1435" name="Google Shape;1435;p62"/>
          <p:cNvSpPr txBox="1"/>
          <p:nvPr/>
        </p:nvSpPr>
        <p:spPr>
          <a:xfrm>
            <a:off x="665163" y="4162425"/>
            <a:ext cx="3538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Shear Rate at the wall  </a:t>
            </a:r>
            <a:endParaRPr/>
          </a:p>
        </p:txBody>
      </p:sp>
      <p:pic>
        <p:nvPicPr>
          <p:cNvPr id="1436" name="Google Shape;1436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8863" y="4556125"/>
            <a:ext cx="1599560" cy="782264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62"/>
          <p:cNvSpPr txBox="1"/>
          <p:nvPr/>
        </p:nvSpPr>
        <p:spPr>
          <a:xfrm>
            <a:off x="735013" y="5011738"/>
            <a:ext cx="2486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Pressure Loss  </a:t>
            </a:r>
            <a:endParaRPr/>
          </a:p>
        </p:txBody>
      </p:sp>
      <p:pic>
        <p:nvPicPr>
          <p:cNvPr id="1438" name="Google Shape;1438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7313" y="5465763"/>
            <a:ext cx="1939201" cy="769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9" name="Google Shape;1439;p62"/>
          <p:cNvCxnSpPr/>
          <p:nvPr/>
        </p:nvCxnSpPr>
        <p:spPr>
          <a:xfrm>
            <a:off x="3719513" y="5808663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40" name="Google Shape;1440;p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48313" y="5484813"/>
            <a:ext cx="1921861" cy="806248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62"/>
          <p:cNvSpPr txBox="1"/>
          <p:nvPr/>
        </p:nvSpPr>
        <p:spPr>
          <a:xfrm>
            <a:off x="5672138" y="5091113"/>
            <a:ext cx="2927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Hagen Poiseuille Equation.</a:t>
            </a:r>
            <a:endParaRPr/>
          </a:p>
        </p:txBody>
      </p:sp>
      <p:pic>
        <p:nvPicPr>
          <p:cNvPr id="1442" name="Google Shape;1442;p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84350" y="808038"/>
            <a:ext cx="422366" cy="387316"/>
          </a:xfrm>
          <a:prstGeom prst="rect">
            <a:avLst/>
          </a:prstGeom>
          <a:noFill/>
          <a:ln>
            <a:noFill/>
          </a:ln>
        </p:spPr>
      </p:pic>
      <p:sp>
        <p:nvSpPr>
          <p:cNvPr id="1443" name="Google Shape;1443;p62"/>
          <p:cNvSpPr/>
          <p:nvPr/>
        </p:nvSpPr>
        <p:spPr>
          <a:xfrm>
            <a:off x="1779588" y="860425"/>
            <a:ext cx="430212" cy="36988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44" name="Google Shape;1444;p62"/>
          <p:cNvGrpSpPr/>
          <p:nvPr/>
        </p:nvGrpSpPr>
        <p:grpSpPr>
          <a:xfrm>
            <a:off x="6629400" y="762000"/>
            <a:ext cx="529340" cy="446088"/>
            <a:chOff x="4080" y="480"/>
            <a:chExt cx="333" cy="281"/>
          </a:xfrm>
        </p:grpSpPr>
        <p:pic>
          <p:nvPicPr>
            <p:cNvPr id="1445" name="Google Shape;1445;p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080" y="480"/>
              <a:ext cx="333" cy="2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6" name="Google Shape;1446;p62"/>
            <p:cNvSpPr/>
            <p:nvPr/>
          </p:nvSpPr>
          <p:spPr>
            <a:xfrm>
              <a:off x="4128" y="528"/>
              <a:ext cx="240" cy="233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47" name="Google Shape;1447;p62"/>
          <p:cNvSpPr txBox="1"/>
          <p:nvPr/>
        </p:nvSpPr>
        <p:spPr>
          <a:xfrm>
            <a:off x="844550" y="200025"/>
            <a:ext cx="3646488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Capillary Rheometer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6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3" name="Google Shape;1453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454" name="Google Shape;1454;p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5" name="Google Shape;145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163" y="752475"/>
            <a:ext cx="2855748" cy="900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56" name="Google Shape;1456;p63"/>
          <p:cNvSpPr txBox="1"/>
          <p:nvPr/>
        </p:nvSpPr>
        <p:spPr>
          <a:xfrm>
            <a:off x="1042988" y="1739900"/>
            <a:ext cx="2270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Law Fluid</a:t>
            </a:r>
            <a:endParaRPr/>
          </a:p>
        </p:txBody>
      </p:sp>
      <p:pic>
        <p:nvPicPr>
          <p:cNvPr id="1457" name="Google Shape;145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538" y="2343150"/>
            <a:ext cx="1510878" cy="5024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8" name="Google Shape;1458;p63"/>
          <p:cNvCxnSpPr/>
          <p:nvPr/>
        </p:nvCxnSpPr>
        <p:spPr>
          <a:xfrm>
            <a:off x="2760663" y="2638425"/>
            <a:ext cx="101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59" name="Google Shape;1459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1963" y="2151063"/>
            <a:ext cx="1878310" cy="86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0" name="Google Shape;1460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60800" y="3336925"/>
            <a:ext cx="1762665" cy="7426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63"/>
          <p:cNvSpPr txBox="1"/>
          <p:nvPr/>
        </p:nvSpPr>
        <p:spPr>
          <a:xfrm>
            <a:off x="1052513" y="2960688"/>
            <a:ext cx="3189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Shear Stress at the wall  </a:t>
            </a:r>
            <a:endParaRPr/>
          </a:p>
        </p:txBody>
      </p:sp>
      <p:sp>
        <p:nvSpPr>
          <p:cNvPr id="1462" name="Google Shape;1462;p63"/>
          <p:cNvSpPr txBox="1"/>
          <p:nvPr/>
        </p:nvSpPr>
        <p:spPr>
          <a:xfrm>
            <a:off x="1219200" y="3943350"/>
            <a:ext cx="3035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Shear Rate at the wall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1463" name="Google Shape;1463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33713" y="4297363"/>
            <a:ext cx="2873122" cy="7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63"/>
          <p:cNvSpPr txBox="1"/>
          <p:nvPr/>
        </p:nvSpPr>
        <p:spPr>
          <a:xfrm>
            <a:off x="1422400" y="4972050"/>
            <a:ext cx="21605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Pressure Loss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1465" name="Google Shape;1465;p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31950" y="5434013"/>
            <a:ext cx="4171716" cy="83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6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04000" y="5200650"/>
            <a:ext cx="688674" cy="5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p6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0663" y="5851525"/>
            <a:ext cx="844263" cy="534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63"/>
          <p:cNvSpPr txBox="1"/>
          <p:nvPr/>
        </p:nvSpPr>
        <p:spPr>
          <a:xfrm>
            <a:off x="844550" y="200025"/>
            <a:ext cx="3646488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Capillary Rheometer</a:t>
            </a:r>
            <a:endParaRPr/>
          </a:p>
        </p:txBody>
      </p:sp>
      <p:cxnSp>
        <p:nvCxnSpPr>
          <p:cNvPr id="1469" name="Google Shape;1469;p63"/>
          <p:cNvCxnSpPr/>
          <p:nvPr/>
        </p:nvCxnSpPr>
        <p:spPr>
          <a:xfrm rot="10800000">
            <a:off x="3792538" y="1485900"/>
            <a:ext cx="1038225" cy="4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0" name="Google Shape;1470;p63"/>
          <p:cNvSpPr/>
          <p:nvPr/>
        </p:nvSpPr>
        <p:spPr>
          <a:xfrm rot="-5400000">
            <a:off x="3489325" y="1143000"/>
            <a:ext cx="114300" cy="539750"/>
          </a:xfrm>
          <a:prstGeom prst="leftBrace">
            <a:avLst>
              <a:gd fmla="val 39352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1" name="Google Shape;1471;p63"/>
          <p:cNvSpPr/>
          <p:nvPr/>
        </p:nvSpPr>
        <p:spPr>
          <a:xfrm rot="5400000">
            <a:off x="5065712" y="1168401"/>
            <a:ext cx="130175" cy="1778000"/>
          </a:xfrm>
          <a:prstGeom prst="leftBrace">
            <a:avLst>
              <a:gd fmla="val 113821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6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7" name="Google Shape;1477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478" name="Google Shape;1478;p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9" name="Google Shape;1479;p64"/>
          <p:cNvSpPr/>
          <p:nvPr/>
        </p:nvSpPr>
        <p:spPr>
          <a:xfrm>
            <a:off x="501650" y="3983038"/>
            <a:ext cx="4095750" cy="1216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0" name="Google Shape;1480;p64"/>
          <p:cNvSpPr txBox="1"/>
          <p:nvPr/>
        </p:nvSpPr>
        <p:spPr>
          <a:xfrm>
            <a:off x="2519363" y="246063"/>
            <a:ext cx="39433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Rotational Viscometry</a:t>
            </a:r>
            <a:endParaRPr/>
          </a:p>
        </p:txBody>
      </p:sp>
      <p:sp>
        <p:nvSpPr>
          <p:cNvPr id="1481" name="Google Shape;1481;p64"/>
          <p:cNvSpPr/>
          <p:nvPr/>
        </p:nvSpPr>
        <p:spPr>
          <a:xfrm>
            <a:off x="1347788" y="1652588"/>
            <a:ext cx="561975" cy="11953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2" name="Google Shape;1482;p64"/>
          <p:cNvSpPr/>
          <p:nvPr/>
        </p:nvSpPr>
        <p:spPr>
          <a:xfrm>
            <a:off x="1084263" y="1563688"/>
            <a:ext cx="1074737" cy="1541462"/>
          </a:xfrm>
          <a:custGeom>
            <a:pathLst>
              <a:path extrusionOk="0" h="120000" w="120000">
                <a:moveTo>
                  <a:pt x="0" y="1305"/>
                </a:moveTo>
                <a:lnTo>
                  <a:pt x="0" y="119999"/>
                </a:lnTo>
                <a:lnTo>
                  <a:pt x="120000" y="119999"/>
                </a:lnTo>
                <a:lnTo>
                  <a:pt x="1182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3" name="Google Shape;1483;p64"/>
          <p:cNvSpPr/>
          <p:nvPr/>
        </p:nvSpPr>
        <p:spPr>
          <a:xfrm>
            <a:off x="1570038" y="1239838"/>
            <a:ext cx="88900" cy="5016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4" name="Google Shape;1484;p64"/>
          <p:cNvSpPr txBox="1"/>
          <p:nvPr/>
        </p:nvSpPr>
        <p:spPr>
          <a:xfrm>
            <a:off x="660400" y="3248025"/>
            <a:ext cx="2292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Concentric Cylinders</a:t>
            </a:r>
            <a:endParaRPr/>
          </a:p>
        </p:txBody>
      </p:sp>
      <p:cxnSp>
        <p:nvCxnSpPr>
          <p:cNvPr id="1485" name="Google Shape;1485;p64"/>
          <p:cNvCxnSpPr/>
          <p:nvPr/>
        </p:nvCxnSpPr>
        <p:spPr>
          <a:xfrm rot="10800000">
            <a:off x="2039938" y="2154238"/>
            <a:ext cx="576262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6" name="Google Shape;1486;p64"/>
          <p:cNvSpPr txBox="1"/>
          <p:nvPr/>
        </p:nvSpPr>
        <p:spPr>
          <a:xfrm>
            <a:off x="2611438" y="2268538"/>
            <a:ext cx="958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1487" name="Google Shape;1487;p64"/>
          <p:cNvSpPr/>
          <p:nvPr/>
        </p:nvSpPr>
        <p:spPr>
          <a:xfrm>
            <a:off x="1144588" y="1244600"/>
            <a:ext cx="989012" cy="287338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34" y="38181"/>
                  <a:pt x="14060" y="76363"/>
                  <a:pt x="26966" y="94285"/>
                </a:cubicBezTo>
                <a:cubicBezTo>
                  <a:pt x="39871" y="112207"/>
                  <a:pt x="61637" y="120000"/>
                  <a:pt x="77046" y="108311"/>
                </a:cubicBezTo>
                <a:cubicBezTo>
                  <a:pt x="92455" y="96623"/>
                  <a:pt x="106131" y="59220"/>
                  <a:pt x="120000" y="2181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8" name="Google Shape;1488;p64"/>
          <p:cNvSpPr txBox="1"/>
          <p:nvPr/>
        </p:nvSpPr>
        <p:spPr>
          <a:xfrm>
            <a:off x="7912100" y="4064000"/>
            <a:ext cx="958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1489" name="Google Shape;1489;p64"/>
          <p:cNvSpPr/>
          <p:nvPr/>
        </p:nvSpPr>
        <p:spPr>
          <a:xfrm>
            <a:off x="5192713" y="4168775"/>
            <a:ext cx="2209800" cy="17938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0" name="Google Shape;1490;p64"/>
          <p:cNvSpPr/>
          <p:nvPr/>
        </p:nvSpPr>
        <p:spPr>
          <a:xfrm>
            <a:off x="5207000" y="4713288"/>
            <a:ext cx="2209800" cy="1793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1" name="Google Shape;1491;p64"/>
          <p:cNvSpPr/>
          <p:nvPr/>
        </p:nvSpPr>
        <p:spPr>
          <a:xfrm>
            <a:off x="6256338" y="3598863"/>
            <a:ext cx="142875" cy="5603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2" name="Google Shape;1492;p64"/>
          <p:cNvSpPr/>
          <p:nvPr/>
        </p:nvSpPr>
        <p:spPr>
          <a:xfrm>
            <a:off x="5892800" y="3729038"/>
            <a:ext cx="871538" cy="166687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34" y="38181"/>
                  <a:pt x="14060" y="76363"/>
                  <a:pt x="26966" y="94285"/>
                </a:cubicBezTo>
                <a:cubicBezTo>
                  <a:pt x="39871" y="112207"/>
                  <a:pt x="61637" y="120000"/>
                  <a:pt x="77046" y="108311"/>
                </a:cubicBezTo>
                <a:cubicBezTo>
                  <a:pt x="92455" y="96623"/>
                  <a:pt x="106131" y="59220"/>
                  <a:pt x="120000" y="2181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3" name="Google Shape;1493;p64"/>
          <p:cNvSpPr txBox="1"/>
          <p:nvPr/>
        </p:nvSpPr>
        <p:spPr>
          <a:xfrm>
            <a:off x="5480050" y="4981575"/>
            <a:ext cx="1644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Plates</a:t>
            </a:r>
            <a:endParaRPr/>
          </a:p>
        </p:txBody>
      </p:sp>
      <p:sp>
        <p:nvSpPr>
          <p:cNvPr descr="10%" id="1494" name="Google Shape;1494;p64"/>
          <p:cNvSpPr/>
          <p:nvPr/>
        </p:nvSpPr>
        <p:spPr>
          <a:xfrm>
            <a:off x="5200650" y="4346575"/>
            <a:ext cx="2195513" cy="360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5" name="Google Shape;1495;p64"/>
          <p:cNvCxnSpPr/>
          <p:nvPr/>
        </p:nvCxnSpPr>
        <p:spPr>
          <a:xfrm flipH="1">
            <a:off x="7188200" y="4265613"/>
            <a:ext cx="766763" cy="269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96" name="Google Shape;149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3913" y="3168650"/>
            <a:ext cx="944761" cy="37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1263" y="920750"/>
            <a:ext cx="762619" cy="37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8" name="Google Shape;1498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363" y="4102100"/>
            <a:ext cx="3773341" cy="85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499" name="Google Shape;1499;p64"/>
          <p:cNvSpPr txBox="1"/>
          <p:nvPr/>
        </p:nvSpPr>
        <p:spPr>
          <a:xfrm>
            <a:off x="5213350" y="2328863"/>
            <a:ext cx="1758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 and Plate</a:t>
            </a:r>
            <a:endParaRPr/>
          </a:p>
        </p:txBody>
      </p:sp>
      <p:sp>
        <p:nvSpPr>
          <p:cNvPr id="1500" name="Google Shape;1500;p64"/>
          <p:cNvSpPr txBox="1"/>
          <p:nvPr/>
        </p:nvSpPr>
        <p:spPr>
          <a:xfrm>
            <a:off x="7421563" y="1593850"/>
            <a:ext cx="958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1501" name="Google Shape;1501;p64"/>
          <p:cNvSpPr/>
          <p:nvPr/>
        </p:nvSpPr>
        <p:spPr>
          <a:xfrm rot="10800000">
            <a:off x="5170488" y="1624013"/>
            <a:ext cx="1808162" cy="40481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2" name="Google Shape;1502;p64"/>
          <p:cNvSpPr/>
          <p:nvPr/>
        </p:nvSpPr>
        <p:spPr>
          <a:xfrm>
            <a:off x="5137150" y="2043113"/>
            <a:ext cx="1852613" cy="2016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3" name="Google Shape;1503;p64"/>
          <p:cNvSpPr/>
          <p:nvPr/>
        </p:nvSpPr>
        <p:spPr>
          <a:xfrm>
            <a:off x="5986463" y="1004888"/>
            <a:ext cx="117475" cy="6286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4" name="Google Shape;1504;p64"/>
          <p:cNvSpPr/>
          <p:nvPr/>
        </p:nvSpPr>
        <p:spPr>
          <a:xfrm>
            <a:off x="5640388" y="1169988"/>
            <a:ext cx="730250" cy="185737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34" y="38181"/>
                  <a:pt x="14060" y="76363"/>
                  <a:pt x="26966" y="94285"/>
                </a:cubicBezTo>
                <a:cubicBezTo>
                  <a:pt x="39871" y="112207"/>
                  <a:pt x="61637" y="120000"/>
                  <a:pt x="77046" y="108311"/>
                </a:cubicBezTo>
                <a:cubicBezTo>
                  <a:pt x="92455" y="96623"/>
                  <a:pt x="106131" y="59220"/>
                  <a:pt x="120000" y="2181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5" name="Google Shape;1505;p64"/>
          <p:cNvCxnSpPr/>
          <p:nvPr/>
        </p:nvCxnSpPr>
        <p:spPr>
          <a:xfrm flipH="1">
            <a:off x="6878638" y="1744663"/>
            <a:ext cx="479425" cy="157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06" name="Google Shape;1506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67463" y="869950"/>
            <a:ext cx="839919" cy="37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64"/>
          <p:cNvSpPr/>
          <p:nvPr/>
        </p:nvSpPr>
        <p:spPr>
          <a:xfrm>
            <a:off x="5072063" y="1616075"/>
            <a:ext cx="101600" cy="425450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76875" y="12985"/>
                  <a:pt x="33750" y="26417"/>
                  <a:pt x="16875" y="42089"/>
                </a:cubicBezTo>
                <a:cubicBezTo>
                  <a:pt x="0" y="57761"/>
                  <a:pt x="5625" y="82388"/>
                  <a:pt x="16875" y="95373"/>
                </a:cubicBezTo>
                <a:cubicBezTo>
                  <a:pt x="28125" y="108358"/>
                  <a:pt x="58125" y="114179"/>
                  <a:pt x="9000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8" name="Google Shape;1508;p64"/>
          <p:cNvSpPr/>
          <p:nvPr/>
        </p:nvSpPr>
        <p:spPr>
          <a:xfrm>
            <a:off x="6964363" y="1616075"/>
            <a:ext cx="92075" cy="425450"/>
          </a:xfrm>
          <a:custGeom>
            <a:pathLst>
              <a:path extrusionOk="0" h="120000" w="120000">
                <a:moveTo>
                  <a:pt x="49655" y="120000"/>
                </a:moveTo>
                <a:cubicBezTo>
                  <a:pt x="78620" y="104776"/>
                  <a:pt x="107586" y="89552"/>
                  <a:pt x="113793" y="73880"/>
                </a:cubicBezTo>
                <a:cubicBezTo>
                  <a:pt x="120000" y="58208"/>
                  <a:pt x="101379" y="36716"/>
                  <a:pt x="82758" y="24626"/>
                </a:cubicBezTo>
                <a:cubicBezTo>
                  <a:pt x="64137" y="12537"/>
                  <a:pt x="31034" y="6268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9" name="Google Shape;1509;p64"/>
          <p:cNvCxnSpPr/>
          <p:nvPr/>
        </p:nvCxnSpPr>
        <p:spPr>
          <a:xfrm>
            <a:off x="5008563" y="3975100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0" name="Google Shape;1510;p64"/>
          <p:cNvCxnSpPr/>
          <p:nvPr/>
        </p:nvCxnSpPr>
        <p:spPr>
          <a:xfrm rot="10800000">
            <a:off x="4976813" y="4730750"/>
            <a:ext cx="0" cy="2873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1" name="Google Shape;1511;p64"/>
          <p:cNvCxnSpPr/>
          <p:nvPr/>
        </p:nvCxnSpPr>
        <p:spPr>
          <a:xfrm rot="10800000">
            <a:off x="4741863" y="4338638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12" name="Google Shape;1512;p64"/>
          <p:cNvCxnSpPr/>
          <p:nvPr/>
        </p:nvCxnSpPr>
        <p:spPr>
          <a:xfrm rot="10800000">
            <a:off x="4735513" y="47244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13" name="Google Shape;1513;p64"/>
          <p:cNvSpPr txBox="1"/>
          <p:nvPr/>
        </p:nvSpPr>
        <p:spPr>
          <a:xfrm>
            <a:off x="4799013" y="4321175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6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9" name="Google Shape;1519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520" name="Google Shape;1520;p6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1" name="Google Shape;1521;p65"/>
          <p:cNvSpPr/>
          <p:nvPr/>
        </p:nvSpPr>
        <p:spPr>
          <a:xfrm>
            <a:off x="4906963" y="1800225"/>
            <a:ext cx="3844925" cy="413543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2" name="Google Shape;1522;p65"/>
          <p:cNvSpPr txBox="1"/>
          <p:nvPr/>
        </p:nvSpPr>
        <p:spPr>
          <a:xfrm>
            <a:off x="2449513" y="354013"/>
            <a:ext cx="4046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CONCENTRIC CYLINDERS</a:t>
            </a:r>
            <a:endParaRPr/>
          </a:p>
        </p:txBody>
      </p:sp>
      <p:sp>
        <p:nvSpPr>
          <p:cNvPr id="1523" name="Google Shape;1523;p65"/>
          <p:cNvSpPr txBox="1"/>
          <p:nvPr/>
        </p:nvSpPr>
        <p:spPr>
          <a:xfrm>
            <a:off x="966788" y="1109663"/>
            <a:ext cx="4168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Derivation of Basic Equations</a:t>
            </a:r>
            <a:endParaRPr/>
          </a:p>
        </p:txBody>
      </p:sp>
      <p:sp>
        <p:nvSpPr>
          <p:cNvPr id="1524" name="Google Shape;1524;p65"/>
          <p:cNvSpPr/>
          <p:nvPr/>
        </p:nvSpPr>
        <p:spPr>
          <a:xfrm>
            <a:off x="1379538" y="2278063"/>
            <a:ext cx="1827212" cy="22796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65"/>
          <p:cNvSpPr/>
          <p:nvPr/>
        </p:nvSpPr>
        <p:spPr>
          <a:xfrm>
            <a:off x="1073150" y="2119313"/>
            <a:ext cx="2439988" cy="2743200"/>
          </a:xfrm>
          <a:custGeom>
            <a:pathLst>
              <a:path extrusionOk="0" h="120000" w="120000">
                <a:moveTo>
                  <a:pt x="0" y="125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6" name="Google Shape;1526;p65"/>
          <p:cNvCxnSpPr/>
          <p:nvPr/>
        </p:nvCxnSpPr>
        <p:spPr>
          <a:xfrm>
            <a:off x="2309813" y="1814513"/>
            <a:ext cx="0" cy="3119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527" name="Google Shape;1527;p65"/>
          <p:cNvCxnSpPr/>
          <p:nvPr/>
        </p:nvCxnSpPr>
        <p:spPr>
          <a:xfrm>
            <a:off x="2322513" y="3309938"/>
            <a:ext cx="885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8" name="Google Shape;1528;p65"/>
          <p:cNvSpPr txBox="1"/>
          <p:nvPr/>
        </p:nvSpPr>
        <p:spPr>
          <a:xfrm>
            <a:off x="2652713" y="2911475"/>
            <a:ext cx="4333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9" name="Google Shape;1529;p65"/>
          <p:cNvCxnSpPr/>
          <p:nvPr/>
        </p:nvCxnSpPr>
        <p:spPr>
          <a:xfrm>
            <a:off x="2322513" y="2757488"/>
            <a:ext cx="120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0" name="Google Shape;1530;p65"/>
          <p:cNvSpPr txBox="1"/>
          <p:nvPr/>
        </p:nvSpPr>
        <p:spPr>
          <a:xfrm>
            <a:off x="2705100" y="2366963"/>
            <a:ext cx="5207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1" name="Google Shape;1531;p65"/>
          <p:cNvCxnSpPr/>
          <p:nvPr/>
        </p:nvCxnSpPr>
        <p:spPr>
          <a:xfrm rot="10800000">
            <a:off x="711200" y="4572000"/>
            <a:ext cx="6842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32" name="Google Shape;1532;p65"/>
          <p:cNvCxnSpPr/>
          <p:nvPr/>
        </p:nvCxnSpPr>
        <p:spPr>
          <a:xfrm rot="10800000">
            <a:off x="704850" y="2271713"/>
            <a:ext cx="6842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33" name="Google Shape;1533;p65"/>
          <p:cNvCxnSpPr/>
          <p:nvPr/>
        </p:nvCxnSpPr>
        <p:spPr>
          <a:xfrm>
            <a:off x="785813" y="2278063"/>
            <a:ext cx="0" cy="2308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34" name="Google Shape;1534;p65"/>
          <p:cNvSpPr txBox="1"/>
          <p:nvPr/>
        </p:nvSpPr>
        <p:spPr>
          <a:xfrm>
            <a:off x="503238" y="32448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535" name="Google Shape;1535;p65"/>
          <p:cNvCxnSpPr/>
          <p:nvPr/>
        </p:nvCxnSpPr>
        <p:spPr>
          <a:xfrm rot="10800000">
            <a:off x="3367088" y="4252913"/>
            <a:ext cx="696912" cy="623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6" name="Google Shape;1536;p65"/>
          <p:cNvSpPr txBox="1"/>
          <p:nvPr/>
        </p:nvSpPr>
        <p:spPr>
          <a:xfrm>
            <a:off x="3856038" y="4941888"/>
            <a:ext cx="958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1537" name="Google Shape;1537;p65"/>
          <p:cNvSpPr/>
          <p:nvPr/>
        </p:nvSpPr>
        <p:spPr>
          <a:xfrm>
            <a:off x="2220913" y="1755775"/>
            <a:ext cx="190500" cy="52228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8" name="Google Shape;1538;p65"/>
          <p:cNvSpPr/>
          <p:nvPr/>
        </p:nvSpPr>
        <p:spPr>
          <a:xfrm>
            <a:off x="2046288" y="1930400"/>
            <a:ext cx="609600" cy="13335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5937" y="37142"/>
                  <a:pt x="12187" y="74285"/>
                  <a:pt x="25625" y="91428"/>
                </a:cubicBezTo>
                <a:cubicBezTo>
                  <a:pt x="39062" y="108571"/>
                  <a:pt x="64375" y="120000"/>
                  <a:pt x="80000" y="104285"/>
                </a:cubicBezTo>
                <a:cubicBezTo>
                  <a:pt x="95625" y="88571"/>
                  <a:pt x="107812" y="44285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9" name="Google Shape;153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650" y="1681163"/>
            <a:ext cx="303213" cy="303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0" name="Google Shape;1540;p65"/>
          <p:cNvCxnSpPr/>
          <p:nvPr/>
        </p:nvCxnSpPr>
        <p:spPr>
          <a:xfrm flipH="1">
            <a:off x="3570288" y="3338513"/>
            <a:ext cx="609600" cy="333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1" name="Google Shape;1541;p65"/>
          <p:cNvSpPr txBox="1"/>
          <p:nvPr/>
        </p:nvSpPr>
        <p:spPr>
          <a:xfrm>
            <a:off x="4203700" y="3098800"/>
            <a:ext cx="603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Cup</a:t>
            </a:r>
            <a:endParaRPr/>
          </a:p>
        </p:txBody>
      </p:sp>
      <p:cxnSp>
        <p:nvCxnSpPr>
          <p:cNvPr id="1542" name="Google Shape;1542;p65"/>
          <p:cNvCxnSpPr/>
          <p:nvPr/>
        </p:nvCxnSpPr>
        <p:spPr>
          <a:xfrm rot="10800000">
            <a:off x="3048000" y="3933825"/>
            <a:ext cx="957263" cy="873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3" name="Google Shape;1543;p65"/>
          <p:cNvSpPr txBox="1"/>
          <p:nvPr/>
        </p:nvSpPr>
        <p:spPr>
          <a:xfrm>
            <a:off x="4030663" y="3810000"/>
            <a:ext cx="590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/>
          </a:p>
        </p:txBody>
      </p:sp>
      <p:sp>
        <p:nvSpPr>
          <p:cNvPr id="1544" name="Google Shape;1544;p65"/>
          <p:cNvSpPr txBox="1"/>
          <p:nvPr/>
        </p:nvSpPr>
        <p:spPr>
          <a:xfrm>
            <a:off x="5046663" y="1895475"/>
            <a:ext cx="3692525" cy="378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IS LAMINAR</a:t>
            </a:r>
            <a:b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END EFFECTS ARE NEGLIGIBLE</a:t>
            </a:r>
            <a:b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FLUID IS INCOMPRESSIBLE</a:t>
            </a:r>
            <a:b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PROPERTIES ARE NOT FUNCTION</a:t>
            </a:r>
            <a:b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OF TIME</a:t>
            </a:r>
            <a:b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TEMPERATURE IS CONSTANT</a:t>
            </a:r>
            <a:b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IS NO SLIP AT THE WALLS</a:t>
            </a:r>
            <a:b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RADIAL AND AXIAL VELOCITY </a:t>
            </a:r>
            <a:b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COMPONENTS ARE ZERO</a:t>
            </a:r>
            <a:endParaRPr/>
          </a:p>
        </p:txBody>
      </p:sp>
      <p:sp>
        <p:nvSpPr>
          <p:cNvPr id="1545" name="Google Shape;1545;p65"/>
          <p:cNvSpPr/>
          <p:nvPr/>
        </p:nvSpPr>
        <p:spPr>
          <a:xfrm>
            <a:off x="1436688" y="5443538"/>
            <a:ext cx="1828800" cy="406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6" name="Google Shape;1546;p65"/>
          <p:cNvCxnSpPr/>
          <p:nvPr/>
        </p:nvCxnSpPr>
        <p:spPr>
          <a:xfrm flipH="1" rot="10800000">
            <a:off x="3224213" y="5340350"/>
            <a:ext cx="374650" cy="3492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7" name="Google Shape;1547;p65"/>
          <p:cNvSpPr txBox="1"/>
          <p:nvPr/>
        </p:nvSpPr>
        <p:spPr>
          <a:xfrm>
            <a:off x="3522663" y="5362575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8" name="Google Shape;154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9338" y="5216525"/>
            <a:ext cx="384146" cy="52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6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4" name="Google Shape;1554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555" name="Google Shape;1555;p6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6" name="Google Shape;1556;p66"/>
          <p:cNvSpPr/>
          <p:nvPr/>
        </p:nvSpPr>
        <p:spPr>
          <a:xfrm>
            <a:off x="2119313" y="4673600"/>
            <a:ext cx="5311775" cy="133508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7" name="Google Shape;1557;p66"/>
          <p:cNvSpPr/>
          <p:nvPr/>
        </p:nvSpPr>
        <p:spPr>
          <a:xfrm>
            <a:off x="1322388" y="1739900"/>
            <a:ext cx="1827212" cy="22796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66"/>
          <p:cNvSpPr/>
          <p:nvPr/>
        </p:nvSpPr>
        <p:spPr>
          <a:xfrm>
            <a:off x="1016000" y="1581150"/>
            <a:ext cx="2439988" cy="2743200"/>
          </a:xfrm>
          <a:custGeom>
            <a:pathLst>
              <a:path extrusionOk="0" h="120000" w="120000">
                <a:moveTo>
                  <a:pt x="0" y="125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59" name="Google Shape;1559;p66"/>
          <p:cNvCxnSpPr/>
          <p:nvPr/>
        </p:nvCxnSpPr>
        <p:spPr>
          <a:xfrm>
            <a:off x="2252663" y="1276350"/>
            <a:ext cx="0" cy="31194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560" name="Google Shape;1560;p66"/>
          <p:cNvCxnSpPr/>
          <p:nvPr/>
        </p:nvCxnSpPr>
        <p:spPr>
          <a:xfrm>
            <a:off x="2265363" y="2771775"/>
            <a:ext cx="885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1" name="Google Shape;1561;p66"/>
          <p:cNvSpPr txBox="1"/>
          <p:nvPr/>
        </p:nvSpPr>
        <p:spPr>
          <a:xfrm>
            <a:off x="2595563" y="2373313"/>
            <a:ext cx="433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2" name="Google Shape;1562;p66"/>
          <p:cNvCxnSpPr/>
          <p:nvPr/>
        </p:nvCxnSpPr>
        <p:spPr>
          <a:xfrm>
            <a:off x="2265363" y="2219325"/>
            <a:ext cx="120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3" name="Google Shape;1563;p66"/>
          <p:cNvSpPr txBox="1"/>
          <p:nvPr/>
        </p:nvSpPr>
        <p:spPr>
          <a:xfrm>
            <a:off x="2647950" y="1828800"/>
            <a:ext cx="5207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4" name="Google Shape;1564;p66"/>
          <p:cNvCxnSpPr/>
          <p:nvPr/>
        </p:nvCxnSpPr>
        <p:spPr>
          <a:xfrm rot="10800000">
            <a:off x="654050" y="4033838"/>
            <a:ext cx="6842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65" name="Google Shape;1565;p66"/>
          <p:cNvCxnSpPr/>
          <p:nvPr/>
        </p:nvCxnSpPr>
        <p:spPr>
          <a:xfrm rot="10800000">
            <a:off x="647700" y="1733550"/>
            <a:ext cx="6842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66" name="Google Shape;1566;p66"/>
          <p:cNvCxnSpPr/>
          <p:nvPr/>
        </p:nvCxnSpPr>
        <p:spPr>
          <a:xfrm>
            <a:off x="728663" y="1739900"/>
            <a:ext cx="0" cy="2308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67" name="Google Shape;1567;p66"/>
          <p:cNvSpPr txBox="1"/>
          <p:nvPr/>
        </p:nvSpPr>
        <p:spPr>
          <a:xfrm>
            <a:off x="446088" y="270668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568" name="Google Shape;1568;p66"/>
          <p:cNvCxnSpPr/>
          <p:nvPr/>
        </p:nvCxnSpPr>
        <p:spPr>
          <a:xfrm rot="10800000">
            <a:off x="3309938" y="3714750"/>
            <a:ext cx="349250" cy="6810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9" name="Google Shape;1569;p66"/>
          <p:cNvSpPr txBox="1"/>
          <p:nvPr/>
        </p:nvSpPr>
        <p:spPr>
          <a:xfrm>
            <a:off x="3859213" y="4214813"/>
            <a:ext cx="958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1570" name="Google Shape;1570;p66"/>
          <p:cNvSpPr/>
          <p:nvPr/>
        </p:nvSpPr>
        <p:spPr>
          <a:xfrm>
            <a:off x="2163763" y="1217613"/>
            <a:ext cx="190500" cy="5222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1" name="Google Shape;1571;p66"/>
          <p:cNvSpPr/>
          <p:nvPr/>
        </p:nvSpPr>
        <p:spPr>
          <a:xfrm>
            <a:off x="1757363" y="1347788"/>
            <a:ext cx="841375" cy="1778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5937" y="37142"/>
                  <a:pt x="12187" y="74285"/>
                  <a:pt x="25625" y="91428"/>
                </a:cubicBezTo>
                <a:cubicBezTo>
                  <a:pt x="39062" y="108571"/>
                  <a:pt x="64375" y="120000"/>
                  <a:pt x="80000" y="104285"/>
                </a:cubicBezTo>
                <a:cubicBezTo>
                  <a:pt x="95625" y="88571"/>
                  <a:pt x="107812" y="44285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2" name="Google Shape;157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363" y="984250"/>
            <a:ext cx="1242485" cy="604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3" name="Google Shape;1573;p66"/>
          <p:cNvCxnSpPr/>
          <p:nvPr/>
        </p:nvCxnSpPr>
        <p:spPr>
          <a:xfrm flipH="1">
            <a:off x="3513138" y="2800350"/>
            <a:ext cx="609600" cy="333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4" name="Google Shape;1574;p66"/>
          <p:cNvSpPr txBox="1"/>
          <p:nvPr/>
        </p:nvSpPr>
        <p:spPr>
          <a:xfrm>
            <a:off x="4146550" y="2560638"/>
            <a:ext cx="60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Cup</a:t>
            </a:r>
            <a:endParaRPr/>
          </a:p>
        </p:txBody>
      </p:sp>
      <p:cxnSp>
        <p:nvCxnSpPr>
          <p:cNvPr id="1575" name="Google Shape;1575;p66"/>
          <p:cNvCxnSpPr/>
          <p:nvPr/>
        </p:nvCxnSpPr>
        <p:spPr>
          <a:xfrm rot="10800000">
            <a:off x="2990850" y="3395663"/>
            <a:ext cx="957263" cy="87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6" name="Google Shape;1576;p66"/>
          <p:cNvSpPr txBox="1"/>
          <p:nvPr/>
        </p:nvSpPr>
        <p:spPr>
          <a:xfrm>
            <a:off x="3973513" y="3271838"/>
            <a:ext cx="590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/>
          </a:p>
        </p:txBody>
      </p:sp>
      <p:sp>
        <p:nvSpPr>
          <p:cNvPr id="1577" name="Google Shape;1577;p66"/>
          <p:cNvSpPr txBox="1"/>
          <p:nvPr/>
        </p:nvSpPr>
        <p:spPr>
          <a:xfrm>
            <a:off x="3465513" y="48244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66"/>
          <p:cNvSpPr/>
          <p:nvPr/>
        </p:nvSpPr>
        <p:spPr>
          <a:xfrm>
            <a:off x="2671763" y="444500"/>
            <a:ext cx="406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CONCENTRIC CYLINDERS</a:t>
            </a:r>
            <a:endParaRPr/>
          </a:p>
        </p:txBody>
      </p:sp>
      <p:grpSp>
        <p:nvGrpSpPr>
          <p:cNvPr id="1579" name="Google Shape;1579;p66"/>
          <p:cNvGrpSpPr/>
          <p:nvPr/>
        </p:nvGrpSpPr>
        <p:grpSpPr>
          <a:xfrm>
            <a:off x="5106988" y="1066800"/>
            <a:ext cx="3470275" cy="1920875"/>
            <a:chOff x="3207" y="754"/>
            <a:chExt cx="2185" cy="1210"/>
          </a:xfrm>
        </p:grpSpPr>
        <p:sp>
          <p:nvSpPr>
            <p:cNvPr id="1580" name="Google Shape;1580;p66"/>
            <p:cNvSpPr txBox="1"/>
            <p:nvPr/>
          </p:nvSpPr>
          <p:spPr>
            <a:xfrm>
              <a:off x="3207" y="754"/>
              <a:ext cx="2185" cy="1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Working Principle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Either</a:t>
              </a:r>
              <a:r>
                <a:rPr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cup or the bob rotates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(or oscillates) at know rotational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speed       (rpm or rad/s) and the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torque to maintain the speed is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measured</a:t>
              </a:r>
              <a:endParaRPr/>
            </a:p>
          </p:txBody>
        </p:sp>
        <p:pic>
          <p:nvPicPr>
            <p:cNvPr id="1581" name="Google Shape;1581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24" y="1412"/>
              <a:ext cx="168" cy="1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2" name="Google Shape;1582;p66"/>
          <p:cNvSpPr txBox="1"/>
          <p:nvPr/>
        </p:nvSpPr>
        <p:spPr>
          <a:xfrm>
            <a:off x="5060950" y="3344863"/>
            <a:ext cx="29003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Measured Variables</a:t>
            </a:r>
            <a:endParaRPr/>
          </a:p>
        </p:txBody>
      </p:sp>
      <p:pic>
        <p:nvPicPr>
          <p:cNvPr id="1583" name="Google Shape;1583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8013" y="3865563"/>
            <a:ext cx="1237606" cy="60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4" name="Google Shape;1584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6963" y="4752975"/>
            <a:ext cx="4700392" cy="110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6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0" name="Google Shape;1590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591" name="Google Shape;1591;p6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2" name="Google Shape;1592;p67"/>
          <p:cNvSpPr/>
          <p:nvPr/>
        </p:nvSpPr>
        <p:spPr>
          <a:xfrm>
            <a:off x="1176338" y="4716463"/>
            <a:ext cx="3063875" cy="14382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3" name="Google Shape;1593;p67"/>
          <p:cNvSpPr txBox="1"/>
          <p:nvPr/>
        </p:nvSpPr>
        <p:spPr>
          <a:xfrm>
            <a:off x="1331913" y="355600"/>
            <a:ext cx="66516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Calculation of the Shear Stress at the Bob (      )</a:t>
            </a:r>
            <a:endParaRPr/>
          </a:p>
        </p:txBody>
      </p:sp>
      <p:pic>
        <p:nvPicPr>
          <p:cNvPr id="1594" name="Google Shape;159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4400" y="282575"/>
            <a:ext cx="478897" cy="57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Google Shape;1595;p67"/>
          <p:cNvSpPr/>
          <p:nvPr/>
        </p:nvSpPr>
        <p:spPr>
          <a:xfrm>
            <a:off x="1322388" y="1739900"/>
            <a:ext cx="1827212" cy="22796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p67"/>
          <p:cNvSpPr/>
          <p:nvPr/>
        </p:nvSpPr>
        <p:spPr>
          <a:xfrm>
            <a:off x="1016000" y="1581150"/>
            <a:ext cx="2439988" cy="2743200"/>
          </a:xfrm>
          <a:custGeom>
            <a:pathLst>
              <a:path extrusionOk="0" h="120000" w="120000">
                <a:moveTo>
                  <a:pt x="0" y="125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97" name="Google Shape;1597;p67"/>
          <p:cNvCxnSpPr/>
          <p:nvPr/>
        </p:nvCxnSpPr>
        <p:spPr>
          <a:xfrm>
            <a:off x="2252663" y="1276350"/>
            <a:ext cx="0" cy="31194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598" name="Google Shape;1598;p67"/>
          <p:cNvCxnSpPr/>
          <p:nvPr/>
        </p:nvCxnSpPr>
        <p:spPr>
          <a:xfrm>
            <a:off x="2265363" y="2771775"/>
            <a:ext cx="885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9" name="Google Shape;1599;p67"/>
          <p:cNvSpPr txBox="1"/>
          <p:nvPr/>
        </p:nvSpPr>
        <p:spPr>
          <a:xfrm>
            <a:off x="2595563" y="2373313"/>
            <a:ext cx="433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0" name="Google Shape;1600;p67"/>
          <p:cNvCxnSpPr/>
          <p:nvPr/>
        </p:nvCxnSpPr>
        <p:spPr>
          <a:xfrm>
            <a:off x="2265363" y="2219325"/>
            <a:ext cx="120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1" name="Google Shape;1601;p67"/>
          <p:cNvSpPr txBox="1"/>
          <p:nvPr/>
        </p:nvSpPr>
        <p:spPr>
          <a:xfrm>
            <a:off x="2647950" y="1828800"/>
            <a:ext cx="5207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2" name="Google Shape;1602;p67"/>
          <p:cNvCxnSpPr/>
          <p:nvPr/>
        </p:nvCxnSpPr>
        <p:spPr>
          <a:xfrm rot="10800000">
            <a:off x="654050" y="4033838"/>
            <a:ext cx="6842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03" name="Google Shape;1603;p67"/>
          <p:cNvCxnSpPr/>
          <p:nvPr/>
        </p:nvCxnSpPr>
        <p:spPr>
          <a:xfrm rot="10800000">
            <a:off x="647700" y="1733550"/>
            <a:ext cx="6842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04" name="Google Shape;1604;p67"/>
          <p:cNvCxnSpPr/>
          <p:nvPr/>
        </p:nvCxnSpPr>
        <p:spPr>
          <a:xfrm>
            <a:off x="728663" y="1739900"/>
            <a:ext cx="0" cy="2308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05" name="Google Shape;1605;p67"/>
          <p:cNvSpPr txBox="1"/>
          <p:nvPr/>
        </p:nvSpPr>
        <p:spPr>
          <a:xfrm>
            <a:off x="446088" y="270668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606" name="Google Shape;1606;p67"/>
          <p:cNvSpPr/>
          <p:nvPr/>
        </p:nvSpPr>
        <p:spPr>
          <a:xfrm>
            <a:off x="2163763" y="1217613"/>
            <a:ext cx="190500" cy="5222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7" name="Google Shape;1607;p67"/>
          <p:cNvSpPr/>
          <p:nvPr/>
        </p:nvSpPr>
        <p:spPr>
          <a:xfrm>
            <a:off x="1757363" y="1347788"/>
            <a:ext cx="841375" cy="1778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5937" y="37142"/>
                  <a:pt x="12187" y="74285"/>
                  <a:pt x="25625" y="91428"/>
                </a:cubicBezTo>
                <a:cubicBezTo>
                  <a:pt x="39062" y="108571"/>
                  <a:pt x="64375" y="120000"/>
                  <a:pt x="80000" y="104285"/>
                </a:cubicBezTo>
                <a:cubicBezTo>
                  <a:pt x="95625" y="88571"/>
                  <a:pt x="107812" y="44285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8" name="Google Shape;1608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2713" y="941388"/>
            <a:ext cx="681374" cy="60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9" name="Google Shape;1609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713" y="1114425"/>
            <a:ext cx="3642846" cy="85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p67"/>
          <p:cNvSpPr/>
          <p:nvPr/>
        </p:nvSpPr>
        <p:spPr>
          <a:xfrm>
            <a:off x="4732338" y="2700338"/>
            <a:ext cx="2454275" cy="42068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11" name="Google Shape;1611;p67"/>
          <p:cNvCxnSpPr/>
          <p:nvPr/>
        </p:nvCxnSpPr>
        <p:spPr>
          <a:xfrm>
            <a:off x="4730750" y="2932113"/>
            <a:ext cx="0" cy="2424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2" name="Google Shape;1612;p67"/>
          <p:cNvSpPr/>
          <p:nvPr/>
        </p:nvSpPr>
        <p:spPr>
          <a:xfrm>
            <a:off x="4724400" y="5160963"/>
            <a:ext cx="2452688" cy="42068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13" name="Google Shape;1613;p67"/>
          <p:cNvCxnSpPr/>
          <p:nvPr/>
        </p:nvCxnSpPr>
        <p:spPr>
          <a:xfrm>
            <a:off x="7192963" y="2952750"/>
            <a:ext cx="0" cy="24241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4" name="Google Shape;1614;p67"/>
          <p:cNvCxnSpPr/>
          <p:nvPr/>
        </p:nvCxnSpPr>
        <p:spPr>
          <a:xfrm>
            <a:off x="5973763" y="2052638"/>
            <a:ext cx="0" cy="3700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615" name="Google Shape;1615;p67"/>
          <p:cNvCxnSpPr/>
          <p:nvPr/>
        </p:nvCxnSpPr>
        <p:spPr>
          <a:xfrm>
            <a:off x="5980113" y="2903538"/>
            <a:ext cx="1190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6" name="Google Shape;1616;p67"/>
          <p:cNvSpPr txBox="1"/>
          <p:nvPr/>
        </p:nvSpPr>
        <p:spPr>
          <a:xfrm>
            <a:off x="7218363" y="2700338"/>
            <a:ext cx="433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7" name="Google Shape;1617;p67"/>
          <p:cNvCxnSpPr/>
          <p:nvPr/>
        </p:nvCxnSpPr>
        <p:spPr>
          <a:xfrm flipH="1" rot="10800000">
            <a:off x="6618288" y="3598863"/>
            <a:ext cx="1001712" cy="1162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8" name="Google Shape;1618;p67"/>
          <p:cNvCxnSpPr/>
          <p:nvPr/>
        </p:nvCxnSpPr>
        <p:spPr>
          <a:xfrm rot="10800000">
            <a:off x="5994400" y="4078288"/>
            <a:ext cx="11763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19" name="Google Shape;1619;p67"/>
          <p:cNvSpPr txBox="1"/>
          <p:nvPr/>
        </p:nvSpPr>
        <p:spPr>
          <a:xfrm>
            <a:off x="7556500" y="3578225"/>
            <a:ext cx="1441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Shear Force</a:t>
            </a:r>
            <a:endParaRPr/>
          </a:p>
        </p:txBody>
      </p:sp>
      <p:pic>
        <p:nvPicPr>
          <p:cNvPr id="1620" name="Google Shape;1620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1138" y="4824413"/>
            <a:ext cx="2277042" cy="1209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67"/>
          <p:cNvSpPr/>
          <p:nvPr/>
        </p:nvSpPr>
        <p:spPr>
          <a:xfrm>
            <a:off x="5611813" y="2341563"/>
            <a:ext cx="839787" cy="1778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5937" y="37142"/>
                  <a:pt x="12187" y="74285"/>
                  <a:pt x="25625" y="91428"/>
                </a:cubicBezTo>
                <a:cubicBezTo>
                  <a:pt x="39062" y="108571"/>
                  <a:pt x="64375" y="120000"/>
                  <a:pt x="80000" y="104285"/>
                </a:cubicBezTo>
                <a:cubicBezTo>
                  <a:pt x="95625" y="88571"/>
                  <a:pt x="107812" y="44285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2" name="Google Shape;162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5738" y="2065338"/>
            <a:ext cx="681374" cy="605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6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8" name="Google Shape;1628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629" name="Google Shape;1629;p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10%" id="1630" name="Google Shape;1630;p68"/>
          <p:cNvSpPr/>
          <p:nvPr/>
        </p:nvSpPr>
        <p:spPr>
          <a:xfrm>
            <a:off x="2366963" y="1174750"/>
            <a:ext cx="3644900" cy="345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68"/>
          <p:cNvSpPr txBox="1"/>
          <p:nvPr/>
        </p:nvSpPr>
        <p:spPr>
          <a:xfrm>
            <a:off x="1331913" y="355600"/>
            <a:ext cx="6432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Calculation of the Shear Rate at the Bob (      )</a:t>
            </a:r>
            <a:endParaRPr/>
          </a:p>
        </p:txBody>
      </p:sp>
      <p:pic>
        <p:nvPicPr>
          <p:cNvPr id="1632" name="Google Shape;163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338" y="254000"/>
            <a:ext cx="382792" cy="52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633" name="Google Shape;1633;p68"/>
          <p:cNvSpPr/>
          <p:nvPr/>
        </p:nvSpPr>
        <p:spPr>
          <a:xfrm>
            <a:off x="3382963" y="2090738"/>
            <a:ext cx="1714500" cy="1625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4" name="Google Shape;1634;p68"/>
          <p:cNvSpPr/>
          <p:nvPr/>
        </p:nvSpPr>
        <p:spPr>
          <a:xfrm>
            <a:off x="2157413" y="1008063"/>
            <a:ext cx="4032250" cy="38020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5" name="Google Shape;1635;p68"/>
          <p:cNvSpPr/>
          <p:nvPr/>
        </p:nvSpPr>
        <p:spPr>
          <a:xfrm>
            <a:off x="2576513" y="1384300"/>
            <a:ext cx="3194050" cy="30765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6" name="Google Shape;1636;p68"/>
          <p:cNvSpPr/>
          <p:nvPr/>
        </p:nvSpPr>
        <p:spPr>
          <a:xfrm>
            <a:off x="2944813" y="1668463"/>
            <a:ext cx="2586037" cy="2540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7" name="Google Shape;1637;p68"/>
          <p:cNvCxnSpPr/>
          <p:nvPr/>
        </p:nvCxnSpPr>
        <p:spPr>
          <a:xfrm>
            <a:off x="5110163" y="3019425"/>
            <a:ext cx="8842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8" name="Google Shape;1638;p68"/>
          <p:cNvSpPr/>
          <p:nvPr/>
        </p:nvSpPr>
        <p:spPr>
          <a:xfrm>
            <a:off x="3802063" y="2278063"/>
            <a:ext cx="885825" cy="219075"/>
          </a:xfrm>
          <a:custGeom>
            <a:pathLst>
              <a:path extrusionOk="0" h="120000" w="120000">
                <a:moveTo>
                  <a:pt x="120000" y="103478"/>
                </a:moveTo>
                <a:cubicBezTo>
                  <a:pt x="115913" y="82608"/>
                  <a:pt x="112043" y="62608"/>
                  <a:pt x="106236" y="47826"/>
                </a:cubicBezTo>
                <a:cubicBezTo>
                  <a:pt x="100430" y="33043"/>
                  <a:pt x="92258" y="24347"/>
                  <a:pt x="84731" y="16521"/>
                </a:cubicBezTo>
                <a:cubicBezTo>
                  <a:pt x="77204" y="8695"/>
                  <a:pt x="68602" y="0"/>
                  <a:pt x="61075" y="0"/>
                </a:cubicBezTo>
                <a:cubicBezTo>
                  <a:pt x="53548" y="0"/>
                  <a:pt x="44946" y="9565"/>
                  <a:pt x="39354" y="16521"/>
                </a:cubicBezTo>
                <a:cubicBezTo>
                  <a:pt x="33763" y="23478"/>
                  <a:pt x="31827" y="33913"/>
                  <a:pt x="27526" y="40000"/>
                </a:cubicBezTo>
                <a:cubicBezTo>
                  <a:pt x="23225" y="46086"/>
                  <a:pt x="18279" y="42608"/>
                  <a:pt x="13763" y="55652"/>
                </a:cubicBezTo>
                <a:cubicBezTo>
                  <a:pt x="9247" y="68695"/>
                  <a:pt x="4516" y="93913"/>
                  <a:pt x="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9" name="Google Shape;1639;p68"/>
          <p:cNvCxnSpPr/>
          <p:nvPr/>
        </p:nvCxnSpPr>
        <p:spPr>
          <a:xfrm>
            <a:off x="5122863" y="2090738"/>
            <a:ext cx="0" cy="928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640" name="Google Shape;1640;p68"/>
          <p:cNvCxnSpPr/>
          <p:nvPr/>
        </p:nvCxnSpPr>
        <p:spPr>
          <a:xfrm>
            <a:off x="5434013" y="2578100"/>
            <a:ext cx="0" cy="463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641" name="Google Shape;1641;p68"/>
          <p:cNvCxnSpPr/>
          <p:nvPr/>
        </p:nvCxnSpPr>
        <p:spPr>
          <a:xfrm>
            <a:off x="5588000" y="2728913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642" name="Google Shape;1642;p68"/>
          <p:cNvCxnSpPr/>
          <p:nvPr/>
        </p:nvCxnSpPr>
        <p:spPr>
          <a:xfrm>
            <a:off x="5754688" y="2822575"/>
            <a:ext cx="0" cy="260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643" name="Google Shape;1643;p68"/>
          <p:cNvCxnSpPr/>
          <p:nvPr/>
        </p:nvCxnSpPr>
        <p:spPr>
          <a:xfrm flipH="1">
            <a:off x="5268913" y="2397125"/>
            <a:ext cx="12700" cy="6080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644" name="Google Shape;1644;p68"/>
          <p:cNvSpPr/>
          <p:nvPr/>
        </p:nvSpPr>
        <p:spPr>
          <a:xfrm>
            <a:off x="5110163" y="2105025"/>
            <a:ext cx="914400" cy="900113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4166" y="7830"/>
                  <a:pt x="8333" y="15661"/>
                  <a:pt x="13333" y="23280"/>
                </a:cubicBezTo>
                <a:cubicBezTo>
                  <a:pt x="18333" y="30899"/>
                  <a:pt x="23750" y="38095"/>
                  <a:pt x="30625" y="46349"/>
                </a:cubicBezTo>
                <a:cubicBezTo>
                  <a:pt x="37500" y="54603"/>
                  <a:pt x="45625" y="64126"/>
                  <a:pt x="55208" y="73439"/>
                </a:cubicBezTo>
                <a:cubicBezTo>
                  <a:pt x="64791" y="82751"/>
                  <a:pt x="76875" y="94603"/>
                  <a:pt x="87708" y="102433"/>
                </a:cubicBezTo>
                <a:cubicBezTo>
                  <a:pt x="98541" y="110264"/>
                  <a:pt x="109166" y="115132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5" name="Google Shape;1645;p68"/>
          <p:cNvCxnSpPr/>
          <p:nvPr/>
        </p:nvCxnSpPr>
        <p:spPr>
          <a:xfrm flipH="1">
            <a:off x="5630863" y="1770063"/>
            <a:ext cx="1250950" cy="71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6" name="Google Shape;1646;p68"/>
          <p:cNvSpPr txBox="1"/>
          <p:nvPr/>
        </p:nvSpPr>
        <p:spPr>
          <a:xfrm>
            <a:off x="5757863" y="1341438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Angular Velocity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647" name="Google Shape;1647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0313" y="1411288"/>
            <a:ext cx="760127" cy="419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8" name="Google Shape;1648;p68"/>
          <p:cNvCxnSpPr/>
          <p:nvPr/>
        </p:nvCxnSpPr>
        <p:spPr>
          <a:xfrm flipH="1">
            <a:off x="2728913" y="2903538"/>
            <a:ext cx="1466850" cy="347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9" name="Google Shape;1649;p68"/>
          <p:cNvSpPr txBox="1"/>
          <p:nvPr/>
        </p:nvSpPr>
        <p:spPr>
          <a:xfrm>
            <a:off x="3071813" y="2735263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650" name="Google Shape;1650;p68"/>
          <p:cNvSpPr/>
          <p:nvPr/>
        </p:nvSpPr>
        <p:spPr>
          <a:xfrm>
            <a:off x="5459413" y="3367088"/>
            <a:ext cx="1028700" cy="45085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3513" y="24929"/>
                  <a:pt x="7026" y="49859"/>
                  <a:pt x="26995" y="69718"/>
                </a:cubicBezTo>
                <a:cubicBezTo>
                  <a:pt x="46964" y="89577"/>
                  <a:pt x="83389" y="104788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1" name="Google Shape;1651;p68"/>
          <p:cNvSpPr txBox="1"/>
          <p:nvPr/>
        </p:nvSpPr>
        <p:spPr>
          <a:xfrm>
            <a:off x="6540500" y="3592513"/>
            <a:ext cx="22669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Streamlines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(lines with the same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velocity)</a:t>
            </a:r>
            <a:endParaRPr/>
          </a:p>
        </p:txBody>
      </p:sp>
      <p:pic>
        <p:nvPicPr>
          <p:cNvPr id="1652" name="Google Shape;1652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4488" y="3717925"/>
            <a:ext cx="1503911" cy="420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3" name="Google Shape;1653;p68"/>
          <p:cNvCxnSpPr/>
          <p:nvPr/>
        </p:nvCxnSpPr>
        <p:spPr>
          <a:xfrm>
            <a:off x="825500" y="3228975"/>
            <a:ext cx="246063" cy="4206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4" name="Google Shape;1654;p68"/>
          <p:cNvSpPr txBox="1"/>
          <p:nvPr/>
        </p:nvSpPr>
        <p:spPr>
          <a:xfrm>
            <a:off x="325438" y="2847975"/>
            <a:ext cx="1682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Velocity</a:t>
            </a:r>
            <a:endParaRPr/>
          </a:p>
        </p:txBody>
      </p:sp>
      <p:pic>
        <p:nvPicPr>
          <p:cNvPr id="1655" name="Google Shape;1655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0488" y="4932363"/>
            <a:ext cx="4361962" cy="789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6" name="Google Shape;1656;p68"/>
          <p:cNvGrpSpPr/>
          <p:nvPr/>
        </p:nvGrpSpPr>
        <p:grpSpPr>
          <a:xfrm>
            <a:off x="5218113" y="4478338"/>
            <a:ext cx="2108200" cy="1201737"/>
            <a:chOff x="4370" y="2918"/>
            <a:chExt cx="1327" cy="757"/>
          </a:xfrm>
        </p:grpSpPr>
        <p:sp>
          <p:nvSpPr>
            <p:cNvPr id="1657" name="Google Shape;1657;p68"/>
            <p:cNvSpPr/>
            <p:nvPr/>
          </p:nvSpPr>
          <p:spPr>
            <a:xfrm>
              <a:off x="4370" y="3035"/>
              <a:ext cx="284" cy="640"/>
            </a:xfrm>
            <a:custGeom>
              <a:pathLst>
                <a:path extrusionOk="0" h="120000" w="120000">
                  <a:moveTo>
                    <a:pt x="0" y="96562"/>
                  </a:moveTo>
                  <a:lnTo>
                    <a:pt x="57813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8" name="Google Shape;1658;p68"/>
            <p:cNvSpPr txBox="1"/>
            <p:nvPr/>
          </p:nvSpPr>
          <p:spPr>
            <a:xfrm>
              <a:off x="4641" y="2918"/>
              <a:ext cx="105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 does not count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the shear</a:t>
              </a:r>
              <a:endParaRPr/>
            </a:p>
          </p:txBody>
        </p:sp>
      </p:grpSp>
      <p:pic>
        <p:nvPicPr>
          <p:cNvPr id="1659" name="Google Shape;1659;p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72238" y="5218113"/>
            <a:ext cx="1458576" cy="855693"/>
          </a:xfrm>
          <a:prstGeom prst="rect">
            <a:avLst/>
          </a:prstGeom>
          <a:noFill/>
          <a:ln>
            <a:noFill/>
          </a:ln>
        </p:spPr>
      </p:pic>
      <p:sp>
        <p:nvSpPr>
          <p:cNvPr id="1660" name="Google Shape;1660;p68"/>
          <p:cNvSpPr/>
          <p:nvPr/>
        </p:nvSpPr>
        <p:spPr>
          <a:xfrm>
            <a:off x="6330950" y="5203825"/>
            <a:ext cx="1941513" cy="869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6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6" name="Google Shape;1666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667" name="Google Shape;1667;p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8" name="Google Shape;1668;p69"/>
          <p:cNvSpPr txBox="1"/>
          <p:nvPr/>
        </p:nvSpPr>
        <p:spPr>
          <a:xfrm>
            <a:off x="1389063" y="31273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9" name="Google Shape;166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813" y="1728788"/>
            <a:ext cx="2273804" cy="121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0" name="Google Shape;167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7488" y="3324225"/>
            <a:ext cx="3318201" cy="1320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1" name="Google Shape;1671;p69"/>
          <p:cNvGrpSpPr/>
          <p:nvPr/>
        </p:nvGrpSpPr>
        <p:grpSpPr>
          <a:xfrm>
            <a:off x="2665413" y="4873625"/>
            <a:ext cx="3397250" cy="666750"/>
            <a:chOff x="3319" y="3493"/>
            <a:chExt cx="2139" cy="420"/>
          </a:xfrm>
        </p:grpSpPr>
        <p:grpSp>
          <p:nvGrpSpPr>
            <p:cNvPr id="1672" name="Google Shape;1672;p69"/>
            <p:cNvGrpSpPr/>
            <p:nvPr/>
          </p:nvGrpSpPr>
          <p:grpSpPr>
            <a:xfrm>
              <a:off x="3319" y="3493"/>
              <a:ext cx="2139" cy="420"/>
              <a:chOff x="3319" y="3493"/>
              <a:chExt cx="2139" cy="420"/>
            </a:xfrm>
          </p:grpSpPr>
          <p:sp>
            <p:nvSpPr>
              <p:cNvPr id="1673" name="Google Shape;1673;p69"/>
              <p:cNvSpPr/>
              <p:nvPr/>
            </p:nvSpPr>
            <p:spPr>
              <a:xfrm>
                <a:off x="4599" y="3511"/>
                <a:ext cx="859" cy="347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74" name="Google Shape;1674;p69"/>
              <p:cNvGrpSpPr/>
              <p:nvPr/>
            </p:nvGrpSpPr>
            <p:grpSpPr>
              <a:xfrm>
                <a:off x="3319" y="3493"/>
                <a:ext cx="1179" cy="420"/>
                <a:chOff x="3319" y="3493"/>
                <a:chExt cx="1179" cy="420"/>
              </a:xfrm>
            </p:grpSpPr>
            <p:sp>
              <p:nvSpPr>
                <p:cNvPr id="1675" name="Google Shape;1675;p69"/>
                <p:cNvSpPr/>
                <p:nvPr/>
              </p:nvSpPr>
              <p:spPr>
                <a:xfrm>
                  <a:off x="3319" y="3493"/>
                  <a:ext cx="1179" cy="420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676" name="Google Shape;1676;p6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3370" y="3504"/>
                  <a:ext cx="1100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677" name="Google Shape;1677;p69"/>
            <p:cNvSpPr txBox="1"/>
            <p:nvPr/>
          </p:nvSpPr>
          <p:spPr>
            <a:xfrm>
              <a:off x="4605" y="3554"/>
              <a:ext cx="79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Rheology</a:t>
              </a:r>
              <a:endParaRPr/>
            </a:p>
          </p:txBody>
        </p:sp>
      </p:grpSp>
      <p:sp>
        <p:nvSpPr>
          <p:cNvPr id="1678" name="Google Shape;1678;p69"/>
          <p:cNvSpPr txBox="1"/>
          <p:nvPr/>
        </p:nvSpPr>
        <p:spPr>
          <a:xfrm>
            <a:off x="833438" y="325438"/>
            <a:ext cx="76803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 of Shear Stress and Shear Rate</a:t>
            </a:r>
            <a:endParaRPr/>
          </a:p>
        </p:txBody>
      </p:sp>
      <p:sp>
        <p:nvSpPr>
          <p:cNvPr id="1679" name="Google Shape;1679;p69"/>
          <p:cNvSpPr txBox="1"/>
          <p:nvPr/>
        </p:nvSpPr>
        <p:spPr>
          <a:xfrm>
            <a:off x="893763" y="1158875"/>
            <a:ext cx="218122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Stress</a:t>
            </a:r>
            <a:endParaRPr/>
          </a:p>
        </p:txBody>
      </p:sp>
      <p:sp>
        <p:nvSpPr>
          <p:cNvPr id="1680" name="Google Shape;1680;p69"/>
          <p:cNvSpPr txBox="1"/>
          <p:nvPr/>
        </p:nvSpPr>
        <p:spPr>
          <a:xfrm>
            <a:off x="869950" y="2838450"/>
            <a:ext cx="195738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Rate</a:t>
            </a:r>
            <a:endParaRPr/>
          </a:p>
        </p:txBody>
      </p:sp>
      <p:cxnSp>
        <p:nvCxnSpPr>
          <p:cNvPr id="1681" name="Google Shape;1681;p69"/>
          <p:cNvCxnSpPr/>
          <p:nvPr/>
        </p:nvCxnSpPr>
        <p:spPr>
          <a:xfrm flipH="1" rot="10800000">
            <a:off x="6122988" y="4467225"/>
            <a:ext cx="614362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2" name="Google Shape;1682;p69"/>
          <p:cNvSpPr txBox="1"/>
          <p:nvPr/>
        </p:nvSpPr>
        <p:spPr>
          <a:xfrm>
            <a:off x="6853238" y="4175125"/>
            <a:ext cx="1520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Newtonian</a:t>
            </a:r>
            <a:endParaRPr/>
          </a:p>
        </p:txBody>
      </p:sp>
      <p:cxnSp>
        <p:nvCxnSpPr>
          <p:cNvPr id="1683" name="Google Shape;1683;p69"/>
          <p:cNvCxnSpPr/>
          <p:nvPr/>
        </p:nvCxnSpPr>
        <p:spPr>
          <a:xfrm>
            <a:off x="6135688" y="5243513"/>
            <a:ext cx="717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4" name="Google Shape;1684;p69"/>
          <p:cNvSpPr txBox="1"/>
          <p:nvPr/>
        </p:nvSpPr>
        <p:spPr>
          <a:xfrm>
            <a:off x="6934200" y="4938713"/>
            <a:ext cx="2147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Non-Newtonian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7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0" name="Google Shape;1690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691" name="Google Shape;1691;p7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2" name="Google Shape;169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0" y="801688"/>
            <a:ext cx="3314537" cy="1322248"/>
          </a:xfrm>
          <a:prstGeom prst="rect">
            <a:avLst/>
          </a:prstGeom>
          <a:noFill/>
          <a:ln>
            <a:noFill/>
          </a:ln>
        </p:spPr>
      </p:pic>
      <p:sp>
        <p:nvSpPr>
          <p:cNvPr id="1693" name="Google Shape;1693;p70"/>
          <p:cNvSpPr txBox="1"/>
          <p:nvPr/>
        </p:nvSpPr>
        <p:spPr>
          <a:xfrm>
            <a:off x="692150" y="276225"/>
            <a:ext cx="735171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Calculation of the Shear Rate at the Bob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     )</a:t>
            </a:r>
            <a:endParaRPr/>
          </a:p>
        </p:txBody>
      </p:sp>
      <p:pic>
        <p:nvPicPr>
          <p:cNvPr id="1694" name="Google Shape;1694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2988" y="180975"/>
            <a:ext cx="446589" cy="614904"/>
          </a:xfrm>
          <a:prstGeom prst="rect">
            <a:avLst/>
          </a:prstGeom>
          <a:noFill/>
          <a:ln>
            <a:noFill/>
          </a:ln>
        </p:spPr>
      </p:pic>
      <p:sp>
        <p:nvSpPr>
          <p:cNvPr id="1695" name="Google Shape;1695;p70"/>
          <p:cNvSpPr txBox="1"/>
          <p:nvPr/>
        </p:nvSpPr>
        <p:spPr>
          <a:xfrm>
            <a:off x="858838" y="1887538"/>
            <a:ext cx="2711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Newtonian Fluid</a:t>
            </a:r>
            <a:endParaRPr/>
          </a:p>
        </p:txBody>
      </p:sp>
      <p:pic>
        <p:nvPicPr>
          <p:cNvPr id="1696" name="Google Shape;1696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1950" y="2587625"/>
            <a:ext cx="2184389" cy="1029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3413" y="2359025"/>
            <a:ext cx="3312962" cy="132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98" name="Google Shape;1698;p70"/>
          <p:cNvSpPr/>
          <p:nvPr/>
        </p:nvSpPr>
        <p:spPr>
          <a:xfrm rot="5400000">
            <a:off x="4762500" y="1089026"/>
            <a:ext cx="320675" cy="5835650"/>
          </a:xfrm>
          <a:prstGeom prst="rightBrace">
            <a:avLst>
              <a:gd fmla="val 15165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9" name="Google Shape;1699;p70"/>
          <p:cNvSpPr/>
          <p:nvPr/>
        </p:nvSpPr>
        <p:spPr>
          <a:xfrm>
            <a:off x="4776788" y="4267200"/>
            <a:ext cx="246062" cy="696913"/>
          </a:xfrm>
          <a:prstGeom prst="downArrow">
            <a:avLst>
              <a:gd fmla="val 50000" name="adj1"/>
              <a:gd fmla="val 70807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70"/>
          <p:cNvSpPr txBox="1"/>
          <p:nvPr/>
        </p:nvSpPr>
        <p:spPr>
          <a:xfrm rot="5400000">
            <a:off x="4594907" y="4510584"/>
            <a:ext cx="609798" cy="123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1" name="Google Shape;1701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7600" y="4999038"/>
            <a:ext cx="2231543" cy="9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2" name="Google Shape;1702;p70"/>
          <p:cNvSpPr/>
          <p:nvPr/>
        </p:nvSpPr>
        <p:spPr>
          <a:xfrm>
            <a:off x="3468688" y="5021263"/>
            <a:ext cx="2917825" cy="1046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3" name="Google Shape;1703;p70"/>
          <p:cNvSpPr/>
          <p:nvPr/>
        </p:nvSpPr>
        <p:spPr>
          <a:xfrm>
            <a:off x="985838" y="4586288"/>
            <a:ext cx="1365250" cy="13493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4" name="Google Shape;1704;p70"/>
          <p:cNvSpPr/>
          <p:nvPr/>
        </p:nvSpPr>
        <p:spPr>
          <a:xfrm>
            <a:off x="1363663" y="4978400"/>
            <a:ext cx="606425" cy="58102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05" name="Google Shape;1705;p70"/>
          <p:cNvCxnSpPr/>
          <p:nvPr/>
        </p:nvCxnSpPr>
        <p:spPr>
          <a:xfrm flipH="1" rot="10800000">
            <a:off x="1655763" y="4803775"/>
            <a:ext cx="520700" cy="4651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6" name="Google Shape;1706;p70"/>
          <p:cNvCxnSpPr/>
          <p:nvPr/>
        </p:nvCxnSpPr>
        <p:spPr>
          <a:xfrm>
            <a:off x="1655763" y="5268913"/>
            <a:ext cx="158750" cy="2460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7" name="Google Shape;1707;p70"/>
          <p:cNvSpPr txBox="1"/>
          <p:nvPr/>
        </p:nvSpPr>
        <p:spPr>
          <a:xfrm>
            <a:off x="1562100" y="5518150"/>
            <a:ext cx="4079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70"/>
          <p:cNvSpPr txBox="1"/>
          <p:nvPr/>
        </p:nvSpPr>
        <p:spPr>
          <a:xfrm>
            <a:off x="2178050" y="4581525"/>
            <a:ext cx="4079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70"/>
          <p:cNvSpPr/>
          <p:nvPr/>
        </p:nvSpPr>
        <p:spPr>
          <a:xfrm>
            <a:off x="3763963" y="2170113"/>
            <a:ext cx="3011487" cy="688975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40999" y="61002"/>
                  <a:pt x="82050" y="2291"/>
                  <a:pt x="101025" y="1145"/>
                </a:cubicBezTo>
                <a:cubicBezTo>
                  <a:pt x="120000" y="0"/>
                  <a:pt x="116897" y="56706"/>
                  <a:pt x="113847" y="11369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7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5" name="Google Shape;1715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716" name="Google Shape;1716;p7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7" name="Google Shape;1717;p71"/>
          <p:cNvSpPr txBox="1"/>
          <p:nvPr/>
        </p:nvSpPr>
        <p:spPr>
          <a:xfrm>
            <a:off x="406400" y="307975"/>
            <a:ext cx="2825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 and Plate Geometry</a:t>
            </a:r>
            <a:endParaRPr/>
          </a:p>
        </p:txBody>
      </p:sp>
      <p:sp>
        <p:nvSpPr>
          <p:cNvPr id="1718" name="Google Shape;1718;p71"/>
          <p:cNvSpPr txBox="1"/>
          <p:nvPr/>
        </p:nvSpPr>
        <p:spPr>
          <a:xfrm>
            <a:off x="5303838" y="1381125"/>
            <a:ext cx="958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1719" name="Google Shape;1719;p71"/>
          <p:cNvSpPr/>
          <p:nvPr/>
        </p:nvSpPr>
        <p:spPr>
          <a:xfrm rot="10800000">
            <a:off x="3054350" y="1411288"/>
            <a:ext cx="1808163" cy="40481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0" name="Google Shape;1720;p71"/>
          <p:cNvSpPr/>
          <p:nvPr/>
        </p:nvSpPr>
        <p:spPr>
          <a:xfrm>
            <a:off x="3021013" y="1830388"/>
            <a:ext cx="1854200" cy="2016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1" name="Google Shape;1721;p71"/>
          <p:cNvSpPr/>
          <p:nvPr/>
        </p:nvSpPr>
        <p:spPr>
          <a:xfrm>
            <a:off x="3868738" y="792163"/>
            <a:ext cx="119062" cy="6286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2" name="Google Shape;1722;p71"/>
          <p:cNvSpPr/>
          <p:nvPr/>
        </p:nvSpPr>
        <p:spPr>
          <a:xfrm>
            <a:off x="3524250" y="957263"/>
            <a:ext cx="730250" cy="185737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34" y="38181"/>
                  <a:pt x="14060" y="76363"/>
                  <a:pt x="26966" y="94285"/>
                </a:cubicBezTo>
                <a:cubicBezTo>
                  <a:pt x="39871" y="112207"/>
                  <a:pt x="61637" y="120000"/>
                  <a:pt x="77046" y="108311"/>
                </a:cubicBezTo>
                <a:cubicBezTo>
                  <a:pt x="92455" y="96623"/>
                  <a:pt x="106131" y="59220"/>
                  <a:pt x="120000" y="2181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3" name="Google Shape;1723;p71"/>
          <p:cNvCxnSpPr/>
          <p:nvPr/>
        </p:nvCxnSpPr>
        <p:spPr>
          <a:xfrm flipH="1">
            <a:off x="4762500" y="1531938"/>
            <a:ext cx="481013" cy="157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24" name="Google Shape;172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2913" y="657225"/>
            <a:ext cx="836674" cy="373713"/>
          </a:xfrm>
          <a:prstGeom prst="rect">
            <a:avLst/>
          </a:prstGeom>
          <a:noFill/>
          <a:ln>
            <a:noFill/>
          </a:ln>
        </p:spPr>
      </p:pic>
      <p:sp>
        <p:nvSpPr>
          <p:cNvPr id="1725" name="Google Shape;1725;p71"/>
          <p:cNvSpPr/>
          <p:nvPr/>
        </p:nvSpPr>
        <p:spPr>
          <a:xfrm>
            <a:off x="3295650" y="1531938"/>
            <a:ext cx="58738" cy="277812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76875" y="12985"/>
                  <a:pt x="33750" y="26417"/>
                  <a:pt x="16875" y="42089"/>
                </a:cubicBezTo>
                <a:cubicBezTo>
                  <a:pt x="0" y="57761"/>
                  <a:pt x="5625" y="82388"/>
                  <a:pt x="16875" y="95373"/>
                </a:cubicBezTo>
                <a:cubicBezTo>
                  <a:pt x="28125" y="108358"/>
                  <a:pt x="58125" y="114179"/>
                  <a:pt x="9000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6" name="Google Shape;1726;p71"/>
          <p:cNvSpPr/>
          <p:nvPr/>
        </p:nvSpPr>
        <p:spPr>
          <a:xfrm>
            <a:off x="4849813" y="1403350"/>
            <a:ext cx="90487" cy="425450"/>
          </a:xfrm>
          <a:custGeom>
            <a:pathLst>
              <a:path extrusionOk="0" h="120000" w="120000">
                <a:moveTo>
                  <a:pt x="49655" y="120000"/>
                </a:moveTo>
                <a:cubicBezTo>
                  <a:pt x="78620" y="104776"/>
                  <a:pt x="107586" y="89552"/>
                  <a:pt x="113793" y="73880"/>
                </a:cubicBezTo>
                <a:cubicBezTo>
                  <a:pt x="120000" y="58208"/>
                  <a:pt x="101379" y="36716"/>
                  <a:pt x="82758" y="24626"/>
                </a:cubicBezTo>
                <a:cubicBezTo>
                  <a:pt x="64137" y="12537"/>
                  <a:pt x="31034" y="6268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7" name="Google Shape;1727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257" cy="2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1950" y="2478088"/>
            <a:ext cx="2386382" cy="1176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0200" y="1487488"/>
            <a:ext cx="264550" cy="335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Google Shape;1730;p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05163" y="3767138"/>
            <a:ext cx="1833798" cy="117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285" name="Google Shape;285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706438" y="323850"/>
            <a:ext cx="4527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Strain and Stress Concepts - Stress Distribution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3181350" y="1131888"/>
            <a:ext cx="1974850" cy="1041400"/>
          </a:xfrm>
          <a:custGeom>
            <a:pathLst>
              <a:path extrusionOk="0" h="120000" w="120000">
                <a:moveTo>
                  <a:pt x="81414" y="17711"/>
                </a:moveTo>
                <a:cubicBezTo>
                  <a:pt x="73697" y="14279"/>
                  <a:pt x="75627" y="10434"/>
                  <a:pt x="69067" y="7826"/>
                </a:cubicBezTo>
                <a:cubicBezTo>
                  <a:pt x="62508" y="5217"/>
                  <a:pt x="52733" y="0"/>
                  <a:pt x="42315" y="2334"/>
                </a:cubicBezTo>
                <a:cubicBezTo>
                  <a:pt x="31897" y="4668"/>
                  <a:pt x="12604" y="11121"/>
                  <a:pt x="6302" y="22105"/>
                </a:cubicBezTo>
                <a:cubicBezTo>
                  <a:pt x="0" y="33089"/>
                  <a:pt x="3344" y="56292"/>
                  <a:pt x="4244" y="68237"/>
                </a:cubicBezTo>
                <a:cubicBezTo>
                  <a:pt x="5144" y="80183"/>
                  <a:pt x="4887" y="85125"/>
                  <a:pt x="11446" y="93501"/>
                </a:cubicBezTo>
                <a:cubicBezTo>
                  <a:pt x="18006" y="101876"/>
                  <a:pt x="27781" y="117528"/>
                  <a:pt x="43344" y="118764"/>
                </a:cubicBezTo>
                <a:cubicBezTo>
                  <a:pt x="58906" y="120000"/>
                  <a:pt x="93890" y="108741"/>
                  <a:pt x="105080" y="101189"/>
                </a:cubicBezTo>
                <a:cubicBezTo>
                  <a:pt x="116270" y="93638"/>
                  <a:pt x="108810" y="81830"/>
                  <a:pt x="110225" y="73729"/>
                </a:cubicBezTo>
                <a:cubicBezTo>
                  <a:pt x="111639" y="65629"/>
                  <a:pt x="112411" y="60411"/>
                  <a:pt x="113311" y="52860"/>
                </a:cubicBezTo>
                <a:cubicBezTo>
                  <a:pt x="114212" y="45308"/>
                  <a:pt x="120000" y="34874"/>
                  <a:pt x="115369" y="28695"/>
                </a:cubicBezTo>
                <a:cubicBezTo>
                  <a:pt x="110739" y="22517"/>
                  <a:pt x="89131" y="21144"/>
                  <a:pt x="81414" y="1771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8"/>
          <p:cNvSpPr/>
          <p:nvPr/>
        </p:nvSpPr>
        <p:spPr>
          <a:xfrm rot="1054362">
            <a:off x="2112963" y="1212850"/>
            <a:ext cx="930275" cy="200025"/>
          </a:xfrm>
          <a:prstGeom prst="rightArrow">
            <a:avLst>
              <a:gd fmla="val 50000" name="adj1"/>
              <a:gd fmla="val 11627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1277938" y="993775"/>
            <a:ext cx="704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Force</a:t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 rot="765104">
            <a:off x="5207000" y="1590675"/>
            <a:ext cx="881063" cy="219075"/>
          </a:xfrm>
          <a:prstGeom prst="rightArrow">
            <a:avLst>
              <a:gd fmla="val 50000" name="adj1"/>
              <a:gd fmla="val 100544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6256338" y="1533525"/>
            <a:ext cx="1352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Deformation</a:t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1493838" y="1482725"/>
            <a:ext cx="276225" cy="579438"/>
          </a:xfrm>
          <a:prstGeom prst="downArrow">
            <a:avLst>
              <a:gd fmla="val 50000" name="adj1"/>
              <a:gd fmla="val 52443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6807200" y="1968500"/>
            <a:ext cx="274638" cy="579438"/>
          </a:xfrm>
          <a:prstGeom prst="downArrow">
            <a:avLst>
              <a:gd fmla="val 50000" name="adj1"/>
              <a:gd fmla="val 52746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1270000" y="2076450"/>
            <a:ext cx="730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6565900" y="2587625"/>
            <a:ext cx="730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Strain</a:t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3074988" y="1676400"/>
            <a:ext cx="785812" cy="704850"/>
          </a:xfrm>
          <a:custGeom>
            <a:pathLst>
              <a:path extrusionOk="0" h="120000" w="120000">
                <a:moveTo>
                  <a:pt x="52722" y="120000"/>
                </a:moveTo>
                <a:cubicBezTo>
                  <a:pt x="26199" y="102836"/>
                  <a:pt x="0" y="85817"/>
                  <a:pt x="11320" y="65769"/>
                </a:cubicBezTo>
                <a:cubicBezTo>
                  <a:pt x="22641" y="45721"/>
                  <a:pt x="71159" y="22788"/>
                  <a:pt x="119999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2100263" y="2533650"/>
            <a:ext cx="318135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important to know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strain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distribution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whole area of the material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1046163" y="2151063"/>
            <a:ext cx="1231900" cy="29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6370638" y="2659063"/>
            <a:ext cx="1231900" cy="29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p18"/>
          <p:cNvCxnSpPr/>
          <p:nvPr/>
        </p:nvCxnSpPr>
        <p:spPr>
          <a:xfrm>
            <a:off x="1562100" y="3797300"/>
            <a:ext cx="5740400" cy="0"/>
          </a:xfrm>
          <a:prstGeom prst="straightConnector1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18"/>
          <p:cNvCxnSpPr/>
          <p:nvPr/>
        </p:nvCxnSpPr>
        <p:spPr>
          <a:xfrm>
            <a:off x="1574800" y="4875213"/>
            <a:ext cx="5707063" cy="0"/>
          </a:xfrm>
          <a:prstGeom prst="straightConnector1">
            <a:avLst/>
          </a:prstGeom>
          <a:noFill/>
          <a:ln cap="flat" cmpd="thickThin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18"/>
          <p:cNvCxnSpPr/>
          <p:nvPr/>
        </p:nvCxnSpPr>
        <p:spPr>
          <a:xfrm>
            <a:off x="2286000" y="3836988"/>
            <a:ext cx="0" cy="1019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18"/>
          <p:cNvSpPr/>
          <p:nvPr/>
        </p:nvSpPr>
        <p:spPr>
          <a:xfrm>
            <a:off x="2289175" y="3827463"/>
            <a:ext cx="1382713" cy="1019175"/>
          </a:xfrm>
          <a:custGeom>
            <a:pathLst>
              <a:path extrusionOk="0" h="120000" w="120000">
                <a:moveTo>
                  <a:pt x="1447" y="0"/>
                </a:moveTo>
                <a:cubicBezTo>
                  <a:pt x="24253" y="1216"/>
                  <a:pt x="47239" y="2635"/>
                  <a:pt x="65158" y="8108"/>
                </a:cubicBezTo>
                <a:cubicBezTo>
                  <a:pt x="83076" y="13581"/>
                  <a:pt x="100633" y="22094"/>
                  <a:pt x="108597" y="32432"/>
                </a:cubicBezTo>
                <a:cubicBezTo>
                  <a:pt x="116561" y="42770"/>
                  <a:pt x="120000" y="57567"/>
                  <a:pt x="112941" y="69729"/>
                </a:cubicBezTo>
                <a:cubicBezTo>
                  <a:pt x="105882" y="81891"/>
                  <a:pt x="85429" y="97094"/>
                  <a:pt x="66606" y="105405"/>
                </a:cubicBezTo>
                <a:cubicBezTo>
                  <a:pt x="47782" y="113716"/>
                  <a:pt x="23891" y="116756"/>
                  <a:pt x="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4" name="Google Shape;304;p18"/>
          <p:cNvCxnSpPr/>
          <p:nvPr/>
        </p:nvCxnSpPr>
        <p:spPr>
          <a:xfrm>
            <a:off x="2298700" y="3983038"/>
            <a:ext cx="101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p18"/>
          <p:cNvCxnSpPr/>
          <p:nvPr/>
        </p:nvCxnSpPr>
        <p:spPr>
          <a:xfrm>
            <a:off x="2309813" y="4148138"/>
            <a:ext cx="12366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p18"/>
          <p:cNvCxnSpPr/>
          <p:nvPr/>
        </p:nvCxnSpPr>
        <p:spPr>
          <a:xfrm>
            <a:off x="2306638" y="4313238"/>
            <a:ext cx="13446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18"/>
          <p:cNvCxnSpPr/>
          <p:nvPr/>
        </p:nvCxnSpPr>
        <p:spPr>
          <a:xfrm>
            <a:off x="2303463" y="4476750"/>
            <a:ext cx="11985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18"/>
          <p:cNvCxnSpPr/>
          <p:nvPr/>
        </p:nvCxnSpPr>
        <p:spPr>
          <a:xfrm>
            <a:off x="2303463" y="4662488"/>
            <a:ext cx="8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18"/>
          <p:cNvCxnSpPr/>
          <p:nvPr/>
        </p:nvCxnSpPr>
        <p:spPr>
          <a:xfrm>
            <a:off x="5875338" y="3816350"/>
            <a:ext cx="0" cy="10302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18"/>
          <p:cNvSpPr txBox="1"/>
          <p:nvPr/>
        </p:nvSpPr>
        <p:spPr>
          <a:xfrm>
            <a:off x="3586163" y="4271963"/>
            <a:ext cx="742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Vmax</a:t>
            </a:r>
            <a:endParaRPr/>
          </a:p>
        </p:txBody>
      </p:sp>
      <p:cxnSp>
        <p:nvCxnSpPr>
          <p:cNvPr id="311" name="Google Shape;311;p18"/>
          <p:cNvCxnSpPr/>
          <p:nvPr/>
        </p:nvCxnSpPr>
        <p:spPr>
          <a:xfrm rot="10800000">
            <a:off x="4654550" y="3827463"/>
            <a:ext cx="1231900" cy="485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18"/>
          <p:cNvCxnSpPr/>
          <p:nvPr/>
        </p:nvCxnSpPr>
        <p:spPr>
          <a:xfrm flipH="1">
            <a:off x="4575175" y="4302125"/>
            <a:ext cx="1339850" cy="544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18"/>
          <p:cNvCxnSpPr/>
          <p:nvPr/>
        </p:nvCxnSpPr>
        <p:spPr>
          <a:xfrm rot="10800000">
            <a:off x="4883150" y="3913188"/>
            <a:ext cx="10017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18"/>
          <p:cNvCxnSpPr/>
          <p:nvPr/>
        </p:nvCxnSpPr>
        <p:spPr>
          <a:xfrm rot="10800000">
            <a:off x="5265738" y="4068763"/>
            <a:ext cx="592137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18"/>
          <p:cNvCxnSpPr/>
          <p:nvPr/>
        </p:nvCxnSpPr>
        <p:spPr>
          <a:xfrm rot="10800000">
            <a:off x="5605463" y="4202113"/>
            <a:ext cx="279400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18"/>
          <p:cNvCxnSpPr/>
          <p:nvPr/>
        </p:nvCxnSpPr>
        <p:spPr>
          <a:xfrm flipH="1">
            <a:off x="4875213" y="4732338"/>
            <a:ext cx="1019175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" name="Google Shape;317;p18"/>
          <p:cNvCxnSpPr/>
          <p:nvPr/>
        </p:nvCxnSpPr>
        <p:spPr>
          <a:xfrm flipH="1" rot="10800000">
            <a:off x="2387600" y="4703763"/>
            <a:ext cx="338138" cy="1057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8" name="Google Shape;318;p18"/>
          <p:cNvSpPr txBox="1"/>
          <p:nvPr/>
        </p:nvSpPr>
        <p:spPr>
          <a:xfrm>
            <a:off x="1676400" y="5673725"/>
            <a:ext cx="1651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Velocity Profile</a:t>
            </a:r>
            <a:endParaRPr/>
          </a:p>
        </p:txBody>
      </p:sp>
      <p:cxnSp>
        <p:nvCxnSpPr>
          <p:cNvPr id="319" name="Google Shape;319;p18"/>
          <p:cNvCxnSpPr/>
          <p:nvPr/>
        </p:nvCxnSpPr>
        <p:spPr>
          <a:xfrm flipH="1" rot="10800000">
            <a:off x="5554663" y="4622800"/>
            <a:ext cx="101600" cy="1000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0" name="Google Shape;320;p18"/>
          <p:cNvSpPr txBox="1"/>
          <p:nvPr/>
        </p:nvSpPr>
        <p:spPr>
          <a:xfrm>
            <a:off x="4487863" y="5705475"/>
            <a:ext cx="2470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Stress Distribution</a:t>
            </a:r>
            <a:endParaRPr/>
          </a:p>
        </p:txBody>
      </p:sp>
      <p:cxnSp>
        <p:nvCxnSpPr>
          <p:cNvPr id="321" name="Google Shape;321;p18"/>
          <p:cNvCxnSpPr/>
          <p:nvPr/>
        </p:nvCxnSpPr>
        <p:spPr>
          <a:xfrm rot="10800000">
            <a:off x="5180013" y="4578350"/>
            <a:ext cx="693737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" name="Google Shape;322;p18"/>
          <p:cNvCxnSpPr/>
          <p:nvPr/>
        </p:nvCxnSpPr>
        <p:spPr>
          <a:xfrm rot="10800000">
            <a:off x="5524500" y="4465638"/>
            <a:ext cx="338138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6" name="Google Shape;1736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1737" name="Google Shape;1737;p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8" name="Google Shape;1738;p72"/>
          <p:cNvSpPr txBox="1"/>
          <p:nvPr/>
        </p:nvSpPr>
        <p:spPr>
          <a:xfrm>
            <a:off x="1022350" y="361950"/>
            <a:ext cx="2711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Plates Geometry</a:t>
            </a:r>
            <a:endParaRPr/>
          </a:p>
        </p:txBody>
      </p:sp>
      <p:pic>
        <p:nvPicPr>
          <p:cNvPr id="1739" name="Google Shape;173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2840038"/>
            <a:ext cx="1772416" cy="752705"/>
          </a:xfrm>
          <a:prstGeom prst="rect">
            <a:avLst/>
          </a:prstGeom>
          <a:noFill/>
          <a:ln>
            <a:noFill/>
          </a:ln>
        </p:spPr>
      </p:pic>
      <p:sp>
        <p:nvSpPr>
          <p:cNvPr id="1740" name="Google Shape;1740;p72"/>
          <p:cNvSpPr txBox="1"/>
          <p:nvPr/>
        </p:nvSpPr>
        <p:spPr>
          <a:xfrm>
            <a:off x="5753100" y="1214438"/>
            <a:ext cx="958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1741" name="Google Shape;1741;p72"/>
          <p:cNvSpPr/>
          <p:nvPr/>
        </p:nvSpPr>
        <p:spPr>
          <a:xfrm>
            <a:off x="3033713" y="1319213"/>
            <a:ext cx="2209800" cy="1793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2" name="Google Shape;1742;p72"/>
          <p:cNvSpPr/>
          <p:nvPr/>
        </p:nvSpPr>
        <p:spPr>
          <a:xfrm>
            <a:off x="3048000" y="1863725"/>
            <a:ext cx="2209800" cy="17938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3" name="Google Shape;1743;p72"/>
          <p:cNvSpPr/>
          <p:nvPr/>
        </p:nvSpPr>
        <p:spPr>
          <a:xfrm>
            <a:off x="4097338" y="749300"/>
            <a:ext cx="142875" cy="56038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4" name="Google Shape;1744;p72"/>
          <p:cNvSpPr/>
          <p:nvPr/>
        </p:nvSpPr>
        <p:spPr>
          <a:xfrm>
            <a:off x="3733800" y="879475"/>
            <a:ext cx="871538" cy="166688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34" y="38181"/>
                  <a:pt x="14060" y="76363"/>
                  <a:pt x="26966" y="94285"/>
                </a:cubicBezTo>
                <a:cubicBezTo>
                  <a:pt x="39871" y="112207"/>
                  <a:pt x="61637" y="120000"/>
                  <a:pt x="77046" y="108311"/>
                </a:cubicBezTo>
                <a:cubicBezTo>
                  <a:pt x="92455" y="96623"/>
                  <a:pt x="106131" y="59220"/>
                  <a:pt x="120000" y="2181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5" name="Google Shape;1745;p72"/>
          <p:cNvSpPr txBox="1"/>
          <p:nvPr/>
        </p:nvSpPr>
        <p:spPr>
          <a:xfrm>
            <a:off x="3321050" y="2132013"/>
            <a:ext cx="164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Plates</a:t>
            </a:r>
            <a:endParaRPr/>
          </a:p>
        </p:txBody>
      </p:sp>
      <p:sp>
        <p:nvSpPr>
          <p:cNvPr descr="10%" id="1746" name="Google Shape;1746;p72"/>
          <p:cNvSpPr/>
          <p:nvPr/>
        </p:nvSpPr>
        <p:spPr>
          <a:xfrm>
            <a:off x="3041650" y="1497013"/>
            <a:ext cx="2195513" cy="3603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7" name="Google Shape;1747;p72"/>
          <p:cNvCxnSpPr/>
          <p:nvPr/>
        </p:nvCxnSpPr>
        <p:spPr>
          <a:xfrm flipH="1">
            <a:off x="5029200" y="1416050"/>
            <a:ext cx="766763" cy="269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8" name="Google Shape;1748;p72"/>
          <p:cNvCxnSpPr/>
          <p:nvPr/>
        </p:nvCxnSpPr>
        <p:spPr>
          <a:xfrm>
            <a:off x="2849563" y="1125538"/>
            <a:ext cx="0" cy="3730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9" name="Google Shape;1749;p72"/>
          <p:cNvCxnSpPr/>
          <p:nvPr/>
        </p:nvCxnSpPr>
        <p:spPr>
          <a:xfrm rot="10800000">
            <a:off x="2817813" y="1881188"/>
            <a:ext cx="0" cy="287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0" name="Google Shape;1750;p72"/>
          <p:cNvCxnSpPr/>
          <p:nvPr/>
        </p:nvCxnSpPr>
        <p:spPr>
          <a:xfrm rot="10800000">
            <a:off x="2582863" y="1489075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51" name="Google Shape;1751;p72"/>
          <p:cNvCxnSpPr/>
          <p:nvPr/>
        </p:nvCxnSpPr>
        <p:spPr>
          <a:xfrm rot="10800000">
            <a:off x="2576513" y="1874838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52" name="Google Shape;1752;p72"/>
          <p:cNvSpPr txBox="1"/>
          <p:nvPr/>
        </p:nvSpPr>
        <p:spPr>
          <a:xfrm>
            <a:off x="2640013" y="1471613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pic>
        <p:nvPicPr>
          <p:cNvPr id="1753" name="Google Shape;1753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3113" y="2743200"/>
            <a:ext cx="2055323" cy="78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4" name="Google Shape;1754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1850" y="3543300"/>
            <a:ext cx="3878766" cy="113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Google Shape;1755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9313" y="4937125"/>
            <a:ext cx="3820406" cy="861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329" name="Google Shape;329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571500" y="144463"/>
            <a:ext cx="4432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Tensor and Strain Tensor Concepts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5224463" y="1133475"/>
            <a:ext cx="1901825" cy="896938"/>
          </a:xfrm>
          <a:custGeom>
            <a:pathLst>
              <a:path extrusionOk="0" h="120000" w="120000">
                <a:moveTo>
                  <a:pt x="64605" y="16573"/>
                </a:moveTo>
                <a:cubicBezTo>
                  <a:pt x="53793" y="9721"/>
                  <a:pt x="50589" y="2549"/>
                  <a:pt x="44315" y="1274"/>
                </a:cubicBezTo>
                <a:cubicBezTo>
                  <a:pt x="38042" y="0"/>
                  <a:pt x="30834" y="3984"/>
                  <a:pt x="27230" y="8924"/>
                </a:cubicBezTo>
                <a:cubicBezTo>
                  <a:pt x="23626" y="13864"/>
                  <a:pt x="25761" y="26294"/>
                  <a:pt x="22958" y="30597"/>
                </a:cubicBezTo>
                <a:cubicBezTo>
                  <a:pt x="20155" y="34900"/>
                  <a:pt x="13882" y="29482"/>
                  <a:pt x="10144" y="34422"/>
                </a:cubicBezTo>
                <a:cubicBezTo>
                  <a:pt x="6407" y="39362"/>
                  <a:pt x="0" y="52111"/>
                  <a:pt x="533" y="59920"/>
                </a:cubicBezTo>
                <a:cubicBezTo>
                  <a:pt x="1067" y="67729"/>
                  <a:pt x="11746" y="73944"/>
                  <a:pt x="13348" y="81593"/>
                </a:cubicBezTo>
                <a:cubicBezTo>
                  <a:pt x="14949" y="89243"/>
                  <a:pt x="3604" y="99442"/>
                  <a:pt x="10144" y="105816"/>
                </a:cubicBezTo>
                <a:cubicBezTo>
                  <a:pt x="16685" y="112191"/>
                  <a:pt x="36173" y="120000"/>
                  <a:pt x="52858" y="119840"/>
                </a:cubicBezTo>
                <a:cubicBezTo>
                  <a:pt x="69543" y="119681"/>
                  <a:pt x="101045" y="117450"/>
                  <a:pt x="110522" y="104541"/>
                </a:cubicBezTo>
                <a:cubicBezTo>
                  <a:pt x="120000" y="91633"/>
                  <a:pt x="116395" y="56892"/>
                  <a:pt x="109454" y="42071"/>
                </a:cubicBezTo>
                <a:cubicBezTo>
                  <a:pt x="102513" y="27250"/>
                  <a:pt x="75417" y="23426"/>
                  <a:pt x="64605" y="16573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4081463" y="1123950"/>
            <a:ext cx="1828800" cy="371475"/>
          </a:xfrm>
          <a:custGeom>
            <a:pathLst>
              <a:path extrusionOk="0" h="120000" w="120000">
                <a:moveTo>
                  <a:pt x="0" y="101538"/>
                </a:moveTo>
                <a:cubicBezTo>
                  <a:pt x="10555" y="50769"/>
                  <a:pt x="21111" y="0"/>
                  <a:pt x="41111" y="3076"/>
                </a:cubicBezTo>
                <a:cubicBezTo>
                  <a:pt x="61111" y="6153"/>
                  <a:pt x="90555" y="63076"/>
                  <a:pt x="120000" y="12000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3581400" y="869950"/>
            <a:ext cx="704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Force</a:t>
            </a:r>
            <a:endParaRPr/>
          </a:p>
        </p:txBody>
      </p:sp>
      <p:cxnSp>
        <p:nvCxnSpPr>
          <p:cNvPr id="334" name="Google Shape;334;p19"/>
          <p:cNvCxnSpPr/>
          <p:nvPr/>
        </p:nvCxnSpPr>
        <p:spPr>
          <a:xfrm>
            <a:off x="1693863" y="647700"/>
            <a:ext cx="0" cy="923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35" name="Google Shape;335;p19"/>
          <p:cNvCxnSpPr/>
          <p:nvPr/>
        </p:nvCxnSpPr>
        <p:spPr>
          <a:xfrm>
            <a:off x="1625600" y="1485900"/>
            <a:ext cx="109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p19"/>
          <p:cNvCxnSpPr/>
          <p:nvPr/>
        </p:nvCxnSpPr>
        <p:spPr>
          <a:xfrm flipH="1">
            <a:off x="1211263" y="1438275"/>
            <a:ext cx="515937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7" name="Google Shape;337;p19"/>
          <p:cNvSpPr txBox="1"/>
          <p:nvPr/>
        </p:nvSpPr>
        <p:spPr>
          <a:xfrm>
            <a:off x="2646363" y="1462088"/>
            <a:ext cx="2603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8" name="Google Shape;338;p19"/>
          <p:cNvSpPr txBox="1"/>
          <p:nvPr/>
        </p:nvSpPr>
        <p:spPr>
          <a:xfrm>
            <a:off x="1719263" y="617538"/>
            <a:ext cx="2603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339" name="Google Shape;339;p19"/>
          <p:cNvGrpSpPr/>
          <p:nvPr/>
        </p:nvGrpSpPr>
        <p:grpSpPr>
          <a:xfrm>
            <a:off x="6108700" y="1539875"/>
            <a:ext cx="173038" cy="177800"/>
            <a:chOff x="1256" y="2616"/>
            <a:chExt cx="320" cy="248"/>
          </a:xfrm>
        </p:grpSpPr>
        <p:sp>
          <p:nvSpPr>
            <p:cNvPr id="340" name="Google Shape;340;p19"/>
            <p:cNvSpPr/>
            <p:nvPr/>
          </p:nvSpPr>
          <p:spPr>
            <a:xfrm>
              <a:off x="1256" y="2616"/>
              <a:ext cx="320" cy="96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1000" y="0"/>
                  </a:lnTo>
                  <a:lnTo>
                    <a:pt x="120000" y="0"/>
                  </a:lnTo>
                  <a:lnTo>
                    <a:pt x="72000" y="120000"/>
                  </a:lnTo>
                  <a:lnTo>
                    <a:pt x="0" y="12000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1" name="Google Shape;341;p19"/>
            <p:cNvCxnSpPr/>
            <p:nvPr/>
          </p:nvCxnSpPr>
          <p:spPr>
            <a:xfrm>
              <a:off x="1264" y="271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19"/>
            <p:cNvCxnSpPr/>
            <p:nvPr/>
          </p:nvCxnSpPr>
          <p:spPr>
            <a:xfrm>
              <a:off x="1264" y="2864"/>
              <a:ext cx="1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19"/>
            <p:cNvCxnSpPr/>
            <p:nvPr/>
          </p:nvCxnSpPr>
          <p:spPr>
            <a:xfrm>
              <a:off x="1448" y="2712"/>
              <a:ext cx="0" cy="1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19"/>
            <p:cNvCxnSpPr/>
            <p:nvPr/>
          </p:nvCxnSpPr>
          <p:spPr>
            <a:xfrm flipH="1">
              <a:off x="1568" y="2624"/>
              <a:ext cx="8" cy="1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p19"/>
            <p:cNvCxnSpPr/>
            <p:nvPr/>
          </p:nvCxnSpPr>
          <p:spPr>
            <a:xfrm flipH="1" rot="10800000">
              <a:off x="1448" y="2760"/>
              <a:ext cx="128" cy="1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6" name="Google Shape;346;p19"/>
          <p:cNvSpPr txBox="1"/>
          <p:nvPr/>
        </p:nvSpPr>
        <p:spPr>
          <a:xfrm>
            <a:off x="977900" y="1944688"/>
            <a:ext cx="2603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grpSp>
        <p:nvGrpSpPr>
          <p:cNvPr id="347" name="Google Shape;347;p19"/>
          <p:cNvGrpSpPr/>
          <p:nvPr/>
        </p:nvGrpSpPr>
        <p:grpSpPr>
          <a:xfrm>
            <a:off x="677863" y="2390775"/>
            <a:ext cx="5349875" cy="3325813"/>
            <a:chOff x="304" y="1912"/>
            <a:chExt cx="2528" cy="2794"/>
          </a:xfrm>
        </p:grpSpPr>
        <p:grpSp>
          <p:nvGrpSpPr>
            <p:cNvPr id="348" name="Google Shape;348;p19"/>
            <p:cNvGrpSpPr/>
            <p:nvPr/>
          </p:nvGrpSpPr>
          <p:grpSpPr>
            <a:xfrm>
              <a:off x="768" y="2728"/>
              <a:ext cx="1352" cy="1328"/>
              <a:chOff x="752" y="2768"/>
              <a:chExt cx="1352" cy="1032"/>
            </a:xfrm>
          </p:grpSpPr>
          <p:sp>
            <p:nvSpPr>
              <p:cNvPr id="349" name="Google Shape;349;p19"/>
              <p:cNvSpPr/>
              <p:nvPr/>
            </p:nvSpPr>
            <p:spPr>
              <a:xfrm>
                <a:off x="752" y="2768"/>
                <a:ext cx="1344" cy="39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51000" y="0"/>
                    </a:lnTo>
                    <a:lnTo>
                      <a:pt x="120000" y="0"/>
                    </a:lnTo>
                    <a:lnTo>
                      <a:pt x="72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50" name="Google Shape;350;p19"/>
              <p:cNvCxnSpPr/>
              <p:nvPr/>
            </p:nvCxnSpPr>
            <p:spPr>
              <a:xfrm>
                <a:off x="762" y="3175"/>
                <a:ext cx="0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9"/>
              <p:cNvCxnSpPr/>
              <p:nvPr/>
            </p:nvCxnSpPr>
            <p:spPr>
              <a:xfrm>
                <a:off x="786" y="3800"/>
                <a:ext cx="7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9"/>
              <p:cNvCxnSpPr/>
              <p:nvPr/>
            </p:nvCxnSpPr>
            <p:spPr>
              <a:xfrm>
                <a:off x="1558" y="3167"/>
                <a:ext cx="0" cy="63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9"/>
              <p:cNvCxnSpPr/>
              <p:nvPr/>
            </p:nvCxnSpPr>
            <p:spPr>
              <a:xfrm flipH="1" rot="10800000">
                <a:off x="1558" y="3367"/>
                <a:ext cx="538" cy="43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19"/>
              <p:cNvCxnSpPr/>
              <p:nvPr/>
            </p:nvCxnSpPr>
            <p:spPr>
              <a:xfrm>
                <a:off x="2104" y="2768"/>
                <a:ext cx="0" cy="60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55" name="Google Shape;355;p19"/>
            <p:cNvCxnSpPr/>
            <p:nvPr/>
          </p:nvCxnSpPr>
          <p:spPr>
            <a:xfrm rot="10800000">
              <a:off x="1344" y="1912"/>
              <a:ext cx="0" cy="8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6" name="Google Shape;356;p19"/>
            <p:cNvCxnSpPr/>
            <p:nvPr/>
          </p:nvCxnSpPr>
          <p:spPr>
            <a:xfrm>
              <a:off x="2120" y="3496"/>
              <a:ext cx="7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7" name="Google Shape;357;p19"/>
            <p:cNvCxnSpPr/>
            <p:nvPr/>
          </p:nvCxnSpPr>
          <p:spPr>
            <a:xfrm flipH="1">
              <a:off x="304" y="4048"/>
              <a:ext cx="472" cy="4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8" name="Google Shape;358;p19"/>
            <p:cNvSpPr txBox="1"/>
            <p:nvPr/>
          </p:nvSpPr>
          <p:spPr>
            <a:xfrm>
              <a:off x="374" y="4423"/>
              <a:ext cx="135" cy="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359" name="Google Shape;359;p19"/>
            <p:cNvSpPr txBox="1"/>
            <p:nvPr/>
          </p:nvSpPr>
          <p:spPr>
            <a:xfrm>
              <a:off x="2670" y="3511"/>
              <a:ext cx="135" cy="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360" name="Google Shape;360;p19"/>
          <p:cNvSpPr txBox="1"/>
          <p:nvPr/>
        </p:nvSpPr>
        <p:spPr>
          <a:xfrm>
            <a:off x="2535238" y="2255838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361" name="Google Shape;361;p19"/>
          <p:cNvCxnSpPr/>
          <p:nvPr/>
        </p:nvCxnSpPr>
        <p:spPr>
          <a:xfrm>
            <a:off x="4216400" y="4057650"/>
            <a:ext cx="6048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2" name="Google Shape;362;p19"/>
          <p:cNvCxnSpPr/>
          <p:nvPr/>
        </p:nvCxnSpPr>
        <p:spPr>
          <a:xfrm rot="10800000">
            <a:off x="4233863" y="3609975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p19"/>
          <p:cNvCxnSpPr/>
          <p:nvPr/>
        </p:nvCxnSpPr>
        <p:spPr>
          <a:xfrm flipH="1">
            <a:off x="3759200" y="4067175"/>
            <a:ext cx="474663" cy="285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64" name="Google Shape;364;p19"/>
          <p:cNvGrpSpPr/>
          <p:nvPr/>
        </p:nvGrpSpPr>
        <p:grpSpPr>
          <a:xfrm>
            <a:off x="2709863" y="3209925"/>
            <a:ext cx="1066800" cy="676275"/>
            <a:chOff x="1360" y="2664"/>
            <a:chExt cx="504" cy="568"/>
          </a:xfrm>
        </p:grpSpPr>
        <p:cxnSp>
          <p:nvCxnSpPr>
            <p:cNvPr id="365" name="Google Shape;365;p19"/>
            <p:cNvCxnSpPr/>
            <p:nvPr/>
          </p:nvCxnSpPr>
          <p:spPr>
            <a:xfrm rot="10800000">
              <a:off x="1560" y="2664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6" name="Google Shape;366;p19"/>
            <p:cNvCxnSpPr/>
            <p:nvPr/>
          </p:nvCxnSpPr>
          <p:spPr>
            <a:xfrm flipH="1">
              <a:off x="1360" y="3008"/>
              <a:ext cx="200" cy="2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7" name="Google Shape;367;p19"/>
            <p:cNvCxnSpPr/>
            <p:nvPr/>
          </p:nvCxnSpPr>
          <p:spPr>
            <a:xfrm>
              <a:off x="1568" y="3000"/>
              <a:ext cx="2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368" name="Google Shape;3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700" y="3735388"/>
            <a:ext cx="293688" cy="29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1088" y="3300413"/>
            <a:ext cx="314325" cy="314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p19"/>
          <p:cNvGrpSpPr/>
          <p:nvPr/>
        </p:nvGrpSpPr>
        <p:grpSpPr>
          <a:xfrm>
            <a:off x="2032000" y="4076700"/>
            <a:ext cx="1066800" cy="676275"/>
            <a:chOff x="1360" y="2664"/>
            <a:chExt cx="504" cy="568"/>
          </a:xfrm>
        </p:grpSpPr>
        <p:cxnSp>
          <p:nvCxnSpPr>
            <p:cNvPr id="371" name="Google Shape;371;p19"/>
            <p:cNvCxnSpPr/>
            <p:nvPr/>
          </p:nvCxnSpPr>
          <p:spPr>
            <a:xfrm rot="10800000">
              <a:off x="1560" y="2664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2" name="Google Shape;372;p19"/>
            <p:cNvCxnSpPr/>
            <p:nvPr/>
          </p:nvCxnSpPr>
          <p:spPr>
            <a:xfrm flipH="1">
              <a:off x="1360" y="3008"/>
              <a:ext cx="200" cy="2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3" name="Google Shape;373;p19"/>
            <p:cNvCxnSpPr/>
            <p:nvPr/>
          </p:nvCxnSpPr>
          <p:spPr>
            <a:xfrm>
              <a:off x="1568" y="3000"/>
              <a:ext cx="2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374" name="Google Shape;37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3225" y="3389313"/>
            <a:ext cx="317973" cy="309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5263" y="2798763"/>
            <a:ext cx="406626" cy="5325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19"/>
          <p:cNvCxnSpPr/>
          <p:nvPr/>
        </p:nvCxnSpPr>
        <p:spPr>
          <a:xfrm flipH="1" rot="10800000">
            <a:off x="5657850" y="2957513"/>
            <a:ext cx="538163" cy="196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7" name="Google Shape;377;p19"/>
          <p:cNvCxnSpPr/>
          <p:nvPr/>
        </p:nvCxnSpPr>
        <p:spPr>
          <a:xfrm>
            <a:off x="5530850" y="3263900"/>
            <a:ext cx="215900" cy="358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8" name="Google Shape;378;p19"/>
          <p:cNvSpPr txBox="1"/>
          <p:nvPr/>
        </p:nvSpPr>
        <p:spPr>
          <a:xfrm>
            <a:off x="5811838" y="3390900"/>
            <a:ext cx="240982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subscript indicates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direction of the normal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area</a:t>
            </a:r>
            <a:endParaRPr/>
          </a:p>
        </p:txBody>
      </p:sp>
      <p:sp>
        <p:nvSpPr>
          <p:cNvPr id="379" name="Google Shape;379;p19"/>
          <p:cNvSpPr txBox="1"/>
          <p:nvPr/>
        </p:nvSpPr>
        <p:spPr>
          <a:xfrm>
            <a:off x="6164263" y="2757488"/>
            <a:ext cx="22352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subscript indicates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direction of the stress</a:t>
            </a:r>
            <a:endParaRPr/>
          </a:p>
        </p:txBody>
      </p:sp>
      <p:cxnSp>
        <p:nvCxnSpPr>
          <p:cNvPr id="380" name="Google Shape;380;p19"/>
          <p:cNvCxnSpPr/>
          <p:nvPr/>
        </p:nvCxnSpPr>
        <p:spPr>
          <a:xfrm flipH="1">
            <a:off x="6281738" y="1076325"/>
            <a:ext cx="71120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1" name="Google Shape;381;p19"/>
          <p:cNvSpPr txBox="1"/>
          <p:nvPr/>
        </p:nvSpPr>
        <p:spPr>
          <a:xfrm>
            <a:off x="7035800" y="884238"/>
            <a:ext cx="1581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in the body</a:t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3060700" y="1733550"/>
            <a:ext cx="2984500" cy="1028700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116425" y="6081"/>
                  <a:pt x="112920" y="12297"/>
                  <a:pt x="108224" y="18378"/>
                </a:cubicBezTo>
                <a:cubicBezTo>
                  <a:pt x="103528" y="24459"/>
                  <a:pt x="101565" y="25945"/>
                  <a:pt x="91962" y="36756"/>
                </a:cubicBezTo>
                <a:cubicBezTo>
                  <a:pt x="82359" y="47567"/>
                  <a:pt x="65817" y="69324"/>
                  <a:pt x="50467" y="83243"/>
                </a:cubicBezTo>
                <a:cubicBezTo>
                  <a:pt x="35116" y="97162"/>
                  <a:pt x="17523" y="108513"/>
                  <a:pt x="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4605338" y="1762125"/>
            <a:ext cx="1490662" cy="1752600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117443" y="1467"/>
                  <a:pt x="115056" y="2934"/>
                  <a:pt x="111818" y="5869"/>
                </a:cubicBezTo>
                <a:cubicBezTo>
                  <a:pt x="108579" y="8804"/>
                  <a:pt x="115738" y="5461"/>
                  <a:pt x="100909" y="17608"/>
                </a:cubicBezTo>
                <a:cubicBezTo>
                  <a:pt x="86079" y="29755"/>
                  <a:pt x="40056" y="61875"/>
                  <a:pt x="23181" y="78913"/>
                </a:cubicBezTo>
                <a:cubicBezTo>
                  <a:pt x="6306" y="95951"/>
                  <a:pt x="3068" y="107934"/>
                  <a:pt x="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4" name="Google Shape;38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16275" y="2967038"/>
            <a:ext cx="312738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62275" y="3681413"/>
            <a:ext cx="312738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29000" y="4005263"/>
            <a:ext cx="558674" cy="29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92325" y="3948113"/>
            <a:ext cx="312738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51138" y="4148138"/>
            <a:ext cx="355304" cy="29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219325" y="4592638"/>
            <a:ext cx="327082" cy="291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465763" y="4886325"/>
            <a:ext cx="1828557" cy="10302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19"/>
          <p:cNvCxnSpPr/>
          <p:nvPr/>
        </p:nvCxnSpPr>
        <p:spPr>
          <a:xfrm flipH="1" rot="10800000">
            <a:off x="3903663" y="5394325"/>
            <a:ext cx="1400175" cy="206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" name="Google Shape;392;p19"/>
          <p:cNvSpPr txBox="1"/>
          <p:nvPr/>
        </p:nvSpPr>
        <p:spPr>
          <a:xfrm>
            <a:off x="2560638" y="5380038"/>
            <a:ext cx="1287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Tensor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399" name="Google Shape;399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0" name="Google Shape;4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2863" y="2136775"/>
            <a:ext cx="2215389" cy="132009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0"/>
          <p:cNvSpPr txBox="1"/>
          <p:nvPr/>
        </p:nvSpPr>
        <p:spPr>
          <a:xfrm>
            <a:off x="614363" y="3227388"/>
            <a:ext cx="2146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Non-Viscoelastic Fluid</a:t>
            </a:r>
            <a:endParaRPr/>
          </a:p>
        </p:txBody>
      </p:sp>
      <p:pic>
        <p:nvPicPr>
          <p:cNvPr id="402" name="Google Shape;4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7763" y="3163888"/>
            <a:ext cx="702621" cy="691153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0"/>
          <p:cNvSpPr txBox="1"/>
          <p:nvPr/>
        </p:nvSpPr>
        <p:spPr>
          <a:xfrm>
            <a:off x="620713" y="3829050"/>
            <a:ext cx="1717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Viscoelastic Fluid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4" name="Google Shape;40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5918" y="4021138"/>
            <a:ext cx="666662" cy="592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8050" y="4657725"/>
            <a:ext cx="1354489" cy="67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27380" y="5414963"/>
            <a:ext cx="1284929" cy="625557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0"/>
          <p:cNvSpPr txBox="1"/>
          <p:nvPr/>
        </p:nvSpPr>
        <p:spPr>
          <a:xfrm>
            <a:off x="3868738" y="4203700"/>
            <a:ext cx="1755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Viscosity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20"/>
          <p:cNvSpPr txBox="1"/>
          <p:nvPr/>
        </p:nvSpPr>
        <p:spPr>
          <a:xfrm>
            <a:off x="3856038" y="4697413"/>
            <a:ext cx="22479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Normal Stress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Coefficient</a:t>
            </a:r>
            <a:endParaRPr/>
          </a:p>
        </p:txBody>
      </p:sp>
      <p:sp>
        <p:nvSpPr>
          <p:cNvPr id="409" name="Google Shape;409;p20"/>
          <p:cNvSpPr txBox="1"/>
          <p:nvPr/>
        </p:nvSpPr>
        <p:spPr>
          <a:xfrm>
            <a:off x="3894138" y="5459413"/>
            <a:ext cx="2489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Normal Stress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Coefficient</a:t>
            </a:r>
            <a:endParaRPr/>
          </a:p>
        </p:txBody>
      </p:sp>
      <p:sp>
        <p:nvSpPr>
          <p:cNvPr descr="Dark downward diagonal" id="410" name="Google Shape;410;p20"/>
          <p:cNvSpPr/>
          <p:nvPr/>
        </p:nvSpPr>
        <p:spPr>
          <a:xfrm>
            <a:off x="3246438" y="963613"/>
            <a:ext cx="2949575" cy="730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Dark downward diagonal" id="411" name="Google Shape;411;p20"/>
          <p:cNvSpPr/>
          <p:nvPr/>
        </p:nvSpPr>
        <p:spPr>
          <a:xfrm>
            <a:off x="3213100" y="1974850"/>
            <a:ext cx="2946400" cy="603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2" name="Google Shape;412;p20"/>
          <p:cNvCxnSpPr/>
          <p:nvPr/>
        </p:nvCxnSpPr>
        <p:spPr>
          <a:xfrm>
            <a:off x="3630613" y="1068388"/>
            <a:ext cx="1587" cy="884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20"/>
          <p:cNvCxnSpPr/>
          <p:nvPr/>
        </p:nvCxnSpPr>
        <p:spPr>
          <a:xfrm flipH="1" rot="10800000">
            <a:off x="3619500" y="1044575"/>
            <a:ext cx="1998663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20"/>
          <p:cNvCxnSpPr/>
          <p:nvPr/>
        </p:nvCxnSpPr>
        <p:spPr>
          <a:xfrm>
            <a:off x="3646488" y="1163638"/>
            <a:ext cx="17129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5" name="Google Shape;415;p20"/>
          <p:cNvCxnSpPr/>
          <p:nvPr/>
        </p:nvCxnSpPr>
        <p:spPr>
          <a:xfrm>
            <a:off x="3630613" y="1289050"/>
            <a:ext cx="141605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6" name="Google Shape;416;p20"/>
          <p:cNvCxnSpPr/>
          <p:nvPr/>
        </p:nvCxnSpPr>
        <p:spPr>
          <a:xfrm>
            <a:off x="3643313" y="1435100"/>
            <a:ext cx="1139825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7" name="Google Shape;417;p20"/>
          <p:cNvCxnSpPr/>
          <p:nvPr/>
        </p:nvCxnSpPr>
        <p:spPr>
          <a:xfrm>
            <a:off x="3619500" y="1577975"/>
            <a:ext cx="776288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8" name="Google Shape;418;p20"/>
          <p:cNvCxnSpPr/>
          <p:nvPr/>
        </p:nvCxnSpPr>
        <p:spPr>
          <a:xfrm>
            <a:off x="6242050" y="998538"/>
            <a:ext cx="1236663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9" name="Google Shape;419;p20"/>
          <p:cNvSpPr txBox="1"/>
          <p:nvPr/>
        </p:nvSpPr>
        <p:spPr>
          <a:xfrm>
            <a:off x="6249988" y="665163"/>
            <a:ext cx="349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cxnSp>
        <p:nvCxnSpPr>
          <p:cNvPr id="420" name="Google Shape;420;p20"/>
          <p:cNvCxnSpPr/>
          <p:nvPr/>
        </p:nvCxnSpPr>
        <p:spPr>
          <a:xfrm>
            <a:off x="2366963" y="1001713"/>
            <a:ext cx="82867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1" name="Google Shape;421;p20"/>
          <p:cNvSpPr txBox="1"/>
          <p:nvPr/>
        </p:nvSpPr>
        <p:spPr>
          <a:xfrm>
            <a:off x="2328863" y="1000125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cxnSp>
        <p:nvCxnSpPr>
          <p:cNvPr id="422" name="Google Shape;422;p20"/>
          <p:cNvCxnSpPr/>
          <p:nvPr/>
        </p:nvCxnSpPr>
        <p:spPr>
          <a:xfrm flipH="1">
            <a:off x="3360738" y="1068388"/>
            <a:ext cx="11112" cy="904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3" name="Google Shape;423;p20"/>
          <p:cNvSpPr txBox="1"/>
          <p:nvPr/>
        </p:nvSpPr>
        <p:spPr>
          <a:xfrm>
            <a:off x="3003550" y="13414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4805363" y="1439863"/>
            <a:ext cx="844550" cy="130175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95973" y="52235"/>
                  <a:pt x="72079" y="105882"/>
                  <a:pt x="52035" y="112941"/>
                </a:cubicBezTo>
                <a:cubicBezTo>
                  <a:pt x="31991" y="120000"/>
                  <a:pt x="15929" y="81882"/>
                  <a:pt x="0" y="4517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20"/>
          <p:cNvSpPr txBox="1"/>
          <p:nvPr/>
        </p:nvSpPr>
        <p:spPr>
          <a:xfrm>
            <a:off x="5656263" y="1322388"/>
            <a:ext cx="1962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Velocity Profile</a:t>
            </a:r>
            <a:endParaRPr/>
          </a:p>
        </p:txBody>
      </p:sp>
      <p:cxnSp>
        <p:nvCxnSpPr>
          <p:cNvPr id="426" name="Google Shape;426;p20"/>
          <p:cNvCxnSpPr/>
          <p:nvPr/>
        </p:nvCxnSpPr>
        <p:spPr>
          <a:xfrm flipH="1" rot="10800000">
            <a:off x="1106488" y="954088"/>
            <a:ext cx="3175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7" name="Google Shape;427;p20"/>
          <p:cNvCxnSpPr/>
          <p:nvPr/>
        </p:nvCxnSpPr>
        <p:spPr>
          <a:xfrm>
            <a:off x="984250" y="1901825"/>
            <a:ext cx="1795463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8" name="Google Shape;428;p20"/>
          <p:cNvSpPr txBox="1"/>
          <p:nvPr/>
        </p:nvSpPr>
        <p:spPr>
          <a:xfrm>
            <a:off x="2024063" y="1935163"/>
            <a:ext cx="86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(or 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429" name="Google Shape;429;p20"/>
          <p:cNvSpPr txBox="1"/>
          <p:nvPr/>
        </p:nvSpPr>
        <p:spPr>
          <a:xfrm>
            <a:off x="7399338" y="1376363"/>
            <a:ext cx="593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u(y)</a:t>
            </a:r>
            <a:endParaRPr/>
          </a:p>
        </p:txBody>
      </p:sp>
      <p:sp>
        <p:nvSpPr>
          <p:cNvPr id="430" name="Google Shape;430;p20"/>
          <p:cNvSpPr txBox="1"/>
          <p:nvPr/>
        </p:nvSpPr>
        <p:spPr>
          <a:xfrm>
            <a:off x="344488" y="690563"/>
            <a:ext cx="869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(or 2)</a:t>
            </a:r>
            <a:endParaRPr/>
          </a:p>
        </p:txBody>
      </p:sp>
      <p:grpSp>
        <p:nvGrpSpPr>
          <p:cNvPr id="431" name="Google Shape;431;p20"/>
          <p:cNvGrpSpPr/>
          <p:nvPr/>
        </p:nvGrpSpPr>
        <p:grpSpPr>
          <a:xfrm>
            <a:off x="3984170" y="223838"/>
            <a:ext cx="1453958" cy="649627"/>
            <a:chOff x="2208" y="217"/>
            <a:chExt cx="890" cy="546"/>
          </a:xfrm>
        </p:grpSpPr>
        <p:sp>
          <p:nvSpPr>
            <p:cNvPr id="432" name="Google Shape;432;p20"/>
            <p:cNvSpPr/>
            <p:nvPr/>
          </p:nvSpPr>
          <p:spPr>
            <a:xfrm>
              <a:off x="2360" y="312"/>
              <a:ext cx="56" cy="288"/>
            </a:xfrm>
            <a:prstGeom prst="upArrow">
              <a:avLst>
                <a:gd fmla="val 50000" name="adj1"/>
                <a:gd fmla="val 128571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 txBox="1"/>
            <p:nvPr/>
          </p:nvSpPr>
          <p:spPr>
            <a:xfrm rot="5400000">
              <a:off x="2252" y="448"/>
              <a:ext cx="252" cy="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" name="Google Shape;434;p20"/>
            <p:cNvSpPr txBox="1"/>
            <p:nvPr/>
          </p:nvSpPr>
          <p:spPr>
            <a:xfrm>
              <a:off x="2438" y="217"/>
              <a:ext cx="147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2424" y="592"/>
              <a:ext cx="288" cy="56"/>
            </a:xfrm>
            <a:prstGeom prst="rightArrow">
              <a:avLst>
                <a:gd fmla="val 50000" name="adj1"/>
                <a:gd fmla="val 128571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6" name="Google Shape;436;p20"/>
            <p:cNvSpPr txBox="1"/>
            <p:nvPr/>
          </p:nvSpPr>
          <p:spPr>
            <a:xfrm>
              <a:off x="2697" y="348"/>
              <a:ext cx="147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437" name="Google Shape;437;p20"/>
            <p:cNvCxnSpPr/>
            <p:nvPr/>
          </p:nvCxnSpPr>
          <p:spPr>
            <a:xfrm>
              <a:off x="2208" y="720"/>
              <a:ext cx="7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438" name="Google Shape;438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20" y="440"/>
              <a:ext cx="178" cy="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Google Shape;439;p20"/>
          <p:cNvSpPr txBox="1"/>
          <p:nvPr/>
        </p:nvSpPr>
        <p:spPr>
          <a:xfrm>
            <a:off x="2744788" y="2422525"/>
            <a:ext cx="21113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Tensor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10/12/2017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 Introduction Rheology</a:t>
            </a:r>
            <a:endParaRPr/>
          </a:p>
        </p:txBody>
      </p:sp>
      <p:sp>
        <p:nvSpPr>
          <p:cNvPr id="446" name="Google Shape;446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21"/>
          <p:cNvSpPr txBox="1"/>
          <p:nvPr/>
        </p:nvSpPr>
        <p:spPr>
          <a:xfrm>
            <a:off x="3149600" y="2705100"/>
            <a:ext cx="2855913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Rheology Video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